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  <p:sldId id="256" r:id="rId6"/>
    <p:sldId id="270" r:id="rId7"/>
    <p:sldId id="265" r:id="rId8"/>
    <p:sldId id="262" r:id="rId9"/>
    <p:sldId id="266" r:id="rId10"/>
    <p:sldId id="267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9B11B-F1DA-46E1-B15D-389A0824CEB8}" v="6" dt="2020-11-19T12:56:54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7748-A973-4B3F-BFA0-C58E86ED2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F739-2509-4C99-AB13-2C46531BE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54AA-049B-4915-B371-2E812D2A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8F77-BD50-4217-B49D-03B5B874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6798-6783-44AC-B890-40802940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2840-940F-4D20-BC70-DF9E2AC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D64BC-5293-439E-A50E-AD7BAD346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B8EF-FB48-489F-8E66-7314A88F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D78A-F392-4BB0-AB6E-D3509CC1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29B1-ED21-4872-A179-4C0D15E1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C44BF-A051-4A6E-A702-9BBF3163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A420F-518D-4FF4-9D18-989479373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76B8-EB9D-4848-AFCD-29DCA4E0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03F82-AE66-4809-B89E-CA3A182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2265-3DB7-48D1-AE47-8B811ADB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F5CF-4F52-46D8-B056-EC308EE6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0ACE-D66B-454F-96A9-DCC47749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22E6-6839-4742-8F6C-BFC70E10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9A2C-5E91-4F06-BD58-44B0CC7E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4E44-A8C6-47E7-8559-768828BE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58C-D154-470F-82B5-9F8C6E91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8AD2-6016-499A-BF65-9B65A523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AF2B-0269-45BD-9C16-149C438D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FEC1-5571-4D12-A778-B9F9E290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8656-8CF3-46FA-ABAB-BD591560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030B-7A99-42F7-98BF-8D2E6AF6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0FCB-F022-4DBA-8540-31FD64054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14308-4945-40E2-A68F-34C4DE999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E8A5-7E3D-4B90-B91D-776B5A85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BA0AE-C305-4BB5-9EC8-8F5F68F7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FF67F-44D7-4D31-B810-71472A65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7B6E-AD3C-442D-AF74-7CB3A8A8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E35D-D8EA-4022-99EA-5A3B5632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2C59-C7AC-4D20-996B-60D73739C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B2041-85C9-4FC6-9127-0731BFA1D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780F-31B5-48E3-8C6C-595F325F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65579-7359-47F2-AC0C-911CB407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72326-FC12-4C39-899A-4F06D84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DA1B5-BA59-40A8-86D2-7CB337A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AB5A-3CB3-4AA3-BF08-DC749815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0A753-51D7-488C-B005-A8E59E57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CA5E1-6027-43A1-AF2E-A8E62BDA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22813-7598-4F87-897E-0CBD4CE1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8E900-419F-40EB-BE58-825AA187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5B06-95AF-4FE9-B904-E12C5034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65C1D-E558-4C66-9EFF-B2AE1A03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D781-8C36-4885-AC8E-0829C6F0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9A7C-C3F1-420A-BC8A-F800FEEF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A6819-60FB-470B-9B21-DC346EF2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C3650-B584-4BB6-AD5B-C3F9DF82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76E3-F8D6-4C41-9353-63C4D151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071F-7885-45A5-89D9-DAFE5EF4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60A7-364E-42FA-B203-A0A87E34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4DF4A-DB58-4B1A-BA0D-345C9F1DC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5B06-98A4-443A-BBB9-992EA70E6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F163-0AD3-419E-854F-2D69D0F4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3895C-5E1A-4BC8-8B77-E8DCE6C2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7F0E0-FE4D-4C95-B6E9-28956A2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ED30D-8696-4429-8ABD-5EFAD131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4116-4D3F-492C-8AFD-65557073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CAB4-D3B1-4F87-9798-7291F3B63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55EB-619B-43CE-B5F2-E261095D52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FF31-4A25-4415-B59E-95C1DABAE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22EF-A344-4F8A-B852-B2DC539D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703E7-A751-49ED-AD4B-BEEA3D80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22D9-E61D-45F6-BE39-E95948223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Component-System and Aggregates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E1E20-6929-420A-86A5-E7C99D40B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Nigel Davis</a:t>
            </a:r>
          </a:p>
          <a:p>
            <a:r>
              <a:rPr lang="en-GB" dirty="0"/>
              <a:t>20201112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8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29C9-F0CC-4673-A428-F81EEEC2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4E251-6660-4AEA-BF31-7E530B2D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2" y="2096294"/>
            <a:ext cx="90963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0E9-CC7A-4FE0-900D-98BE696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3411F-AD12-426B-ABD2-E79AC76FA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09" y="1825625"/>
            <a:ext cx="7431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7A79DA-E36E-40A1-B8F2-4884E52B2FB5}"/>
              </a:ext>
            </a:extLst>
          </p:cNvPr>
          <p:cNvGrpSpPr/>
          <p:nvPr/>
        </p:nvGrpSpPr>
        <p:grpSpPr>
          <a:xfrm>
            <a:off x="1915440" y="772334"/>
            <a:ext cx="1440160" cy="1440160"/>
            <a:chOff x="702304" y="1777253"/>
            <a:chExt cx="1440160" cy="14401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0F0BF15-078F-45CC-A09D-D214D1F2C452}"/>
                </a:ext>
              </a:extLst>
            </p:cNvPr>
            <p:cNvSpPr/>
            <p:nvPr/>
          </p:nvSpPr>
          <p:spPr>
            <a:xfrm>
              <a:off x="954332" y="2029281"/>
              <a:ext cx="936104" cy="936104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B2AEDC-F322-4DB5-8A48-B3353D638619}"/>
                </a:ext>
              </a:extLst>
            </p:cNvPr>
            <p:cNvCxnSpPr>
              <a:stCxn id="5" idx="0"/>
              <a:endCxn id="13" idx="2"/>
            </p:cNvCxnSpPr>
            <p:nvPr/>
          </p:nvCxnSpPr>
          <p:spPr>
            <a:xfrm flipV="1">
              <a:off x="1422384" y="1777253"/>
              <a:ext cx="0" cy="252028"/>
            </a:xfrm>
            <a:prstGeom prst="line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9832D1-C8E5-49F6-A92D-86A255445151}"/>
                </a:ext>
              </a:extLst>
            </p:cNvPr>
            <p:cNvCxnSpPr>
              <a:stCxn id="5" idx="6"/>
              <a:endCxn id="12" idx="1"/>
            </p:cNvCxnSpPr>
            <p:nvPr/>
          </p:nvCxnSpPr>
          <p:spPr>
            <a:xfrm>
              <a:off x="1890436" y="2497333"/>
              <a:ext cx="252028" cy="0"/>
            </a:xfrm>
            <a:prstGeom prst="line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FF784D-1ADD-45C8-82D9-42B8C15F6F93}"/>
                </a:ext>
              </a:extLst>
            </p:cNvPr>
            <p:cNvCxnSpPr>
              <a:stCxn id="5" idx="4"/>
              <a:endCxn id="14" idx="0"/>
            </p:cNvCxnSpPr>
            <p:nvPr/>
          </p:nvCxnSpPr>
          <p:spPr>
            <a:xfrm>
              <a:off x="1422384" y="2965385"/>
              <a:ext cx="0" cy="252028"/>
            </a:xfrm>
            <a:prstGeom prst="line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AC79B0-2C3E-4360-AE29-A09413DAD84B}"/>
                </a:ext>
              </a:extLst>
            </p:cNvPr>
            <p:cNvCxnSpPr>
              <a:stCxn id="5" idx="2"/>
              <a:endCxn id="11" idx="3"/>
            </p:cNvCxnSpPr>
            <p:nvPr/>
          </p:nvCxnSpPr>
          <p:spPr>
            <a:xfrm flipH="1">
              <a:off x="702304" y="2497333"/>
              <a:ext cx="252028" cy="0"/>
            </a:xfrm>
            <a:prstGeom prst="line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AFAA3E-5281-42BD-8893-F6886477C374}"/>
              </a:ext>
            </a:extLst>
          </p:cNvPr>
          <p:cNvGrpSpPr/>
          <p:nvPr/>
        </p:nvGrpSpPr>
        <p:grpSpPr>
          <a:xfrm>
            <a:off x="1699416" y="556310"/>
            <a:ext cx="1872208" cy="1872208"/>
            <a:chOff x="486280" y="1561229"/>
            <a:chExt cx="1872208" cy="18722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977A3-E255-475F-A517-31E5C29BCCC0}"/>
                </a:ext>
              </a:extLst>
            </p:cNvPr>
            <p:cNvSpPr/>
            <p:nvPr/>
          </p:nvSpPr>
          <p:spPr>
            <a:xfrm>
              <a:off x="486280" y="2389321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65CBF-6C6B-4B2C-849D-7FC25954E0D0}"/>
                </a:ext>
              </a:extLst>
            </p:cNvPr>
            <p:cNvSpPr/>
            <p:nvPr/>
          </p:nvSpPr>
          <p:spPr>
            <a:xfrm>
              <a:off x="2142464" y="2389321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24B636-B7D1-4BC5-8FAC-57EBE8A004EF}"/>
                </a:ext>
              </a:extLst>
            </p:cNvPr>
            <p:cNvSpPr/>
            <p:nvPr/>
          </p:nvSpPr>
          <p:spPr>
            <a:xfrm>
              <a:off x="1314372" y="1561229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F9CB72-0281-4BA5-BAEA-1BC63E43BC97}"/>
                </a:ext>
              </a:extLst>
            </p:cNvPr>
            <p:cNvSpPr/>
            <p:nvPr/>
          </p:nvSpPr>
          <p:spPr>
            <a:xfrm>
              <a:off x="1314372" y="3217413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BB977-72E7-4E5F-9F33-F8CFC87C70A3}"/>
                </a:ext>
              </a:extLst>
            </p:cNvPr>
            <p:cNvSpPr/>
            <p:nvPr/>
          </p:nvSpPr>
          <p:spPr>
            <a:xfrm>
              <a:off x="594292" y="1669241"/>
              <a:ext cx="1656184" cy="1656184"/>
            </a:xfrm>
            <a:prstGeom prst="rect">
              <a:avLst/>
            </a:prstGeom>
            <a:solidFill>
              <a:srgbClr val="C0C0C0">
                <a:alpha val="61176"/>
              </a:srgbClr>
            </a:solidFill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EF67C8-6106-4044-83E6-D92684D4DE20}"/>
              </a:ext>
            </a:extLst>
          </p:cNvPr>
          <p:cNvGrpSpPr/>
          <p:nvPr/>
        </p:nvGrpSpPr>
        <p:grpSpPr>
          <a:xfrm>
            <a:off x="3624896" y="569083"/>
            <a:ext cx="2808312" cy="815319"/>
            <a:chOff x="2411760" y="1574002"/>
            <a:chExt cx="2808312" cy="81531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6759D0-C8A4-4863-ADEF-DA3ABC2B44F6}"/>
                </a:ext>
              </a:extLst>
            </p:cNvPr>
            <p:cNvSpPr txBox="1"/>
            <p:nvPr/>
          </p:nvSpPr>
          <p:spPr>
            <a:xfrm>
              <a:off x="3131840" y="1574002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Port on component through which function is accessed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4C75EB-6A93-4654-BF3E-B6DDF485BBAD}"/>
                </a:ext>
              </a:extLst>
            </p:cNvPr>
            <p:cNvCxnSpPr/>
            <p:nvPr/>
          </p:nvCxnSpPr>
          <p:spPr>
            <a:xfrm flipH="1">
              <a:off x="2411760" y="2035667"/>
              <a:ext cx="792088" cy="353654"/>
            </a:xfrm>
            <a:prstGeom prst="straightConnector1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BBC1132-9429-4DF1-9B49-D60A622CC41E}"/>
              </a:ext>
            </a:extLst>
          </p:cNvPr>
          <p:cNvSpPr txBox="1"/>
          <p:nvPr/>
        </p:nvSpPr>
        <p:spPr>
          <a:xfrm>
            <a:off x="4561000" y="1519996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GB" sz="1200" dirty="0">
                <a:solidFill>
                  <a:srgbClr val="141313"/>
                </a:solidFill>
                <a:latin typeface="Arial"/>
              </a:rPr>
              <a:t>Consider cases: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41313"/>
                </a:solidFill>
                <a:latin typeface="Arial"/>
              </a:rPr>
              <a:t>A SOA component (ports are where services are accessed)</a:t>
            </a:r>
          </a:p>
          <a:p>
            <a:pPr marL="355600" lvl="1" indent="-177800" defTabSz="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41313"/>
                </a:solidFill>
                <a:latin typeface="Arial"/>
              </a:rPr>
              <a:t>The port has no necessary physical aspect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41313"/>
                </a:solidFill>
                <a:latin typeface="Arial"/>
              </a:rPr>
              <a:t>An electronic component such as an integrated circuit where the pins are the ports</a:t>
            </a:r>
          </a:p>
          <a:p>
            <a:pPr marL="355600" lvl="1" indent="-177800" defTabSz="45720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41313"/>
                </a:solidFill>
                <a:latin typeface="Arial"/>
              </a:rPr>
              <a:t>The port  has a physical aspect</a:t>
            </a:r>
          </a:p>
          <a:p>
            <a:pPr defTabSz="457200"/>
            <a:endParaRPr lang="en-US" sz="1200" dirty="0">
              <a:solidFill>
                <a:srgbClr val="141313"/>
              </a:solidFill>
              <a:latin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A679DB-E555-4B42-B3ED-E2659EB2FD27}"/>
              </a:ext>
            </a:extLst>
          </p:cNvPr>
          <p:cNvGrpSpPr/>
          <p:nvPr/>
        </p:nvGrpSpPr>
        <p:grpSpPr>
          <a:xfrm>
            <a:off x="3103572" y="2086480"/>
            <a:ext cx="4839829" cy="2290238"/>
            <a:chOff x="1890436" y="3091399"/>
            <a:chExt cx="4839829" cy="22902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7716B7-B0DF-4738-9656-166F389D8E1B}"/>
                </a:ext>
              </a:extLst>
            </p:cNvPr>
            <p:cNvSpPr txBox="1"/>
            <p:nvPr/>
          </p:nvSpPr>
          <p:spPr>
            <a:xfrm>
              <a:off x="2625809" y="3996642"/>
              <a:ext cx="41044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Component: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Is opaque such that the function of the component is only perceived as a result of interaction via its ports</a:t>
              </a:r>
            </a:p>
            <a:p>
              <a:pPr marL="355600" marR="0" lvl="1" indent="-17780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The function can be described in a spec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Actions at one port often affect behaviour at other ports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Can be assembled with other components to form a system</a:t>
              </a:r>
            </a:p>
            <a:p>
              <a:pPr marL="171450" marR="0" lvl="0" indent="-17145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Is realized by a system of components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AB178-0BE1-4A05-8C71-76D216095C4C}"/>
                </a:ext>
              </a:extLst>
            </p:cNvPr>
            <p:cNvCxnSpPr/>
            <p:nvPr/>
          </p:nvCxnSpPr>
          <p:spPr>
            <a:xfrm flipH="1" flipV="1">
              <a:off x="1890436" y="3091399"/>
              <a:ext cx="737348" cy="985673"/>
            </a:xfrm>
            <a:prstGeom prst="straightConnector1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F5BADD-2975-4D81-99AA-4BB79A0C2E71}"/>
              </a:ext>
            </a:extLst>
          </p:cNvPr>
          <p:cNvGrpSpPr/>
          <p:nvPr/>
        </p:nvGrpSpPr>
        <p:grpSpPr>
          <a:xfrm>
            <a:off x="1392648" y="191833"/>
            <a:ext cx="2737038" cy="5038819"/>
            <a:chOff x="179512" y="1196752"/>
            <a:chExt cx="2737038" cy="50388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EDAE7F0-BBDD-4F70-9595-30585CB468BF}"/>
                </a:ext>
              </a:extLst>
            </p:cNvPr>
            <p:cNvSpPr/>
            <p:nvPr/>
          </p:nvSpPr>
          <p:spPr>
            <a:xfrm>
              <a:off x="179512" y="1196752"/>
              <a:ext cx="2592288" cy="2592288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390299-2E77-40A8-885C-CB0E254A71E6}"/>
                </a:ext>
              </a:extLst>
            </p:cNvPr>
            <p:cNvSpPr txBox="1"/>
            <p:nvPr/>
          </p:nvSpPr>
          <p:spPr>
            <a:xfrm>
              <a:off x="828318" y="5589240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</a:rPr>
                <a:t>The Component… defined by its ports and functions visible through the ports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DBD072-53D2-4659-B788-97E01590001F}"/>
                </a:ext>
              </a:extLst>
            </p:cNvPr>
            <p:cNvCxnSpPr/>
            <p:nvPr/>
          </p:nvCxnSpPr>
          <p:spPr>
            <a:xfrm flipH="1" flipV="1">
              <a:off x="1259632" y="3789040"/>
              <a:ext cx="162752" cy="1800200"/>
            </a:xfrm>
            <a:prstGeom prst="straightConnector1">
              <a:avLst/>
            </a:prstGeom>
            <a:noFill/>
            <a:ln w="9525" cap="flat" cmpd="sng" algn="ctr">
              <a:solidFill>
                <a:srgbClr val="00B8D6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4AAA62-A135-4BC6-898C-B547840B9A3D}"/>
              </a:ext>
            </a:extLst>
          </p:cNvPr>
          <p:cNvSpPr txBox="1"/>
          <p:nvPr/>
        </p:nvSpPr>
        <p:spPr>
          <a:xfrm>
            <a:off x="9048750" y="1030748"/>
            <a:ext cx="17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TR-512.A.2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BF2EC951-C9CA-4C27-AD65-9DCF1D298BB1}"/>
              </a:ext>
            </a:extLst>
          </p:cNvPr>
          <p:cNvSpPr/>
          <p:nvPr/>
        </p:nvSpPr>
        <p:spPr>
          <a:xfrm>
            <a:off x="3271993" y="5117046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5C7719A-B870-421E-9A90-9BCA8597B3CB}"/>
              </a:ext>
            </a:extLst>
          </p:cNvPr>
          <p:cNvSpPr/>
          <p:nvPr/>
        </p:nvSpPr>
        <p:spPr>
          <a:xfrm>
            <a:off x="4739133" y="4166716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A5DFEF-39DB-4F3B-AC45-7C1DFD71DDE4}"/>
              </a:ext>
            </a:extLst>
          </p:cNvPr>
          <p:cNvSpPr/>
          <p:nvPr/>
        </p:nvSpPr>
        <p:spPr>
          <a:xfrm>
            <a:off x="2394954" y="3621746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1FE4874-D57C-4929-90C9-C68EC038F39D}"/>
              </a:ext>
            </a:extLst>
          </p:cNvPr>
          <p:cNvSpPr/>
          <p:nvPr/>
        </p:nvSpPr>
        <p:spPr>
          <a:xfrm>
            <a:off x="5623263" y="2783557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F4DB044-2700-4359-A2D9-9AAB5C6579F7}"/>
              </a:ext>
            </a:extLst>
          </p:cNvPr>
          <p:cNvSpPr/>
          <p:nvPr/>
        </p:nvSpPr>
        <p:spPr>
          <a:xfrm>
            <a:off x="3936160" y="3003612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6CBC45-7C4D-49C7-A785-BD0250E9C7DE}"/>
              </a:ext>
            </a:extLst>
          </p:cNvPr>
          <p:cNvSpPr/>
          <p:nvPr/>
        </p:nvSpPr>
        <p:spPr>
          <a:xfrm>
            <a:off x="4475148" y="1211623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1F9157F-8895-452B-B842-B47CBB72A202}"/>
              </a:ext>
            </a:extLst>
          </p:cNvPr>
          <p:cNvSpPr/>
          <p:nvPr/>
        </p:nvSpPr>
        <p:spPr>
          <a:xfrm>
            <a:off x="2453420" y="2018281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1256423-EB8B-4396-B73C-283E796E33DE}"/>
              </a:ext>
            </a:extLst>
          </p:cNvPr>
          <p:cNvSpPr/>
          <p:nvPr/>
        </p:nvSpPr>
        <p:spPr>
          <a:xfrm>
            <a:off x="937136" y="2774119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06EB27-08EA-4CBE-84A4-A4B707A08EEA}"/>
              </a:ext>
            </a:extLst>
          </p:cNvPr>
          <p:cNvSpPr/>
          <p:nvPr/>
        </p:nvSpPr>
        <p:spPr>
          <a:xfrm>
            <a:off x="3271993" y="431684"/>
            <a:ext cx="947274" cy="93610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290B4D1-ADE3-4AA8-AAFC-933C8B7282F9}"/>
              </a:ext>
            </a:extLst>
          </p:cNvPr>
          <p:cNvCxnSpPr>
            <a:cxnSpLocks/>
            <a:stCxn id="103" idx="0"/>
            <a:endCxn id="85" idx="1"/>
          </p:cNvCxnSpPr>
          <p:nvPr/>
        </p:nvCxnSpPr>
        <p:spPr>
          <a:xfrm flipV="1">
            <a:off x="1413201" y="899736"/>
            <a:ext cx="1745650" cy="176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5E7526E-B5A5-4E06-AAA4-B49C8F9A0491}"/>
              </a:ext>
            </a:extLst>
          </p:cNvPr>
          <p:cNvCxnSpPr>
            <a:cxnSpLocks/>
            <a:stCxn id="87" idx="2"/>
            <a:endCxn id="158" idx="0"/>
          </p:cNvCxnSpPr>
          <p:nvPr/>
        </p:nvCxnSpPr>
        <p:spPr>
          <a:xfrm flipH="1">
            <a:off x="2929485" y="1471384"/>
            <a:ext cx="838443" cy="43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361648-A15C-4BCE-BBFF-7C595E5466BB}"/>
              </a:ext>
            </a:extLst>
          </p:cNvPr>
          <p:cNvCxnSpPr>
            <a:cxnSpLocks/>
            <a:stCxn id="99" idx="2"/>
            <a:endCxn id="81" idx="1"/>
          </p:cNvCxnSpPr>
          <p:nvPr/>
        </p:nvCxnSpPr>
        <p:spPr>
          <a:xfrm>
            <a:off x="1433071" y="3813819"/>
            <a:ext cx="848741" cy="27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A7EED84-B083-41F2-8D9F-EDAD19ECB59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1989265" y="2486333"/>
            <a:ext cx="351013" cy="75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467EAC-4F1F-4C35-9614-D2653296BFA4}"/>
              </a:ext>
            </a:extLst>
          </p:cNvPr>
          <p:cNvCxnSpPr>
            <a:cxnSpLocks/>
            <a:stCxn id="132" idx="3"/>
            <a:endCxn id="148" idx="0"/>
          </p:cNvCxnSpPr>
          <p:nvPr/>
        </p:nvCxnSpPr>
        <p:spPr>
          <a:xfrm>
            <a:off x="5527277" y="1680359"/>
            <a:ext cx="572051" cy="99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5DCD45-19FA-499C-8800-4DD0735EF1D7}"/>
              </a:ext>
            </a:extLst>
          </p:cNvPr>
          <p:cNvCxnSpPr>
            <a:cxnSpLocks/>
            <a:stCxn id="163" idx="2"/>
            <a:endCxn id="124" idx="3"/>
          </p:cNvCxnSpPr>
          <p:nvPr/>
        </p:nvCxnSpPr>
        <p:spPr>
          <a:xfrm flipH="1">
            <a:off x="4324122" y="5206416"/>
            <a:ext cx="910946" cy="37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AAF5CA-150E-4A7D-8047-94EA7D5C26E2}"/>
              </a:ext>
            </a:extLst>
          </p:cNvPr>
          <p:cNvCxnSpPr>
            <a:cxnSpLocks/>
            <a:stCxn id="157" idx="3"/>
            <a:endCxn id="130" idx="1"/>
          </p:cNvCxnSpPr>
          <p:nvPr/>
        </p:nvCxnSpPr>
        <p:spPr>
          <a:xfrm flipV="1">
            <a:off x="3505549" y="1679675"/>
            <a:ext cx="856457" cy="80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94E8894-33D9-445A-BD22-2B85DC1AB433}"/>
              </a:ext>
            </a:extLst>
          </p:cNvPr>
          <p:cNvGrpSpPr/>
          <p:nvPr/>
        </p:nvGrpSpPr>
        <p:grpSpPr>
          <a:xfrm>
            <a:off x="3158851" y="319256"/>
            <a:ext cx="1165271" cy="1152128"/>
            <a:chOff x="3177901" y="284752"/>
            <a:chExt cx="1165271" cy="115212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A45CC7-F35D-480D-AE20-3C860B3998C4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03C5D29-E9EB-4952-8351-426AF3471A05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AFA221-276D-4970-B4A4-7DB7F271ECC1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483695D-1D95-4FD4-BEA5-DC5FB3B1C48F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C8A112-B9DD-4567-B93E-D2264D6C0D2A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7859825-7780-45AD-9135-36A59ECDC001}"/>
              </a:ext>
            </a:extLst>
          </p:cNvPr>
          <p:cNvGrpSpPr/>
          <p:nvPr/>
        </p:nvGrpSpPr>
        <p:grpSpPr>
          <a:xfrm>
            <a:off x="823994" y="2661691"/>
            <a:ext cx="1165271" cy="1152128"/>
            <a:chOff x="3177901" y="284752"/>
            <a:chExt cx="1165271" cy="115212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E8627D1-654E-4A14-9704-31AF5F3AEDC4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B73E792-2AA0-4B6D-B9CE-6B6DD614F2C1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DF43A75-8E3D-42D7-8B50-DB301C96CC01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4ACF39A-E3AB-483A-97E6-34598FED8D14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04F337-12EE-4D08-BA01-27F10ED74516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6B7686-1732-4ADC-A718-C6E0D855BAEA}"/>
              </a:ext>
            </a:extLst>
          </p:cNvPr>
          <p:cNvGrpSpPr/>
          <p:nvPr/>
        </p:nvGrpSpPr>
        <p:grpSpPr>
          <a:xfrm>
            <a:off x="3158851" y="5004618"/>
            <a:ext cx="1165271" cy="1152128"/>
            <a:chOff x="3177901" y="284752"/>
            <a:chExt cx="1165271" cy="115212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C28465-D7D1-41BB-9BBD-F0C47FC48126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A0B760-4079-4935-9487-DDEFDD69887A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9FE65C-B65D-41D9-B813-22B6C7D44276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7C4BAC-97A9-41ED-8344-40E43573ECBB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A526099-0A93-424A-8BF0-BE534B03346A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48C1524-96D4-43FE-B8A0-A2ED41EF3DF8}"/>
              </a:ext>
            </a:extLst>
          </p:cNvPr>
          <p:cNvGrpSpPr/>
          <p:nvPr/>
        </p:nvGrpSpPr>
        <p:grpSpPr>
          <a:xfrm>
            <a:off x="4362006" y="1099195"/>
            <a:ext cx="1165271" cy="1152128"/>
            <a:chOff x="3177901" y="284752"/>
            <a:chExt cx="1165271" cy="115212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FD510B3-3E58-473A-80AD-A66A3B5341AD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A0AFBCA-12FE-4532-B6EE-7B9D531BEE73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BA83773-B857-4DEC-99A9-B5616C6082FF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72E04BE-219F-4328-8D07-8B5DE34AAD28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EC95A8B-56BF-4650-BDE6-7A76C3F29C19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AA9071-975F-4074-AF03-BDEFBBDDE71F}"/>
              </a:ext>
            </a:extLst>
          </p:cNvPr>
          <p:cNvGrpSpPr/>
          <p:nvPr/>
        </p:nvGrpSpPr>
        <p:grpSpPr>
          <a:xfrm>
            <a:off x="5510121" y="2671129"/>
            <a:ext cx="1165271" cy="1152128"/>
            <a:chOff x="3177901" y="284752"/>
            <a:chExt cx="1165271" cy="1152128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8FBA148-F06D-40C3-801A-3E378C32BF93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DA9341B-16F4-4032-9570-9DEDF634BF35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1891E92-D55D-409D-A93F-61B979CFE6DB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3FD845B-72EB-4A44-A490-F57B06517E8D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737359-BAC6-4A11-956B-163165B33B90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24F492-2C3F-4B19-B6F4-DD011537C7E3}"/>
              </a:ext>
            </a:extLst>
          </p:cNvPr>
          <p:cNvGrpSpPr/>
          <p:nvPr/>
        </p:nvGrpSpPr>
        <p:grpSpPr>
          <a:xfrm>
            <a:off x="2340278" y="1905853"/>
            <a:ext cx="1165271" cy="1152128"/>
            <a:chOff x="3177901" y="284752"/>
            <a:chExt cx="1165271" cy="1152128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59DA658-1437-4293-BF1B-D68530BCD7E0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AF60AFE-B512-4574-8498-E5B5C3351F44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6BD2686-CA54-4C68-8803-AA87F438EA32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2BF129-B41E-4617-842A-1D783F2BE438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1A728E-8053-4795-9297-2A2E4AF39655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49906E7-791A-4084-9443-3F1AEF60BCB6}"/>
              </a:ext>
            </a:extLst>
          </p:cNvPr>
          <p:cNvGrpSpPr/>
          <p:nvPr/>
        </p:nvGrpSpPr>
        <p:grpSpPr>
          <a:xfrm>
            <a:off x="4625991" y="4054288"/>
            <a:ext cx="1165271" cy="1152128"/>
            <a:chOff x="3177901" y="284752"/>
            <a:chExt cx="1165271" cy="1152128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0D65113-AFD1-4451-9CE2-EBE6E6B11D8E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2E470E3-DC41-4076-8A1E-41703DD26A93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E41563F-2B05-45E7-941B-5182184659B8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F5138ED-7461-4EB1-8232-50CEA7489901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FF4A08-CF45-4A4A-A5EC-36CAB31575A8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000681-7E60-4C94-9ADD-64E67525E4CF}"/>
              </a:ext>
            </a:extLst>
          </p:cNvPr>
          <p:cNvCxnSpPr>
            <a:cxnSpLocks/>
            <a:stCxn id="146" idx="2"/>
            <a:endCxn id="164" idx="3"/>
          </p:cNvCxnSpPr>
          <p:nvPr/>
        </p:nvCxnSpPr>
        <p:spPr>
          <a:xfrm flipH="1">
            <a:off x="5791262" y="3823257"/>
            <a:ext cx="327936" cy="81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E7A3CE-318D-4B63-BDC4-CCD280C8551A}"/>
              </a:ext>
            </a:extLst>
          </p:cNvPr>
          <p:cNvCxnSpPr>
            <a:cxnSpLocks/>
            <a:stCxn id="162" idx="1"/>
            <a:endCxn id="111" idx="2"/>
          </p:cNvCxnSpPr>
          <p:nvPr/>
        </p:nvCxnSpPr>
        <p:spPr>
          <a:xfrm flipH="1" flipV="1">
            <a:off x="4432095" y="4043312"/>
            <a:ext cx="193896" cy="59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C56EC106-42D7-429F-8FF7-DA112D901D89}"/>
              </a:ext>
            </a:extLst>
          </p:cNvPr>
          <p:cNvSpPr/>
          <p:nvPr/>
        </p:nvSpPr>
        <p:spPr>
          <a:xfrm>
            <a:off x="9122615" y="791724"/>
            <a:ext cx="1656184" cy="1656184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57D1B2-6F22-48DD-AE05-820280D6361E}"/>
              </a:ext>
            </a:extLst>
          </p:cNvPr>
          <p:cNvSpPr/>
          <p:nvPr/>
        </p:nvSpPr>
        <p:spPr>
          <a:xfrm>
            <a:off x="9014603" y="1511804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14102B4-EB70-4852-B55B-581308B31226}"/>
              </a:ext>
            </a:extLst>
          </p:cNvPr>
          <p:cNvSpPr/>
          <p:nvPr/>
        </p:nvSpPr>
        <p:spPr>
          <a:xfrm>
            <a:off x="10670787" y="1511804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A0E3C00-A384-4227-8164-987929E8F9FD}"/>
              </a:ext>
            </a:extLst>
          </p:cNvPr>
          <p:cNvSpPr/>
          <p:nvPr/>
        </p:nvSpPr>
        <p:spPr>
          <a:xfrm>
            <a:off x="9842695" y="683712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90C9894-908E-4EFC-A976-8B2F19401CCA}"/>
              </a:ext>
            </a:extLst>
          </p:cNvPr>
          <p:cNvSpPr/>
          <p:nvPr/>
        </p:nvSpPr>
        <p:spPr>
          <a:xfrm>
            <a:off x="9842695" y="2339896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CAC9100-7FD7-4CF3-8F63-2D2D3A19B7F0}"/>
              </a:ext>
            </a:extLst>
          </p:cNvPr>
          <p:cNvSpPr/>
          <p:nvPr/>
        </p:nvSpPr>
        <p:spPr>
          <a:xfrm>
            <a:off x="9122615" y="791724"/>
            <a:ext cx="1656184" cy="165618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DE3FBE-42F7-4D1A-8CBB-C94F1113CE90}"/>
              </a:ext>
            </a:extLst>
          </p:cNvPr>
          <p:cNvGrpSpPr/>
          <p:nvPr/>
        </p:nvGrpSpPr>
        <p:grpSpPr>
          <a:xfrm>
            <a:off x="2281812" y="3509318"/>
            <a:ext cx="1165271" cy="1152128"/>
            <a:chOff x="3177901" y="284752"/>
            <a:chExt cx="1165271" cy="115212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E1C6E8-803F-48E6-A824-8AC2098A070F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148A771-F564-4D61-A619-3B8605E00063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4E49FC-0B36-4A18-B531-6B06BA56388D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D27D1E-1B04-4FC5-B0E4-29F53D755390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78862A5-D52E-4171-A057-A8894E247D63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F6504B-5B28-4408-BDDF-BD521B099EAA}"/>
              </a:ext>
            </a:extLst>
          </p:cNvPr>
          <p:cNvCxnSpPr>
            <a:cxnSpLocks/>
            <a:stCxn id="82" idx="2"/>
            <a:endCxn id="122" idx="1"/>
          </p:cNvCxnSpPr>
          <p:nvPr/>
        </p:nvCxnSpPr>
        <p:spPr>
          <a:xfrm>
            <a:off x="2890889" y="4661446"/>
            <a:ext cx="267962" cy="92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48C1A5F-4D62-49F3-97D3-2E1300668BC9}"/>
              </a:ext>
            </a:extLst>
          </p:cNvPr>
          <p:cNvGrpSpPr/>
          <p:nvPr/>
        </p:nvGrpSpPr>
        <p:grpSpPr>
          <a:xfrm>
            <a:off x="3823018" y="2891184"/>
            <a:ext cx="1165271" cy="1152128"/>
            <a:chOff x="3177901" y="284752"/>
            <a:chExt cx="1165271" cy="1152128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76DDE46-3527-47FD-878A-DB0DB45525E8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A1C04AE-2404-4565-8F54-AF29D11B5B27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6530FD9-9A2B-41EA-A121-6FBA2CE47517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05F2D9C-1FB1-44CB-8DA2-90EA20084EC5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670C251-476D-46F4-B986-9FA5848E5FFC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DECD0F-526E-432B-8D33-27E1E01F9FFE}"/>
              </a:ext>
            </a:extLst>
          </p:cNvPr>
          <p:cNvCxnSpPr>
            <a:stCxn id="112" idx="3"/>
            <a:endCxn id="145" idx="1"/>
          </p:cNvCxnSpPr>
          <p:nvPr/>
        </p:nvCxnSpPr>
        <p:spPr>
          <a:xfrm flipV="1">
            <a:off x="4988289" y="3251609"/>
            <a:ext cx="521832" cy="22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9D36DA-A4C7-4E7D-B0CA-515F6C8F6EDB}"/>
              </a:ext>
            </a:extLst>
          </p:cNvPr>
          <p:cNvCxnSpPr>
            <a:cxnSpLocks/>
            <a:stCxn id="113" idx="0"/>
            <a:endCxn id="131" idx="2"/>
          </p:cNvCxnSpPr>
          <p:nvPr/>
        </p:nvCxnSpPr>
        <p:spPr>
          <a:xfrm flipV="1">
            <a:off x="4412225" y="2251323"/>
            <a:ext cx="558858" cy="63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3370D-7CE4-403B-A4FC-4987AF1F8109}"/>
              </a:ext>
            </a:extLst>
          </p:cNvPr>
          <p:cNvCxnSpPr>
            <a:stCxn id="104" idx="0"/>
            <a:endCxn id="156" idx="2"/>
          </p:cNvCxnSpPr>
          <p:nvPr/>
        </p:nvCxnSpPr>
        <p:spPr>
          <a:xfrm flipV="1">
            <a:off x="2871019" y="3057981"/>
            <a:ext cx="78336" cy="45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CB466B-D661-42A3-A871-D199B86AA7D2}"/>
              </a:ext>
            </a:extLst>
          </p:cNvPr>
          <p:cNvCxnSpPr>
            <a:stCxn id="102" idx="3"/>
            <a:endCxn id="110" idx="1"/>
          </p:cNvCxnSpPr>
          <p:nvPr/>
        </p:nvCxnSpPr>
        <p:spPr>
          <a:xfrm flipV="1">
            <a:off x="3447083" y="3471664"/>
            <a:ext cx="375935" cy="618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E178D4-AC8D-46D0-A045-23C866E00022}"/>
              </a:ext>
            </a:extLst>
          </p:cNvPr>
          <p:cNvSpPr txBox="1"/>
          <p:nvPr/>
        </p:nvSpPr>
        <p:spPr>
          <a:xfrm>
            <a:off x="9331201" y="2656320"/>
            <a:ext cx="1992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/>
              <a:t>Slight refinement to the component/system figure</a:t>
            </a:r>
            <a:endParaRPr lang="en-US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F4A3BA-BB90-493D-9E67-C83D8FC344C1}"/>
              </a:ext>
            </a:extLst>
          </p:cNvPr>
          <p:cNvSpPr/>
          <p:nvPr/>
        </p:nvSpPr>
        <p:spPr>
          <a:xfrm>
            <a:off x="8259225" y="3480066"/>
            <a:ext cx="201614" cy="20161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9B63C3-52F2-45A2-9FB9-FC31E7951AE6}"/>
              </a:ext>
            </a:extLst>
          </p:cNvPr>
          <p:cNvSpPr/>
          <p:nvPr/>
        </p:nvSpPr>
        <p:spPr>
          <a:xfrm>
            <a:off x="8259225" y="3889178"/>
            <a:ext cx="201614" cy="20161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D0147D-F533-4340-928E-6BB14E7F0287}"/>
              </a:ext>
            </a:extLst>
          </p:cNvPr>
          <p:cNvSpPr/>
          <p:nvPr/>
        </p:nvSpPr>
        <p:spPr>
          <a:xfrm>
            <a:off x="8259225" y="4235728"/>
            <a:ext cx="201614" cy="201614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2103CF-024F-422D-9EEC-277A65FACDFA}"/>
              </a:ext>
            </a:extLst>
          </p:cNvPr>
          <p:cNvSpPr/>
          <p:nvPr/>
        </p:nvSpPr>
        <p:spPr>
          <a:xfrm>
            <a:off x="8252020" y="4593112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E0DC1F4-379D-4087-ACD3-69A2F759D86C}"/>
              </a:ext>
            </a:extLst>
          </p:cNvPr>
          <p:cNvSpPr txBox="1"/>
          <p:nvPr/>
        </p:nvSpPr>
        <p:spPr>
          <a:xfrm>
            <a:off x="8676088" y="3482379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Component (Opaque)</a:t>
            </a:r>
            <a:endParaRPr 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55A6379-A8C9-4387-BB97-53BACFF5B3E5}"/>
              </a:ext>
            </a:extLst>
          </p:cNvPr>
          <p:cNvSpPr txBox="1"/>
          <p:nvPr/>
        </p:nvSpPr>
        <p:spPr>
          <a:xfrm>
            <a:off x="8676088" y="3794254"/>
            <a:ext cx="244911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System (boundary) – a composition of Components (only visible in another view)</a:t>
            </a:r>
            <a:endParaRPr lang="en-US" sz="9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A23218C-5114-4D34-B107-CEADEE46CAE0}"/>
              </a:ext>
            </a:extLst>
          </p:cNvPr>
          <p:cNvSpPr txBox="1"/>
          <p:nvPr/>
        </p:nvSpPr>
        <p:spPr>
          <a:xfrm>
            <a:off x="8676088" y="4221119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Function</a:t>
            </a:r>
            <a:endParaRPr lang="en-US" sz="9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50810DF-B7E0-49B6-9FCC-A9E9EEC564C9}"/>
              </a:ext>
            </a:extLst>
          </p:cNvPr>
          <p:cNvSpPr txBox="1"/>
          <p:nvPr/>
        </p:nvSpPr>
        <p:spPr>
          <a:xfrm>
            <a:off x="8676088" y="4585708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Port</a:t>
            </a:r>
            <a:endParaRPr lang="en-US" sz="9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2AF9E8F-D36F-42A5-AA75-703CFABF3B0C}"/>
              </a:ext>
            </a:extLst>
          </p:cNvPr>
          <p:cNvSpPr/>
          <p:nvPr/>
        </p:nvSpPr>
        <p:spPr>
          <a:xfrm>
            <a:off x="8121981" y="5013996"/>
            <a:ext cx="461692" cy="187230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BEA73BA-942D-461E-85C6-47858FA909F7}"/>
              </a:ext>
            </a:extLst>
          </p:cNvPr>
          <p:cNvCxnSpPr>
            <a:cxnSpLocks/>
          </p:cNvCxnSpPr>
          <p:nvPr/>
        </p:nvCxnSpPr>
        <p:spPr>
          <a:xfrm>
            <a:off x="8121981" y="5202861"/>
            <a:ext cx="461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7B8996-21F4-4569-B381-F8D8C50EC401}"/>
              </a:ext>
            </a:extLst>
          </p:cNvPr>
          <p:cNvSpPr/>
          <p:nvPr/>
        </p:nvSpPr>
        <p:spPr>
          <a:xfrm>
            <a:off x="8252020" y="5100406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2911DE7-1228-4455-976C-5396DEE48655}"/>
              </a:ext>
            </a:extLst>
          </p:cNvPr>
          <p:cNvSpPr txBox="1"/>
          <p:nvPr/>
        </p:nvSpPr>
        <p:spPr>
          <a:xfrm>
            <a:off x="8676088" y="5184465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Exposed Component Port </a:t>
            </a:r>
            <a:r>
              <a:rPr lang="en-GB" sz="900" dirty="0" err="1"/>
              <a:t>persepective</a:t>
            </a:r>
            <a:endParaRPr 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CDE1B3-D807-4368-A88E-6C692DB998A4}"/>
              </a:ext>
            </a:extLst>
          </p:cNvPr>
          <p:cNvSpPr txBox="1"/>
          <p:nvPr/>
        </p:nvSpPr>
        <p:spPr>
          <a:xfrm>
            <a:off x="8676088" y="4972683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System Boundary Port perspective</a:t>
            </a:r>
            <a:endParaRPr lang="en-US" sz="900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B3B39C-309D-462F-B9B8-15B957798B88}"/>
              </a:ext>
            </a:extLst>
          </p:cNvPr>
          <p:cNvCxnSpPr>
            <a:cxnSpLocks/>
          </p:cNvCxnSpPr>
          <p:nvPr/>
        </p:nvCxnSpPr>
        <p:spPr>
          <a:xfrm>
            <a:off x="8252020" y="558346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A154F1B-75A3-423E-B2D5-A83CCC6884F6}"/>
              </a:ext>
            </a:extLst>
          </p:cNvPr>
          <p:cNvSpPr txBox="1"/>
          <p:nvPr/>
        </p:nvSpPr>
        <p:spPr>
          <a:xfrm>
            <a:off x="8676088" y="5478029"/>
            <a:ext cx="2306237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between components of system</a:t>
            </a:r>
            <a:endParaRPr lang="en-US" sz="900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7905D22-B3A0-49C0-A038-425E49A60247}"/>
              </a:ext>
            </a:extLst>
          </p:cNvPr>
          <p:cNvSpPr/>
          <p:nvPr/>
        </p:nvSpPr>
        <p:spPr>
          <a:xfrm>
            <a:off x="945926" y="427270"/>
            <a:ext cx="5629802" cy="56298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ADCBC-132B-4CB9-A0D4-4C2F1B7969AA}"/>
              </a:ext>
            </a:extLst>
          </p:cNvPr>
          <p:cNvSpPr txBox="1"/>
          <p:nvPr/>
        </p:nvSpPr>
        <p:spPr>
          <a:xfrm>
            <a:off x="6810375" y="16942"/>
            <a:ext cx="452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Component </a:t>
            </a:r>
            <a:r>
              <a:rPr lang="en-GB" u="sng" dirty="0">
                <a:solidFill>
                  <a:srgbClr val="FF0000"/>
                </a:solidFill>
              </a:rPr>
              <a:t>realized by </a:t>
            </a:r>
            <a:r>
              <a:rPr lang="en-GB" dirty="0"/>
              <a:t>system of components</a:t>
            </a:r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6725618-4158-43ED-9662-3EC27899BE48}"/>
              </a:ext>
            </a:extLst>
          </p:cNvPr>
          <p:cNvSpPr/>
          <p:nvPr/>
        </p:nvSpPr>
        <p:spPr>
          <a:xfrm>
            <a:off x="944786" y="418639"/>
            <a:ext cx="5630942" cy="5638433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07633A-39DF-4476-A1E2-279D7403EBA0}"/>
              </a:ext>
            </a:extLst>
          </p:cNvPr>
          <p:cNvSpPr txBox="1"/>
          <p:nvPr/>
        </p:nvSpPr>
        <p:spPr>
          <a:xfrm>
            <a:off x="6227210" y="6084579"/>
            <a:ext cx="278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/>
              <a:t>The realization detail </a:t>
            </a:r>
            <a:r>
              <a:rPr lang="en-GB" sz="1200" b="1" dirty="0">
                <a:solidFill>
                  <a:srgbClr val="FF0000"/>
                </a:solidFill>
              </a:rPr>
              <a:t>is not visible</a:t>
            </a:r>
            <a:r>
              <a:rPr lang="en-GB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04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4D081E71-5547-492D-9DE5-F3F8B0E53B0C}"/>
              </a:ext>
            </a:extLst>
          </p:cNvPr>
          <p:cNvSpPr/>
          <p:nvPr/>
        </p:nvSpPr>
        <p:spPr>
          <a:xfrm>
            <a:off x="944786" y="418639"/>
            <a:ext cx="5630942" cy="5638433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290B4D1-ADE3-4AA8-AAFC-933C8B7282F9}"/>
              </a:ext>
            </a:extLst>
          </p:cNvPr>
          <p:cNvCxnSpPr>
            <a:cxnSpLocks/>
            <a:stCxn id="103" idx="0"/>
            <a:endCxn id="85" idx="1"/>
          </p:cNvCxnSpPr>
          <p:nvPr/>
        </p:nvCxnSpPr>
        <p:spPr>
          <a:xfrm flipV="1">
            <a:off x="1413201" y="899736"/>
            <a:ext cx="1745650" cy="176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5E7526E-B5A5-4E06-AAA4-B49C8F9A0491}"/>
              </a:ext>
            </a:extLst>
          </p:cNvPr>
          <p:cNvCxnSpPr>
            <a:cxnSpLocks/>
            <a:stCxn id="87" idx="2"/>
            <a:endCxn id="158" idx="0"/>
          </p:cNvCxnSpPr>
          <p:nvPr/>
        </p:nvCxnSpPr>
        <p:spPr>
          <a:xfrm flipH="1">
            <a:off x="3177899" y="1471384"/>
            <a:ext cx="590029" cy="1115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361648-A15C-4BCE-BBFF-7C595E5466BB}"/>
              </a:ext>
            </a:extLst>
          </p:cNvPr>
          <p:cNvCxnSpPr>
            <a:cxnSpLocks/>
            <a:stCxn id="99" idx="2"/>
            <a:endCxn id="122" idx="1"/>
          </p:cNvCxnSpPr>
          <p:nvPr/>
        </p:nvCxnSpPr>
        <p:spPr>
          <a:xfrm>
            <a:off x="1433071" y="3813819"/>
            <a:ext cx="1725780" cy="177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A7EED84-B083-41F2-8D9F-EDAD19ECB59E}"/>
              </a:ext>
            </a:extLst>
          </p:cNvPr>
          <p:cNvCxnSpPr>
            <a:cxnSpLocks/>
            <a:stCxn id="101" idx="3"/>
            <a:endCxn id="155" idx="1"/>
          </p:cNvCxnSpPr>
          <p:nvPr/>
        </p:nvCxnSpPr>
        <p:spPr>
          <a:xfrm flipV="1">
            <a:off x="1989265" y="3167711"/>
            <a:ext cx="599427" cy="75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467EAC-4F1F-4C35-9614-D2653296BFA4}"/>
              </a:ext>
            </a:extLst>
          </p:cNvPr>
          <p:cNvCxnSpPr>
            <a:cxnSpLocks/>
            <a:stCxn id="132" idx="3"/>
            <a:endCxn id="148" idx="0"/>
          </p:cNvCxnSpPr>
          <p:nvPr/>
        </p:nvCxnSpPr>
        <p:spPr>
          <a:xfrm>
            <a:off x="5696479" y="1985527"/>
            <a:ext cx="402849" cy="68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5DCD45-19FA-499C-8800-4DD0735EF1D7}"/>
              </a:ext>
            </a:extLst>
          </p:cNvPr>
          <p:cNvCxnSpPr>
            <a:cxnSpLocks/>
            <a:stCxn id="163" idx="2"/>
            <a:endCxn id="124" idx="3"/>
          </p:cNvCxnSpPr>
          <p:nvPr/>
        </p:nvCxnSpPr>
        <p:spPr>
          <a:xfrm flipH="1">
            <a:off x="4324122" y="4717099"/>
            <a:ext cx="406745" cy="86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AAF5CA-150E-4A7D-8047-94EA7D5C26E2}"/>
              </a:ext>
            </a:extLst>
          </p:cNvPr>
          <p:cNvCxnSpPr>
            <a:cxnSpLocks/>
            <a:stCxn id="157" idx="3"/>
            <a:endCxn id="130" idx="1"/>
          </p:cNvCxnSpPr>
          <p:nvPr/>
        </p:nvCxnSpPr>
        <p:spPr>
          <a:xfrm flipV="1">
            <a:off x="3753963" y="1984843"/>
            <a:ext cx="777245" cy="118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43E4662-79EA-4929-BCE5-04BCC745CA00}"/>
              </a:ext>
            </a:extLst>
          </p:cNvPr>
          <p:cNvCxnSpPr>
            <a:cxnSpLocks/>
            <a:stCxn id="89" idx="3"/>
            <a:endCxn id="133" idx="0"/>
          </p:cNvCxnSpPr>
          <p:nvPr/>
        </p:nvCxnSpPr>
        <p:spPr>
          <a:xfrm>
            <a:off x="4324122" y="900420"/>
            <a:ext cx="796293" cy="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94E8894-33D9-445A-BD22-2B85DC1AB433}"/>
              </a:ext>
            </a:extLst>
          </p:cNvPr>
          <p:cNvGrpSpPr/>
          <p:nvPr/>
        </p:nvGrpSpPr>
        <p:grpSpPr>
          <a:xfrm>
            <a:off x="3158851" y="319256"/>
            <a:ext cx="1165271" cy="1152128"/>
            <a:chOff x="3177901" y="284752"/>
            <a:chExt cx="1165271" cy="115212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A45CC7-F35D-480D-AE20-3C860B3998C4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03C5D29-E9EB-4952-8351-426AF3471A05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AFA221-276D-4970-B4A4-7DB7F271ECC1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483695D-1D95-4FD4-BEA5-DC5FB3B1C48F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CC8A112-B9DD-4567-B93E-D2264D6C0D2A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7859825-7780-45AD-9135-36A59ECDC001}"/>
              </a:ext>
            </a:extLst>
          </p:cNvPr>
          <p:cNvGrpSpPr/>
          <p:nvPr/>
        </p:nvGrpSpPr>
        <p:grpSpPr>
          <a:xfrm>
            <a:off x="823994" y="2661691"/>
            <a:ext cx="1165271" cy="1152128"/>
            <a:chOff x="3177901" y="284752"/>
            <a:chExt cx="1165271" cy="115212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E8627D1-654E-4A14-9704-31AF5F3AEDC4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B73E792-2AA0-4B6D-B9CE-6B6DD614F2C1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DF43A75-8E3D-42D7-8B50-DB301C96CC01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4ACF39A-E3AB-483A-97E6-34598FED8D14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804F337-12EE-4D08-BA01-27F10ED74516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16B7686-1732-4ADC-A718-C6E0D855BAEA}"/>
              </a:ext>
            </a:extLst>
          </p:cNvPr>
          <p:cNvGrpSpPr/>
          <p:nvPr/>
        </p:nvGrpSpPr>
        <p:grpSpPr>
          <a:xfrm>
            <a:off x="3158851" y="5004618"/>
            <a:ext cx="1165271" cy="1152128"/>
            <a:chOff x="3177901" y="284752"/>
            <a:chExt cx="1165271" cy="115212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C28465-D7D1-41BB-9BBD-F0C47FC48126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A0B760-4079-4935-9487-DDEFDD69887A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9FE65C-B65D-41D9-B813-22B6C7D44276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7C4BAC-97A9-41ED-8344-40E43573ECBB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A526099-0A93-424A-8BF0-BE534B03346A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48C1524-96D4-43FE-B8A0-A2ED41EF3DF8}"/>
              </a:ext>
            </a:extLst>
          </p:cNvPr>
          <p:cNvGrpSpPr/>
          <p:nvPr/>
        </p:nvGrpSpPr>
        <p:grpSpPr>
          <a:xfrm>
            <a:off x="4531208" y="1404363"/>
            <a:ext cx="1165271" cy="1152128"/>
            <a:chOff x="3177901" y="284752"/>
            <a:chExt cx="1165271" cy="115212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FD510B3-3E58-473A-80AD-A66A3B5341AD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A0AFBCA-12FE-4532-B6EE-7B9D531BEE73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BA83773-B857-4DEC-99A9-B5616C6082FF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72E04BE-219F-4328-8D07-8B5DE34AAD28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EC95A8B-56BF-4650-BDE6-7A76C3F29C19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AAA9071-975F-4074-AF03-BDEFBBDDE71F}"/>
              </a:ext>
            </a:extLst>
          </p:cNvPr>
          <p:cNvGrpSpPr/>
          <p:nvPr/>
        </p:nvGrpSpPr>
        <p:grpSpPr>
          <a:xfrm>
            <a:off x="5510121" y="2671129"/>
            <a:ext cx="1165271" cy="1152128"/>
            <a:chOff x="3177901" y="284752"/>
            <a:chExt cx="1165271" cy="1152128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8FBA148-F06D-40C3-801A-3E378C32BF93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DA9341B-16F4-4032-9570-9DEDF634BF35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1891E92-D55D-409D-A93F-61B979CFE6DB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3FD845B-72EB-4A44-A490-F57B06517E8D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737359-BAC6-4A11-956B-163165B33B90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24F492-2C3F-4B19-B6F4-DD011537C7E3}"/>
              </a:ext>
            </a:extLst>
          </p:cNvPr>
          <p:cNvGrpSpPr/>
          <p:nvPr/>
        </p:nvGrpSpPr>
        <p:grpSpPr>
          <a:xfrm>
            <a:off x="2588692" y="2587231"/>
            <a:ext cx="1165271" cy="1152128"/>
            <a:chOff x="3177901" y="284752"/>
            <a:chExt cx="1165271" cy="1152128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59DA658-1437-4293-BF1B-D68530BCD7E0}"/>
                </a:ext>
              </a:extLst>
            </p:cNvPr>
            <p:cNvSpPr/>
            <p:nvPr/>
          </p:nvSpPr>
          <p:spPr>
            <a:xfrm>
              <a:off x="3292775" y="387742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AF60AFE-B512-4574-8498-E5B5C3351F44}"/>
                </a:ext>
              </a:extLst>
            </p:cNvPr>
            <p:cNvSpPr/>
            <p:nvPr/>
          </p:nvSpPr>
          <p:spPr>
            <a:xfrm>
              <a:off x="3177901" y="757220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6BD2686-CA54-4C68-8803-AA87F438EA32}"/>
                </a:ext>
              </a:extLst>
            </p:cNvPr>
            <p:cNvSpPr/>
            <p:nvPr/>
          </p:nvSpPr>
          <p:spPr>
            <a:xfrm>
              <a:off x="3678966" y="1220856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92BF129-B41E-4617-842A-1D783F2BE438}"/>
                </a:ext>
              </a:extLst>
            </p:cNvPr>
            <p:cNvSpPr/>
            <p:nvPr/>
          </p:nvSpPr>
          <p:spPr>
            <a:xfrm>
              <a:off x="4127148" y="757904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71A728E-8053-4795-9297-2A2E4AF39655}"/>
                </a:ext>
              </a:extLst>
            </p:cNvPr>
            <p:cNvSpPr/>
            <p:nvPr/>
          </p:nvSpPr>
          <p:spPr>
            <a:xfrm>
              <a:off x="3659096" y="284752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4E44145-E90E-4E3D-A04E-EB36F95E1D32}"/>
              </a:ext>
            </a:extLst>
          </p:cNvPr>
          <p:cNvGrpSpPr/>
          <p:nvPr/>
        </p:nvGrpSpPr>
        <p:grpSpPr>
          <a:xfrm>
            <a:off x="4121790" y="3564971"/>
            <a:ext cx="1165271" cy="1152128"/>
            <a:chOff x="4121790" y="3564971"/>
            <a:chExt cx="1165271" cy="1152128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0D65113-AFD1-4451-9CE2-EBE6E6B11D8E}"/>
                </a:ext>
              </a:extLst>
            </p:cNvPr>
            <p:cNvSpPr/>
            <p:nvPr/>
          </p:nvSpPr>
          <p:spPr>
            <a:xfrm>
              <a:off x="4236664" y="3667961"/>
              <a:ext cx="954980" cy="954980"/>
            </a:xfrm>
            <a:prstGeom prst="ellipse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Apparent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Function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kern="0" dirty="0">
                  <a:solidFill>
                    <a:srgbClr val="141313"/>
                  </a:solidFill>
                  <a:latin typeface="Arial"/>
                </a:rPr>
                <a:t>&amp; 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Exposed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4131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Properties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2E470E3-DC41-4076-8A1E-41703DD26A93}"/>
                </a:ext>
              </a:extLst>
            </p:cNvPr>
            <p:cNvSpPr/>
            <p:nvPr/>
          </p:nvSpPr>
          <p:spPr>
            <a:xfrm>
              <a:off x="4121790" y="4037439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E41563F-2B05-45E7-941B-5182184659B8}"/>
                </a:ext>
              </a:extLst>
            </p:cNvPr>
            <p:cNvSpPr/>
            <p:nvPr/>
          </p:nvSpPr>
          <p:spPr>
            <a:xfrm>
              <a:off x="4622855" y="4501075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F5138ED-7461-4EB1-8232-50CEA7489901}"/>
                </a:ext>
              </a:extLst>
            </p:cNvPr>
            <p:cNvSpPr/>
            <p:nvPr/>
          </p:nvSpPr>
          <p:spPr>
            <a:xfrm>
              <a:off x="5071037" y="4038123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FF4A08-CF45-4A4A-A5EC-36CAB31575A8}"/>
                </a:ext>
              </a:extLst>
            </p:cNvPr>
            <p:cNvSpPr/>
            <p:nvPr/>
          </p:nvSpPr>
          <p:spPr>
            <a:xfrm>
              <a:off x="4602985" y="3564971"/>
              <a:ext cx="216024" cy="216024"/>
            </a:xfrm>
            <a:prstGeom prst="rect">
              <a:avLst/>
            </a:prstGeom>
            <a:noFill/>
            <a:ln w="9525" cap="flat" cmpd="sng" algn="ctr">
              <a:solidFill>
                <a:srgbClr val="00B8D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000681-7E60-4C94-9ADD-64E67525E4CF}"/>
              </a:ext>
            </a:extLst>
          </p:cNvPr>
          <p:cNvCxnSpPr>
            <a:cxnSpLocks/>
            <a:stCxn id="146" idx="2"/>
            <a:endCxn id="164" idx="3"/>
          </p:cNvCxnSpPr>
          <p:nvPr/>
        </p:nvCxnSpPr>
        <p:spPr>
          <a:xfrm flipH="1">
            <a:off x="5287061" y="3823257"/>
            <a:ext cx="832137" cy="32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7E7A3CE-318D-4B63-BDC4-CCD280C8551A}"/>
              </a:ext>
            </a:extLst>
          </p:cNvPr>
          <p:cNvCxnSpPr>
            <a:cxnSpLocks/>
            <a:stCxn id="162" idx="1"/>
            <a:endCxn id="156" idx="2"/>
          </p:cNvCxnSpPr>
          <p:nvPr/>
        </p:nvCxnSpPr>
        <p:spPr>
          <a:xfrm flipH="1" flipV="1">
            <a:off x="3197769" y="3739359"/>
            <a:ext cx="924021" cy="40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93A7A4AD-0505-4FAB-BF30-DB95EE158CF0}"/>
              </a:ext>
            </a:extLst>
          </p:cNvPr>
          <p:cNvSpPr/>
          <p:nvPr/>
        </p:nvSpPr>
        <p:spPr>
          <a:xfrm>
            <a:off x="945926" y="427270"/>
            <a:ext cx="5629802" cy="5629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89D291-3EAD-4EE5-A1E5-E700BCEA5514}"/>
              </a:ext>
            </a:extLst>
          </p:cNvPr>
          <p:cNvSpPr/>
          <p:nvPr/>
        </p:nvSpPr>
        <p:spPr>
          <a:xfrm>
            <a:off x="8147769" y="594774"/>
            <a:ext cx="201614" cy="20161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F204152-DF9E-44E4-9708-6837589BA9D8}"/>
              </a:ext>
            </a:extLst>
          </p:cNvPr>
          <p:cNvSpPr/>
          <p:nvPr/>
        </p:nvSpPr>
        <p:spPr>
          <a:xfrm>
            <a:off x="8147769" y="1003886"/>
            <a:ext cx="201614" cy="20161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446C4C-0083-4A5B-9CCF-4356EBFA5991}"/>
              </a:ext>
            </a:extLst>
          </p:cNvPr>
          <p:cNvSpPr/>
          <p:nvPr/>
        </p:nvSpPr>
        <p:spPr>
          <a:xfrm>
            <a:off x="8147769" y="1350436"/>
            <a:ext cx="201614" cy="201614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D81379E-87B8-4BE8-9E6E-A92FC22FB07E}"/>
              </a:ext>
            </a:extLst>
          </p:cNvPr>
          <p:cNvSpPr/>
          <p:nvPr/>
        </p:nvSpPr>
        <p:spPr>
          <a:xfrm>
            <a:off x="8140564" y="1707820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7F7E4F9-E206-4CFB-B392-CA01491CD033}"/>
              </a:ext>
            </a:extLst>
          </p:cNvPr>
          <p:cNvSpPr txBox="1"/>
          <p:nvPr/>
        </p:nvSpPr>
        <p:spPr>
          <a:xfrm>
            <a:off x="8564632" y="597087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Component (the aggregate)</a:t>
            </a:r>
            <a:endParaRPr lang="en-US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DE1C48-8F64-4E6C-86EF-DFC53092A299}"/>
              </a:ext>
            </a:extLst>
          </p:cNvPr>
          <p:cNvSpPr txBox="1"/>
          <p:nvPr/>
        </p:nvSpPr>
        <p:spPr>
          <a:xfrm>
            <a:off x="8564632" y="908962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Aggregate System (boundary) – a composition of Function Components</a:t>
            </a:r>
            <a:endParaRPr lang="en-US" sz="9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4ABB8D1-393A-40FD-B839-B03B8889CF82}"/>
              </a:ext>
            </a:extLst>
          </p:cNvPr>
          <p:cNvSpPr txBox="1"/>
          <p:nvPr/>
        </p:nvSpPr>
        <p:spPr>
          <a:xfrm>
            <a:off x="8564632" y="1266577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Function Component (may have ports and may contain view components)</a:t>
            </a:r>
            <a:endParaRPr lang="en-US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0BD81A9-E4CD-4199-AEA0-D414178F83DA}"/>
              </a:ext>
            </a:extLst>
          </p:cNvPr>
          <p:cNvSpPr txBox="1"/>
          <p:nvPr/>
        </p:nvSpPr>
        <p:spPr>
          <a:xfrm>
            <a:off x="8564632" y="1700416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Port</a:t>
            </a:r>
            <a:endParaRPr lang="en-US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9D9F56A-A5D6-4050-BCF3-7F4B50265756}"/>
              </a:ext>
            </a:extLst>
          </p:cNvPr>
          <p:cNvSpPr/>
          <p:nvPr/>
        </p:nvSpPr>
        <p:spPr>
          <a:xfrm>
            <a:off x="8010525" y="2128704"/>
            <a:ext cx="461692" cy="187230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4158326-51F8-402F-A3D7-8566A7E204AF}"/>
              </a:ext>
            </a:extLst>
          </p:cNvPr>
          <p:cNvCxnSpPr>
            <a:cxnSpLocks/>
          </p:cNvCxnSpPr>
          <p:nvPr/>
        </p:nvCxnSpPr>
        <p:spPr>
          <a:xfrm>
            <a:off x="8010525" y="2317569"/>
            <a:ext cx="461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8D9615F-58DF-4F1A-B9BE-3AD8580BCEA2}"/>
              </a:ext>
            </a:extLst>
          </p:cNvPr>
          <p:cNvSpPr/>
          <p:nvPr/>
        </p:nvSpPr>
        <p:spPr>
          <a:xfrm>
            <a:off x="8140564" y="2215114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8062C11-0C8C-4031-AC4E-FB881FAD5352}"/>
              </a:ext>
            </a:extLst>
          </p:cNvPr>
          <p:cNvSpPr txBox="1"/>
          <p:nvPr/>
        </p:nvSpPr>
        <p:spPr>
          <a:xfrm>
            <a:off x="8564632" y="2299173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Exposed Component Port </a:t>
            </a:r>
            <a:r>
              <a:rPr lang="en-GB" sz="900" dirty="0" err="1"/>
              <a:t>persepective</a:t>
            </a:r>
            <a:endParaRPr lang="en-US" sz="9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6AD737D-D6AB-4DE4-B319-0897E44330AD}"/>
              </a:ext>
            </a:extLst>
          </p:cNvPr>
          <p:cNvSpPr txBox="1"/>
          <p:nvPr/>
        </p:nvSpPr>
        <p:spPr>
          <a:xfrm>
            <a:off x="8564632" y="2087391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System Boundary Port perspective</a:t>
            </a:r>
            <a:endParaRPr lang="en-US" sz="900" dirty="0"/>
          </a:p>
        </p:txBody>
      </p:sp>
      <p:sp>
        <p:nvSpPr>
          <p:cNvPr id="135" name="Arc 134">
            <a:extLst>
              <a:ext uri="{FF2B5EF4-FFF2-40B4-BE49-F238E27FC236}">
                <a16:creationId xmlns:a16="http://schemas.microsoft.com/office/drawing/2014/main" id="{775818F0-0661-46A4-9B6B-8E564D45AD7A}"/>
              </a:ext>
            </a:extLst>
          </p:cNvPr>
          <p:cNvSpPr/>
          <p:nvPr/>
        </p:nvSpPr>
        <p:spPr>
          <a:xfrm rot="8068149">
            <a:off x="7923169" y="1666914"/>
            <a:ext cx="641493" cy="6575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FC00FD7-7EF3-459C-AE06-F4BBEB5CDCD6}"/>
              </a:ext>
            </a:extLst>
          </p:cNvPr>
          <p:cNvCxnSpPr>
            <a:cxnSpLocks/>
          </p:cNvCxnSpPr>
          <p:nvPr/>
        </p:nvCxnSpPr>
        <p:spPr>
          <a:xfrm>
            <a:off x="8140564" y="2698174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44B42FD-9E93-42A5-AF07-D78C02EB4D59}"/>
              </a:ext>
            </a:extLst>
          </p:cNvPr>
          <p:cNvSpPr txBox="1"/>
          <p:nvPr/>
        </p:nvSpPr>
        <p:spPr>
          <a:xfrm>
            <a:off x="8564632" y="2523487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“Within” Aggregate (either way allowed)</a:t>
            </a:r>
            <a:endParaRPr lang="en-US" sz="9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87F649E-94EC-4D2D-A26E-9E774290899C}"/>
              </a:ext>
            </a:extLst>
          </p:cNvPr>
          <p:cNvCxnSpPr>
            <a:cxnSpLocks/>
          </p:cNvCxnSpPr>
          <p:nvPr/>
        </p:nvCxnSpPr>
        <p:spPr>
          <a:xfrm>
            <a:off x="8140564" y="3057675"/>
            <a:ext cx="216024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1516A68-3607-4D5F-B445-6024EBC11B9B}"/>
              </a:ext>
            </a:extLst>
          </p:cNvPr>
          <p:cNvSpPr txBox="1"/>
          <p:nvPr/>
        </p:nvSpPr>
        <p:spPr>
          <a:xfrm>
            <a:off x="8564632" y="2882988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“Within” Aggregate (one way allowed)</a:t>
            </a:r>
            <a:endParaRPr lang="en-US" sz="900" dirty="0"/>
          </a:p>
        </p:txBody>
      </p:sp>
      <p:sp>
        <p:nvSpPr>
          <p:cNvPr id="140" name="Right Brace 139">
            <a:extLst>
              <a:ext uri="{FF2B5EF4-FFF2-40B4-BE49-F238E27FC236}">
                <a16:creationId xmlns:a16="http://schemas.microsoft.com/office/drawing/2014/main" id="{D244653F-D0A5-47E4-A59C-DD25812410B9}"/>
              </a:ext>
            </a:extLst>
          </p:cNvPr>
          <p:cNvSpPr/>
          <p:nvPr/>
        </p:nvSpPr>
        <p:spPr>
          <a:xfrm>
            <a:off x="10553700" y="2087391"/>
            <a:ext cx="109988" cy="436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0CC678A-AEA0-41C0-8D59-F9D0F5AC815B}"/>
              </a:ext>
            </a:extLst>
          </p:cNvPr>
          <p:cNvSpPr txBox="1"/>
          <p:nvPr/>
        </p:nvSpPr>
        <p:spPr>
          <a:xfrm>
            <a:off x="10735809" y="2181837"/>
            <a:ext cx="134189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 single entity</a:t>
            </a:r>
            <a:endParaRPr lang="en-US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346D84F-7C43-4CE7-A26B-1F6760F96B44}"/>
              </a:ext>
            </a:extLst>
          </p:cNvPr>
          <p:cNvSpPr txBox="1"/>
          <p:nvPr/>
        </p:nvSpPr>
        <p:spPr>
          <a:xfrm>
            <a:off x="6810375" y="16942"/>
            <a:ext cx="485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Component </a:t>
            </a:r>
            <a:r>
              <a:rPr lang="en-GB" u="sng" dirty="0">
                <a:solidFill>
                  <a:srgbClr val="FF0000"/>
                </a:solidFill>
              </a:rPr>
              <a:t>understood as </a:t>
            </a:r>
            <a:r>
              <a:rPr lang="en-GB" dirty="0"/>
              <a:t>system of components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2050C6-E526-4611-B6D6-7F0920AF656F}"/>
              </a:ext>
            </a:extLst>
          </p:cNvPr>
          <p:cNvSpPr txBox="1"/>
          <p:nvPr/>
        </p:nvSpPr>
        <p:spPr>
          <a:xfrm>
            <a:off x="6227210" y="6084579"/>
            <a:ext cx="278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/>
              <a:t>The realization effect </a:t>
            </a:r>
            <a:r>
              <a:rPr lang="en-GB" sz="1200" b="1" dirty="0">
                <a:solidFill>
                  <a:srgbClr val="FF0000"/>
                </a:solidFill>
              </a:rPr>
              <a:t>is visible.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0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2FC32026-8B48-4B70-9CA0-089242B1D991}"/>
              </a:ext>
            </a:extLst>
          </p:cNvPr>
          <p:cNvSpPr/>
          <p:nvPr/>
        </p:nvSpPr>
        <p:spPr>
          <a:xfrm>
            <a:off x="944786" y="418639"/>
            <a:ext cx="5630942" cy="5638433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4D9098-4E18-49A4-9256-2081C84AE17A}"/>
              </a:ext>
            </a:extLst>
          </p:cNvPr>
          <p:cNvSpPr/>
          <p:nvPr/>
        </p:nvSpPr>
        <p:spPr>
          <a:xfrm>
            <a:off x="945926" y="427270"/>
            <a:ext cx="5629802" cy="562980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2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7A45CC7-F35D-480D-AE20-3C860B3998C4}"/>
              </a:ext>
            </a:extLst>
          </p:cNvPr>
          <p:cNvSpPr/>
          <p:nvPr/>
        </p:nvSpPr>
        <p:spPr>
          <a:xfrm>
            <a:off x="3273725" y="860396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C8A112-B9DD-4567-B93E-D2264D6C0D2A}"/>
              </a:ext>
            </a:extLst>
          </p:cNvPr>
          <p:cNvSpPr/>
          <p:nvPr/>
        </p:nvSpPr>
        <p:spPr>
          <a:xfrm>
            <a:off x="3640046" y="319256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8627D1-654E-4A14-9704-31AF5F3AEDC4}"/>
              </a:ext>
            </a:extLst>
          </p:cNvPr>
          <p:cNvSpPr/>
          <p:nvPr/>
        </p:nvSpPr>
        <p:spPr>
          <a:xfrm>
            <a:off x="1329393" y="2764681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73E792-2AA0-4B6D-B9CE-6B6DD614F2C1}"/>
              </a:ext>
            </a:extLst>
          </p:cNvPr>
          <p:cNvSpPr/>
          <p:nvPr/>
        </p:nvSpPr>
        <p:spPr>
          <a:xfrm>
            <a:off x="823994" y="3134159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C28465-D7D1-41BB-9BBD-F0C47FC48126}"/>
              </a:ext>
            </a:extLst>
          </p:cNvPr>
          <p:cNvSpPr/>
          <p:nvPr/>
        </p:nvSpPr>
        <p:spPr>
          <a:xfrm>
            <a:off x="3273725" y="4669458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9FE65C-B65D-41D9-B813-22B6C7D44276}"/>
              </a:ext>
            </a:extLst>
          </p:cNvPr>
          <p:cNvSpPr/>
          <p:nvPr/>
        </p:nvSpPr>
        <p:spPr>
          <a:xfrm>
            <a:off x="3659916" y="5940722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FD510B3-3E58-473A-80AD-A66A3B5341AD}"/>
              </a:ext>
            </a:extLst>
          </p:cNvPr>
          <p:cNvSpPr/>
          <p:nvPr/>
        </p:nvSpPr>
        <p:spPr>
          <a:xfrm>
            <a:off x="4646082" y="1507353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8FBA148-F06D-40C3-801A-3E378C32BF93}"/>
              </a:ext>
            </a:extLst>
          </p:cNvPr>
          <p:cNvSpPr/>
          <p:nvPr/>
        </p:nvSpPr>
        <p:spPr>
          <a:xfrm>
            <a:off x="5234470" y="277411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FD845B-72EB-4A44-A490-F57B06517E8D}"/>
              </a:ext>
            </a:extLst>
          </p:cNvPr>
          <p:cNvSpPr/>
          <p:nvPr/>
        </p:nvSpPr>
        <p:spPr>
          <a:xfrm>
            <a:off x="6459368" y="3144281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59DA658-1437-4293-BF1B-D68530BCD7E0}"/>
              </a:ext>
            </a:extLst>
          </p:cNvPr>
          <p:cNvSpPr/>
          <p:nvPr/>
        </p:nvSpPr>
        <p:spPr>
          <a:xfrm>
            <a:off x="2703566" y="2690221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0D65113-AFD1-4451-9CE2-EBE6E6B11D8E}"/>
              </a:ext>
            </a:extLst>
          </p:cNvPr>
          <p:cNvSpPr/>
          <p:nvPr/>
        </p:nvSpPr>
        <p:spPr>
          <a:xfrm>
            <a:off x="4236664" y="3667961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Apparent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</a:t>
            </a: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Exposed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Properties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72C061-B2D8-40C3-839A-66D0ED900E30}"/>
              </a:ext>
            </a:extLst>
          </p:cNvPr>
          <p:cNvSpPr/>
          <p:nvPr/>
        </p:nvSpPr>
        <p:spPr>
          <a:xfrm rot="2212270">
            <a:off x="2112923" y="2490908"/>
            <a:ext cx="3454915" cy="1933335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000" kern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27BC5-E6C3-482C-8A52-3DED33959FBA}"/>
              </a:ext>
            </a:extLst>
          </p:cNvPr>
          <p:cNvSpPr/>
          <p:nvPr/>
        </p:nvSpPr>
        <p:spPr>
          <a:xfrm>
            <a:off x="3287683" y="2919490"/>
            <a:ext cx="1695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Apparent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Function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&amp; Exposed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C0FCF-59B7-4BEE-B5FB-D64FDF2B6E8C}"/>
              </a:ext>
            </a:extLst>
          </p:cNvPr>
          <p:cNvSpPr txBox="1"/>
          <p:nvPr/>
        </p:nvSpPr>
        <p:spPr>
          <a:xfrm>
            <a:off x="6810375" y="16942"/>
            <a:ext cx="511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Component understood as </a:t>
            </a:r>
            <a:r>
              <a:rPr lang="en-GB" u="sng" dirty="0">
                <a:solidFill>
                  <a:srgbClr val="FF0000"/>
                </a:solidFill>
              </a:rPr>
              <a:t>aggregation of properties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E91FA-1265-4067-B596-27F2D0CB2C1B}"/>
              </a:ext>
            </a:extLst>
          </p:cNvPr>
          <p:cNvSpPr txBox="1"/>
          <p:nvPr/>
        </p:nvSpPr>
        <p:spPr>
          <a:xfrm>
            <a:off x="6227210" y="6084579"/>
            <a:ext cx="315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/>
              <a:t>The realization effect is visible </a:t>
            </a:r>
            <a:r>
              <a:rPr lang="en-GB" sz="1200" b="1" dirty="0">
                <a:solidFill>
                  <a:srgbClr val="FF0000"/>
                </a:solidFill>
              </a:rPr>
              <a:t>to some degree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2FC32026-8B48-4B70-9CA0-089242B1D991}"/>
              </a:ext>
            </a:extLst>
          </p:cNvPr>
          <p:cNvSpPr/>
          <p:nvPr/>
        </p:nvSpPr>
        <p:spPr>
          <a:xfrm>
            <a:off x="991322" y="1519363"/>
            <a:ext cx="3753901" cy="3753900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4D9098-4E18-49A4-9256-2081C84AE17A}"/>
              </a:ext>
            </a:extLst>
          </p:cNvPr>
          <p:cNvSpPr/>
          <p:nvPr/>
        </p:nvSpPr>
        <p:spPr>
          <a:xfrm>
            <a:off x="985504" y="1542525"/>
            <a:ext cx="3753900" cy="37539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7A45CC7-F35D-480D-AE20-3C860B3998C4}"/>
              </a:ext>
            </a:extLst>
          </p:cNvPr>
          <p:cNvSpPr/>
          <p:nvPr/>
        </p:nvSpPr>
        <p:spPr>
          <a:xfrm>
            <a:off x="2086771" y="1743194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73E792-2AA0-4B6D-B9CE-6B6DD614F2C1}"/>
              </a:ext>
            </a:extLst>
          </p:cNvPr>
          <p:cNvSpPr/>
          <p:nvPr/>
        </p:nvSpPr>
        <p:spPr>
          <a:xfrm>
            <a:off x="756302" y="3212976"/>
            <a:ext cx="432048" cy="432048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FD510B3-3E58-473A-80AD-A66A3B5341AD}"/>
              </a:ext>
            </a:extLst>
          </p:cNvPr>
          <p:cNvSpPr/>
          <p:nvPr/>
        </p:nvSpPr>
        <p:spPr>
          <a:xfrm>
            <a:off x="3459128" y="2390151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FD845B-72EB-4A44-A490-F57B06517E8D}"/>
              </a:ext>
            </a:extLst>
          </p:cNvPr>
          <p:cNvSpPr/>
          <p:nvPr/>
        </p:nvSpPr>
        <p:spPr>
          <a:xfrm>
            <a:off x="4484879" y="3204295"/>
            <a:ext cx="469654" cy="46965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59DA658-1437-4293-BF1B-D68530BCD7E0}"/>
              </a:ext>
            </a:extLst>
          </p:cNvPr>
          <p:cNvSpPr/>
          <p:nvPr/>
        </p:nvSpPr>
        <p:spPr>
          <a:xfrm>
            <a:off x="1516612" y="284911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0D65113-AFD1-4451-9CE2-EBE6E6B11D8E}"/>
              </a:ext>
            </a:extLst>
          </p:cNvPr>
          <p:cNvSpPr/>
          <p:nvPr/>
        </p:nvSpPr>
        <p:spPr>
          <a:xfrm>
            <a:off x="3049710" y="382685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72C061-B2D8-40C3-839A-66D0ED900E30}"/>
              </a:ext>
            </a:extLst>
          </p:cNvPr>
          <p:cNvSpPr/>
          <p:nvPr/>
        </p:nvSpPr>
        <p:spPr>
          <a:xfrm rot="1901502">
            <a:off x="1085223" y="3084868"/>
            <a:ext cx="3263283" cy="1438461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000" kern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27BC5-E6C3-482C-8A52-3DED33959FBA}"/>
              </a:ext>
            </a:extLst>
          </p:cNvPr>
          <p:cNvSpPr/>
          <p:nvPr/>
        </p:nvSpPr>
        <p:spPr>
          <a:xfrm>
            <a:off x="2005204" y="3325547"/>
            <a:ext cx="1695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99971C-8064-4EB2-A42B-B954DA18E71C}"/>
              </a:ext>
            </a:extLst>
          </p:cNvPr>
          <p:cNvCxnSpPr>
            <a:cxnSpLocks/>
            <a:stCxn id="129" idx="3"/>
            <a:endCxn id="2" idx="0"/>
          </p:cNvCxnSpPr>
          <p:nvPr/>
        </p:nvCxnSpPr>
        <p:spPr>
          <a:xfrm flipH="1" flipV="1">
            <a:off x="3094712" y="3192115"/>
            <a:ext cx="504270" cy="131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BBAC5-CFDB-4317-9FDB-31AFE802BAE7}"/>
              </a:ext>
            </a:extLst>
          </p:cNvPr>
          <p:cNvCxnSpPr>
            <a:cxnSpLocks/>
            <a:stCxn id="154" idx="0"/>
            <a:endCxn id="84" idx="3"/>
          </p:cNvCxnSpPr>
          <p:nvPr/>
        </p:nvCxnSpPr>
        <p:spPr>
          <a:xfrm flipV="1">
            <a:off x="1994102" y="2558320"/>
            <a:ext cx="232523" cy="290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7A8F15-37FA-44D6-BCF6-B334B4F6D714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2441239" y="3669382"/>
            <a:ext cx="528030" cy="418496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44487-82B6-486B-8451-1E821214321F}"/>
              </a:ext>
            </a:extLst>
          </p:cNvPr>
          <p:cNvSpPr/>
          <p:nvPr/>
        </p:nvSpPr>
        <p:spPr>
          <a:xfrm>
            <a:off x="1008279" y="1820574"/>
            <a:ext cx="110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GlobalId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359CD7-03E7-4DB0-8021-16F2F379FC2A}"/>
              </a:ext>
            </a:extLst>
          </p:cNvPr>
          <p:cNvCxnSpPr>
            <a:cxnSpLocks/>
            <a:stCxn id="129" idx="1"/>
            <a:endCxn id="109" idx="3"/>
          </p:cNvCxnSpPr>
          <p:nvPr/>
        </p:nvCxnSpPr>
        <p:spPr>
          <a:xfrm flipH="1" flipV="1">
            <a:off x="3146051" y="2220684"/>
            <a:ext cx="452931" cy="309321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264D4F-9EF6-4FBD-888C-D63ADBE6A37D}"/>
              </a:ext>
            </a:extLst>
          </p:cNvPr>
          <p:cNvSpPr/>
          <p:nvPr/>
        </p:nvSpPr>
        <p:spPr>
          <a:xfrm>
            <a:off x="2930027" y="2112672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64F2A1-6DB9-4355-883B-39A3ED8CCE5F}"/>
              </a:ext>
            </a:extLst>
          </p:cNvPr>
          <p:cNvSpPr/>
          <p:nvPr/>
        </p:nvSpPr>
        <p:spPr>
          <a:xfrm>
            <a:off x="2225215" y="3561370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E5AFEC-36D0-409C-86EA-4CCD3C5290A3}"/>
              </a:ext>
            </a:extLst>
          </p:cNvPr>
          <p:cNvSpPr/>
          <p:nvPr/>
        </p:nvSpPr>
        <p:spPr>
          <a:xfrm>
            <a:off x="2969269" y="3979866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E3245E-337A-4F57-BDF2-1BB5CA9A7572}"/>
              </a:ext>
            </a:extLst>
          </p:cNvPr>
          <p:cNvCxnSpPr>
            <a:cxnSpLocks/>
            <a:stCxn id="147" idx="1"/>
            <a:endCxn id="129" idx="5"/>
          </p:cNvCxnSpPr>
          <p:nvPr/>
        </p:nvCxnSpPr>
        <p:spPr>
          <a:xfrm flipH="1" flipV="1">
            <a:off x="4274254" y="3205277"/>
            <a:ext cx="210625" cy="23384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F83CF7E-78BE-4214-8D6D-B75E96CFB083}"/>
              </a:ext>
            </a:extLst>
          </p:cNvPr>
          <p:cNvSpPr txBox="1"/>
          <p:nvPr/>
        </p:nvSpPr>
        <p:spPr>
          <a:xfrm>
            <a:off x="134089" y="452332"/>
            <a:ext cx="7650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1) </a:t>
            </a:r>
            <a:r>
              <a:rPr lang="en-GB" sz="1050" dirty="0" err="1"/>
              <a:t>Agg-GlobalId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 err="1"/>
              <a:t>n</a:t>
            </a:r>
            <a:r>
              <a:rPr lang="en-GB" sz="1050" dirty="0" err="1"/>
              <a:t>.Property</a:t>
            </a:r>
            <a:r>
              <a:rPr lang="en-GB" sz="1050" dirty="0"/>
              <a:t> </a:t>
            </a:r>
            <a:r>
              <a:rPr lang="en-GB" sz="1050" dirty="0">
                <a:sym typeface="Wingdings" panose="05000000000000000000" pitchFamily="2" charset="2"/>
              </a:rPr>
              <a:t> </a:t>
            </a:r>
            <a:r>
              <a:rPr lang="en-GB" sz="1050" dirty="0" err="1"/>
              <a:t>Agg-GlobalId</a:t>
            </a:r>
            <a:r>
              <a:rPr lang="en-GB" sz="1050" dirty="0"/>
              <a:t>(=self).[Group-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/>
              <a:t>n</a:t>
            </a:r>
            <a:r>
              <a:rPr lang="en-GB" sz="1050" dirty="0"/>
              <a:t>(.Property) {</a:t>
            </a:r>
            <a:r>
              <a:rPr lang="en-GB" sz="1050" dirty="0" err="1"/>
              <a:t>inc.</a:t>
            </a:r>
            <a:r>
              <a:rPr lang="en-GB" sz="1050" dirty="0"/>
              <a:t> </a:t>
            </a:r>
            <a:r>
              <a:rPr lang="en-GB" sz="1050" dirty="0" err="1"/>
              <a:t>Agg-GlobalId</a:t>
            </a:r>
            <a:r>
              <a:rPr lang="en-GB" sz="1050" dirty="0"/>
              <a:t>(=self)}</a:t>
            </a:r>
            <a:endParaRPr 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7FC9AD-63A2-416C-9103-9153D7E5213E}"/>
              </a:ext>
            </a:extLst>
          </p:cNvPr>
          <p:cNvSpPr txBox="1"/>
          <p:nvPr/>
        </p:nvSpPr>
        <p:spPr>
          <a:xfrm>
            <a:off x="134089" y="729993"/>
            <a:ext cx="8430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2) </a:t>
            </a:r>
            <a:r>
              <a:rPr lang="en-GB" sz="1050" dirty="0" err="1"/>
              <a:t>Agg-GlobalId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/>
              <a:t>1..n</a:t>
            </a:r>
            <a:r>
              <a:rPr lang="en-GB" sz="1050" dirty="0"/>
              <a:t>.Port-LocalId </a:t>
            </a:r>
            <a:r>
              <a:rPr lang="en-GB" sz="1050" dirty="0">
                <a:sym typeface="Wingdings" panose="05000000000000000000" pitchFamily="2" charset="2"/>
              </a:rPr>
              <a:t>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>
                <a:sym typeface="Wingdings" panose="05000000000000000000" pitchFamily="2" charset="2"/>
              </a:rPr>
              <a:t>(=self)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 err="1"/>
              <a:t>n</a:t>
            </a:r>
            <a:r>
              <a:rPr lang="en-GB" sz="1050" dirty="0" err="1"/>
              <a:t>.Port-LocalId</a:t>
            </a:r>
            <a:r>
              <a:rPr lang="en-GB" sz="1050" dirty="0"/>
              <a:t> OR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>
                <a:sym typeface="Wingdings" panose="05000000000000000000" pitchFamily="2" charset="2"/>
              </a:rPr>
              <a:t>(=self)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/>
              <a:t>1..n</a:t>
            </a:r>
            <a:endParaRPr 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392D47-2119-4A86-B43E-4FE6937CC717}"/>
              </a:ext>
            </a:extLst>
          </p:cNvPr>
          <p:cNvSpPr txBox="1"/>
          <p:nvPr/>
        </p:nvSpPr>
        <p:spPr>
          <a:xfrm>
            <a:off x="134089" y="978212"/>
            <a:ext cx="5421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3) </a:t>
            </a:r>
            <a:r>
              <a:rPr lang="en-GB" sz="1050" dirty="0" err="1"/>
              <a:t>Agg-GlobalId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/>
              <a:t>n</a:t>
            </a:r>
            <a:r>
              <a:rPr lang="en-GB" sz="1050" dirty="0"/>
              <a:t> </a:t>
            </a:r>
            <a:r>
              <a:rPr lang="en-GB" sz="1050" dirty="0">
                <a:sym typeface="Wingdings" panose="05000000000000000000" pitchFamily="2" charset="2"/>
              </a:rPr>
              <a:t>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>
                <a:sym typeface="Wingdings" panose="05000000000000000000" pitchFamily="2" charset="2"/>
              </a:rPr>
              <a:t>(=self)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 err="1"/>
              <a:t>n</a:t>
            </a:r>
            <a:r>
              <a:rPr lang="en-GB" sz="1050" dirty="0" err="1"/>
              <a:t>.Port-LocalId</a:t>
            </a:r>
            <a:r>
              <a:rPr lang="en-GB" sz="1050" dirty="0"/>
              <a:t> </a:t>
            </a:r>
            <a:endParaRPr lang="en-US" sz="105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2EA16D-FB6B-4150-9641-F0817E2AD067}"/>
              </a:ext>
            </a:extLst>
          </p:cNvPr>
          <p:cNvSpPr/>
          <p:nvPr/>
        </p:nvSpPr>
        <p:spPr>
          <a:xfrm>
            <a:off x="3802704" y="4489329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CCE756-E70C-4D97-8D98-A5A33B429DB0}"/>
              </a:ext>
            </a:extLst>
          </p:cNvPr>
          <p:cNvSpPr/>
          <p:nvPr/>
        </p:nvSpPr>
        <p:spPr>
          <a:xfrm>
            <a:off x="2695200" y="5071124"/>
            <a:ext cx="469654" cy="46965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FA76743-43EA-4B56-90EA-B689E0323C8A}"/>
              </a:ext>
            </a:extLst>
          </p:cNvPr>
          <p:cNvCxnSpPr>
            <a:cxnSpLocks/>
            <a:stCxn id="86" idx="0"/>
            <a:endCxn id="81" idx="2"/>
          </p:cNvCxnSpPr>
          <p:nvPr/>
        </p:nvCxnSpPr>
        <p:spPr>
          <a:xfrm flipV="1">
            <a:off x="2930027" y="4705353"/>
            <a:ext cx="980689" cy="36577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0DA83A-0387-4901-B5A3-FF0CA885B8D1}"/>
              </a:ext>
            </a:extLst>
          </p:cNvPr>
          <p:cNvCxnSpPr>
            <a:stCxn id="84" idx="7"/>
          </p:cNvCxnSpPr>
          <p:nvPr/>
        </p:nvCxnSpPr>
        <p:spPr>
          <a:xfrm flipV="1">
            <a:off x="2901897" y="1552050"/>
            <a:ext cx="67372" cy="330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792F83E-027D-461D-AFF4-634A1715AAB5}"/>
              </a:ext>
            </a:extLst>
          </p:cNvPr>
          <p:cNvSpPr/>
          <p:nvPr/>
        </p:nvSpPr>
        <p:spPr>
          <a:xfrm>
            <a:off x="8147769" y="594774"/>
            <a:ext cx="201614" cy="201614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4D83467-6C3F-4205-BFE8-F43E61D40DB8}"/>
              </a:ext>
            </a:extLst>
          </p:cNvPr>
          <p:cNvSpPr/>
          <p:nvPr/>
        </p:nvSpPr>
        <p:spPr>
          <a:xfrm>
            <a:off x="8147769" y="1003886"/>
            <a:ext cx="201614" cy="20161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1A323AA-CECD-4239-A369-27FCF332374C}"/>
              </a:ext>
            </a:extLst>
          </p:cNvPr>
          <p:cNvSpPr/>
          <p:nvPr/>
        </p:nvSpPr>
        <p:spPr>
          <a:xfrm>
            <a:off x="8147769" y="1350436"/>
            <a:ext cx="201614" cy="201614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C4B0252-803C-4309-9C3B-4AE0E3818904}"/>
              </a:ext>
            </a:extLst>
          </p:cNvPr>
          <p:cNvSpPr/>
          <p:nvPr/>
        </p:nvSpPr>
        <p:spPr>
          <a:xfrm>
            <a:off x="8140564" y="1707820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8869B6A-F019-4830-9D4A-76733548F423}"/>
              </a:ext>
            </a:extLst>
          </p:cNvPr>
          <p:cNvSpPr txBox="1"/>
          <p:nvPr/>
        </p:nvSpPr>
        <p:spPr>
          <a:xfrm>
            <a:off x="8564632" y="597087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Component (the aggregate)</a:t>
            </a:r>
            <a:endParaRPr lang="en-US" sz="9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E520A54-10A8-4792-A5CF-198CA8C8ACB2}"/>
              </a:ext>
            </a:extLst>
          </p:cNvPr>
          <p:cNvSpPr txBox="1"/>
          <p:nvPr/>
        </p:nvSpPr>
        <p:spPr>
          <a:xfrm>
            <a:off x="8564632" y="908962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Aggregate System (boundary) – a composition of Function Components</a:t>
            </a:r>
            <a:endParaRPr lang="en-US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027005-BD0E-4A05-A219-904FFCC685BF}"/>
              </a:ext>
            </a:extLst>
          </p:cNvPr>
          <p:cNvSpPr txBox="1"/>
          <p:nvPr/>
        </p:nvSpPr>
        <p:spPr>
          <a:xfrm>
            <a:off x="8564632" y="1266577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Function Component (may have ports and may contain view components)</a:t>
            </a:r>
            <a:endParaRPr lang="en-US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F53A00-E668-401E-83A1-FCC9FF69CDDE}"/>
              </a:ext>
            </a:extLst>
          </p:cNvPr>
          <p:cNvSpPr txBox="1"/>
          <p:nvPr/>
        </p:nvSpPr>
        <p:spPr>
          <a:xfrm>
            <a:off x="8564632" y="1700416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Port</a:t>
            </a:r>
            <a:endParaRPr lang="en-US" sz="9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AD88416-3E1B-45F5-9DA0-69AC11B5E603}"/>
              </a:ext>
            </a:extLst>
          </p:cNvPr>
          <p:cNvSpPr/>
          <p:nvPr/>
        </p:nvSpPr>
        <p:spPr>
          <a:xfrm>
            <a:off x="8010525" y="2128704"/>
            <a:ext cx="461692" cy="187230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147BE6E-FA87-4A58-B45D-9CB3C71C6192}"/>
              </a:ext>
            </a:extLst>
          </p:cNvPr>
          <p:cNvCxnSpPr>
            <a:cxnSpLocks/>
          </p:cNvCxnSpPr>
          <p:nvPr/>
        </p:nvCxnSpPr>
        <p:spPr>
          <a:xfrm>
            <a:off x="8010525" y="2317569"/>
            <a:ext cx="461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70EDE6C-352E-49C9-A7D4-95EB5B7646EE}"/>
              </a:ext>
            </a:extLst>
          </p:cNvPr>
          <p:cNvSpPr/>
          <p:nvPr/>
        </p:nvSpPr>
        <p:spPr>
          <a:xfrm>
            <a:off x="8140564" y="2215114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ED8356A-738D-4082-830C-FE915D3061A2}"/>
              </a:ext>
            </a:extLst>
          </p:cNvPr>
          <p:cNvSpPr txBox="1"/>
          <p:nvPr/>
        </p:nvSpPr>
        <p:spPr>
          <a:xfrm>
            <a:off x="8564632" y="2299173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Exposed Component Port </a:t>
            </a:r>
            <a:r>
              <a:rPr lang="en-GB" sz="900" dirty="0" err="1"/>
              <a:t>persepctive</a:t>
            </a:r>
            <a:endParaRPr 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6D97637-F8A5-48A6-93EA-DF33438E961C}"/>
              </a:ext>
            </a:extLst>
          </p:cNvPr>
          <p:cNvSpPr txBox="1"/>
          <p:nvPr/>
        </p:nvSpPr>
        <p:spPr>
          <a:xfrm>
            <a:off x="8564632" y="2087391"/>
            <a:ext cx="208284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System Boundary Port perspective</a:t>
            </a:r>
            <a:endParaRPr lang="en-US" sz="900" dirty="0"/>
          </a:p>
        </p:txBody>
      </p:sp>
      <p:sp>
        <p:nvSpPr>
          <p:cNvPr id="148" name="Arc 147">
            <a:extLst>
              <a:ext uri="{FF2B5EF4-FFF2-40B4-BE49-F238E27FC236}">
                <a16:creationId xmlns:a16="http://schemas.microsoft.com/office/drawing/2014/main" id="{953430FD-3C47-4BFE-9CC0-1D4F5E17D18C}"/>
              </a:ext>
            </a:extLst>
          </p:cNvPr>
          <p:cNvSpPr/>
          <p:nvPr/>
        </p:nvSpPr>
        <p:spPr>
          <a:xfrm rot="8068149">
            <a:off x="7923169" y="1666914"/>
            <a:ext cx="641493" cy="65756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09EDC3-FD79-4389-91D0-456245D30F89}"/>
              </a:ext>
            </a:extLst>
          </p:cNvPr>
          <p:cNvCxnSpPr>
            <a:cxnSpLocks/>
          </p:cNvCxnSpPr>
          <p:nvPr/>
        </p:nvCxnSpPr>
        <p:spPr>
          <a:xfrm>
            <a:off x="8140564" y="2698174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C0D71CD-F773-482E-8B5B-745D595C1A9A}"/>
              </a:ext>
            </a:extLst>
          </p:cNvPr>
          <p:cNvSpPr txBox="1"/>
          <p:nvPr/>
        </p:nvSpPr>
        <p:spPr>
          <a:xfrm>
            <a:off x="8564632" y="2523487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“Within” Aggregate (either way allowed)</a:t>
            </a:r>
            <a:endParaRPr lang="en-US" sz="900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2646488-28C9-44CF-A256-EB970C541753}"/>
              </a:ext>
            </a:extLst>
          </p:cNvPr>
          <p:cNvCxnSpPr>
            <a:cxnSpLocks/>
          </p:cNvCxnSpPr>
          <p:nvPr/>
        </p:nvCxnSpPr>
        <p:spPr>
          <a:xfrm>
            <a:off x="8140564" y="3057675"/>
            <a:ext cx="216024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7ADF2C5-927A-4827-BE85-1E3FFE52DAAA}"/>
              </a:ext>
            </a:extLst>
          </p:cNvPr>
          <p:cNvSpPr txBox="1"/>
          <p:nvPr/>
        </p:nvSpPr>
        <p:spPr>
          <a:xfrm>
            <a:off x="8564632" y="2882988"/>
            <a:ext cx="208284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“Within” Aggregate (one way allowed)</a:t>
            </a:r>
            <a:endParaRPr lang="en-US" sz="900" dirty="0"/>
          </a:p>
        </p:txBody>
      </p:sp>
      <p:sp>
        <p:nvSpPr>
          <p:cNvPr id="146" name="Right Brace 145">
            <a:extLst>
              <a:ext uri="{FF2B5EF4-FFF2-40B4-BE49-F238E27FC236}">
                <a16:creationId xmlns:a16="http://schemas.microsoft.com/office/drawing/2014/main" id="{D9B6E76D-AC7F-4231-AD71-6F0418F6E47A}"/>
              </a:ext>
            </a:extLst>
          </p:cNvPr>
          <p:cNvSpPr/>
          <p:nvPr/>
        </p:nvSpPr>
        <p:spPr>
          <a:xfrm>
            <a:off x="10553700" y="2087391"/>
            <a:ext cx="109988" cy="436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A04648-DC89-472F-923C-53470DD785F2}"/>
              </a:ext>
            </a:extLst>
          </p:cNvPr>
          <p:cNvSpPr txBox="1"/>
          <p:nvPr/>
        </p:nvSpPr>
        <p:spPr>
          <a:xfrm>
            <a:off x="10735809" y="2181837"/>
            <a:ext cx="1341891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 single entity</a:t>
            </a:r>
            <a:endParaRPr lang="en-US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B13528C-E7DE-41AD-8AED-2CDF95DDE83D}"/>
              </a:ext>
            </a:extLst>
          </p:cNvPr>
          <p:cNvSpPr txBox="1"/>
          <p:nvPr/>
        </p:nvSpPr>
        <p:spPr>
          <a:xfrm>
            <a:off x="6096000" y="16942"/>
            <a:ext cx="545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Component understood </a:t>
            </a:r>
            <a:r>
              <a:rPr lang="en-GB" u="sng" dirty="0">
                <a:solidFill>
                  <a:srgbClr val="FF0000"/>
                </a:solidFill>
              </a:rPr>
              <a:t>partial</a:t>
            </a:r>
            <a:r>
              <a:rPr lang="en-GB" dirty="0"/>
              <a:t> as system of components</a:t>
            </a:r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54228F7-DC75-4730-887A-0805F4E21CC0}"/>
              </a:ext>
            </a:extLst>
          </p:cNvPr>
          <p:cNvSpPr/>
          <p:nvPr/>
        </p:nvSpPr>
        <p:spPr>
          <a:xfrm>
            <a:off x="1898912" y="2558684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</a:t>
            </a:r>
            <a:endParaRPr lang="en-US" sz="105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82DBB70-B813-403E-A6A4-EAC9C9C48E0A}"/>
              </a:ext>
            </a:extLst>
          </p:cNvPr>
          <p:cNvSpPr/>
          <p:nvPr/>
        </p:nvSpPr>
        <p:spPr>
          <a:xfrm>
            <a:off x="3249818" y="2997299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</a:t>
            </a:r>
            <a:endParaRPr lang="en-US" sz="1050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58B9741-E075-45C6-9619-7380908F9A3A}"/>
              </a:ext>
            </a:extLst>
          </p:cNvPr>
          <p:cNvSpPr/>
          <p:nvPr/>
        </p:nvSpPr>
        <p:spPr>
          <a:xfrm>
            <a:off x="3374872" y="2168947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2</a:t>
            </a:r>
            <a:endParaRPr lang="en-US" sz="1050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79D67D5-02C5-484B-9421-94BBA951F1BF}"/>
              </a:ext>
            </a:extLst>
          </p:cNvPr>
          <p:cNvSpPr/>
          <p:nvPr/>
        </p:nvSpPr>
        <p:spPr>
          <a:xfrm>
            <a:off x="2534177" y="3873771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2</a:t>
            </a:r>
            <a:endParaRPr lang="en-US" sz="1050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1094537B-9495-427D-A3FF-C6FB84153370}"/>
              </a:ext>
            </a:extLst>
          </p:cNvPr>
          <p:cNvSpPr/>
          <p:nvPr/>
        </p:nvSpPr>
        <p:spPr>
          <a:xfrm>
            <a:off x="2983920" y="1768056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</a:t>
            </a:r>
            <a:endParaRPr lang="en-US" sz="105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C9DE238-377C-44B2-A4FB-8CF10EC0A671}"/>
              </a:ext>
            </a:extLst>
          </p:cNvPr>
          <p:cNvSpPr/>
          <p:nvPr/>
        </p:nvSpPr>
        <p:spPr>
          <a:xfrm>
            <a:off x="3362666" y="4918598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2</a:t>
            </a:r>
            <a:endParaRPr lang="en-US" sz="105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5CF4B48-0B93-4E41-ADC6-B86C5757D053}"/>
              </a:ext>
            </a:extLst>
          </p:cNvPr>
          <p:cNvSpPr/>
          <p:nvPr/>
        </p:nvSpPr>
        <p:spPr>
          <a:xfrm>
            <a:off x="4213857" y="3317882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3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DD5A34-E32C-4CEC-A1F3-0A7DF67412B9}"/>
              </a:ext>
            </a:extLst>
          </p:cNvPr>
          <p:cNvSpPr txBox="1"/>
          <p:nvPr/>
        </p:nvSpPr>
        <p:spPr>
          <a:xfrm>
            <a:off x="4004690" y="5479085"/>
            <a:ext cx="36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/>
              <a:t>Effect view </a:t>
            </a:r>
            <a:r>
              <a:rPr lang="en-GB" sz="1200" b="1" dirty="0">
                <a:solidFill>
                  <a:srgbClr val="FF0000"/>
                </a:solidFill>
              </a:rPr>
              <a:t>hybrid with some internal associations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68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2FC32026-8B48-4B70-9CA0-089242B1D991}"/>
              </a:ext>
            </a:extLst>
          </p:cNvPr>
          <p:cNvSpPr/>
          <p:nvPr/>
        </p:nvSpPr>
        <p:spPr>
          <a:xfrm>
            <a:off x="991322" y="1519363"/>
            <a:ext cx="3753901" cy="3753900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4D9098-4E18-49A4-9256-2081C84AE17A}"/>
              </a:ext>
            </a:extLst>
          </p:cNvPr>
          <p:cNvSpPr/>
          <p:nvPr/>
        </p:nvSpPr>
        <p:spPr>
          <a:xfrm>
            <a:off x="975979" y="1533000"/>
            <a:ext cx="3753900" cy="37539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7A45CC7-F35D-480D-AE20-3C860B3998C4}"/>
              </a:ext>
            </a:extLst>
          </p:cNvPr>
          <p:cNvSpPr/>
          <p:nvPr/>
        </p:nvSpPr>
        <p:spPr>
          <a:xfrm>
            <a:off x="2086771" y="1743194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73E792-2AA0-4B6D-B9CE-6B6DD614F2C1}"/>
              </a:ext>
            </a:extLst>
          </p:cNvPr>
          <p:cNvSpPr/>
          <p:nvPr/>
        </p:nvSpPr>
        <p:spPr>
          <a:xfrm>
            <a:off x="756302" y="3212976"/>
            <a:ext cx="432048" cy="432048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FD510B3-3E58-473A-80AD-A66A3B5341AD}"/>
              </a:ext>
            </a:extLst>
          </p:cNvPr>
          <p:cNvSpPr/>
          <p:nvPr/>
        </p:nvSpPr>
        <p:spPr>
          <a:xfrm>
            <a:off x="3459128" y="2390151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FD845B-72EB-4A44-A490-F57B06517E8D}"/>
              </a:ext>
            </a:extLst>
          </p:cNvPr>
          <p:cNvSpPr/>
          <p:nvPr/>
        </p:nvSpPr>
        <p:spPr>
          <a:xfrm>
            <a:off x="4484879" y="3204295"/>
            <a:ext cx="469654" cy="46965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59DA658-1437-4293-BF1B-D68530BCD7E0}"/>
              </a:ext>
            </a:extLst>
          </p:cNvPr>
          <p:cNvSpPr/>
          <p:nvPr/>
        </p:nvSpPr>
        <p:spPr>
          <a:xfrm>
            <a:off x="1516612" y="284911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0D65113-AFD1-4451-9CE2-EBE6E6B11D8E}"/>
              </a:ext>
            </a:extLst>
          </p:cNvPr>
          <p:cNvSpPr/>
          <p:nvPr/>
        </p:nvSpPr>
        <p:spPr>
          <a:xfrm>
            <a:off x="3049710" y="382685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72C061-B2D8-40C3-839A-66D0ED900E30}"/>
              </a:ext>
            </a:extLst>
          </p:cNvPr>
          <p:cNvSpPr/>
          <p:nvPr/>
        </p:nvSpPr>
        <p:spPr>
          <a:xfrm rot="1901502">
            <a:off x="1085223" y="3084868"/>
            <a:ext cx="3263283" cy="1438461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000" kern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27BC5-E6C3-482C-8A52-3DED33959FBA}"/>
              </a:ext>
            </a:extLst>
          </p:cNvPr>
          <p:cNvSpPr/>
          <p:nvPr/>
        </p:nvSpPr>
        <p:spPr>
          <a:xfrm>
            <a:off x="2005204" y="3325547"/>
            <a:ext cx="1695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99971C-8064-4EB2-A42B-B954DA18E71C}"/>
              </a:ext>
            </a:extLst>
          </p:cNvPr>
          <p:cNvCxnSpPr>
            <a:cxnSpLocks/>
            <a:stCxn id="129" idx="3"/>
            <a:endCxn id="2" idx="0"/>
          </p:cNvCxnSpPr>
          <p:nvPr/>
        </p:nvCxnSpPr>
        <p:spPr>
          <a:xfrm flipH="1" flipV="1">
            <a:off x="3094712" y="3192115"/>
            <a:ext cx="504270" cy="131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0BBAC5-CFDB-4317-9FDB-31AFE802BAE7}"/>
              </a:ext>
            </a:extLst>
          </p:cNvPr>
          <p:cNvCxnSpPr>
            <a:cxnSpLocks/>
            <a:stCxn id="154" idx="0"/>
            <a:endCxn id="84" idx="3"/>
          </p:cNvCxnSpPr>
          <p:nvPr/>
        </p:nvCxnSpPr>
        <p:spPr>
          <a:xfrm flipV="1">
            <a:off x="1994102" y="2558320"/>
            <a:ext cx="232523" cy="290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7A8F15-37FA-44D6-BCF6-B334B4F6D714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>
            <a:off x="2441239" y="3669382"/>
            <a:ext cx="528030" cy="41849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44487-82B6-486B-8451-1E821214321F}"/>
              </a:ext>
            </a:extLst>
          </p:cNvPr>
          <p:cNvSpPr/>
          <p:nvPr/>
        </p:nvSpPr>
        <p:spPr>
          <a:xfrm>
            <a:off x="1008279" y="1820574"/>
            <a:ext cx="110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GlobalId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359CD7-03E7-4DB0-8021-16F2F379FC2A}"/>
              </a:ext>
            </a:extLst>
          </p:cNvPr>
          <p:cNvCxnSpPr>
            <a:cxnSpLocks/>
            <a:stCxn id="129" idx="1"/>
            <a:endCxn id="109" idx="3"/>
          </p:cNvCxnSpPr>
          <p:nvPr/>
        </p:nvCxnSpPr>
        <p:spPr>
          <a:xfrm flipH="1" flipV="1">
            <a:off x="3146051" y="2220684"/>
            <a:ext cx="452931" cy="309321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264D4F-9EF6-4FBD-888C-D63ADBE6A37D}"/>
              </a:ext>
            </a:extLst>
          </p:cNvPr>
          <p:cNvSpPr/>
          <p:nvPr/>
        </p:nvSpPr>
        <p:spPr>
          <a:xfrm>
            <a:off x="2930027" y="2112672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64F2A1-6DB9-4355-883B-39A3ED8CCE5F}"/>
              </a:ext>
            </a:extLst>
          </p:cNvPr>
          <p:cNvSpPr/>
          <p:nvPr/>
        </p:nvSpPr>
        <p:spPr>
          <a:xfrm>
            <a:off x="2225215" y="3561370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E5AFEC-36D0-409C-86EA-4CCD3C5290A3}"/>
              </a:ext>
            </a:extLst>
          </p:cNvPr>
          <p:cNvSpPr/>
          <p:nvPr/>
        </p:nvSpPr>
        <p:spPr>
          <a:xfrm>
            <a:off x="2969269" y="3979866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E3245E-337A-4F57-BDF2-1BB5CA9A7572}"/>
              </a:ext>
            </a:extLst>
          </p:cNvPr>
          <p:cNvCxnSpPr>
            <a:cxnSpLocks/>
            <a:stCxn id="147" idx="1"/>
            <a:endCxn id="129" idx="5"/>
          </p:cNvCxnSpPr>
          <p:nvPr/>
        </p:nvCxnSpPr>
        <p:spPr>
          <a:xfrm flipH="1" flipV="1">
            <a:off x="4274254" y="3205277"/>
            <a:ext cx="210625" cy="23384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93E918F-12AC-4B85-9BDC-76435980144D}"/>
              </a:ext>
            </a:extLst>
          </p:cNvPr>
          <p:cNvSpPr/>
          <p:nvPr/>
        </p:nvSpPr>
        <p:spPr>
          <a:xfrm>
            <a:off x="7485598" y="1552051"/>
            <a:ext cx="3753901" cy="3753900"/>
          </a:xfrm>
          <a:prstGeom prst="rect">
            <a:avLst/>
          </a:prstGeom>
          <a:solidFill>
            <a:srgbClr val="C0C0C0">
              <a:alpha val="61176"/>
            </a:srgbClr>
          </a:solidFill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B6DCD7-2DD3-4E5F-A009-9B120988279F}"/>
              </a:ext>
            </a:extLst>
          </p:cNvPr>
          <p:cNvSpPr/>
          <p:nvPr/>
        </p:nvSpPr>
        <p:spPr>
          <a:xfrm>
            <a:off x="7487425" y="1552050"/>
            <a:ext cx="3753900" cy="37539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35DA0A-7182-4DB8-98F5-C461062D41CB}"/>
              </a:ext>
            </a:extLst>
          </p:cNvPr>
          <p:cNvSpPr/>
          <p:nvPr/>
        </p:nvSpPr>
        <p:spPr>
          <a:xfrm>
            <a:off x="8598217" y="1743194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F94727-F99B-4FDE-BB6D-5B2AD30FF8EB}"/>
              </a:ext>
            </a:extLst>
          </p:cNvPr>
          <p:cNvSpPr/>
          <p:nvPr/>
        </p:nvSpPr>
        <p:spPr>
          <a:xfrm>
            <a:off x="7267748" y="3212976"/>
            <a:ext cx="432048" cy="432048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139911-8353-4ABC-9D74-7D2046781410}"/>
              </a:ext>
            </a:extLst>
          </p:cNvPr>
          <p:cNvSpPr/>
          <p:nvPr/>
        </p:nvSpPr>
        <p:spPr>
          <a:xfrm>
            <a:off x="9970574" y="2390151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82CF8C-0DF9-42A2-A38F-D14234561BA9}"/>
              </a:ext>
            </a:extLst>
          </p:cNvPr>
          <p:cNvSpPr/>
          <p:nvPr/>
        </p:nvSpPr>
        <p:spPr>
          <a:xfrm>
            <a:off x="10996325" y="3204295"/>
            <a:ext cx="469654" cy="46965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8890C5-4900-4DB5-A29D-8B72D25606FF}"/>
              </a:ext>
            </a:extLst>
          </p:cNvPr>
          <p:cNvSpPr/>
          <p:nvPr/>
        </p:nvSpPr>
        <p:spPr>
          <a:xfrm>
            <a:off x="8028058" y="284911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1A21A8-5523-4021-A4D0-C8C22C0C0DB3}"/>
              </a:ext>
            </a:extLst>
          </p:cNvPr>
          <p:cNvSpPr/>
          <p:nvPr/>
        </p:nvSpPr>
        <p:spPr>
          <a:xfrm>
            <a:off x="9561156" y="3826859"/>
            <a:ext cx="954980" cy="954980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4DD0482-5BAA-4E8F-95A9-F47523512CAD}"/>
              </a:ext>
            </a:extLst>
          </p:cNvPr>
          <p:cNvSpPr/>
          <p:nvPr/>
        </p:nvSpPr>
        <p:spPr>
          <a:xfrm rot="1901502">
            <a:off x="7596669" y="3084868"/>
            <a:ext cx="3263283" cy="1438461"/>
          </a:xfrm>
          <a:prstGeom prst="ellipse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sz="1000" kern="0">
              <a:solidFill>
                <a:srgbClr val="141313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BDCA02-EFB9-4623-B816-EB048628C034}"/>
              </a:ext>
            </a:extLst>
          </p:cNvPr>
          <p:cNvSpPr/>
          <p:nvPr/>
        </p:nvSpPr>
        <p:spPr>
          <a:xfrm>
            <a:off x="8516650" y="3325547"/>
            <a:ext cx="1695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LocalId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9F4A29-D28D-4BE4-80B9-8678BAF43B93}"/>
              </a:ext>
            </a:extLst>
          </p:cNvPr>
          <p:cNvCxnSpPr>
            <a:cxnSpLocks/>
            <a:stCxn id="26" idx="3"/>
            <a:endCxn id="32" idx="0"/>
          </p:cNvCxnSpPr>
          <p:nvPr/>
        </p:nvCxnSpPr>
        <p:spPr>
          <a:xfrm flipH="1" flipV="1">
            <a:off x="9606158" y="3192115"/>
            <a:ext cx="504270" cy="131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902926-9714-4851-AE9A-3489318EFC6D}"/>
              </a:ext>
            </a:extLst>
          </p:cNvPr>
          <p:cNvCxnSpPr>
            <a:cxnSpLocks/>
            <a:stCxn id="29" idx="0"/>
            <a:endCxn id="24" idx="3"/>
          </p:cNvCxnSpPr>
          <p:nvPr/>
        </p:nvCxnSpPr>
        <p:spPr>
          <a:xfrm flipV="1">
            <a:off x="8505548" y="2558320"/>
            <a:ext cx="232523" cy="2907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E2A059-B0A2-4021-9FF3-5A23EFEA90F2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8952685" y="3669382"/>
            <a:ext cx="528030" cy="418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ED17575-8E33-43B7-A62C-2D5DC021931E}"/>
              </a:ext>
            </a:extLst>
          </p:cNvPr>
          <p:cNvSpPr/>
          <p:nvPr/>
        </p:nvSpPr>
        <p:spPr>
          <a:xfrm>
            <a:off x="7519725" y="1820574"/>
            <a:ext cx="110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GB" sz="1000" kern="0" dirty="0" err="1">
                <a:solidFill>
                  <a:srgbClr val="141313"/>
                </a:solidFill>
                <a:latin typeface="Arial"/>
              </a:rPr>
              <a:t>GlobalId</a:t>
            </a:r>
            <a:r>
              <a:rPr lang="en-GB" sz="1000" kern="0" dirty="0">
                <a:solidFill>
                  <a:srgbClr val="141313"/>
                </a:solidFill>
                <a:latin typeface="Arial"/>
              </a:rPr>
              <a:t> &amp;</a:t>
            </a:r>
          </a:p>
          <a:p>
            <a:pPr lvl="0" algn="ctr" defTabSz="457200">
              <a:defRPr/>
            </a:pPr>
            <a:r>
              <a:rPr lang="en-GB" sz="1000" kern="0" dirty="0">
                <a:solidFill>
                  <a:srgbClr val="141313"/>
                </a:solidFill>
                <a:latin typeface="Arial"/>
              </a:rPr>
              <a:t>Properties</a:t>
            </a:r>
            <a:endParaRPr lang="en-US" sz="10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C24C32-29C2-478E-BD3F-DE7BB37E92D1}"/>
              </a:ext>
            </a:extLst>
          </p:cNvPr>
          <p:cNvCxnSpPr>
            <a:cxnSpLocks/>
            <a:stCxn id="26" idx="1"/>
            <a:endCxn id="39" idx="3"/>
          </p:cNvCxnSpPr>
          <p:nvPr/>
        </p:nvCxnSpPr>
        <p:spPr>
          <a:xfrm flipH="1" flipV="1">
            <a:off x="9657497" y="2220684"/>
            <a:ext cx="452931" cy="309321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F3312-7762-418D-ABBE-FD610FB7599A}"/>
              </a:ext>
            </a:extLst>
          </p:cNvPr>
          <p:cNvSpPr/>
          <p:nvPr/>
        </p:nvSpPr>
        <p:spPr>
          <a:xfrm>
            <a:off x="9441473" y="2112672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FD80AF-BCFA-482F-A798-93D6D1DD8D33}"/>
              </a:ext>
            </a:extLst>
          </p:cNvPr>
          <p:cNvSpPr/>
          <p:nvPr/>
        </p:nvSpPr>
        <p:spPr>
          <a:xfrm>
            <a:off x="8736661" y="3561370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841C7E-06B5-4015-B12F-46132D0D94D5}"/>
              </a:ext>
            </a:extLst>
          </p:cNvPr>
          <p:cNvSpPr/>
          <p:nvPr/>
        </p:nvSpPr>
        <p:spPr>
          <a:xfrm>
            <a:off x="9480715" y="3979866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D359C2-D9AB-46A3-9DBF-90A82DB1148C}"/>
              </a:ext>
            </a:extLst>
          </p:cNvPr>
          <p:cNvCxnSpPr>
            <a:cxnSpLocks/>
            <a:stCxn id="28" idx="1"/>
            <a:endCxn id="26" idx="5"/>
          </p:cNvCxnSpPr>
          <p:nvPr/>
        </p:nvCxnSpPr>
        <p:spPr>
          <a:xfrm flipH="1" flipV="1">
            <a:off x="10785700" y="3205277"/>
            <a:ext cx="210625" cy="233845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EED8C6-22EA-4F06-9EC6-AC4710034F9A}"/>
              </a:ext>
            </a:extLst>
          </p:cNvPr>
          <p:cNvCxnSpPr>
            <a:cxnSpLocks/>
          </p:cNvCxnSpPr>
          <p:nvPr/>
        </p:nvCxnSpPr>
        <p:spPr>
          <a:xfrm>
            <a:off x="4004690" y="4195890"/>
            <a:ext cx="3479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6D2ED9-6329-4F23-AC8E-531DC0519C64}"/>
              </a:ext>
            </a:extLst>
          </p:cNvPr>
          <p:cNvSpPr txBox="1"/>
          <p:nvPr/>
        </p:nvSpPr>
        <p:spPr>
          <a:xfrm>
            <a:off x="950675" y="184798"/>
            <a:ext cx="46976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1) </a:t>
            </a:r>
            <a:r>
              <a:rPr lang="en-GB" sz="1050" dirty="0" err="1"/>
              <a:t>Agg-GlobalId.Port-LocalId</a:t>
            </a:r>
            <a:r>
              <a:rPr lang="en-GB" sz="1050" dirty="0"/>
              <a:t> </a:t>
            </a:r>
            <a:r>
              <a:rPr lang="en-GB" sz="1050" dirty="0">
                <a:sym typeface="Wingdings" panose="05000000000000000000" pitchFamily="2" charset="2"/>
              </a:rPr>
              <a:t>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>
                <a:sym typeface="Wingdings" panose="05000000000000000000" pitchFamily="2" charset="2"/>
              </a:rPr>
              <a:t> OR </a:t>
            </a:r>
            <a:r>
              <a:rPr lang="en-GB" sz="1050" dirty="0" err="1"/>
              <a:t>Agg-GlobalId.Port-LocalId</a:t>
            </a:r>
            <a:r>
              <a:rPr lang="en-GB" sz="1050" dirty="0"/>
              <a:t> </a:t>
            </a: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9E1F5B-81CA-490D-B74C-721BCD90CC1A}"/>
              </a:ext>
            </a:extLst>
          </p:cNvPr>
          <p:cNvCxnSpPr>
            <a:cxnSpLocks/>
          </p:cNvCxnSpPr>
          <p:nvPr/>
        </p:nvCxnSpPr>
        <p:spPr>
          <a:xfrm>
            <a:off x="4733531" y="2470209"/>
            <a:ext cx="2525587" cy="80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C10BF8-124A-4C53-87C1-2CC04708B41F}"/>
              </a:ext>
            </a:extLst>
          </p:cNvPr>
          <p:cNvCxnSpPr>
            <a:cxnSpLocks/>
            <a:stCxn id="147" idx="3"/>
          </p:cNvCxnSpPr>
          <p:nvPr/>
        </p:nvCxnSpPr>
        <p:spPr>
          <a:xfrm>
            <a:off x="4954533" y="3439122"/>
            <a:ext cx="2527413" cy="43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7F2676-0805-40EA-88FD-EAD902229322}"/>
              </a:ext>
            </a:extLst>
          </p:cNvPr>
          <p:cNvCxnSpPr/>
          <p:nvPr/>
        </p:nvCxnSpPr>
        <p:spPr>
          <a:xfrm>
            <a:off x="4727154" y="1743194"/>
            <a:ext cx="275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6BD7AC-9134-40D0-805A-82EB4C9D91E6}"/>
              </a:ext>
            </a:extLst>
          </p:cNvPr>
          <p:cNvCxnSpPr/>
          <p:nvPr/>
        </p:nvCxnSpPr>
        <p:spPr>
          <a:xfrm>
            <a:off x="4727154" y="2112672"/>
            <a:ext cx="275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3998CB-FC4C-4F18-BEE9-B615CBAF88BA}"/>
              </a:ext>
            </a:extLst>
          </p:cNvPr>
          <p:cNvCxnSpPr>
            <a:cxnSpLocks/>
          </p:cNvCxnSpPr>
          <p:nvPr/>
        </p:nvCxnSpPr>
        <p:spPr>
          <a:xfrm>
            <a:off x="7483772" y="2134401"/>
            <a:ext cx="604399" cy="627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72016D-F4F3-478E-A119-4722BF355305}"/>
              </a:ext>
            </a:extLst>
          </p:cNvPr>
          <p:cNvCxnSpPr>
            <a:cxnSpLocks/>
          </p:cNvCxnSpPr>
          <p:nvPr/>
        </p:nvCxnSpPr>
        <p:spPr>
          <a:xfrm>
            <a:off x="8106892" y="2797587"/>
            <a:ext cx="28612" cy="230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F83CF7E-78BE-4214-8D6D-B75E96CFB083}"/>
              </a:ext>
            </a:extLst>
          </p:cNvPr>
          <p:cNvSpPr txBox="1"/>
          <p:nvPr/>
        </p:nvSpPr>
        <p:spPr>
          <a:xfrm>
            <a:off x="950674" y="452332"/>
            <a:ext cx="61930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2) </a:t>
            </a:r>
            <a:r>
              <a:rPr lang="en-GB" sz="1050" dirty="0" err="1"/>
              <a:t>Agg-GlobalId</a:t>
            </a:r>
            <a:r>
              <a:rPr lang="en-GB" sz="1050" dirty="0"/>
              <a:t> </a:t>
            </a:r>
            <a:r>
              <a:rPr lang="en-GB" sz="1050" dirty="0">
                <a:sym typeface="Wingdings" panose="05000000000000000000" pitchFamily="2" charset="2"/>
              </a:rPr>
              <a:t> </a:t>
            </a:r>
            <a:r>
              <a:rPr lang="en-GB" sz="1050" dirty="0" err="1"/>
              <a:t>Agg-GlobalId</a:t>
            </a:r>
            <a:r>
              <a:rPr lang="en-GB" sz="1050" dirty="0">
                <a:sym typeface="Wingdings" panose="05000000000000000000" pitchFamily="2" charset="2"/>
              </a:rPr>
              <a:t> OR </a:t>
            </a:r>
            <a:r>
              <a:rPr lang="en-GB" sz="1050" dirty="0" err="1"/>
              <a:t>Agg-GlobalId.Port-LocalId</a:t>
            </a:r>
            <a:r>
              <a:rPr lang="en-GB" sz="1050" dirty="0"/>
              <a:t> OR</a:t>
            </a:r>
            <a:r>
              <a:rPr lang="en-GB" sz="1050" dirty="0">
                <a:sym typeface="Wingdings" panose="05000000000000000000" pitchFamily="2" charset="2"/>
              </a:rPr>
              <a:t>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/>
              <a:t>n</a:t>
            </a:r>
            <a:r>
              <a:rPr lang="en-GB" sz="1050" dirty="0"/>
              <a:t>(.Property) </a:t>
            </a:r>
            <a:endParaRPr 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7FC9AD-63A2-416C-9103-9153D7E5213E}"/>
              </a:ext>
            </a:extLst>
          </p:cNvPr>
          <p:cNvSpPr txBox="1"/>
          <p:nvPr/>
        </p:nvSpPr>
        <p:spPr>
          <a:xfrm>
            <a:off x="950674" y="729993"/>
            <a:ext cx="8430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ym typeface="Wingdings" panose="05000000000000000000" pitchFamily="2" charset="2"/>
              </a:rPr>
              <a:t>3)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 err="1"/>
              <a:t>n</a:t>
            </a:r>
            <a:r>
              <a:rPr lang="en-GB" sz="1050" dirty="0" err="1"/>
              <a:t>.Property</a:t>
            </a:r>
            <a:r>
              <a:rPr lang="en-GB" sz="1050" dirty="0"/>
              <a:t> </a:t>
            </a:r>
            <a:r>
              <a:rPr lang="en-GB" sz="1050" dirty="0">
                <a:sym typeface="Wingdings" panose="05000000000000000000" pitchFamily="2" charset="2"/>
              </a:rPr>
              <a:t> </a:t>
            </a:r>
            <a:r>
              <a:rPr lang="en-GB" sz="1050" dirty="0" err="1"/>
              <a:t>Agg-GlobalId</a:t>
            </a:r>
            <a:r>
              <a:rPr lang="en-GB" sz="1050" dirty="0"/>
              <a:t> OR </a:t>
            </a:r>
            <a:r>
              <a:rPr lang="en-GB" sz="1050" dirty="0" err="1">
                <a:sym typeface="Wingdings" panose="05000000000000000000" pitchFamily="2" charset="2"/>
              </a:rPr>
              <a:t>Agg-GlobalId</a:t>
            </a:r>
            <a:r>
              <a:rPr lang="en-GB" sz="1050" dirty="0"/>
              <a:t>.[Group-</a:t>
            </a:r>
            <a:r>
              <a:rPr lang="en-GB" sz="1050" dirty="0" err="1"/>
              <a:t>LocalId</a:t>
            </a:r>
            <a:r>
              <a:rPr lang="en-GB" sz="1050" dirty="0"/>
              <a:t>]</a:t>
            </a:r>
            <a:r>
              <a:rPr lang="en-GB" sz="1050" baseline="30000" dirty="0"/>
              <a:t>n</a:t>
            </a:r>
            <a:r>
              <a:rPr lang="en-GB" sz="1050" dirty="0"/>
              <a:t>(.Property) </a:t>
            </a:r>
            <a:endParaRPr lang="en-US" sz="105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DED746-6B0D-4C90-883F-32679105AE63}"/>
              </a:ext>
            </a:extLst>
          </p:cNvPr>
          <p:cNvCxnSpPr/>
          <p:nvPr/>
        </p:nvCxnSpPr>
        <p:spPr>
          <a:xfrm>
            <a:off x="4954533" y="3561370"/>
            <a:ext cx="2529239" cy="52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6C4D05-73B5-4BBB-8EE2-5EA937B28488}"/>
              </a:ext>
            </a:extLst>
          </p:cNvPr>
          <p:cNvCxnSpPr/>
          <p:nvPr/>
        </p:nvCxnSpPr>
        <p:spPr>
          <a:xfrm flipV="1">
            <a:off x="7471129" y="4057440"/>
            <a:ext cx="429841" cy="30438"/>
          </a:xfrm>
          <a:prstGeom prst="straightConnector1">
            <a:avLst/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063821-610A-4872-99D5-134EC8AE4567}"/>
              </a:ext>
            </a:extLst>
          </p:cNvPr>
          <p:cNvSpPr txBox="1"/>
          <p:nvPr/>
        </p:nvSpPr>
        <p:spPr>
          <a:xfrm>
            <a:off x="7818198" y="38906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D34BFB-925D-4237-BA4F-489955A243C0}"/>
              </a:ext>
            </a:extLst>
          </p:cNvPr>
          <p:cNvCxnSpPr>
            <a:stCxn id="111" idx="3"/>
          </p:cNvCxnSpPr>
          <p:nvPr/>
        </p:nvCxnSpPr>
        <p:spPr>
          <a:xfrm>
            <a:off x="2441239" y="3669382"/>
            <a:ext cx="2724706" cy="310484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A8CD708-D77E-4129-838E-9004B99EFF64}"/>
              </a:ext>
            </a:extLst>
          </p:cNvPr>
          <p:cNvSpPr txBox="1"/>
          <p:nvPr/>
        </p:nvSpPr>
        <p:spPr>
          <a:xfrm>
            <a:off x="5081513" y="380409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2EA16D-FB6B-4150-9641-F0817E2AD067}"/>
              </a:ext>
            </a:extLst>
          </p:cNvPr>
          <p:cNvSpPr/>
          <p:nvPr/>
        </p:nvSpPr>
        <p:spPr>
          <a:xfrm>
            <a:off x="3802704" y="4489329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CCE756-E70C-4D97-8D98-A5A33B429DB0}"/>
              </a:ext>
            </a:extLst>
          </p:cNvPr>
          <p:cNvSpPr/>
          <p:nvPr/>
        </p:nvSpPr>
        <p:spPr>
          <a:xfrm>
            <a:off x="2695200" y="5071124"/>
            <a:ext cx="469654" cy="46965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FA76743-43EA-4B56-90EA-B689E0323C8A}"/>
              </a:ext>
            </a:extLst>
          </p:cNvPr>
          <p:cNvCxnSpPr>
            <a:cxnSpLocks/>
            <a:stCxn id="86" idx="0"/>
            <a:endCxn id="81" idx="2"/>
          </p:cNvCxnSpPr>
          <p:nvPr/>
        </p:nvCxnSpPr>
        <p:spPr>
          <a:xfrm flipV="1">
            <a:off x="2930027" y="4705353"/>
            <a:ext cx="980689" cy="36577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1EC7CB-A72D-40EF-8F28-2EDBF60AB3E6}"/>
              </a:ext>
            </a:extLst>
          </p:cNvPr>
          <p:cNvSpPr/>
          <p:nvPr/>
        </p:nvSpPr>
        <p:spPr>
          <a:xfrm>
            <a:off x="10314150" y="4489329"/>
            <a:ext cx="216024" cy="21602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FC7DF6-593D-45D0-A70F-704F05A90A0A}"/>
              </a:ext>
            </a:extLst>
          </p:cNvPr>
          <p:cNvSpPr/>
          <p:nvPr/>
        </p:nvSpPr>
        <p:spPr>
          <a:xfrm>
            <a:off x="9206646" y="5071124"/>
            <a:ext cx="469654" cy="469654"/>
          </a:xfrm>
          <a:prstGeom prst="rect">
            <a:avLst/>
          </a:prstGeom>
          <a:noFill/>
          <a:ln w="9525" cap="flat" cmpd="sng" algn="ctr">
            <a:solidFill>
              <a:srgbClr val="00B8D6">
                <a:shade val="50000"/>
              </a:srgbClr>
            </a:solidFill>
            <a:prstDash val="solid"/>
          </a:ln>
          <a:effectLst/>
        </p:spPr>
        <p:txBody>
          <a:bodyPr wrap="none" rtlCol="0" anchor="ctr"/>
          <a:lstStyle/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LocalId &amp;</a:t>
            </a:r>
          </a:p>
          <a:p>
            <a:pPr lvl="0" algn="ctr" defTabSz="457200">
              <a:defRPr/>
            </a:pPr>
            <a:r>
              <a:rPr lang="en-GB" sz="700" kern="0">
                <a:solidFill>
                  <a:srgbClr val="141313"/>
                </a:solidFill>
                <a:latin typeface="Arial"/>
              </a:rPr>
              <a:t>Properties</a:t>
            </a:r>
            <a:endParaRPr lang="en-US" sz="700" kern="0" dirty="0">
              <a:solidFill>
                <a:srgbClr val="141313"/>
              </a:solidFill>
              <a:latin typeface="Arial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66119B3-DF79-46D0-B6E5-355A51884B51}"/>
              </a:ext>
            </a:extLst>
          </p:cNvPr>
          <p:cNvCxnSpPr>
            <a:cxnSpLocks/>
            <a:stCxn id="93" idx="0"/>
            <a:endCxn id="92" idx="2"/>
          </p:cNvCxnSpPr>
          <p:nvPr/>
        </p:nvCxnSpPr>
        <p:spPr>
          <a:xfrm flipV="1">
            <a:off x="9441473" y="4705353"/>
            <a:ext cx="980689" cy="36577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8CB7002-55A7-48A2-978F-D45C583D468E}"/>
              </a:ext>
            </a:extLst>
          </p:cNvPr>
          <p:cNvCxnSpPr>
            <a:cxnSpLocks/>
          </p:cNvCxnSpPr>
          <p:nvPr/>
        </p:nvCxnSpPr>
        <p:spPr>
          <a:xfrm flipV="1">
            <a:off x="4954533" y="3352800"/>
            <a:ext cx="2313215" cy="1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0DA83A-0387-4901-B5A3-FF0CA885B8D1}"/>
              </a:ext>
            </a:extLst>
          </p:cNvPr>
          <p:cNvCxnSpPr>
            <a:stCxn id="84" idx="7"/>
          </p:cNvCxnSpPr>
          <p:nvPr/>
        </p:nvCxnSpPr>
        <p:spPr>
          <a:xfrm flipV="1">
            <a:off x="2901897" y="1552050"/>
            <a:ext cx="67372" cy="330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9184D4-C712-4DC4-97FA-CF7BEBE8C806}"/>
              </a:ext>
            </a:extLst>
          </p:cNvPr>
          <p:cNvCxnSpPr>
            <a:cxnSpLocks/>
          </p:cNvCxnSpPr>
          <p:nvPr/>
        </p:nvCxnSpPr>
        <p:spPr>
          <a:xfrm>
            <a:off x="8140564" y="325221"/>
            <a:ext cx="21602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DED1ED6-20F0-489A-9C78-EAA08BADD2BD}"/>
              </a:ext>
            </a:extLst>
          </p:cNvPr>
          <p:cNvSpPr txBox="1"/>
          <p:nvPr/>
        </p:nvSpPr>
        <p:spPr>
          <a:xfrm>
            <a:off x="8564632" y="150534"/>
            <a:ext cx="236092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“Between” Aggregate (either way allowed)</a:t>
            </a:r>
            <a:endParaRPr lang="en-US" sz="9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461C5-1070-4732-BA04-194AC9983C4E}"/>
              </a:ext>
            </a:extLst>
          </p:cNvPr>
          <p:cNvCxnSpPr>
            <a:cxnSpLocks/>
          </p:cNvCxnSpPr>
          <p:nvPr/>
        </p:nvCxnSpPr>
        <p:spPr>
          <a:xfrm>
            <a:off x="8140564" y="684722"/>
            <a:ext cx="21602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09FC04-A952-497C-BD2A-A4397E68B06A}"/>
              </a:ext>
            </a:extLst>
          </p:cNvPr>
          <p:cNvSpPr txBox="1"/>
          <p:nvPr/>
        </p:nvSpPr>
        <p:spPr>
          <a:xfrm>
            <a:off x="8564632" y="510035"/>
            <a:ext cx="236092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“Between” Aggregate/Port (one way allowed) where port is addressed</a:t>
            </a:r>
            <a:endParaRPr lang="en-US" sz="9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19A179-B6E8-4B29-A3D7-84D2E5CFF37E}"/>
              </a:ext>
            </a:extLst>
          </p:cNvPr>
          <p:cNvCxnSpPr>
            <a:cxnSpLocks/>
          </p:cNvCxnSpPr>
          <p:nvPr/>
        </p:nvCxnSpPr>
        <p:spPr>
          <a:xfrm>
            <a:off x="8140564" y="1038478"/>
            <a:ext cx="21602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81F7199-CA6E-4C77-AEFE-F3A1240D95E8}"/>
              </a:ext>
            </a:extLst>
          </p:cNvPr>
          <p:cNvSpPr txBox="1"/>
          <p:nvPr/>
        </p:nvSpPr>
        <p:spPr>
          <a:xfrm>
            <a:off x="8564632" y="863791"/>
            <a:ext cx="236092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“Between to within” Aggregate (using address)</a:t>
            </a:r>
            <a:endParaRPr lang="en-US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05FB37-EAB2-4EA1-AE40-B0EAEE4355A9}"/>
              </a:ext>
            </a:extLst>
          </p:cNvPr>
          <p:cNvCxnSpPr>
            <a:cxnSpLocks/>
          </p:cNvCxnSpPr>
          <p:nvPr/>
        </p:nvCxnSpPr>
        <p:spPr>
          <a:xfrm>
            <a:off x="8330787" y="1038478"/>
            <a:ext cx="216024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D91FC9-0A17-4F3B-85E0-91959385D129}"/>
              </a:ext>
            </a:extLst>
          </p:cNvPr>
          <p:cNvCxnSpPr>
            <a:cxnSpLocks/>
          </p:cNvCxnSpPr>
          <p:nvPr/>
        </p:nvCxnSpPr>
        <p:spPr>
          <a:xfrm>
            <a:off x="8140564" y="1352433"/>
            <a:ext cx="216024" cy="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0A3402-4036-490F-AE62-53D95677F991}"/>
              </a:ext>
            </a:extLst>
          </p:cNvPr>
          <p:cNvSpPr txBox="1"/>
          <p:nvPr/>
        </p:nvSpPr>
        <p:spPr>
          <a:xfrm>
            <a:off x="8564632" y="1246996"/>
            <a:ext cx="2360922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900" dirty="0"/>
              <a:t>Association not allowed</a:t>
            </a:r>
            <a:endParaRPr 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ED9587-5356-4BB5-8F27-A0F776806C9D}"/>
              </a:ext>
            </a:extLst>
          </p:cNvPr>
          <p:cNvSpPr txBox="1"/>
          <p:nvPr/>
        </p:nvSpPr>
        <p:spPr>
          <a:xfrm>
            <a:off x="8285068" y="11777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9494A4-9D11-49B5-BA46-FD63A21DAF5D}"/>
              </a:ext>
            </a:extLst>
          </p:cNvPr>
          <p:cNvCxnSpPr>
            <a:cxnSpLocks/>
          </p:cNvCxnSpPr>
          <p:nvPr/>
        </p:nvCxnSpPr>
        <p:spPr>
          <a:xfrm>
            <a:off x="4004690" y="4376865"/>
            <a:ext cx="3479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482FAD9-5C12-4F2F-8E76-639443500A52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7481946" y="4395839"/>
            <a:ext cx="1368518" cy="202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995E7E-8EF8-4104-9ADA-05598295D404}"/>
              </a:ext>
            </a:extLst>
          </p:cNvPr>
          <p:cNvCxnSpPr>
            <a:cxnSpLocks/>
            <a:stCxn id="32" idx="4"/>
            <a:endCxn id="29" idx="4"/>
          </p:cNvCxnSpPr>
          <p:nvPr/>
        </p:nvCxnSpPr>
        <p:spPr>
          <a:xfrm flipH="1" flipV="1">
            <a:off x="8505548" y="3804099"/>
            <a:ext cx="344916" cy="6119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74C13CD9-6D76-4F5C-AD1A-E08F2EB29079}"/>
              </a:ext>
            </a:extLst>
          </p:cNvPr>
          <p:cNvSpPr/>
          <p:nvPr/>
        </p:nvSpPr>
        <p:spPr>
          <a:xfrm>
            <a:off x="5654860" y="1540750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2</a:t>
            </a:r>
            <a:endParaRPr lang="en-US" sz="105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1CBD73-4ED3-4C4E-8C15-CA3345657A95}"/>
              </a:ext>
            </a:extLst>
          </p:cNvPr>
          <p:cNvSpPr/>
          <p:nvPr/>
        </p:nvSpPr>
        <p:spPr>
          <a:xfrm>
            <a:off x="5719369" y="2849119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2</a:t>
            </a:r>
            <a:endParaRPr lang="en-US" sz="105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9F47CA4-742A-4A0E-95D6-7B15702E02CD}"/>
              </a:ext>
            </a:extLst>
          </p:cNvPr>
          <p:cNvSpPr/>
          <p:nvPr/>
        </p:nvSpPr>
        <p:spPr>
          <a:xfrm>
            <a:off x="5719369" y="3191967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</a:t>
            </a:r>
            <a:endParaRPr lang="en-US" sz="105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F9EFBD-1BF7-49DE-B1D4-95925DCE5011}"/>
              </a:ext>
            </a:extLst>
          </p:cNvPr>
          <p:cNvSpPr/>
          <p:nvPr/>
        </p:nvSpPr>
        <p:spPr>
          <a:xfrm>
            <a:off x="5719369" y="2108683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2</a:t>
            </a:r>
            <a:endParaRPr lang="en-US" sz="105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CB1D800-9BBF-4A02-884F-89A5F8475056}"/>
              </a:ext>
            </a:extLst>
          </p:cNvPr>
          <p:cNvSpPr/>
          <p:nvPr/>
        </p:nvSpPr>
        <p:spPr>
          <a:xfrm>
            <a:off x="6749630" y="3543007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1</a:t>
            </a:r>
            <a:endParaRPr lang="en-US" sz="105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A86387F-A7AF-4D32-8B98-AD5816DAD366}"/>
              </a:ext>
            </a:extLst>
          </p:cNvPr>
          <p:cNvSpPr/>
          <p:nvPr/>
        </p:nvSpPr>
        <p:spPr>
          <a:xfrm>
            <a:off x="6072654" y="3837827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x</a:t>
            </a:r>
            <a:endParaRPr lang="en-US" sz="105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AE571F3-9C35-4E67-A1A3-4F00D904AD8C}"/>
              </a:ext>
            </a:extLst>
          </p:cNvPr>
          <p:cNvSpPr/>
          <p:nvPr/>
        </p:nvSpPr>
        <p:spPr>
          <a:xfrm>
            <a:off x="5728878" y="4001135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3</a:t>
            </a:r>
            <a:endParaRPr lang="en-US" sz="105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98A0D2D-F9B0-44B3-9C4E-B0E37AFD617A}"/>
              </a:ext>
            </a:extLst>
          </p:cNvPr>
          <p:cNvSpPr/>
          <p:nvPr/>
        </p:nvSpPr>
        <p:spPr>
          <a:xfrm>
            <a:off x="5728878" y="4418599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3</a:t>
            </a:r>
            <a:endParaRPr lang="en-US" sz="105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C37B33-271D-43EB-9F34-16F949C8CAEF}"/>
              </a:ext>
            </a:extLst>
          </p:cNvPr>
          <p:cNvSpPr/>
          <p:nvPr/>
        </p:nvSpPr>
        <p:spPr>
          <a:xfrm>
            <a:off x="4090623" y="3657079"/>
            <a:ext cx="178742" cy="178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x</a:t>
            </a:r>
            <a:endParaRPr lang="en-US" sz="105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86F2A0-003A-4730-9D8A-234200744151}"/>
              </a:ext>
            </a:extLst>
          </p:cNvPr>
          <p:cNvSpPr txBox="1"/>
          <p:nvPr/>
        </p:nvSpPr>
        <p:spPr>
          <a:xfrm>
            <a:off x="4004690" y="5479085"/>
            <a:ext cx="36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/>
              <a:t>Interrelationships in a system of components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8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9F6A-E9EE-4B02-80F9-723C0F7F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twists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2F7A-E423-43A0-BA78-D8EB0B84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 the ONF model we have deep views where the effect of realization is explained in terms of levels of system abstraction in </a:t>
            </a:r>
            <a:r>
              <a:rPr lang="en-GB" dirty="0">
                <a:solidFill>
                  <a:srgbClr val="FF0000"/>
                </a:solidFill>
              </a:rPr>
              <a:t>ONE</a:t>
            </a:r>
            <a:r>
              <a:rPr lang="en-GB" dirty="0"/>
              <a:t> view</a:t>
            </a:r>
          </a:p>
          <a:p>
            <a:r>
              <a:rPr lang="en-GB" dirty="0"/>
              <a:t>FC aggregates FCs etc. in one system view</a:t>
            </a:r>
          </a:p>
          <a:p>
            <a:pPr lvl="1"/>
            <a:r>
              <a:rPr lang="en-GB" dirty="0"/>
              <a:t>Each FC is an aggregate and associations between aggregates expose layering</a:t>
            </a:r>
          </a:p>
          <a:p>
            <a:pPr lvl="1"/>
            <a:r>
              <a:rPr lang="en-GB" dirty="0"/>
              <a:t>The components in the upper level components both provide internal views as well as exposure of the next level of abstraction</a:t>
            </a:r>
          </a:p>
          <a:p>
            <a:r>
              <a:rPr lang="en-GB" dirty="0"/>
              <a:t>This hybrid view allows simultaneous examination of several levels of abstraction providing both the abstract summary and the “realization” detail</a:t>
            </a:r>
          </a:p>
          <a:p>
            <a:r>
              <a:rPr lang="en-GB" dirty="0"/>
              <a:t>The component-system separation is intentionally collapsed and components are realized in terms of components directly</a:t>
            </a:r>
          </a:p>
          <a:p>
            <a:pPr lvl="1"/>
            <a:r>
              <a:rPr lang="en-GB" dirty="0"/>
              <a:t>In TAPI there is a stronger separation between Node (component) and Topology (system) but TAPI still provides a single view with multi-level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5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Zone de dessin 1">
            <a:extLst>
              <a:ext uri="{FF2B5EF4-FFF2-40B4-BE49-F238E27FC236}">
                <a16:creationId xmlns:a16="http://schemas.microsoft.com/office/drawing/2014/main" id="{D7CA3F97-57C4-4468-B560-5F19A945C8AE}"/>
              </a:ext>
            </a:extLst>
          </p:cNvPr>
          <p:cNvGrpSpPr/>
          <p:nvPr/>
        </p:nvGrpSpPr>
        <p:grpSpPr>
          <a:xfrm>
            <a:off x="1572126" y="316242"/>
            <a:ext cx="9047748" cy="6177390"/>
            <a:chOff x="0" y="0"/>
            <a:chExt cx="5486400" cy="37458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D930DC-104A-4BA6-A141-7F80A3A3A371}"/>
                </a:ext>
              </a:extLst>
            </p:cNvPr>
            <p:cNvSpPr/>
            <p:nvPr/>
          </p:nvSpPr>
          <p:spPr>
            <a:xfrm>
              <a:off x="0" y="0"/>
              <a:ext cx="5486400" cy="3745865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241E6C9-B652-4C0C-A1EC-5A76FE2A7472}"/>
              </a:ext>
            </a:extLst>
          </p:cNvPr>
          <p:cNvSpPr/>
          <p:nvPr/>
        </p:nvSpPr>
        <p:spPr>
          <a:xfrm>
            <a:off x="6561221" y="1957137"/>
            <a:ext cx="1796716" cy="312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C6BCBA0317FE45A8D0802EC51AB3B1" ma:contentTypeVersion="13" ma:contentTypeDescription="Create a new document." ma:contentTypeScope="" ma:versionID="7b55837e8b4bf0e771eaf53b5733f168">
  <xsd:schema xmlns:xsd="http://www.w3.org/2001/XMLSchema" xmlns:xs="http://www.w3.org/2001/XMLSchema" xmlns:p="http://schemas.microsoft.com/office/2006/metadata/properties" xmlns:ns3="2b3b7a9a-9f4e-4287-887d-66a893a8deff" xmlns:ns4="ad05b431-1422-4e90-a916-f1fafe37ef17" targetNamespace="http://schemas.microsoft.com/office/2006/metadata/properties" ma:root="true" ma:fieldsID="b6bfb53b1306204a04e60b5f76dfe771" ns3:_="" ns4:_="">
    <xsd:import namespace="2b3b7a9a-9f4e-4287-887d-66a893a8deff"/>
    <xsd:import namespace="ad05b431-1422-4e90-a916-f1fafe37ef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3b7a9a-9f4e-4287-887d-66a893a8de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5b431-1422-4e90-a916-f1fafe37ef1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5593E-9DF3-4BBA-B66F-4A8E42A93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3b7a9a-9f4e-4287-887d-66a893a8deff"/>
    <ds:schemaRef ds:uri="ad05b431-1422-4e90-a916-f1fafe37ef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2BEE5-42D7-4540-98B7-3D1272E71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B5BD86-7B33-4359-9685-414EE16446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826</Words>
  <Application>Microsoft Office PowerPoint</Application>
  <PresentationFormat>Widescreen</PresentationFormat>
  <Paragraphs>205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Component-System and Aggregates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twists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Nigel</dc:creator>
  <cp:lastModifiedBy>Davis, Nigel</cp:lastModifiedBy>
  <cp:revision>15</cp:revision>
  <dcterms:created xsi:type="dcterms:W3CDTF">2020-11-10T06:28:56Z</dcterms:created>
  <dcterms:modified xsi:type="dcterms:W3CDTF">2024-01-25T12:31:13Z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0x01010048C6BCBA0317FE45A8D0802EC51AB3B1</vt:lpwstr>
  </property>
</Properties>
</file>