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sldx" ContentType="application/vnd.openxmlformats-officedocument.presentationml.slide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89438-2B12-401A-AD40-3C8077ABD950}" v="22" dt="2022-04-20T07:24:24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50E-880A-458C-9726-08F56918F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49878-A7D0-44E9-9BBB-1D5DB6A3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2D898-9EA7-4BDF-B9D9-16D2447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2F50-CFD8-442A-885A-AE21A7B218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91E3C-010F-4C59-ACF0-58B2DF38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28AC-1568-4352-8793-D917CC12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463-C621-482F-B73C-CF4193A6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5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EDF6-02DE-462E-AF4C-6D5150FB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6142E-D857-4973-968B-68BC8BBE5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BD40-D203-4240-8860-0B63455E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2F50-CFD8-442A-885A-AE21A7B218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C912-E760-4E22-901C-93D0D909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6B58-1DCD-4913-8D02-EF762F1A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463-C621-482F-B73C-CF4193A6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B4EDE-7E66-46D0-9594-90C6A61E2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6B682-19D8-413F-BFEC-5B693A728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9AF63-0BEB-4EFD-85B2-343CB98B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2F50-CFD8-442A-885A-AE21A7B218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48A5-B25B-4BF1-AAEA-6F723190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AFDC2-F824-468C-8E40-4E0DD3A9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463-C621-482F-B73C-CF4193A6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0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3B9F-C5A3-45FB-864A-0D99213A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FFAA-533B-48FC-847B-9DF595D8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48E4-B6D5-429E-977F-24F1C5C2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2F50-CFD8-442A-885A-AE21A7B218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163E1-B5B0-411D-B824-43780B06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93CAC-AA00-40B6-A257-30951853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463-C621-482F-B73C-CF4193A6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7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BFC8-9996-47BE-857F-60967DF5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3F846-096B-42F5-9B3D-8174F558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0D2B-0F6A-42F7-B1FA-6201DD2F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2F50-CFD8-442A-885A-AE21A7B218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49355-E056-4ED5-9CEE-22E0A0FA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C1B5-E203-4AAE-A851-BD115E57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463-C621-482F-B73C-CF4193A6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B225-A996-43ED-979E-BB10A051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6D06-D14E-4106-AAFD-BE9FDFC9F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312B7-E3D5-40A2-B952-416E39D52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7879-23D7-4D93-B4CC-D5C765B9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2F50-CFD8-442A-885A-AE21A7B218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0255C-5FD7-4126-93F3-3EC5CB05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41B79-2E6F-46D8-8080-5FDD51A5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463-C621-482F-B73C-CF4193A6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07A6-91BC-49AF-892D-3F1EBC80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08287-F4DC-4A0A-9814-A645CCE1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37195-8F1A-46B4-A630-26204DAAE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F8D76-D90E-4869-B311-769723BB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279F8-31D8-48E4-916A-BFBB39CAE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69AC0-E881-444D-9137-D7F47541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2F50-CFD8-442A-885A-AE21A7B218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9F279-C0B6-4AB3-AB31-AA20D535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EC667-7D8F-450C-9397-20453E9F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463-C621-482F-B73C-CF4193A6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D1C2-DF98-4E92-A96D-319E978E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B3C89-8DF3-4085-B9F2-552F39C2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2F50-CFD8-442A-885A-AE21A7B218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CA3CB-4477-42C9-8240-CEAB413B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DF9A0-C716-4620-B53A-0DE03DEC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463-C621-482F-B73C-CF4193A6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10BB3-641F-4369-8F48-5F744D33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2F50-CFD8-442A-885A-AE21A7B218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7FD87-44A9-4725-A5EB-19C54164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5AED2-F639-462E-BD2C-1E33699A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463-C621-482F-B73C-CF4193A6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A1E0-1A1A-46BB-A810-6F3FD718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A6A6-4004-4818-ACA3-405D7F524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AE69E-B3B7-4E21-9F25-DBD85055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3BB1C-38F3-45DF-BB21-EE3DA28D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2F50-CFD8-442A-885A-AE21A7B218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37ED2-9425-4FD6-8B12-3D87C451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3563-3BFD-49DF-8D54-AA7DF613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463-C621-482F-B73C-CF4193A6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1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963B-D0B2-49A8-B54D-2D27A17D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77D46-0FD8-4A6F-B13A-8097CBD2B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3F5B4-C2C3-4A79-8071-6EE7396BC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280D8-BA74-47B9-B415-173C536C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2F50-CFD8-442A-885A-AE21A7B218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BAB60-F498-4B83-A06A-6B4160DC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3FE6B-AC09-4562-BC77-902B90EF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463-C621-482F-B73C-CF4193A6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52BE3-8AB3-41D2-8186-2DC0EBF6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C5CE2-B683-4DD1-8938-47F745BF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24B1-E2D2-4533-9FDC-48607B27F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72F50-CFD8-442A-885A-AE21A7B218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E5C25-ECCF-41AB-971B-9294B08E1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E163-FFDE-47BD-906F-4365B1725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7463-C621-482F-B73C-CF4193A6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5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networking.org/download/attachments/266141701/oimt2020.ND.013-ComponentPortAndAggregates.pptx?api=v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PowerPoint_Slide.sld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PowerPoint_Slide1.sld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C1F7-E18D-4B7E-923B-3CA8D1D64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Component 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BA4F3-DD75-43AA-BECC-C0D378BAA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Nigel Davis</a:t>
            </a:r>
          </a:p>
          <a:p>
            <a:r>
              <a:rPr lang="en-GB" dirty="0"/>
              <a:t>20220418</a:t>
            </a:r>
          </a:p>
          <a:p>
            <a:r>
              <a:rPr lang="en-GB" dirty="0"/>
              <a:t>Building on </a:t>
            </a:r>
            <a:r>
              <a:rPr lang="en-US" b="0" i="0" dirty="0">
                <a:solidFill>
                  <a:srgbClr val="0052CC"/>
                </a:solidFill>
                <a:effectLst/>
                <a:latin typeface="-apple-system"/>
                <a:hlinkClick r:id="rId2" tooltip="Download"/>
              </a:rPr>
              <a:t>oimt2020.ND.013-ComponentPortAndAggregates.pptx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55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B94A-DDFC-411D-B5D6-10059D6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>
            <a:normAutofit fontScale="90000"/>
          </a:bodyPr>
          <a:lstStyle/>
          <a:p>
            <a:r>
              <a:rPr lang="en-GB" dirty="0"/>
              <a:t>Considering Aggregates and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88AB-0DAB-4C18-B321-03FD06E4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617556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An aggregate is a unit with</a:t>
            </a:r>
          </a:p>
          <a:p>
            <a:pPr lvl="1"/>
            <a:r>
              <a:rPr lang="en-GB" dirty="0"/>
              <a:t>A lifecycle such that all parts are dependent upon the existence of the whole </a:t>
            </a:r>
            <a:r>
              <a:rPr lang="en-GB" dirty="0">
                <a:solidFill>
                  <a:srgbClr val="0070C0"/>
                </a:solidFill>
              </a:rPr>
              <a:t>where the axis of the whole is express as the root</a:t>
            </a:r>
          </a:p>
          <a:p>
            <a:pPr lvl="1"/>
            <a:r>
              <a:rPr lang="en-GB" dirty="0"/>
              <a:t>A </a:t>
            </a:r>
            <a:r>
              <a:rPr lang="en-GB" dirty="0" err="1"/>
              <a:t>uuid</a:t>
            </a:r>
            <a:r>
              <a:rPr lang="en-GB" dirty="0"/>
              <a:t> to allow it to be identified uniquely in any context independent of any other entities</a:t>
            </a:r>
          </a:p>
          <a:p>
            <a:pPr lvl="1"/>
            <a:r>
              <a:rPr lang="en-GB" dirty="0"/>
              <a:t>Unexposed internal parts that are not apparent from the outside in any way</a:t>
            </a:r>
          </a:p>
          <a:p>
            <a:pPr lvl="1"/>
            <a:r>
              <a:rPr lang="en-GB" dirty="0"/>
              <a:t>Weakly exposed parts through which apparent structure and values can be observed (leaf)</a:t>
            </a:r>
          </a:p>
          <a:p>
            <a:pPr lvl="2"/>
            <a:r>
              <a:rPr lang="en-GB" dirty="0"/>
              <a:t>The exposed structure does not express the internal structure but is instead some abstraction of that structure</a:t>
            </a:r>
          </a:p>
          <a:p>
            <a:pPr lvl="1"/>
            <a:r>
              <a:rPr lang="en-GB" dirty="0"/>
              <a:t>Only on facet</a:t>
            </a:r>
          </a:p>
          <a:p>
            <a:pPr lvl="2"/>
            <a:r>
              <a:rPr lang="en-GB" dirty="0"/>
              <a:t>The intention is that all associations are made to the aggregate as a whole and all information flows in through the one facet</a:t>
            </a:r>
          </a:p>
          <a:p>
            <a:pPr lvl="2"/>
            <a:r>
              <a:rPr lang="en-GB" dirty="0"/>
              <a:t>The assumption is also that a controller is talked to about the aggregates (there is no direct communication with the aggregates or their parts)</a:t>
            </a:r>
          </a:p>
          <a:p>
            <a:r>
              <a:rPr lang="en-GB" dirty="0"/>
              <a:t>A component is a unit with</a:t>
            </a:r>
          </a:p>
          <a:p>
            <a:pPr lvl="1"/>
            <a:r>
              <a:rPr lang="en-GB" dirty="0"/>
              <a:t>A lifecycle such that all parts are dependent upon the existence of the whole</a:t>
            </a:r>
          </a:p>
          <a:p>
            <a:pPr lvl="1"/>
            <a:r>
              <a:rPr lang="en-GB" dirty="0"/>
              <a:t>An identifier to allow it to be identified uniquely sometimes independent of other entities </a:t>
            </a:r>
            <a:r>
              <a:rPr lang="en-GB" dirty="0">
                <a:solidFill>
                  <a:srgbClr val="FF0000"/>
                </a:solidFill>
              </a:rPr>
              <a:t>sometimes as a part of a greater structure (role)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The relevance is only in the context of the greater structure and the unit is not relevant independent of that structure</a:t>
            </a:r>
          </a:p>
          <a:p>
            <a:pPr lvl="1"/>
            <a:r>
              <a:rPr lang="en-GB" dirty="0"/>
              <a:t>Unexposed internal parts that are not apparent from the outside in any way</a:t>
            </a:r>
          </a:p>
          <a:p>
            <a:pPr lvl="1"/>
            <a:r>
              <a:rPr lang="en-GB" dirty="0"/>
              <a:t>Weakly exposed parts through which apparent structure and values can be observed</a:t>
            </a:r>
          </a:p>
          <a:p>
            <a:pPr lvl="2"/>
            <a:r>
              <a:rPr lang="en-GB" dirty="0"/>
              <a:t>The exposed structure does not express the internal structure but is instead some abstraction of that structure</a:t>
            </a:r>
          </a:p>
          <a:p>
            <a:pPr lvl="2"/>
            <a:r>
              <a:rPr lang="en-GB" dirty="0"/>
              <a:t>The parts of the exposed structure can be identified as they can be targeted as part of an agreement/intention (or in a more traditional system, they can be set – this also applies to the aggregate). The parts are identified relative to the whole via an address structure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Multiple distinct facets (ports)</a:t>
            </a:r>
          </a:p>
          <a:p>
            <a:pPr lvl="2"/>
            <a:r>
              <a:rPr lang="en-GB" dirty="0"/>
              <a:t>Information exposed by and target at any particular facet is distinct in structure or role/purpose</a:t>
            </a:r>
          </a:p>
          <a:p>
            <a:pPr lvl="3"/>
            <a:r>
              <a:rPr lang="en-GB" dirty="0"/>
              <a:t>For example, there may be an admin port and a functional port</a:t>
            </a:r>
          </a:p>
          <a:p>
            <a:r>
              <a:rPr lang="en-GB" dirty="0"/>
              <a:t>Considering the facets/ports, these are fully dependent upon the lifecycle of the component</a:t>
            </a:r>
          </a:p>
          <a:p>
            <a:pPr lvl="1"/>
            <a:r>
              <a:rPr lang="en-GB" dirty="0"/>
              <a:t>These are role-based exposures</a:t>
            </a:r>
          </a:p>
          <a:p>
            <a:pPr lvl="1"/>
            <a:r>
              <a:rPr lang="en-GB" dirty="0"/>
              <a:t>They are only meaningful in the context of the component (the pin on an IC, a hole in the wall etc.)</a:t>
            </a:r>
          </a:p>
          <a:p>
            <a:r>
              <a:rPr lang="en-GB" dirty="0"/>
              <a:t>Considering the multiple distinct ports, these do not appear to be in distinct orthogonal/independent views</a:t>
            </a:r>
          </a:p>
          <a:p>
            <a:pPr lvl="1"/>
            <a:r>
              <a:rPr lang="en-GB" dirty="0"/>
              <a:t>The component is only meaningfully described in terms of several ports at once</a:t>
            </a:r>
          </a:p>
          <a:p>
            <a:r>
              <a:rPr lang="en-GB" dirty="0">
                <a:highlight>
                  <a:srgbClr val="FFFF00"/>
                </a:highlight>
              </a:rPr>
              <a:t>The distinction appears to be due to the system role consideration where flow is being strongly considered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7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2B25-1F38-40B5-83AA-40BF7937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as an aggregate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B00-90DB-4DC0-9BDD-CABF65D2E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addition to the  root and leaf aspects of the aggregate, a distinct port aspect is necessary (it does not need to have a stereotype called </a:t>
            </a:r>
            <a:r>
              <a:rPr lang="en-GB" dirty="0" err="1"/>
              <a:t>AggregatePort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Aggregate port is a facet of the aggregate that exposes a specific role-based abstraction of the internal functionality of the aggregate </a:t>
            </a:r>
          </a:p>
          <a:p>
            <a:r>
              <a:rPr lang="en-GB" dirty="0"/>
              <a:t>The aggregate port does not appear to be a sub-aggregate as it is not a distinct grouping of parts, it is at the edge, i.e., leaflike, but it does have properties</a:t>
            </a:r>
          </a:p>
          <a:p>
            <a:r>
              <a:rPr lang="en-GB" dirty="0"/>
              <a:t>The aggregate port is meaningful only in the context of the aggregate and hence does not need a </a:t>
            </a:r>
            <a:r>
              <a:rPr lang="en-GB" dirty="0" err="1"/>
              <a:t>uuid</a:t>
            </a:r>
            <a:endParaRPr lang="en-GB" dirty="0"/>
          </a:p>
          <a:p>
            <a:pPr lvl="1"/>
            <a:r>
              <a:rPr lang="en-GB" dirty="0"/>
              <a:t>It should be reference relative to the aggregate </a:t>
            </a:r>
            <a:r>
              <a:rPr lang="en-GB" dirty="0" err="1"/>
              <a:t>uuid</a:t>
            </a:r>
            <a:r>
              <a:rPr lang="en-GB" dirty="0"/>
              <a:t> (via an address)</a:t>
            </a:r>
          </a:p>
          <a:p>
            <a:r>
              <a:rPr lang="en-GB" dirty="0"/>
              <a:t>An aggregate port can reference an aggregate port</a:t>
            </a:r>
          </a:p>
          <a:p>
            <a:pPr lvl="1"/>
            <a:r>
              <a:rPr lang="en-GB" dirty="0"/>
              <a:t>Almost all relationships to a component are via its 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3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45D6-EE86-4D3A-9E4D-91A2F9CB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1EEB-8922-4702-81E8-C8A78F13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Lifecycle considerations</a:t>
            </a:r>
          </a:p>
          <a:p>
            <a:pPr lvl="1"/>
            <a:r>
              <a:rPr lang="en-GB" dirty="0"/>
              <a:t>Lifecycle Timeframe (relative to aggregate lifecycle and to related lifecycles)</a:t>
            </a:r>
          </a:p>
          <a:p>
            <a:pPr lvl="2"/>
            <a:r>
              <a:rPr lang="en-GB" dirty="0"/>
              <a:t>Fleetingly relevant reference to port</a:t>
            </a:r>
          </a:p>
          <a:p>
            <a:pPr lvl="2"/>
            <a:r>
              <a:rPr lang="en-GB" dirty="0"/>
              <a:t>Long lived reference to port</a:t>
            </a:r>
          </a:p>
          <a:p>
            <a:pPr lvl="1"/>
            <a:r>
              <a:rPr lang="en-GB" dirty="0"/>
              <a:t>Lifecycle with evolving detail about port</a:t>
            </a:r>
          </a:p>
          <a:p>
            <a:pPr lvl="2"/>
            <a:r>
              <a:rPr lang="en-GB" dirty="0"/>
              <a:t>Where initially only a broadly scoped reference is available</a:t>
            </a:r>
          </a:p>
          <a:p>
            <a:pPr lvl="3"/>
            <a:r>
              <a:rPr lang="en-GB" dirty="0"/>
              <a:t>E.g., LTP in a city or a building etc.</a:t>
            </a:r>
          </a:p>
          <a:p>
            <a:pPr lvl="2"/>
            <a:r>
              <a:rPr lang="en-GB" dirty="0"/>
              <a:t>At some point a specific referenceable port is meaningful</a:t>
            </a:r>
          </a:p>
          <a:p>
            <a:pPr lvl="3"/>
            <a:r>
              <a:rPr lang="en-GB" dirty="0"/>
              <a:t>There will be a real port </a:t>
            </a:r>
          </a:p>
          <a:p>
            <a:pPr lvl="3"/>
            <a:r>
              <a:rPr lang="en-GB" dirty="0"/>
              <a:t>This may be fleeting and may change moment by moment or it may be long lived</a:t>
            </a:r>
          </a:p>
          <a:p>
            <a:r>
              <a:rPr lang="en-GB" dirty="0"/>
              <a:t>Relevant detail</a:t>
            </a:r>
          </a:p>
          <a:p>
            <a:pPr lvl="1"/>
            <a:r>
              <a:rPr lang="en-GB" dirty="0"/>
              <a:t>Degree of relevance/value</a:t>
            </a:r>
          </a:p>
          <a:p>
            <a:pPr lvl="2"/>
            <a:r>
              <a:rPr lang="en-GB" dirty="0"/>
              <a:t>Don’t care about the specific, just the constraints</a:t>
            </a:r>
          </a:p>
          <a:p>
            <a:pPr lvl="2"/>
            <a:r>
              <a:rPr lang="en-GB" dirty="0"/>
              <a:t>Only care from a “rare” perspectives (cost/value consideration may suggest still not mapped)</a:t>
            </a:r>
          </a:p>
          <a:p>
            <a:pPr lvl="2"/>
            <a:r>
              <a:rPr lang="en-GB" dirty="0"/>
              <a:t>Care from a “common” perspective (cost/value considerations suggest that the port reference should be tracked)</a:t>
            </a:r>
          </a:p>
          <a:p>
            <a:pPr lvl="1"/>
            <a:r>
              <a:rPr lang="en-GB" dirty="0"/>
              <a:t>Specificity examples..</a:t>
            </a:r>
          </a:p>
          <a:p>
            <a:pPr lvl="2"/>
            <a:r>
              <a:rPr lang="en-GB" dirty="0"/>
              <a:t>It’s a port</a:t>
            </a:r>
          </a:p>
          <a:p>
            <a:pPr lvl="2"/>
            <a:r>
              <a:rPr lang="en-GB" dirty="0"/>
              <a:t>It’s a port type x</a:t>
            </a:r>
          </a:p>
          <a:p>
            <a:pPr lvl="2"/>
            <a:r>
              <a:rPr lang="en-GB" dirty="0"/>
              <a:t>It’s a port with these specific properties</a:t>
            </a:r>
          </a:p>
          <a:p>
            <a:pPr lvl="2"/>
            <a:r>
              <a:rPr lang="en-GB" dirty="0"/>
              <a:t>It’s this specific port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24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B7E3-6DE8-43E1-B914-6EE962E3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7A46D-4F3C-4FF5-A7BD-1603FD81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Potential Conclusion</a:t>
            </a:r>
          </a:p>
          <a:p>
            <a:pPr lvl="1"/>
            <a:r>
              <a:rPr lang="en-GB" dirty="0"/>
              <a:t>All association ends are in terms of constraints </a:t>
            </a:r>
          </a:p>
          <a:p>
            <a:pPr lvl="2"/>
            <a:r>
              <a:rPr lang="en-GB" dirty="0"/>
              <a:t>Not to specific identifier </a:t>
            </a:r>
          </a:p>
          <a:p>
            <a:pPr lvl="2"/>
            <a:endParaRPr lang="en-GB" dirty="0"/>
          </a:p>
          <a:p>
            <a:r>
              <a:rPr lang="en-GB" dirty="0"/>
              <a:t>Detail</a:t>
            </a:r>
          </a:p>
          <a:p>
            <a:pPr lvl="1"/>
            <a:r>
              <a:rPr lang="en-GB" dirty="0"/>
              <a:t>The constraint is at least of the type referenced</a:t>
            </a:r>
          </a:p>
          <a:p>
            <a:pPr lvl="2"/>
            <a:r>
              <a:rPr lang="en-GB" dirty="0"/>
              <a:t>Hence the association should be to the port</a:t>
            </a:r>
          </a:p>
          <a:p>
            <a:pPr lvl="2"/>
            <a:r>
              <a:rPr lang="en-GB" dirty="0"/>
              <a:t>Note that when a client controller wants to get a property value it request the server controller to provider the value by specifying the aggregate </a:t>
            </a:r>
            <a:r>
              <a:rPr lang="en-GB" dirty="0" err="1"/>
              <a:t>uuid</a:t>
            </a:r>
            <a:r>
              <a:rPr lang="en-GB" dirty="0"/>
              <a:t> followed by indexes into the structure (i.e., an address of local ids with the property name)</a:t>
            </a:r>
          </a:p>
          <a:p>
            <a:pPr lvl="2"/>
            <a:r>
              <a:rPr lang="en-GB" dirty="0"/>
              <a:t>Note that rules that relate properties will “dig into” aggregates’ “weakly exposed parts”</a:t>
            </a:r>
          </a:p>
          <a:p>
            <a:pPr lvl="1"/>
            <a:r>
              <a:rPr lang="en-GB" dirty="0"/>
              <a:t>Will resolve to a specific instance of the type when real</a:t>
            </a:r>
          </a:p>
          <a:p>
            <a:pPr lvl="2"/>
            <a:r>
              <a:rPr lang="en-GB" dirty="0"/>
              <a:t>May resolve on a per packet basis</a:t>
            </a:r>
          </a:p>
          <a:p>
            <a:pPr lvl="2"/>
            <a:r>
              <a:rPr lang="en-GB" dirty="0"/>
              <a:t>May resolve as dictated by config</a:t>
            </a:r>
          </a:p>
          <a:p>
            <a:pPr lvl="1"/>
            <a:r>
              <a:rPr lang="en-GB" dirty="0"/>
              <a:t>All references have this degree of fluidity</a:t>
            </a:r>
          </a:p>
          <a:p>
            <a:pPr lvl="2"/>
            <a:r>
              <a:rPr lang="en-GB" dirty="0"/>
              <a:t>Specific client-server LTP may by dynamic although there is no FC??</a:t>
            </a:r>
          </a:p>
        </p:txBody>
      </p:sp>
    </p:spTree>
    <p:extLst>
      <p:ext uri="{BB962C8B-B14F-4D97-AF65-F5344CB8AC3E}">
        <p14:creationId xmlns:p14="http://schemas.microsoft.com/office/powerpoint/2010/main" val="254881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B039-A301-4335-B194-47EBF681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coupling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0FFC-C056-4A75-ABCB-F8F9B79E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One-way associations following key lifecycle dependencies provide necessary coupling reduction</a:t>
            </a:r>
          </a:p>
          <a:p>
            <a:pPr lvl="1"/>
            <a:r>
              <a:rPr lang="en-GB" dirty="0" err="1"/>
              <a:t>FcPort</a:t>
            </a:r>
            <a:r>
              <a:rPr lang="en-GB" dirty="0"/>
              <a:t> references </a:t>
            </a:r>
            <a:r>
              <a:rPr lang="en-GB" dirty="0" err="1"/>
              <a:t>LtpPort</a:t>
            </a:r>
            <a:r>
              <a:rPr lang="en-GB" dirty="0"/>
              <a:t> making the FC model dependent upon the LTP model. The LTP model does not reference the FC model in any way.</a:t>
            </a:r>
          </a:p>
          <a:p>
            <a:r>
              <a:rPr lang="en-GB" dirty="0"/>
              <a:t>Packages should be small groups of Aggregates that have a strongly related lifecycle</a:t>
            </a:r>
          </a:p>
          <a:p>
            <a:r>
              <a:rPr lang="en-GB" dirty="0"/>
              <a:t>Inter-Aggregate relationships should be such as to ensure that packages can be arrange in a dependency hierarchy</a:t>
            </a:r>
          </a:p>
          <a:p>
            <a:pPr lvl="1"/>
            <a:r>
              <a:rPr lang="en-GB" dirty="0"/>
              <a:t>One-way inter-port relationships should follow the package lifecycle</a:t>
            </a:r>
          </a:p>
          <a:p>
            <a:pPr lvl="2"/>
            <a:r>
              <a:rPr lang="en-GB" dirty="0"/>
              <a:t>If the orientation seems unnatural, then this may point at the package being the wrong grouping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7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3C57-1025-4027-9FE5-192EC9DD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 from oimt2020.ND.013 enhanced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1455-7753-4315-9A55-D098FC053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4491" cy="435133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Shows functions and flows within and between interconnected components</a:t>
            </a:r>
          </a:p>
          <a:p>
            <a:r>
              <a:rPr lang="en-US" dirty="0"/>
              <a:t>The flow between ports is not of management-control messaging, it is the flow of essential units of the function</a:t>
            </a:r>
          </a:p>
          <a:p>
            <a:pPr lvl="1"/>
            <a:r>
              <a:rPr lang="en-US" dirty="0"/>
              <a:t>For the airport example, it is</a:t>
            </a:r>
            <a:r>
              <a:rPr lang="en-US" u="sng" dirty="0"/>
              <a:t> people </a:t>
            </a:r>
            <a:r>
              <a:rPr lang="en-US" dirty="0"/>
              <a:t>flowing through the gate and specifically  is between the door(s) of the plane and the gate ramp (i.e., (1b))</a:t>
            </a:r>
          </a:p>
          <a:p>
            <a:r>
              <a:rPr lang="en-US" dirty="0"/>
              <a:t>From a management-control perspective, the modelled components do NOT talk</a:t>
            </a:r>
          </a:p>
          <a:p>
            <a:pPr lvl="1"/>
            <a:r>
              <a:rPr lang="en-US" dirty="0"/>
              <a:t>One component is NOT controlling another</a:t>
            </a:r>
          </a:p>
          <a:p>
            <a:pPr lvl="1"/>
            <a:r>
              <a:rPr lang="en-US" dirty="0"/>
              <a:t>This is the through, to, about pattern. A controller talks to another controller about controlled things where the controlled things happen to have flows of information between them</a:t>
            </a:r>
          </a:p>
          <a:p>
            <a:r>
              <a:rPr lang="en-US" dirty="0"/>
              <a:t>The diagram shows exposed ports and internal</a:t>
            </a:r>
          </a:p>
          <a:p>
            <a:pPr lvl="1"/>
            <a:r>
              <a:rPr lang="en-US" dirty="0"/>
              <a:t>Internal ports cannot have flow relationships to external things</a:t>
            </a:r>
          </a:p>
          <a:p>
            <a:pPr lvl="1"/>
            <a:r>
              <a:rPr lang="en-US" dirty="0"/>
              <a:t>External ports cannot have flow relationships to internal things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0E4124-57B1-44A0-9BF4-672FA8E5E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386966"/>
              </p:ext>
            </p:extLst>
          </p:nvPr>
        </p:nvGraphicFramePr>
        <p:xfrm>
          <a:off x="7050088" y="1489075"/>
          <a:ext cx="5084762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2" imgW="5849617" imgH="3291777" progId="PowerPoint.Slide.12">
                  <p:embed/>
                </p:oleObj>
              </mc:Choice>
              <mc:Fallback>
                <p:oleObj name="Slide" r:id="rId2" imgW="5849617" imgH="3291777" progId="PowerPoint.Slide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90E4124-57B1-44A0-9BF4-672FA8E5E7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50088" y="1489075"/>
                        <a:ext cx="5084762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863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3C57-1025-4027-9FE5-192EC9DD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 from oimt2020.ND.013 enhanced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1455-7753-4315-9A55-D098FC053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52"/>
            <a:ext cx="6144491" cy="522388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Modelled information flow between model entities</a:t>
            </a:r>
          </a:p>
          <a:p>
            <a:pPr lvl="1"/>
            <a:r>
              <a:rPr lang="en-US" dirty="0"/>
              <a:t>(1a): port to some aspect of another component</a:t>
            </a:r>
          </a:p>
          <a:p>
            <a:pPr lvl="2"/>
            <a:r>
              <a:rPr lang="en-US" dirty="0"/>
              <a:t>Either the other component has only one port or the information flow can arrive through any port equivalently</a:t>
            </a:r>
          </a:p>
          <a:p>
            <a:pPr lvl="2"/>
            <a:r>
              <a:rPr lang="en-US" dirty="0"/>
              <a:t>It is more likely that there are groups of real ports where the members of a specific group are equivalent and hence a model port could be single representative of the group (and not a physical port)</a:t>
            </a:r>
          </a:p>
          <a:p>
            <a:pPr lvl="3"/>
            <a:r>
              <a:rPr lang="en-US" dirty="0"/>
              <a:t>Arrive at a gate, don’t care which as opposed to arrive at a door or at a hatch etc.</a:t>
            </a:r>
          </a:p>
          <a:p>
            <a:pPr lvl="1"/>
            <a:r>
              <a:rPr lang="en-US" dirty="0"/>
              <a:t>(1b): port to a specific port of another component</a:t>
            </a:r>
          </a:p>
          <a:p>
            <a:pPr lvl="2"/>
            <a:r>
              <a:rPr lang="en-US" dirty="0"/>
              <a:t>The most precise form that is a true reflected by the underlying real implementation in most cases </a:t>
            </a:r>
          </a:p>
          <a:p>
            <a:pPr lvl="3"/>
            <a:r>
              <a:rPr lang="en-US" dirty="0"/>
              <a:t>IC6 pin 1 to IC9 pin 4</a:t>
            </a:r>
          </a:p>
          <a:p>
            <a:pPr lvl="1"/>
            <a:r>
              <a:rPr lang="en-US" dirty="0"/>
              <a:t>(2b): some aspect of a component to a port of another component</a:t>
            </a:r>
          </a:p>
          <a:p>
            <a:pPr lvl="2"/>
            <a:r>
              <a:rPr lang="en-US" dirty="0"/>
              <a:t>Precise destination, vague origin</a:t>
            </a:r>
          </a:p>
          <a:p>
            <a:r>
              <a:rPr lang="en-US" dirty="0"/>
              <a:t>Modelled grouping and hierarchy</a:t>
            </a:r>
          </a:p>
          <a:p>
            <a:pPr lvl="1"/>
            <a:r>
              <a:rPr lang="en-US" dirty="0"/>
              <a:t>(2a): An entity groups other entities</a:t>
            </a:r>
          </a:p>
          <a:p>
            <a:pPr lvl="1"/>
            <a:r>
              <a:rPr lang="en-US" dirty="0"/>
              <a:t>(3a): An entity groups other entities where the originating entity is divided into separate grouping purposes</a:t>
            </a:r>
          </a:p>
          <a:p>
            <a:r>
              <a:rPr lang="en-US" dirty="0"/>
              <a:t>Modelled dependency (not flow) </a:t>
            </a:r>
          </a:p>
          <a:p>
            <a:pPr lvl="1"/>
            <a:r>
              <a:rPr lang="en-US" dirty="0"/>
              <a:t>(2c): </a:t>
            </a:r>
            <a:r>
              <a:rPr lang="en-US" dirty="0" err="1"/>
              <a:t>Behaviour</a:t>
            </a:r>
            <a:r>
              <a:rPr lang="en-US" dirty="0"/>
              <a:t>/state of one entity is dependent upon specific state/value of another entity</a:t>
            </a:r>
          </a:p>
          <a:p>
            <a:pPr lvl="2"/>
            <a:r>
              <a:rPr lang="en-US" dirty="0"/>
              <a:t>Clearly this may be state/value combinations</a:t>
            </a:r>
          </a:p>
          <a:p>
            <a:pPr lvl="1"/>
            <a:r>
              <a:rPr lang="en-US" dirty="0"/>
              <a:t>(3b): </a:t>
            </a:r>
            <a:r>
              <a:rPr lang="en-US" dirty="0" err="1"/>
              <a:t>Behaviour</a:t>
            </a:r>
            <a:r>
              <a:rPr lang="en-US" dirty="0"/>
              <a:t>/state of some detailed part of one entity is dependent upon specific state/value of another entity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0E4124-57B1-44A0-9BF4-672FA8E5E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911059"/>
              </p:ext>
            </p:extLst>
          </p:nvPr>
        </p:nvGraphicFramePr>
        <p:xfrm>
          <a:off x="7000875" y="1462088"/>
          <a:ext cx="5183188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2" imgW="5964083" imgH="3355247" progId="PowerPoint.Slide.12">
                  <p:embed/>
                </p:oleObj>
              </mc:Choice>
              <mc:Fallback>
                <p:oleObj name="Slide" r:id="rId2" imgW="5964083" imgH="3355247" progId="PowerPoint.Slide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90E4124-57B1-44A0-9BF4-672FA8E5E7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00875" y="1462088"/>
                        <a:ext cx="5183188" cy="291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19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8AFF-3E28-434A-828F-9D94538D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Decoupling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B810-A825-4714-97C2-83211C27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decoupling will come naturally with flow orientation and/or relative lifecycle timeframes</a:t>
            </a:r>
          </a:p>
          <a:p>
            <a:r>
              <a:rPr lang="en-GB" dirty="0"/>
              <a:t>However, there will be cases where there is an association loop</a:t>
            </a:r>
          </a:p>
          <a:p>
            <a:pPr lvl="1"/>
            <a:r>
              <a:rPr lang="en-GB" dirty="0"/>
              <a:t>This is not relevantly a loop from a functional or dependency perspective as it forms due to Aggregates being collections of multiple parts</a:t>
            </a:r>
          </a:p>
          <a:p>
            <a:pPr lvl="2"/>
            <a:r>
              <a:rPr lang="en-GB" dirty="0"/>
              <a:t>A bidirectional TP essentially has both directions of flow to an </a:t>
            </a:r>
            <a:r>
              <a:rPr lang="en-GB" dirty="0" err="1"/>
              <a:t>FcPort</a:t>
            </a:r>
            <a:endParaRPr lang="en-GB" dirty="0"/>
          </a:p>
          <a:p>
            <a:pPr lvl="1"/>
            <a:r>
              <a:rPr lang="en-GB" dirty="0"/>
              <a:t>It may be possible to find a rule that emphasizes one orientation over the other</a:t>
            </a:r>
          </a:p>
          <a:p>
            <a:pPr lvl="1"/>
            <a:r>
              <a:rPr lang="en-GB" dirty="0"/>
              <a:t>It may be necessary to pull the relationship out into separate </a:t>
            </a:r>
            <a:r>
              <a:rPr lang="en-GB"/>
              <a:t>associating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7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7886</TotalTime>
  <Words>1472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Slide</vt:lpstr>
      <vt:lpstr>Component Port</vt:lpstr>
      <vt:lpstr>Considering Aggregates and components</vt:lpstr>
      <vt:lpstr>Components as an aggregate</vt:lpstr>
      <vt:lpstr>Scope considerations</vt:lpstr>
      <vt:lpstr>Potential conclusion</vt:lpstr>
      <vt:lpstr>Reducing coupling</vt:lpstr>
      <vt:lpstr>Extract from oimt2020.ND.013 enhanced </vt:lpstr>
      <vt:lpstr>Extract from oimt2020.ND.013 enhanced </vt:lpstr>
      <vt:lpstr>Decoupling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Job/Task</dc:title>
  <dc:creator>Davis, Nigel</dc:creator>
  <cp:lastModifiedBy>Davis, Nigel</cp:lastModifiedBy>
  <cp:revision>5</cp:revision>
  <dcterms:created xsi:type="dcterms:W3CDTF">2022-04-13T15:52:49Z</dcterms:created>
  <dcterms:modified xsi:type="dcterms:W3CDTF">2024-01-25T12:26:30Z</dcterms:modified>
</cp:coreProperties>
</file>