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ldx" ContentType="application/vnd.openxmlformats-officedocument.presentationml.slide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purl.oclc.org/ooxml/officeDocument/relationships/metadata/thumbnail" Target="docProps/thumbnail.jpeg"/><Relationship Id="rId1" Type="http://purl.oclc.org/ooxml/officeDocument/relationships/officeDocument" Target="ppt/presentation.xml"/><Relationship Id="rId4" Type="http://purl.oclc.org/ooxml/officeDocument/relationships/extendedProperties" Target="docProps/app.xml"/></Relationships>
</file>

<file path=ppt/presentation.xml><?xml version="1.0" encoding="utf-8"?>
<p:presentation xmlns:a="http://purl.oclc.org/ooxml/drawingml/main" xmlns:r="http://purl.oclc.org/ooxml/officeDocument/relationships" xmlns:p="http://purl.oclc.org/ooxml/presentationml/main" saveSubsetFonts="1" conformance="strict">
  <p:sldMasterIdLst>
    <p:sldMasterId id="2147483648" r:id="rId1"/>
  </p:sldMasterIdLst>
  <p:notesMasterIdLst>
    <p:notesMasterId r:id="rId19"/>
  </p:notesMasterIdLst>
  <p:sldIdLst>
    <p:sldId id="2284" r:id="rId2"/>
    <p:sldId id="257" r:id="rId3"/>
    <p:sldId id="258" r:id="rId4"/>
    <p:sldId id="260" r:id="rId5"/>
    <p:sldId id="2287" r:id="rId6"/>
    <p:sldId id="270" r:id="rId7"/>
    <p:sldId id="2286" r:id="rId8"/>
    <p:sldId id="263" r:id="rId9"/>
    <p:sldId id="265" r:id="rId10"/>
    <p:sldId id="276" r:id="rId11"/>
    <p:sldId id="272" r:id="rId12"/>
    <p:sldId id="278" r:id="rId13"/>
    <p:sldId id="2285" r:id="rId14"/>
    <p:sldId id="264" r:id="rId15"/>
    <p:sldId id="267" r:id="rId16"/>
    <p:sldId id="271" r:id="rId17"/>
    <p:sldId id="26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purl.oclc.org/ooxml/drawingml/main" xmlns:r="http://purl.oclc.org/ooxml/officeDocument/relationships" xmlns:p="http://purl.oclc.org/ooxml/presentationml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purl.oclc.org/ooxml/drawingml/main" xmlns:r="http://purl.oclc.org/ooxml/officeDocument/relationships" xmlns:p1510="http://schemas.microsoft.com/office/powerpoint/2015/10/main">
  <p1510:revLst>
    <p1510:client id="{964825BC-19E4-41E6-BA32-2094AC3EAAB8}" v="4" dt="2022-10-31T11:03:10.562"/>
  </p1510:revLst>
</p1510:revInfo>
</file>

<file path=ppt/tableStyles.xml><?xml version="1.0" encoding="utf-8"?>
<a:tblStyleLst xmlns:a="http://purl.oclc.org/ooxml/drawingml/main" def="{5C22544A-7EE6-4342-B048-85BDC9FD1C3A}"/>
</file>

<file path=ppt/viewProps.xml><?xml version="1.0" encoding="utf-8"?>
<p:viewPr xmlns:a="http://purl.oclc.org/ooxml/drawingml/main" xmlns:r="http://purl.oclc.org/ooxml/officeDocument/relationships" xmlns:p="http://purl.oclc.org/ooxml/presentationml/main">
  <p:normalViewPr horzBarState="maximized">
    <p:restoredLeft sz="14.995%" autoAdjust="0"/>
    <p:restoredTop sz="94.66%"/>
  </p:normalViewPr>
  <p:slideViewPr>
    <p:cSldViewPr snapToGrid="0">
      <p:cViewPr varScale="1">
        <p:scale>
          <a:sx n="115" d="100"/>
          <a:sy n="115" d="100"/>
        </p:scale>
        <p:origin x="34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purl.oclc.org/ooxml/officeDocument/relationships/slide" Target="slides/slide7.xml"/><Relationship Id="rId13" Type="http://purl.oclc.org/ooxml/officeDocument/relationships/slide" Target="slides/slide12.xml"/><Relationship Id="rId18" Type="http://purl.oclc.org/ooxml/officeDocument/relationships/slide" Target="slides/slide17.xml"/><Relationship Id="rId3" Type="http://purl.oclc.org/ooxml/officeDocument/relationships/slide" Target="slides/slide2.xml"/><Relationship Id="rId21" Type="http://purl.oclc.org/ooxml/officeDocument/relationships/viewProps" Target="viewProps.xml"/><Relationship Id="rId7" Type="http://purl.oclc.org/ooxml/officeDocument/relationships/slide" Target="slides/slide6.xml"/><Relationship Id="rId12" Type="http://purl.oclc.org/ooxml/officeDocument/relationships/slide" Target="slides/slide11.xml"/><Relationship Id="rId17" Type="http://purl.oclc.org/ooxml/officeDocument/relationships/slide" Target="slides/slide16.xml"/><Relationship Id="rId2" Type="http://purl.oclc.org/ooxml/officeDocument/relationships/slide" Target="slides/slide1.xml"/><Relationship Id="rId16" Type="http://purl.oclc.org/ooxml/officeDocument/relationships/slide" Target="slides/slide15.xml"/><Relationship Id="rId20" Type="http://purl.oclc.org/ooxml/officeDocument/relationships/presProps" Target="presProps.xml"/><Relationship Id="rId1" Type="http://purl.oclc.org/ooxml/officeDocument/relationships/slideMaster" Target="slideMasters/slideMaster1.xml"/><Relationship Id="rId6" Type="http://purl.oclc.org/ooxml/officeDocument/relationships/slide" Target="slides/slide5.xml"/><Relationship Id="rId11" Type="http://purl.oclc.org/ooxml/officeDocument/relationships/slide" Target="slides/slide10.xml"/><Relationship Id="rId24" Type="http://schemas.microsoft.com/office/2015/10/relationships/revisionInfo" Target="revisionInfo.xml"/><Relationship Id="rId5" Type="http://purl.oclc.org/ooxml/officeDocument/relationships/slide" Target="slides/slide4.xml"/><Relationship Id="rId15" Type="http://purl.oclc.org/ooxml/officeDocument/relationships/slide" Target="slides/slide14.xml"/><Relationship Id="rId23" Type="http://purl.oclc.org/ooxml/officeDocument/relationships/tableStyles" Target="tableStyles.xml"/><Relationship Id="rId10" Type="http://purl.oclc.org/ooxml/officeDocument/relationships/slide" Target="slides/slide9.xml"/><Relationship Id="rId19" Type="http://purl.oclc.org/ooxml/officeDocument/relationships/notesMaster" Target="notesMasters/notesMaster1.xml"/><Relationship Id="rId4" Type="http://purl.oclc.org/ooxml/officeDocument/relationships/slide" Target="slides/slide3.xml"/><Relationship Id="rId9" Type="http://purl.oclc.org/ooxml/officeDocument/relationships/slide" Target="slides/slide8.xml"/><Relationship Id="rId14" Type="http://purl.oclc.org/ooxml/officeDocument/relationships/slide" Target="slides/slide13.xml"/><Relationship Id="rId22" Type="http://purl.oclc.org/ooxml/officeDocument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purl.oclc.org/ooxml/officeDocument/relationships/theme" Target="../theme/theme2.xml"/></Relationships>
</file>

<file path=ppt/notesMasters/notesMaster1.xml><?xml version="1.0" encoding="utf-8"?>
<p:notesMaster xmlns:a="http://purl.oclc.org/ooxml/drawingml/main" xmlns:r="http://purl.oclc.org/ooxml/officeDocument/relationships" xmlns:p="http://purl.oclc.org/ooxml/presentationml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19D61D-E72E-4B63-89A9-7D2510D4CF56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A87E8A-C230-4E8F-B7CC-9151389A8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5130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purl.oclc.org/ooxml/officeDocument/relationships/slide" Target="../slides/slide1.xml"/><Relationship Id="rId1" Type="http://purl.oclc.org/ooxml/officeDocument/relationships/notesMaster" Target="../notesMasters/notesMaster1.xml"/></Relationships>
</file>

<file path=ppt/notesSlides/notesSlide1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7414639-E375-4643-9FD9-8AE45E6B2D59}" type="slidenum">
              <a:rPr kumimoji="0" lang="en-US" sz="1200" b="0" i="0" u="none" strike="noStrike" kern="1200" cap="none" spc="0" normalizeH="0" baseline="0%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%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210985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slideLayout1.xml><?xml version="1.0" encoding="utf-8"?>
<p:sldLayout xmlns:a="http://purl.oclc.org/ooxml/drawingml/main" xmlns:r="http://purl.oclc.org/ooxml/officeDocument/relationships" xmlns:p="http://purl.oclc.org/ooxml/presentationml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75180-284E-3C5B-0C67-B6F139F48F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34BB1A-B9FE-5B0D-926C-B8EF5921E9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21A214-E454-A03F-3466-3D6BAC136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A6D2F-B194-42D1-8381-D16DE1FE51A3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293672-B411-EEEE-5D18-F55B3B518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DE2941-8C1D-FE93-2FAE-AF7620D6F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137D9-69D7-47CC-AD94-965FB2DB3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731725"/>
      </p:ext>
    </p:extLst>
  </p:cSld>
  <p:clrMapOvr>
    <a:masterClrMapping/>
  </p:clrMapOvr>
</p:sldLayout>
</file>

<file path=ppt/slideLayouts/slideLayout10.xml><?xml version="1.0" encoding="utf-8"?>
<p:sldLayout xmlns:a="http://purl.oclc.org/ooxml/drawingml/main" xmlns:r="http://purl.oclc.org/ooxml/officeDocument/relationships" xmlns:p="http://purl.oclc.org/ooxml/presentationml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EF745-69D5-EEFB-B59C-166F82070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8F9994-DA3B-9E56-7817-40E0684DB8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7AC69E-FFD5-3C81-B388-DA0F37C5B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A6D2F-B194-42D1-8381-D16DE1FE51A3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605E2B-2E98-C40C-A1DB-010172645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F2FA7F-56A3-2006-F10D-614591529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137D9-69D7-47CC-AD94-965FB2DB3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527543"/>
      </p:ext>
    </p:extLst>
  </p:cSld>
  <p:clrMapOvr>
    <a:masterClrMapping/>
  </p:clrMapOvr>
</p:sldLayout>
</file>

<file path=ppt/slideLayouts/slideLayout11.xml><?xml version="1.0" encoding="utf-8"?>
<p:sldLayout xmlns:a="http://purl.oclc.org/ooxml/drawingml/main" xmlns:r="http://purl.oclc.org/ooxml/officeDocument/relationships" xmlns:p="http://purl.oclc.org/ooxml/presentationml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A0285C-4B86-A75D-B5F0-9ACFDFF513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47DB57-98EB-15E4-F614-3D34837C5F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88848C-91C5-0357-5820-72ABA2A2E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A6D2F-B194-42D1-8381-D16DE1FE51A3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9AE97-0F4C-9721-D490-AD487225F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ACB517-F77A-D81C-D934-F9C6F5BE3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137D9-69D7-47CC-AD94-965FB2DB3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061374"/>
      </p:ext>
    </p:extLst>
  </p:cSld>
  <p:clrMapOvr>
    <a:masterClrMapping/>
  </p:clrMapOvr>
</p:sldLayout>
</file>

<file path=ppt/slideLayouts/slideLayout2.xml><?xml version="1.0" encoding="utf-8"?>
<p:sldLayout xmlns:a="http://purl.oclc.org/ooxml/drawingml/main" xmlns:r="http://purl.oclc.org/ooxml/officeDocument/relationships" xmlns:p="http://purl.oclc.org/ooxml/presentationml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13F55-070A-87AA-CAD0-1737B9206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D0866-1AF0-622D-02D6-190CA091EA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E9AD90-A513-D1E9-8088-B7BF0464A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A6D2F-B194-42D1-8381-D16DE1FE51A3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1E8686-422F-07D9-B695-BB91D9A6C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A314AE-C53D-75A4-6523-036C80960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137D9-69D7-47CC-AD94-965FB2DB3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628165"/>
      </p:ext>
    </p:extLst>
  </p:cSld>
  <p:clrMapOvr>
    <a:masterClrMapping/>
  </p:clrMapOvr>
</p:sldLayout>
</file>

<file path=ppt/slideLayouts/slideLayout3.xml><?xml version="1.0" encoding="utf-8"?>
<p:sldLayout xmlns:a="http://purl.oclc.org/ooxml/drawingml/main" xmlns:r="http://purl.oclc.org/ooxml/officeDocument/relationships" xmlns:p="http://purl.oclc.org/ooxml/presentationml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51026-1A27-1689-144B-C43E46F4A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789DEA-30E2-3D52-BA75-7BFEFFF018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%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%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%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7EAD63-293E-3CF5-904F-AEA562AB4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A6D2F-B194-42D1-8381-D16DE1FE51A3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D3368F-02A0-2928-A352-16D1B2A35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BED307-24FC-10A9-B361-02C7BD34E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137D9-69D7-47CC-AD94-965FB2DB3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681836"/>
      </p:ext>
    </p:extLst>
  </p:cSld>
  <p:clrMapOvr>
    <a:masterClrMapping/>
  </p:clrMapOvr>
</p:sldLayout>
</file>

<file path=ppt/slideLayouts/slideLayout4.xml><?xml version="1.0" encoding="utf-8"?>
<p:sldLayout xmlns:a="http://purl.oclc.org/ooxml/drawingml/main" xmlns:r="http://purl.oclc.org/ooxml/officeDocument/relationships" xmlns:p="http://purl.oclc.org/ooxml/presentationml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07F29-E127-B633-E933-167DEBC57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C23447-F463-914C-2DAC-818D090684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A286FB-3BA1-1F22-73ED-2A085E5543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CF9BBB-8E74-0B68-9B56-C48754941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A6D2F-B194-42D1-8381-D16DE1FE51A3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2C15C0-6E22-F08B-D015-C109CA696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1F8FC8-E390-9F74-9EF1-C2A559072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137D9-69D7-47CC-AD94-965FB2DB3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866525"/>
      </p:ext>
    </p:extLst>
  </p:cSld>
  <p:clrMapOvr>
    <a:masterClrMapping/>
  </p:clrMapOvr>
</p:sldLayout>
</file>

<file path=ppt/slideLayouts/slideLayout5.xml><?xml version="1.0" encoding="utf-8"?>
<p:sldLayout xmlns:a="http://purl.oclc.org/ooxml/drawingml/main" xmlns:r="http://purl.oclc.org/ooxml/officeDocument/relationships" xmlns:p="http://purl.oclc.org/ooxml/presentationml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74C07-62BA-D68D-0C1B-68A7312A8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1756D3-CC9E-F875-5214-1C26BC1A52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68D6C7-E155-B18A-E5D2-D2F35E5144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307121-29B5-87F4-F142-F9F9B288D1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5EFE8E-39EF-6574-DEBC-78CD6B8046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A5B7B3-0763-759A-5FFE-20826EA52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A6D2F-B194-42D1-8381-D16DE1FE51A3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795028-0139-EEE6-31A1-8F8E27BBD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90B231-E462-76FE-5F84-1AFD9DD3C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137D9-69D7-47CC-AD94-965FB2DB3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215066"/>
      </p:ext>
    </p:extLst>
  </p:cSld>
  <p:clrMapOvr>
    <a:masterClrMapping/>
  </p:clrMapOvr>
</p:sldLayout>
</file>

<file path=ppt/slideLayouts/slideLayout6.xml><?xml version="1.0" encoding="utf-8"?>
<p:sldLayout xmlns:a="http://purl.oclc.org/ooxml/drawingml/main" xmlns:r="http://purl.oclc.org/ooxml/officeDocument/relationships" xmlns:p="http://purl.oclc.org/ooxml/presentationml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51200-1DBF-5D1C-3854-F1F381525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90C7EF-28D8-0795-43E6-B84D9246B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A6D2F-B194-42D1-8381-D16DE1FE51A3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6D539D-5D44-08F5-05D1-3F9867993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7E539D-4426-63D9-C432-3F6E2E573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137D9-69D7-47CC-AD94-965FB2DB3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24074"/>
      </p:ext>
    </p:extLst>
  </p:cSld>
  <p:clrMapOvr>
    <a:masterClrMapping/>
  </p:clrMapOvr>
</p:sldLayout>
</file>

<file path=ppt/slideLayouts/slideLayout7.xml><?xml version="1.0" encoding="utf-8"?>
<p:sldLayout xmlns:a="http://purl.oclc.org/ooxml/drawingml/main" xmlns:r="http://purl.oclc.org/ooxml/officeDocument/relationships" xmlns:p="http://purl.oclc.org/ooxml/presentationml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85ED9E-B18C-DB1E-ADF7-9B0EC945D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A6D2F-B194-42D1-8381-D16DE1FE51A3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5E045C-C9F1-EC79-51A3-66557EF06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AD9762-E83B-027F-3356-D07802A99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137D9-69D7-47CC-AD94-965FB2DB3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806648"/>
      </p:ext>
    </p:extLst>
  </p:cSld>
  <p:clrMapOvr>
    <a:masterClrMapping/>
  </p:clrMapOvr>
</p:sldLayout>
</file>

<file path=ppt/slideLayouts/slideLayout8.xml><?xml version="1.0" encoding="utf-8"?>
<p:sldLayout xmlns:a="http://purl.oclc.org/ooxml/drawingml/main" xmlns:r="http://purl.oclc.org/ooxml/officeDocument/relationships" xmlns:p="http://purl.oclc.org/ooxml/presentationml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35250-B1A8-24B5-ACEA-1D865A1BB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02590-604B-B5CD-9E30-2FDF5FB18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C35748-41B2-C688-4AA9-3E60410359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65A915-6C36-B87C-7E80-006094A0E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A6D2F-B194-42D1-8381-D16DE1FE51A3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FDC73F-C359-C41B-19F4-72173FF4E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75DA79-3BBD-1206-3C4A-D1C8EA433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137D9-69D7-47CC-AD94-965FB2DB3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656"/>
      </p:ext>
    </p:extLst>
  </p:cSld>
  <p:clrMapOvr>
    <a:masterClrMapping/>
  </p:clrMapOvr>
</p:sldLayout>
</file>

<file path=ppt/slideLayouts/slideLayout9.xml><?xml version="1.0" encoding="utf-8"?>
<p:sldLayout xmlns:a="http://purl.oclc.org/ooxml/drawingml/main" xmlns:r="http://purl.oclc.org/ooxml/officeDocument/relationships" xmlns:p="http://purl.oclc.org/ooxml/presentationml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67205-1011-C223-3628-902BE0574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AAFD13-9E50-91AF-671F-4B055DF9CA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8DB655-93BC-8F7C-8B49-20B15562A5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036A69-F2AB-EC1C-CA15-7F83F1AB3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A6D2F-B194-42D1-8381-D16DE1FE51A3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D15640-9BD1-2314-2896-1BE6517FC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43CD84-70F5-DFA7-C620-4BED3D7D0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137D9-69D7-47CC-AD94-965FB2DB3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239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purl.oclc.org/ooxml/officeDocument/relationships/slideLayout" Target="../slideLayouts/slideLayout8.xml"/><Relationship Id="rId3" Type="http://purl.oclc.org/ooxml/officeDocument/relationships/slideLayout" Target="../slideLayouts/slideLayout3.xml"/><Relationship Id="rId7" Type="http://purl.oclc.org/ooxml/officeDocument/relationships/slideLayout" Target="../slideLayouts/slideLayout7.xml"/><Relationship Id="rId12" Type="http://purl.oclc.org/ooxml/officeDocument/relationships/theme" Target="../theme/theme1.xml"/><Relationship Id="rId2" Type="http://purl.oclc.org/ooxml/officeDocument/relationships/slideLayout" Target="../slideLayouts/slideLayout2.xml"/><Relationship Id="rId1" Type="http://purl.oclc.org/ooxml/officeDocument/relationships/slideLayout" Target="../slideLayouts/slideLayout1.xml"/><Relationship Id="rId6" Type="http://purl.oclc.org/ooxml/officeDocument/relationships/slideLayout" Target="../slideLayouts/slideLayout6.xml"/><Relationship Id="rId11" Type="http://purl.oclc.org/ooxml/officeDocument/relationships/slideLayout" Target="../slideLayouts/slideLayout11.xml"/><Relationship Id="rId5" Type="http://purl.oclc.org/ooxml/officeDocument/relationships/slideLayout" Target="../slideLayouts/slideLayout5.xml"/><Relationship Id="rId10" Type="http://purl.oclc.org/ooxml/officeDocument/relationships/slideLayout" Target="../slideLayouts/slideLayout10.xml"/><Relationship Id="rId4" Type="http://purl.oclc.org/ooxml/officeDocument/relationships/slideLayout" Target="../slideLayouts/slideLayout4.xml"/><Relationship Id="rId9" Type="http://purl.oclc.org/ooxml/officeDocument/relationships/slideLayout" Target="../slideLayouts/slideLayout9.xml"/></Relationships>
</file>

<file path=ppt/slideMasters/slideMaster1.xml><?xml version="1.0" encoding="utf-8"?>
<p:sldMaster xmlns:a="http://purl.oclc.org/ooxml/drawingml/main" xmlns:r="http://purl.oclc.org/ooxml/officeDocument/relationships" xmlns:p="http://purl.oclc.org/ooxml/presentationml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0164C2-43D1-95AE-4C7E-B2B631B09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76235E-C4F2-202A-2D90-5D9ACDA004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EC3F10-0913-59C7-9E9B-2C35FA991B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%"/>
                  </a:schemeClr>
                </a:solidFill>
              </a:defRPr>
            </a:lvl1pPr>
          </a:lstStyle>
          <a:p>
            <a:fld id="{2AAA6D2F-B194-42D1-8381-D16DE1FE51A3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77EDCD-CB01-3862-ED94-304A2C0BBF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%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10FDAF-C348-6234-6277-0E7FF2F6ED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%"/>
                  </a:schemeClr>
                </a:solidFill>
              </a:defRPr>
            </a:lvl1pPr>
          </a:lstStyle>
          <a:p>
            <a:fld id="{077137D9-69D7-47CC-AD94-965FB2DB3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19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%"/>
        </a:lnSpc>
        <a:spcBef>
          <a:spcPct val="0%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%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purl.oclc.org/ooxml/officeDocument/relationships/notesSlide" Target="../notesSlides/notesSlide1.xml"/><Relationship Id="rId1" Type="http://purl.oclc.org/ooxml/officeDocument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purl.oclc.org/ooxml/officeDocument/relationships/image" Target="../media/image2.png"/><Relationship Id="rId2" Type="http://purl.oclc.org/ooxml/officeDocument/relationships/hyperlink" Target="https://opennetworking.org/wp-content/uploads/2021/11/TR-512_v1.5_OnfCoreIm-info.zip" TargetMode="External"/><Relationship Id="rId1" Type="http://purl.oclc.org/ooxml/officeDocument/relationships/slideLayout" Target="../slideLayouts/slideLayout2.xml"/><Relationship Id="rId5" Type="http://purl.oclc.org/ooxml/officeDocument/relationships/hyperlink" Target="https://wiki.opennetworking.org/display/OIMT/Contributions" TargetMode="External"/><Relationship Id="rId4" Type="http://purl.oclc.org/ooxml/officeDocument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purl.oclc.org/ooxml/officeDocument/relationships/image" Target="../media/image4.png"/><Relationship Id="rId1" Type="http://purl.oclc.org/ooxml/officeDocument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purl.oclc.org/ooxml/officeDocument/relationships/image" Target="../media/image5.png"/><Relationship Id="rId1" Type="http://purl.oclc.org/ooxml/officeDocument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purl.oclc.org/ooxml/officeDocument/relationships/image" Target="../media/image1.emf"/><Relationship Id="rId2" Type="http://purl.oclc.org/ooxml/officeDocument/relationships/package" Target="../embeddings/Microsoft_PowerPoint_Slide.sldx"/><Relationship Id="rId1" Type="http://purl.oclc.org/ooxml/officeDocument/relationships/slideLayout" Target="../slideLayouts/slideLayout2.xml"/><Relationship Id="rId4" Type="http://purl.oclc.org/ooxml/officeDocument/relationships/hyperlink" Target="https://opennetworking.org/wp-content/uploads/2021/11/TR-512_v1.5_OnfCoreIm-info.zip" TargetMode="External"/></Relationships>
</file>

<file path=ppt/slides/_rels/slide7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slide1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6636E8D-A7C3-2F1F-7CA4-DFC3376EFF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800" b="1" dirty="0">
                <a:solidFill>
                  <a:schemeClr val="accent6">
                    <a:lumMod val="10%"/>
                  </a:schemeClr>
                </a:solidFill>
                <a:latin typeface="Calibri"/>
                <a:cs typeface="Formata Bold"/>
              </a:rPr>
              <a:t>Modelling Boundaries</a:t>
            </a:r>
            <a:br>
              <a:rPr lang="en-US" sz="3200" b="1" dirty="0">
                <a:solidFill>
                  <a:schemeClr val="accent6">
                    <a:lumMod val="10%"/>
                  </a:schemeClr>
                </a:solidFill>
                <a:latin typeface="Calibri"/>
                <a:cs typeface="Formata Bold"/>
              </a:rPr>
            </a:br>
            <a:r>
              <a:rPr lang="en-US" sz="3200" b="1" dirty="0">
                <a:solidFill>
                  <a:schemeClr val="accent6">
                    <a:lumMod val="10%"/>
                  </a:schemeClr>
                </a:solidFill>
                <a:latin typeface="Calibri"/>
                <a:cs typeface="Formata Bold"/>
              </a:rPr>
              <a:t>Expressing Intent, Capability, Partial Visibility etc.</a:t>
            </a:r>
            <a:endParaRPr lang="en-US" sz="32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69A6F3B-6F59-27FE-FA90-D842DAA7A5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defTabSz="609585">
              <a:defRPr/>
            </a:pPr>
            <a:r>
              <a:rPr lang="en-US" sz="2400" dirty="0">
                <a:solidFill>
                  <a:schemeClr val="accent6">
                    <a:lumMod val="10%"/>
                  </a:schemeClr>
                </a:solidFill>
                <a:latin typeface="Calibri"/>
                <a:ea typeface="Formata Light" charset="0"/>
                <a:cs typeface="Formata Light" charset="0"/>
              </a:rPr>
              <a:t>Nigel Davis (Ciena)</a:t>
            </a:r>
          </a:p>
          <a:p>
            <a:pPr defTabSz="609585">
              <a:defRPr/>
            </a:pPr>
            <a:r>
              <a:rPr lang="en-US" sz="2400" dirty="0">
                <a:solidFill>
                  <a:schemeClr val="accent6">
                    <a:lumMod val="10%"/>
                  </a:schemeClr>
                </a:solidFill>
                <a:latin typeface="Calibri"/>
                <a:ea typeface="Formata Light" charset="0"/>
                <a:cs typeface="Formata Light" charset="0"/>
              </a:rPr>
              <a:t>20220905</a:t>
            </a:r>
          </a:p>
          <a:p>
            <a:endParaRPr lang="en-US" dirty="0">
              <a:solidFill>
                <a:schemeClr val="accent6">
                  <a:lumMod val="10%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4974398"/>
      </p:ext>
    </p:extLst>
  </p:cSld>
  <p:clrMapOvr>
    <a:masterClrMapping/>
  </p:clrMapOvr>
</p:sld>
</file>

<file path=ppt/slides/slide10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50BED-C1D5-C9FE-2DA7-E532ED5D5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Observations: Occurrence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50D55D-C118-B097-984F-FB6331A8CF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89156"/>
            <a:ext cx="7517331" cy="4837009"/>
          </a:xfrm>
        </p:spPr>
        <p:txBody>
          <a:bodyPr>
            <a:normAutofit/>
          </a:bodyPr>
          <a:lstStyle/>
          <a:p>
            <a:r>
              <a:rPr lang="en-GB" dirty="0"/>
              <a:t>A System structure may make repeated use of the same type of component </a:t>
            </a:r>
          </a:p>
          <a:p>
            <a:pPr lvl="1"/>
            <a:r>
              <a:rPr lang="en-GB" dirty="0"/>
              <a:t>This use has been called an “Occurrence” in ONF work (see </a:t>
            </a:r>
            <a:r>
              <a:rPr lang="en-US" sz="1800" dirty="0">
                <a:hlinkClick r:id="rId2"/>
              </a:rPr>
              <a:t>TR-512_v1.5_OnfCoreIm-info.zip</a:t>
            </a:r>
            <a:r>
              <a:rPr lang="en-US" sz="1800" dirty="0"/>
              <a:t>) </a:t>
            </a:r>
            <a:endParaRPr lang="en-GB" dirty="0"/>
          </a:p>
          <a:p>
            <a:pPr lvl="1"/>
            <a:r>
              <a:rPr lang="en-GB" dirty="0"/>
              <a:t>An Occurrence is a use of a particular component type in a system structure where each use may have subtly different narrowing of capabilities to each other</a:t>
            </a:r>
          </a:p>
          <a:p>
            <a:pPr lvl="1"/>
            <a:r>
              <a:rPr lang="en-GB" dirty="0"/>
              <a:t>Capability, intent and realization are all specified in terms of system structures</a:t>
            </a:r>
          </a:p>
          <a:p>
            <a:pPr lvl="1"/>
            <a:r>
              <a:rPr lang="en-GB" dirty="0"/>
              <a:t>Note also that the pictures of devices in a network structure example diagram are essentially Occurrences.</a:t>
            </a:r>
          </a:p>
          <a:p>
            <a:pPr lvl="1"/>
            <a:endParaRPr lang="en-GB" dirty="0"/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F49B77-4F97-8E5E-0049-A018061C58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6931" y="1002211"/>
            <a:ext cx="3286315" cy="2630267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AC6B047C-6859-F1AB-64F9-0847503131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42169" y="3430921"/>
            <a:ext cx="1313583" cy="2141711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86D144F1-9A8D-2620-357A-D6AECEF7A291}"/>
              </a:ext>
            </a:extLst>
          </p:cNvPr>
          <p:cNvSpPr txBox="1"/>
          <p:nvPr/>
        </p:nvSpPr>
        <p:spPr>
          <a:xfrm>
            <a:off x="8126931" y="5572631"/>
            <a:ext cx="38929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Terms are from the ONF Core Model</a:t>
            </a:r>
          </a:p>
          <a:p>
            <a:r>
              <a:rPr lang="en-GB" sz="1100" dirty="0">
                <a:hlinkClick r:id="rId5"/>
              </a:rPr>
              <a:t>https://wiki.opennetworking.org/display/OIMT/</a:t>
            </a:r>
            <a:r>
              <a:rPr lang="en-GB" sz="11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1009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p="http://schemas.openxmlformats.org/presentationml/2006/main" xmlns:r="http://schemas.openxmlformats.org/officeDocument/2006/relationships" xmlns:a="http://schemas.openxmlformats.org/drawingml/2006/main">
      <p:transition spd="med">
        <p:fade/>
      </p:transition>
    </mc:Fallback>
  </mc:AlternateContent>
</p:sld>
</file>

<file path=ppt/slides/slide11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54F9B-D51B-3281-A2BD-313D478E6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Solution: Metamodel considerations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EA80B4-C772-A8C1-D235-1DC5AFEDA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.5%" lnSpcReduction="20%"/>
          </a:bodyPr>
          <a:lstStyle/>
          <a:p>
            <a:r>
              <a:rPr lang="en-GB" dirty="0"/>
              <a:t>Each property is specified in terms of constraints which may be narrowing of prior definitions</a:t>
            </a:r>
          </a:p>
          <a:p>
            <a:pPr lvl="1"/>
            <a:r>
              <a:rPr lang="en-GB" dirty="0"/>
              <a:t>A standard may narrow an integer range</a:t>
            </a:r>
          </a:p>
          <a:p>
            <a:pPr lvl="1"/>
            <a:r>
              <a:rPr lang="en-GB" dirty="0"/>
              <a:t>A usage may narrow the standard integer range</a:t>
            </a:r>
          </a:p>
          <a:p>
            <a:pPr lvl="1"/>
            <a:r>
              <a:rPr lang="en-GB" dirty="0"/>
              <a:t>Etc.</a:t>
            </a:r>
          </a:p>
          <a:p>
            <a:r>
              <a:rPr lang="en-GB" dirty="0"/>
              <a:t>Any property, e.g., temperature, may have:</a:t>
            </a:r>
          </a:p>
          <a:p>
            <a:pPr lvl="1"/>
            <a:r>
              <a:rPr lang="en-GB" dirty="0"/>
              <a:t>A detector</a:t>
            </a:r>
          </a:p>
          <a:p>
            <a:pPr lvl="2"/>
            <a:r>
              <a:rPr lang="en-GB" dirty="0"/>
              <a:t>Allowing opportunity for approximate, unknown, range etc.</a:t>
            </a:r>
          </a:p>
          <a:p>
            <a:pPr lvl="2"/>
            <a:r>
              <a:rPr lang="en-GB" dirty="0"/>
              <a:t>Allowing notification of change with definable approach to hysteresis etc.</a:t>
            </a:r>
          </a:p>
          <a:p>
            <a:pPr lvl="1"/>
            <a:r>
              <a:rPr lang="en-GB" dirty="0"/>
              <a:t>An associated control</a:t>
            </a:r>
          </a:p>
          <a:p>
            <a:pPr lvl="2"/>
            <a:r>
              <a:rPr lang="en-GB" dirty="0"/>
              <a:t>Which has intent, achievement etc. </a:t>
            </a:r>
          </a:p>
          <a:p>
            <a:pPr lvl="2"/>
            <a:r>
              <a:rPr lang="en-GB" dirty="0"/>
              <a:t>Especially where it takes time to take the control action may have some progress on the action etc.</a:t>
            </a:r>
          </a:p>
          <a:p>
            <a:pPr lvl="1"/>
            <a:r>
              <a:rPr lang="en-GB" dirty="0"/>
              <a:t>Have Thresholds etc.</a:t>
            </a:r>
          </a:p>
          <a:p>
            <a:pPr lvl="2"/>
            <a:r>
              <a:rPr lang="en-GB" dirty="0"/>
              <a:t>Which has intent (as above)</a:t>
            </a:r>
          </a:p>
          <a:p>
            <a:pPr lvl="2"/>
            <a:r>
              <a:rPr lang="en-GB" dirty="0"/>
              <a:t>Which has an associated state (allowing opportunity for approximate etc.), notification etc.</a:t>
            </a:r>
          </a:p>
          <a:p>
            <a:pPr lvl="1"/>
            <a:r>
              <a:rPr lang="en-GB" dirty="0"/>
              <a:t>Have Property interrelationships for any of the above</a:t>
            </a:r>
          </a:p>
          <a:p>
            <a:pPr lvl="1"/>
            <a:r>
              <a:rPr lang="en-GB" dirty="0"/>
              <a:t>Have Units for any of the above</a:t>
            </a:r>
          </a:p>
          <a:p>
            <a:r>
              <a:rPr lang="en-GB" dirty="0"/>
              <a:t>Where any property and its range of opportunities is stated in a specification</a:t>
            </a:r>
          </a:p>
          <a:p>
            <a:pPr lvl="1"/>
            <a:r>
              <a:rPr lang="en-GB" dirty="0"/>
              <a:t>Where any invariant values in the specification are not be reported in the state of the “instance” (unless the instance is no longer behaving as defined in its specification)</a:t>
            </a:r>
          </a:p>
          <a:p>
            <a:r>
              <a:rPr lang="en-GB" dirty="0"/>
              <a:t>Ideally the metamodel should be such that, when a model designer chooses to define a property, they pick which of the above features are relevant and need not specify each separately.</a:t>
            </a:r>
          </a:p>
          <a:p>
            <a:pPr lvl="1"/>
            <a:r>
              <a:rPr lang="en-GB" dirty="0"/>
              <a:t>Automatic name generation etc. where the name structure can be predefined.</a:t>
            </a:r>
          </a:p>
          <a:p>
            <a:pPr lvl="1"/>
            <a:endParaRPr lang="en-GB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360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p="http://schemas.openxmlformats.org/presentationml/2006/main" xmlns:r="http://schemas.openxmlformats.org/officeDocument/2006/relationships" xmlns:a="http://schemas.openxmlformats.org/drawingml/2006/main">
      <p:transition spd="med">
        <p:fade/>
      </p:transition>
    </mc:Fallback>
  </mc:AlternateContent>
</p:sld>
</file>

<file path=ppt/slides/slide12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B32F0A7-FCA8-AB53-2A1D-EBED4B45A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Target and next steps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CF361-F566-53DA-78CB-43CD5AB4F5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.5%" lnSpcReduction="20%"/>
          </a:bodyPr>
          <a:lstStyle/>
          <a:p>
            <a:r>
              <a:rPr lang="en-US" dirty="0">
                <a:ea typeface="Times New Roman" panose="02020603050405020304" pitchFamily="18" charset="0"/>
              </a:rPr>
              <a:t>There </a:t>
            </a:r>
            <a:r>
              <a:rPr lang="en-US" u="sng" dirty="0">
                <a:ea typeface="Times New Roman" panose="02020603050405020304" pitchFamily="18" charset="0"/>
              </a:rPr>
              <a:t>does not seem </a:t>
            </a:r>
            <a:r>
              <a:rPr lang="en-US" dirty="0">
                <a:ea typeface="Times New Roman" panose="02020603050405020304" pitchFamily="18" charset="0"/>
              </a:rPr>
              <a:t>to be readily available terminology to label/define the concepts in the problem space</a:t>
            </a:r>
          </a:p>
          <a:p>
            <a:pPr lvl="1"/>
            <a:r>
              <a:rPr lang="en-US" dirty="0">
                <a:ea typeface="Times New Roman" panose="02020603050405020304" pitchFamily="18" charset="0"/>
              </a:rPr>
              <a:t>Hence it has been difficult to discuss what properties the language needs to possess.</a:t>
            </a:r>
          </a:p>
          <a:p>
            <a:pPr lvl="1"/>
            <a:r>
              <a:rPr lang="en-US" b="1" dirty="0">
                <a:ea typeface="Times New Roman" panose="02020603050405020304" pitchFamily="18" charset="0"/>
              </a:rPr>
              <a:t>Action: </a:t>
            </a:r>
            <a:r>
              <a:rPr lang="en-US" dirty="0">
                <a:ea typeface="Times New Roman" panose="02020603050405020304" pitchFamily="18" charset="0"/>
              </a:rPr>
              <a:t>Improve terminology definitions</a:t>
            </a:r>
          </a:p>
          <a:p>
            <a:r>
              <a:rPr lang="en-US" dirty="0">
                <a:ea typeface="Times New Roman" panose="02020603050405020304" pitchFamily="18" charset="0"/>
              </a:rPr>
              <a:t>It </a:t>
            </a:r>
            <a:r>
              <a:rPr lang="en-US" u="sng" dirty="0">
                <a:ea typeface="Times New Roman" panose="02020603050405020304" pitchFamily="18" charset="0"/>
              </a:rPr>
              <a:t>appears</a:t>
            </a:r>
            <a:r>
              <a:rPr lang="en-US" dirty="0">
                <a:ea typeface="Times New Roman" panose="02020603050405020304" pitchFamily="18" charset="0"/>
              </a:rPr>
              <a:t> that there is not a good language suited to solve this problem fully. </a:t>
            </a:r>
          </a:p>
          <a:p>
            <a:pPr lvl="1"/>
            <a:r>
              <a:rPr lang="en-US" dirty="0">
                <a:ea typeface="Times New Roman" panose="02020603050405020304" pitchFamily="18" charset="0"/>
              </a:rPr>
              <a:t>This may only </a:t>
            </a:r>
            <a:r>
              <a:rPr lang="en-US" u="sng" dirty="0">
                <a:ea typeface="Times New Roman" panose="02020603050405020304" pitchFamily="18" charset="0"/>
              </a:rPr>
              <a:t>appear</a:t>
            </a:r>
            <a:r>
              <a:rPr lang="en-US" dirty="0">
                <a:ea typeface="Times New Roman" panose="02020603050405020304" pitchFamily="18" charset="0"/>
              </a:rPr>
              <a:t> to be the case, i.e., there may be a language out there (as it has proved very difficult to describe the problem)</a:t>
            </a:r>
          </a:p>
          <a:p>
            <a:pPr lvl="1"/>
            <a:r>
              <a:rPr lang="en-US" b="1" dirty="0">
                <a:ea typeface="Times New Roman" panose="02020603050405020304" pitchFamily="18" charset="0"/>
              </a:rPr>
              <a:t>Action: </a:t>
            </a:r>
            <a:r>
              <a:rPr lang="en-US" dirty="0">
                <a:ea typeface="Times New Roman" panose="02020603050405020304" pitchFamily="18" charset="0"/>
              </a:rPr>
              <a:t>Continue to explore and refine</a:t>
            </a:r>
          </a:p>
          <a:p>
            <a:r>
              <a:rPr lang="en-US" dirty="0">
                <a:ea typeface="Times New Roman" panose="02020603050405020304" pitchFamily="18" charset="0"/>
              </a:rPr>
              <a:t>It is possible that Yang could evolve to be more suitable</a:t>
            </a:r>
          </a:p>
          <a:p>
            <a:pPr lvl="1"/>
            <a:r>
              <a:rPr lang="en-US" dirty="0">
                <a:ea typeface="Times New Roman" panose="02020603050405020304" pitchFamily="18" charset="0"/>
              </a:rPr>
              <a:t>Yang does not have the necessary structures or recursion</a:t>
            </a:r>
          </a:p>
          <a:p>
            <a:pPr lvl="1"/>
            <a:r>
              <a:rPr lang="en-US" dirty="0">
                <a:ea typeface="Times New Roman" panose="02020603050405020304" pitchFamily="18" charset="0"/>
              </a:rPr>
              <a:t>A proposal is being worked slowly using a JSON form of Yang to unify the class and instance statement representation</a:t>
            </a:r>
          </a:p>
          <a:p>
            <a:pPr lvl="1"/>
            <a:r>
              <a:rPr lang="en-US" b="1" dirty="0">
                <a:ea typeface="Times New Roman" panose="02020603050405020304" pitchFamily="18" charset="0"/>
              </a:rPr>
              <a:t>Action: </a:t>
            </a:r>
            <a:r>
              <a:rPr lang="en-US" dirty="0">
                <a:ea typeface="Times New Roman" panose="02020603050405020304" pitchFamily="18" charset="0"/>
              </a:rPr>
              <a:t>Work the proposal to suitable maturity (requirements first) and take to IETF</a:t>
            </a:r>
          </a:p>
          <a:p>
            <a:pPr lvl="1"/>
            <a:endParaRPr lang="en-US" sz="1400" dirty="0">
              <a:ea typeface="Times New Roman" panose="02020603050405020304" pitchFamily="18" charset="0"/>
            </a:endParaRPr>
          </a:p>
          <a:p>
            <a:r>
              <a:rPr lang="en-US" dirty="0">
                <a:ea typeface="Times New Roman" panose="02020603050405020304" pitchFamily="18" charset="0"/>
              </a:rPr>
              <a:t>Note that the problem appears in expression:</a:t>
            </a:r>
          </a:p>
          <a:p>
            <a:pPr lvl="1"/>
            <a:r>
              <a:rPr lang="en-US" dirty="0">
                <a:ea typeface="Times New Roman" panose="02020603050405020304" pitchFamily="18" charset="0"/>
              </a:rPr>
              <a:t>Intent</a:t>
            </a:r>
          </a:p>
          <a:p>
            <a:pPr lvl="1"/>
            <a:r>
              <a:rPr lang="en-US" dirty="0">
                <a:ea typeface="Times New Roman" panose="02020603050405020304" pitchFamily="18" charset="0"/>
              </a:rPr>
              <a:t>Capability</a:t>
            </a:r>
          </a:p>
          <a:p>
            <a:pPr lvl="1"/>
            <a:r>
              <a:rPr lang="en-US" dirty="0">
                <a:ea typeface="Times New Roman" panose="02020603050405020304" pitchFamily="18" charset="0"/>
              </a:rPr>
              <a:t>Partial Visibility</a:t>
            </a:r>
          </a:p>
          <a:p>
            <a:pPr lvl="1"/>
            <a:r>
              <a:rPr lang="en-US" dirty="0">
                <a:ea typeface="Times New Roman" panose="02020603050405020304" pitchFamily="18" charset="0"/>
              </a:rPr>
              <a:t>Planning</a:t>
            </a:r>
          </a:p>
          <a:p>
            <a:pPr lvl="1"/>
            <a:r>
              <a:rPr lang="en-US" dirty="0">
                <a:ea typeface="Times New Roman" panose="02020603050405020304" pitchFamily="18" charset="0"/>
              </a:rPr>
              <a:t>Negotiation</a:t>
            </a:r>
          </a:p>
          <a:p>
            <a:pPr lvl="1"/>
            <a:r>
              <a:rPr lang="en-US" dirty="0">
                <a:ea typeface="Times New Roman" panose="02020603050405020304" pitchFamily="18" charset="0"/>
              </a:rPr>
              <a:t>Policy</a:t>
            </a:r>
          </a:p>
          <a:p>
            <a:pPr lvl="1"/>
            <a:r>
              <a:rPr lang="en-US" dirty="0">
                <a:ea typeface="Times New Roman" panose="02020603050405020304" pitchFamily="18" charset="0"/>
              </a:rPr>
              <a:t>Profile/Template</a:t>
            </a:r>
          </a:p>
          <a:p>
            <a:pPr lvl="1"/>
            <a:r>
              <a:rPr lang="en-US" dirty="0">
                <a:ea typeface="Times New Roman" panose="02020603050405020304" pitchFamily="18" charset="0"/>
              </a:rPr>
              <a:t>Occurrence</a:t>
            </a:r>
          </a:p>
          <a:p>
            <a:pPr lvl="1"/>
            <a:r>
              <a:rPr lang="en-US" dirty="0">
                <a:ea typeface="Times New Roman" panose="02020603050405020304" pitchFamily="18" charset="0"/>
              </a:rPr>
              <a:t>Etc.</a:t>
            </a:r>
          </a:p>
          <a:p>
            <a:pPr lvl="1"/>
            <a:endParaRPr lang="en-US" dirty="0">
              <a:ea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524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p="http://schemas.openxmlformats.org/presentationml/2006/main" xmlns:r="http://schemas.openxmlformats.org/officeDocument/2006/relationships" xmlns:a="http://schemas.openxmlformats.org/drawingml/2006/main">
      <p:transition spd="med">
        <p:fade/>
      </p:transition>
    </mc:Fallback>
  </mc:AlternateContent>
</p:sld>
</file>

<file path=ppt/slides/slide13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C775B3B-A0C0-C4FC-A0E5-3BF35415FC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Thank you!</a:t>
            </a:r>
            <a:endParaRPr lang="en-US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901CE450-B7D6-7896-72FE-117E7D1A93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Questions?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36C8AB-2AC0-B0AC-0D0C-5CAAA9E8E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A38A-BAB5-464B-9C29-6CFE79D8579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609672"/>
      </p:ext>
    </p:extLst>
  </p:cSld>
  <p:clrMapOvr>
    <a:masterClrMapping/>
  </p:clrMapOvr>
</p:sld>
</file>

<file path=ppt/slides/slide14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A1C89-FAF6-0774-0213-B166697BD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Observation: Two distinct viewpoints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C972F9-B887-EE55-D954-6E132D0403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652082" cy="4351338"/>
          </a:xfrm>
        </p:spPr>
        <p:txBody>
          <a:bodyPr>
            <a:normAutofit fontScale="70%" lnSpcReduction="20%"/>
          </a:bodyPr>
          <a:lstStyle/>
          <a:p>
            <a:r>
              <a:rPr lang="en-GB" dirty="0"/>
              <a:t>The external perspective (the effect) – “exposed”</a:t>
            </a:r>
          </a:p>
          <a:p>
            <a:pPr lvl="1"/>
            <a:r>
              <a:rPr lang="en-GB" dirty="0"/>
              <a:t>Capability (advertised to enable negotiation and selection)</a:t>
            </a:r>
          </a:p>
          <a:p>
            <a:pPr lvl="1"/>
            <a:r>
              <a:rPr lang="en-GB" dirty="0"/>
              <a:t>Intent (the agreement resulting from the selection at the end of negotiation)</a:t>
            </a:r>
          </a:p>
          <a:p>
            <a:pPr lvl="1"/>
            <a:r>
              <a:rPr lang="en-GB" dirty="0"/>
              <a:t>Achievement of intent</a:t>
            </a:r>
          </a:p>
          <a:p>
            <a:r>
              <a:rPr lang="en-GB" dirty="0"/>
              <a:t>The internal perspective (the realization) – “private”</a:t>
            </a:r>
          </a:p>
          <a:p>
            <a:pPr lvl="1"/>
            <a:r>
              <a:rPr lang="en-GB" dirty="0"/>
              <a:t>Realizations (alternative system design approaches to achieve exposed capabilities)</a:t>
            </a:r>
          </a:p>
          <a:p>
            <a:pPr lvl="1"/>
            <a:r>
              <a:rPr lang="en-GB" dirty="0"/>
              <a:t>Specific chosen realization (the system to be deployed)</a:t>
            </a:r>
          </a:p>
          <a:p>
            <a:pPr lvl="1"/>
            <a:r>
              <a:rPr lang="en-GB" dirty="0"/>
              <a:t>Actual realization achievement</a:t>
            </a:r>
          </a:p>
          <a:p>
            <a:r>
              <a:rPr lang="en-GB" dirty="0"/>
              <a:t>Both viewpoints are expressed using the same metamodel</a:t>
            </a:r>
          </a:p>
          <a:p>
            <a:pPr lvl="1"/>
            <a:r>
              <a:rPr lang="en-GB" dirty="0"/>
              <a:t>A Component described in terms of a System of Components</a:t>
            </a:r>
          </a:p>
          <a:p>
            <a:r>
              <a:rPr lang="en-GB" dirty="0"/>
              <a:t>Note that the external perspective relates to “CFS” and the internal perspective to “RFS”, BUT the approach is used recursively throughout the entire solution</a:t>
            </a:r>
          </a:p>
          <a:p>
            <a:pPr lvl="1"/>
            <a:r>
              <a:rPr lang="en-GB" dirty="0"/>
              <a:t>At any arbitrary demarcation, the same approach may be applied</a:t>
            </a:r>
          </a:p>
          <a:p>
            <a:pPr lvl="1"/>
            <a:r>
              <a:rPr lang="en-GB" dirty="0"/>
              <a:t>The actual chosen demarcation may shift through evolution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9AD31B-5612-135B-4691-38C6E43FCA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0282" y="1426632"/>
            <a:ext cx="4700132" cy="3039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30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p="http://schemas.openxmlformats.org/presentationml/2006/main" xmlns:r="http://schemas.openxmlformats.org/officeDocument/2006/relationships" xmlns:a="http://schemas.openxmlformats.org/drawingml/2006/main">
      <p:transition spd="med">
        <p:fade/>
      </p:transition>
    </mc:Fallback>
  </mc:AlternateContent>
</p:sld>
</file>

<file path=ppt/slides/slide15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50BED-C1D5-C9FE-2DA7-E532ED5D5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Observations: Capability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50D55D-C118-B097-984F-FB6331A8CF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75722" cy="4351338"/>
          </a:xfrm>
        </p:spPr>
        <p:txBody>
          <a:bodyPr>
            <a:normAutofit/>
          </a:bodyPr>
          <a:lstStyle/>
          <a:p>
            <a:r>
              <a:rPr lang="en-GB" dirty="0"/>
              <a:t>Capability is the expression of effect and is not the specific realization</a:t>
            </a:r>
          </a:p>
          <a:p>
            <a:pPr lvl="1"/>
            <a:r>
              <a:rPr lang="en-GB" dirty="0"/>
              <a:t>It is NOT exposing intellectual property related to how the capability is achieved</a:t>
            </a:r>
          </a:p>
          <a:p>
            <a:pPr lvl="1"/>
            <a:r>
              <a:rPr lang="en-GB" dirty="0"/>
              <a:t>It will include performance and cost (environmental footprint etc.) parameters etc.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71B688-33AC-63B8-3BB7-897BF3601E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3609" y="1177796"/>
            <a:ext cx="5415331" cy="3634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372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p="http://schemas.openxmlformats.org/presentationml/2006/main" xmlns:r="http://schemas.openxmlformats.org/officeDocument/2006/relationships" xmlns:a="http://schemas.openxmlformats.org/drawingml/2006/main">
      <p:transition spd="med">
        <p:fade/>
      </p:transition>
    </mc:Fallback>
  </mc:AlternateContent>
</p:sld>
</file>

<file path=ppt/slides/slide16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5B469-7A12-5C31-ED01-5172C8585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Observation: Outcome and experience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5CC8ED-080A-9431-6895-66F23BB5A7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.5%" lnSpcReduction="10%"/>
          </a:bodyPr>
          <a:lstStyle/>
          <a:p>
            <a:r>
              <a:rPr lang="en-GB" dirty="0"/>
              <a:t>An outcome may:</a:t>
            </a:r>
          </a:p>
          <a:p>
            <a:pPr lvl="1"/>
            <a:r>
              <a:rPr lang="en-GB" dirty="0"/>
              <a:t>Be a fixed state (first order)</a:t>
            </a:r>
          </a:p>
          <a:p>
            <a:pPr lvl="1"/>
            <a:r>
              <a:rPr lang="en-GB" dirty="0"/>
              <a:t>Be a fixed change of state (second order)</a:t>
            </a:r>
          </a:p>
          <a:p>
            <a:pPr lvl="1"/>
            <a:r>
              <a:rPr lang="en-GB" dirty="0"/>
              <a:t>Be a… (nth order)</a:t>
            </a:r>
          </a:p>
          <a:p>
            <a:pPr lvl="1"/>
            <a:r>
              <a:rPr lang="en-GB" dirty="0"/>
              <a:t>Abide by some defined algorithm</a:t>
            </a:r>
          </a:p>
          <a:p>
            <a:pPr lvl="1"/>
            <a:r>
              <a:rPr lang="en-GB" dirty="0"/>
              <a:t>Etc.</a:t>
            </a:r>
          </a:p>
          <a:p>
            <a:r>
              <a:rPr lang="en-GB" dirty="0"/>
              <a:t>Experience is the recipient’s “perception” of the outcome</a:t>
            </a:r>
          </a:p>
          <a:p>
            <a:r>
              <a:rPr lang="en-US" dirty="0"/>
              <a:t>Both outcome and experience can be expressed in using the same approach discussed.</a:t>
            </a:r>
          </a:p>
          <a:p>
            <a:r>
              <a:rPr lang="en-US" dirty="0"/>
              <a:t>A connectivity example outcome is an E-Line (a resource!) and the experience is apparent adjacency (the true “service”)</a:t>
            </a:r>
          </a:p>
        </p:txBody>
      </p:sp>
    </p:spTree>
    <p:extLst>
      <p:ext uri="{BB962C8B-B14F-4D97-AF65-F5344CB8AC3E}">
        <p14:creationId xmlns:p14="http://schemas.microsoft.com/office/powerpoint/2010/main" val="2936686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p="http://schemas.openxmlformats.org/presentationml/2006/main" xmlns:r="http://schemas.openxmlformats.org/officeDocument/2006/relationships" xmlns:a="http://schemas.openxmlformats.org/drawingml/2006/main">
      <p:transition spd="med">
        <p:fade/>
      </p:transition>
    </mc:Fallback>
  </mc:AlternateContent>
</p:sld>
</file>

<file path=ppt/slides/slide17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F8223-C801-9DDE-BD7F-8D64BA0E0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204" y="34796"/>
            <a:ext cx="11303592" cy="1143000"/>
          </a:xfrm>
        </p:spPr>
        <p:txBody>
          <a:bodyPr>
            <a:normAutofit fontScale="90%"/>
          </a:bodyPr>
          <a:lstStyle/>
          <a:p>
            <a:r>
              <a:rPr lang="en-GB" dirty="0"/>
              <a:t>Observation: Other solution elements that benefit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7AAAE7-E12F-AFDC-A3C9-6288002D07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Policy: The condition statement could benefit from a generalized metamodel approach to range etc.</a:t>
            </a:r>
          </a:p>
          <a:p>
            <a:r>
              <a:rPr lang="en-GB" dirty="0"/>
              <a:t>Profile/Template/Redefine: Various methods that allow application of constraints on multiple instances from a single statement. The constraint statement would benefit</a:t>
            </a:r>
          </a:p>
          <a:p>
            <a:r>
              <a:rPr lang="en-GB" dirty="0"/>
              <a:t>Constraints: In UML… An add-on that tends to be “beyond” the normal model. The essential metamodel would inherently include interaction constraints.</a:t>
            </a:r>
          </a:p>
          <a:p>
            <a:r>
              <a:rPr lang="en-GB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1576143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p="http://schemas.openxmlformats.org/presentationml/2006/main" xmlns:r="http://schemas.openxmlformats.org/officeDocument/2006/relationships" xmlns:a="http://schemas.openxmlformats.org/drawingml/2006/main">
      <p:transition spd="med">
        <p:fade/>
      </p:transition>
    </mc:Fallback>
  </mc:AlternateContent>
</p:sld>
</file>

<file path=ppt/slides/slide2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8C489-BF6B-22B1-6426-1087907D3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Overall Exploration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888071-81E3-4884-81D8-7680571A2E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%" lnSpcReduction="20%"/>
          </a:bodyPr>
          <a:lstStyle/>
          <a:p>
            <a:r>
              <a:rPr lang="en-GB" dirty="0"/>
              <a:t>Summary overview</a:t>
            </a:r>
          </a:p>
          <a:p>
            <a:r>
              <a:rPr lang="en-GB" dirty="0"/>
              <a:t>Examples of modern solution concepts</a:t>
            </a:r>
          </a:p>
          <a:p>
            <a:r>
              <a:rPr lang="en-GB" dirty="0"/>
              <a:t>Complexity similarities</a:t>
            </a:r>
          </a:p>
          <a:p>
            <a:r>
              <a:rPr lang="en-GB" dirty="0"/>
              <a:t>The nature of the solution</a:t>
            </a:r>
          </a:p>
          <a:p>
            <a:r>
              <a:rPr lang="en-GB" dirty="0"/>
              <a:t>Solution Metamodel considerations</a:t>
            </a:r>
          </a:p>
          <a:p>
            <a:r>
              <a:rPr lang="en-GB" dirty="0"/>
              <a:t>Target and next steps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Notes:</a:t>
            </a:r>
          </a:p>
          <a:p>
            <a:r>
              <a:rPr lang="en-GB" sz="2800" dirty="0"/>
              <a:t>Content: A brief sketch of </a:t>
            </a:r>
            <a:r>
              <a:rPr lang="en-US" sz="2800" dirty="0"/>
              <a:t>draft-</a:t>
            </a:r>
            <a:r>
              <a:rPr lang="en-US" sz="2800" dirty="0" err="1"/>
              <a:t>davis</a:t>
            </a:r>
            <a:r>
              <a:rPr lang="en-US" sz="2800" dirty="0"/>
              <a:t>-</a:t>
            </a:r>
            <a:r>
              <a:rPr lang="en-US" sz="2800" dirty="0" err="1"/>
              <a:t>netmod</a:t>
            </a:r>
            <a:r>
              <a:rPr lang="en-US" sz="2800" dirty="0"/>
              <a:t>-modelling-boundaries</a:t>
            </a:r>
          </a:p>
          <a:p>
            <a:pPr lvl="1"/>
            <a:r>
              <a:rPr lang="en-GB" dirty="0"/>
              <a:t>There is not time in this presentation to dig into each area</a:t>
            </a:r>
          </a:p>
          <a:p>
            <a:r>
              <a:rPr lang="en-GB" dirty="0"/>
              <a:t>Terminology: Each key term used in this document has specific local meaning</a:t>
            </a:r>
          </a:p>
          <a:p>
            <a:pPr lvl="1"/>
            <a:r>
              <a:rPr lang="en-GB" dirty="0"/>
              <a:t>It is probable that the definitions here are currently too vague to ensure full shared understanding</a:t>
            </a:r>
          </a:p>
          <a:p>
            <a:r>
              <a:rPr lang="en-GB" dirty="0"/>
              <a:t>Background: 24+ years of grappling with this challenge</a:t>
            </a:r>
          </a:p>
          <a:p>
            <a:endParaRPr lang="en-GB" dirty="0"/>
          </a:p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338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p="http://schemas.openxmlformats.org/presentationml/2006/main" xmlns:r="http://schemas.openxmlformats.org/officeDocument/2006/relationships" xmlns:a="http://schemas.openxmlformats.org/drawingml/2006/main">
      <p:transition spd="med">
        <p:fade/>
      </p:transition>
    </mc:Fallback>
  </mc:AlternateContent>
</p:sld>
</file>

<file path=ppt/slides/slide3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99D17-A031-9A7A-E393-A10953883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 Overview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F80B2-79CF-6964-9D14-55E6B27B12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5388"/>
            <a:ext cx="8381214" cy="5199529"/>
          </a:xfrm>
        </p:spPr>
        <p:txBody>
          <a:bodyPr>
            <a:normAutofit fontScale="55%" lnSpcReduction="20%"/>
          </a:bodyPr>
          <a:lstStyle/>
          <a:p>
            <a:r>
              <a:rPr lang="en-GB" dirty="0"/>
              <a:t>Control interactions depend upon statements of constraint</a:t>
            </a:r>
          </a:p>
          <a:p>
            <a:pPr lvl="1"/>
            <a:r>
              <a:rPr lang="en-GB" dirty="0"/>
              <a:t>Constraint statements gradually narrow/tighten (or evolve in some way) as interaction progresses</a:t>
            </a:r>
          </a:p>
          <a:p>
            <a:r>
              <a:rPr lang="en-GB" dirty="0"/>
              <a:t>Constraint statements are at the core of expression of:</a:t>
            </a:r>
          </a:p>
          <a:p>
            <a:pPr lvl="1"/>
            <a:r>
              <a:rPr lang="en-GB" dirty="0"/>
              <a:t>Intent</a:t>
            </a:r>
          </a:p>
          <a:p>
            <a:pPr lvl="1"/>
            <a:r>
              <a:rPr lang="en-GB" dirty="0"/>
              <a:t>Capability</a:t>
            </a:r>
          </a:p>
          <a:p>
            <a:pPr lvl="1"/>
            <a:r>
              <a:rPr lang="en-GB" dirty="0"/>
              <a:t>Partial visibility</a:t>
            </a:r>
          </a:p>
          <a:p>
            <a:pPr lvl="1"/>
            <a:r>
              <a:rPr lang="en-GB" dirty="0"/>
              <a:t>Policy</a:t>
            </a:r>
          </a:p>
          <a:p>
            <a:pPr lvl="1"/>
            <a:r>
              <a:rPr lang="en-GB" dirty="0"/>
              <a:t>Negotiation</a:t>
            </a:r>
          </a:p>
          <a:p>
            <a:pPr lvl="1"/>
            <a:r>
              <a:rPr lang="en-GB" dirty="0"/>
              <a:t>Etc.</a:t>
            </a:r>
          </a:p>
          <a:p>
            <a:r>
              <a:rPr lang="en-GB" dirty="0"/>
              <a:t>Modelling languages tend to focus on rigidity of boundary representation including the:</a:t>
            </a:r>
          </a:p>
          <a:p>
            <a:pPr lvl="1"/>
            <a:r>
              <a:rPr lang="en-GB" dirty="0"/>
              <a:t>Absoluteness of value for native types</a:t>
            </a:r>
          </a:p>
          <a:p>
            <a:pPr lvl="1"/>
            <a:r>
              <a:rPr lang="en-GB" dirty="0"/>
              <a:t>Process of classification</a:t>
            </a:r>
          </a:p>
          <a:p>
            <a:r>
              <a:rPr lang="en-GB" dirty="0"/>
              <a:t>Statement of constraint requires modelling of uncertain/vague boundaries</a:t>
            </a:r>
          </a:p>
          <a:p>
            <a:pPr lvl="1"/>
            <a:r>
              <a:rPr lang="en-GB" dirty="0"/>
              <a:t>In modelling languages, the representation of constraint often appear to be an afterthought</a:t>
            </a:r>
          </a:p>
          <a:p>
            <a:r>
              <a:rPr lang="en-GB" dirty="0"/>
              <a:t>When describing solutions, a softer approach seems necessary</a:t>
            </a:r>
          </a:p>
          <a:p>
            <a:pPr lvl="1"/>
            <a:r>
              <a:rPr lang="en-GB" dirty="0"/>
              <a:t>If such a representation were achieved, intelligent control could take advantage of partial compatibilities etc.</a:t>
            </a:r>
          </a:p>
          <a:p>
            <a:r>
              <a:rPr lang="en-GB" dirty="0"/>
              <a:t>The solution appears to require</a:t>
            </a:r>
          </a:p>
          <a:p>
            <a:pPr lvl="1"/>
            <a:r>
              <a:rPr lang="en-GB" dirty="0"/>
              <a:t>Expression of range and of focus as a fundamental part of the metamodel</a:t>
            </a:r>
          </a:p>
          <a:p>
            <a:pPr lvl="1"/>
            <a:r>
              <a:rPr lang="en-GB" dirty="0"/>
              <a:t>Recursive gradual narrowing/tightening of constraints as a native part of the technique</a:t>
            </a:r>
          </a:p>
          <a:p>
            <a:r>
              <a:rPr lang="en-US" dirty="0"/>
              <a:t>Enhancement could be within, as extensions to, and compatible with current definitions. </a:t>
            </a:r>
          </a:p>
          <a:p>
            <a:pPr lvl="1"/>
            <a:r>
              <a:rPr lang="en-US" dirty="0"/>
              <a:t>YANG is a language used to define properties </a:t>
            </a:r>
          </a:p>
          <a:p>
            <a:pPr lvl="1"/>
            <a:r>
              <a:rPr lang="en-US" dirty="0"/>
              <a:t>YANG is appropriately formed to accommodate such extensions.</a:t>
            </a:r>
          </a:p>
          <a:p>
            <a:endParaRPr lang="en-GB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891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p="http://schemas.openxmlformats.org/presentationml/2006/main" xmlns:r="http://schemas.openxmlformats.org/officeDocument/2006/relationships" xmlns:a="http://schemas.openxmlformats.org/drawingml/2006/main">
      <p:transition spd="med">
        <p:fade/>
      </p:transition>
    </mc:Fallback>
  </mc:AlternateContent>
</p:sld>
</file>

<file path=ppt/slides/slide4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E451F-6AB9-13C4-7E74-4C22E2931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Examples of modern solution concepts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D80C64-EDFA-CE82-CA8C-CF9EACFC66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%"/>
          </a:bodyPr>
          <a:lstStyle/>
          <a:p>
            <a:r>
              <a:rPr lang="en-GB" dirty="0"/>
              <a:t>Specification of </a:t>
            </a:r>
            <a:r>
              <a:rPr lang="en-GB" u="sng" dirty="0"/>
              <a:t>Intent</a:t>
            </a:r>
            <a:r>
              <a:rPr lang="en-GB" dirty="0"/>
              <a:t> (Expectation/Intention used in the I-D)</a:t>
            </a:r>
            <a:endParaRPr lang="en-GB" u="sng" dirty="0"/>
          </a:p>
          <a:p>
            <a:pPr lvl="1"/>
            <a:r>
              <a:rPr lang="en-GB" dirty="0"/>
              <a:t>Statement of </a:t>
            </a:r>
            <a:r>
              <a:rPr lang="en-GB" dirty="0">
                <a:solidFill>
                  <a:srgbClr val="FF0000"/>
                </a:solidFill>
              </a:rPr>
              <a:t>desired outcome in terms of constraints</a:t>
            </a:r>
          </a:p>
          <a:p>
            <a:pPr lvl="1"/>
            <a:r>
              <a:rPr lang="en-GB" dirty="0"/>
              <a:t>Includes statement of preference and acceptable value ranges etc.</a:t>
            </a:r>
          </a:p>
          <a:p>
            <a:r>
              <a:rPr lang="en-GB" dirty="0"/>
              <a:t>Specification of </a:t>
            </a:r>
            <a:r>
              <a:rPr lang="en-GB" u="sng" dirty="0"/>
              <a:t>Capability</a:t>
            </a:r>
          </a:p>
          <a:p>
            <a:pPr lvl="1"/>
            <a:r>
              <a:rPr lang="en-GB" dirty="0"/>
              <a:t>Statement of </a:t>
            </a:r>
            <a:r>
              <a:rPr lang="en-GB" dirty="0">
                <a:solidFill>
                  <a:srgbClr val="FF0000"/>
                </a:solidFill>
              </a:rPr>
              <a:t>opportunity for behaviour to be exhibited</a:t>
            </a:r>
            <a:r>
              <a:rPr lang="en-GB" dirty="0"/>
              <a:t> (the effect, not the realization)</a:t>
            </a:r>
          </a:p>
          <a:p>
            <a:pPr lvl="1"/>
            <a:r>
              <a:rPr lang="en-GB" dirty="0"/>
              <a:t>Includes statement of possible ranges and interdependencies</a:t>
            </a:r>
          </a:p>
          <a:p>
            <a:r>
              <a:rPr lang="en-GB" dirty="0"/>
              <a:t>Expression of </a:t>
            </a:r>
            <a:r>
              <a:rPr lang="en-GB" u="sng" dirty="0"/>
              <a:t>Partial Visibility</a:t>
            </a:r>
            <a:r>
              <a:rPr lang="en-GB" dirty="0"/>
              <a:t> of state etc.</a:t>
            </a:r>
          </a:p>
          <a:p>
            <a:pPr lvl="1"/>
            <a:r>
              <a:rPr lang="en-GB" dirty="0"/>
              <a:t>Statement made in a noisy/lossy/</a:t>
            </a:r>
            <a:r>
              <a:rPr lang="en-GB" dirty="0">
                <a:solidFill>
                  <a:srgbClr val="FF0000"/>
                </a:solidFill>
              </a:rPr>
              <a:t>imprecise</a:t>
            </a:r>
            <a:r>
              <a:rPr lang="en-GB" dirty="0"/>
              <a:t> environment about behaviour/characteristics</a:t>
            </a:r>
          </a:p>
          <a:p>
            <a:pPr lvl="1"/>
            <a:r>
              <a:rPr lang="en-GB" dirty="0"/>
              <a:t>Includes statements of probability, uncertainty and vagueness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23476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p="http://schemas.openxmlformats.org/presentationml/2006/main" xmlns:r="http://schemas.openxmlformats.org/officeDocument/2006/relationships" xmlns:a="http://schemas.openxmlformats.org/drawingml/2006/main">
      <p:transition spd="med">
        <p:fade/>
      </p:transition>
    </mc:Fallback>
  </mc:AlternateContent>
</p:sld>
</file>

<file path=ppt/slides/slide5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A6A21-0882-9686-76EE-916555293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901" y="365125"/>
            <a:ext cx="11136198" cy="1325563"/>
          </a:xfrm>
        </p:spPr>
        <p:txBody>
          <a:bodyPr>
            <a:normAutofit/>
          </a:bodyPr>
          <a:lstStyle/>
          <a:p>
            <a:r>
              <a:rPr lang="en-GB" dirty="0"/>
              <a:t>Observation: Progressive narrowing of Capability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3C07D-F038-BF99-3B55-9FEC96B1ED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7459"/>
            <a:ext cx="10515600" cy="4769504"/>
          </a:xfrm>
        </p:spPr>
        <p:txBody>
          <a:bodyPr>
            <a:normAutofit fontScale="85%" lnSpcReduction="20%"/>
          </a:bodyPr>
          <a:lstStyle/>
          <a:p>
            <a:r>
              <a:rPr lang="en-US" dirty="0"/>
              <a:t>Standard definition: Broad and all encompassing</a:t>
            </a:r>
          </a:p>
          <a:p>
            <a:r>
              <a:rPr lang="en-US" dirty="0"/>
              <a:t>Vendor solution: Narrower capability: </a:t>
            </a:r>
          </a:p>
          <a:p>
            <a:pPr lvl="1"/>
            <a:r>
              <a:rPr lang="en-US" dirty="0"/>
              <a:t>Perhaps due to a target price point</a:t>
            </a:r>
          </a:p>
          <a:p>
            <a:pPr lvl="1"/>
            <a:r>
              <a:rPr lang="en-US" dirty="0"/>
              <a:t>Perhaps several different narrowing </a:t>
            </a:r>
          </a:p>
          <a:p>
            <a:r>
              <a:rPr lang="en-US" dirty="0"/>
              <a:t>Application: Further narrowing of capability</a:t>
            </a:r>
          </a:p>
          <a:p>
            <a:pPr lvl="1"/>
            <a:r>
              <a:rPr lang="en-US" dirty="0"/>
              <a:t>Perhaps due to deployment combinatorial effects</a:t>
            </a:r>
          </a:p>
          <a:p>
            <a:r>
              <a:rPr lang="en-US" dirty="0"/>
              <a:t>Use at particular point/role in an application: Further narrowing of capability</a:t>
            </a:r>
          </a:p>
          <a:p>
            <a:pPr lvl="1"/>
            <a:r>
              <a:rPr lang="en-US" dirty="0"/>
              <a:t>Perhaps as a result of need or policy at that point</a:t>
            </a:r>
          </a:p>
          <a:p>
            <a:r>
              <a:rPr lang="en-US" dirty="0"/>
              <a:t>Under particular circumstances: Even narrower allowed capability</a:t>
            </a:r>
          </a:p>
          <a:p>
            <a:r>
              <a:rPr lang="en-US" dirty="0"/>
              <a:t>Proof of concept (PoC) of the solution: Even narrower allowed capability </a:t>
            </a:r>
          </a:p>
          <a:p>
            <a:r>
              <a:rPr lang="en-US" dirty="0"/>
              <a:t>Single use case in the PoC:  Extremely narrow definition of capability </a:t>
            </a:r>
          </a:p>
          <a:p>
            <a:r>
              <a:rPr lang="en-US" dirty="0"/>
              <a:t>With delegated control: Even the fully refined "instance", may be specified in terms of constrained definition as opposed to absolute value. Etc.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55048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="http://schemas.openxmlformats.org/presentationml/2006/main" xmlns:r="http://schemas.openxmlformats.org/officeDocument/2006/relationships" xmlns:a="http://schemas.openxmlformats.org/drawingml/2006/main" xmlns="">
      <p:transition spd="med">
        <p:fade/>
      </p:transition>
    </mc:Fallback>
  </mc:AlternateContent>
</p:sld>
</file>

<file path=ppt/slides/slide6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EBDC4-A87E-0CD4-30B5-0CD6D59EB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Observation: Partial Compatibility</a:t>
            </a:r>
            <a:endParaRPr lang="en-US" dirty="0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60379995-7E43-9BC4-3E29-B555E719FE3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3018652"/>
              </p:ext>
            </p:extLst>
          </p:nvPr>
        </p:nvGraphicFramePr>
        <p:xfrm>
          <a:off x="7966253" y="3513968"/>
          <a:ext cx="3547601" cy="2757377"/>
        </p:xfrm>
        <a:graphic>
          <a:graphicData uri="http://purl.oclc.org/ooxml/officeDocument/oleObject">
            <mc:AlternateContent xmlns:mc="http://schemas.openxmlformats.org/markup-compatibility/2006">
              <mc:Choice xmlns:v="urn:schemas-microsoft-com:vml" Requires="v">
                <p:oleObj name="Slide" r:id="rId2" imgW="4204790" imgH="3311677" progId="PowerPoint.Slide.12">
                  <p:embed/>
                </p:oleObj>
              </mc:Choice>
              <mc:Fallback>
                <p:oleObj name="Slide" r:id="rId2" imgW="4204790" imgH="3311677" progId="PowerPoint.Slide.12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60379995-7E43-9BC4-3E29-B555E719FE3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66253" y="3513968"/>
                        <a:ext cx="3547601" cy="275737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" name="Group 12">
            <a:extLst>
              <a:ext uri="{FF2B5EF4-FFF2-40B4-BE49-F238E27FC236}">
                <a16:creationId xmlns:a16="http://schemas.microsoft.com/office/drawing/2014/main" id="{B879DFDF-79B0-DC01-16C7-7C6A3626AE07}"/>
              </a:ext>
            </a:extLst>
          </p:cNvPr>
          <p:cNvGrpSpPr/>
          <p:nvPr/>
        </p:nvGrpSpPr>
        <p:grpSpPr>
          <a:xfrm>
            <a:off x="524235" y="1815662"/>
            <a:ext cx="6845778" cy="2960326"/>
            <a:chOff x="533200" y="1970262"/>
            <a:chExt cx="4006173" cy="173239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38EA422-90A4-06AB-C0DB-0156E9B21375}"/>
                </a:ext>
              </a:extLst>
            </p:cNvPr>
            <p:cNvSpPr/>
            <p:nvPr/>
          </p:nvSpPr>
          <p:spPr>
            <a:xfrm>
              <a:off x="1817437" y="2634674"/>
              <a:ext cx="1468536" cy="1067981"/>
            </a:xfrm>
            <a:prstGeom prst="ellipse">
              <a:avLst/>
            </a:prstGeom>
            <a:solidFill>
              <a:srgbClr val="0070C0">
                <a:alpha val="50.196%"/>
              </a:srgbClr>
            </a:solidFill>
            <a:ln>
              <a:solidFill>
                <a:schemeClr val="accent6">
                  <a:lumMod val="10%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rIns="240000" rtlCol="0" anchor="ctr"/>
            <a:lstStyle/>
            <a:p>
              <a:pPr algn="ctr"/>
              <a:r>
                <a:rPr lang="en-GB" sz="1400" dirty="0">
                  <a:solidFill>
                    <a:schemeClr val="accent6">
                      <a:lumMod val="10%"/>
                    </a:schemeClr>
                  </a:solidFill>
                </a:rPr>
                <a:t>Component </a:t>
              </a:r>
            </a:p>
            <a:p>
              <a:pPr algn="ctr"/>
              <a:r>
                <a:rPr lang="en-GB" sz="1400" dirty="0">
                  <a:solidFill>
                    <a:schemeClr val="accent6">
                      <a:lumMod val="10%"/>
                    </a:schemeClr>
                  </a:solidFill>
                </a:rPr>
                <a:t>A</a:t>
              </a:r>
              <a:endParaRPr lang="en-US" sz="1400" dirty="0">
                <a:solidFill>
                  <a:schemeClr val="accent6">
                    <a:lumMod val="10%"/>
                  </a:schemeClr>
                </a:solidFill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0FAAE64-B9C0-B385-8795-A72C0A22C92E}"/>
                </a:ext>
              </a:extLst>
            </p:cNvPr>
            <p:cNvSpPr/>
            <p:nvPr/>
          </p:nvSpPr>
          <p:spPr>
            <a:xfrm>
              <a:off x="2846979" y="2634674"/>
              <a:ext cx="1468536" cy="1067981"/>
            </a:xfrm>
            <a:prstGeom prst="ellipse">
              <a:avLst/>
            </a:prstGeom>
            <a:solidFill>
              <a:srgbClr val="FDFD27">
                <a:alpha val="50.196%"/>
              </a:srgbClr>
            </a:solidFill>
            <a:ln>
              <a:solidFill>
                <a:schemeClr val="accent6">
                  <a:lumMod val="10%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240000" rIns="0" rtlCol="0" anchor="ctr"/>
            <a:lstStyle/>
            <a:p>
              <a:pPr algn="ctr"/>
              <a:r>
                <a:rPr lang="en-GB" sz="1400" dirty="0">
                  <a:solidFill>
                    <a:schemeClr val="accent6">
                      <a:lumMod val="10%"/>
                    </a:schemeClr>
                  </a:solidFill>
                </a:rPr>
                <a:t>Component</a:t>
              </a:r>
            </a:p>
            <a:p>
              <a:pPr algn="ctr"/>
              <a:r>
                <a:rPr lang="en-GB" sz="1400" dirty="0">
                  <a:solidFill>
                    <a:schemeClr val="accent6">
                      <a:lumMod val="10%"/>
                    </a:schemeClr>
                  </a:solidFill>
                </a:rPr>
                <a:t> B</a:t>
              </a:r>
              <a:endParaRPr lang="en-US" sz="1400" dirty="0">
                <a:solidFill>
                  <a:schemeClr val="accent6">
                    <a:lumMod val="10%"/>
                  </a:schemeClr>
                </a:solidFill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5473E37-1C5A-15ED-2B9C-BAA1BD3AFC55}"/>
                </a:ext>
              </a:extLst>
            </p:cNvPr>
            <p:cNvSpPr/>
            <p:nvPr/>
          </p:nvSpPr>
          <p:spPr>
            <a:xfrm>
              <a:off x="2674522" y="2124312"/>
              <a:ext cx="611451" cy="1228651"/>
            </a:xfrm>
            <a:prstGeom prst="ellipse">
              <a:avLst/>
            </a:prstGeom>
            <a:solidFill>
              <a:srgbClr val="FF0000">
                <a:alpha val="50.196%"/>
              </a:srgbClr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GB" sz="1400" dirty="0">
                  <a:solidFill>
                    <a:schemeClr val="bg1"/>
                  </a:solidFill>
                </a:rPr>
                <a:t>Interface</a:t>
              </a:r>
            </a:p>
            <a:p>
              <a:pPr algn="ctr"/>
              <a:r>
                <a:rPr lang="en-GB" sz="1400" dirty="0">
                  <a:solidFill>
                    <a:schemeClr val="bg1"/>
                  </a:solidFill>
                </a:rPr>
                <a:t>Definition</a:t>
              </a:r>
            </a:p>
            <a:p>
              <a:pPr algn="ctr"/>
              <a:endParaRPr lang="en-GB" sz="1400" dirty="0">
                <a:solidFill>
                  <a:schemeClr val="bg1"/>
                </a:solidFill>
              </a:endParaRPr>
            </a:p>
            <a:p>
              <a:pPr algn="ctr"/>
              <a:endParaRPr lang="en-GB" sz="1400" dirty="0">
                <a:solidFill>
                  <a:schemeClr val="bg1"/>
                </a:solidFill>
              </a:endParaRPr>
            </a:p>
            <a:p>
              <a:pPr algn="ctr"/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D768F3E-CC70-ACED-624B-602BD0F67368}"/>
                </a:ext>
              </a:extLst>
            </p:cNvPr>
            <p:cNvSpPr txBox="1"/>
            <p:nvPr/>
          </p:nvSpPr>
          <p:spPr>
            <a:xfrm>
              <a:off x="3219839" y="1970262"/>
              <a:ext cx="1236183" cy="5583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>
                  <a:solidFill>
                    <a:schemeClr val="accent6">
                      <a:lumMod val="10%"/>
                    </a:schemeClr>
                  </a:solidFill>
                </a:rPr>
                <a:t>Semantic </a:t>
              </a:r>
            </a:p>
            <a:p>
              <a:r>
                <a:rPr lang="en-GB" sz="2800" dirty="0">
                  <a:solidFill>
                    <a:schemeClr val="accent6">
                      <a:lumMod val="10%"/>
                    </a:schemeClr>
                  </a:solidFill>
                </a:rPr>
                <a:t>Intersection</a:t>
              </a:r>
              <a:endParaRPr lang="en-US" sz="2800" dirty="0">
                <a:solidFill>
                  <a:schemeClr val="accent6">
                    <a:lumMod val="10%"/>
                  </a:schemeClr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CB506AA-B2A2-651B-3BE8-4C0D64EF234A}"/>
                </a:ext>
              </a:extLst>
            </p:cNvPr>
            <p:cNvSpPr/>
            <p:nvPr/>
          </p:nvSpPr>
          <p:spPr>
            <a:xfrm>
              <a:off x="533200" y="2682659"/>
              <a:ext cx="4006173" cy="316991"/>
            </a:xfrm>
            <a:prstGeom prst="ellipse">
              <a:avLst/>
            </a:prstGeom>
            <a:solidFill>
              <a:schemeClr val="tx2">
                <a:lumMod val="20%"/>
                <a:lumOff val="80%"/>
                <a:alpha val="50.196%"/>
              </a:schemeClr>
            </a:solidFill>
            <a:ln>
              <a:solidFill>
                <a:schemeClr val="accent6">
                  <a:lumMod val="10%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rtlCol="0" anchor="ctr"/>
            <a:lstStyle/>
            <a:p>
              <a:r>
                <a:rPr lang="en-GB" sz="2400" dirty="0">
                  <a:solidFill>
                    <a:schemeClr val="accent6">
                      <a:lumMod val="10%"/>
                    </a:schemeClr>
                  </a:solidFill>
                </a:rPr>
                <a:t>Application</a:t>
              </a:r>
              <a:endParaRPr lang="en-US" sz="2400" dirty="0">
                <a:solidFill>
                  <a:schemeClr val="accent6">
                    <a:lumMod val="10%"/>
                  </a:schemeClr>
                </a:solidFill>
              </a:endParaRP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7361BAB0-1B33-490D-B14D-4AAE1C5742E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17735" y="2445652"/>
              <a:ext cx="769151" cy="482651"/>
            </a:xfrm>
            <a:prstGeom prst="straightConnector1">
              <a:avLst/>
            </a:prstGeom>
            <a:ln w="9525">
              <a:solidFill>
                <a:schemeClr val="accent6">
                  <a:lumMod val="10%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ACC4386B-B714-73BB-A185-CDA547901580}"/>
              </a:ext>
            </a:extLst>
          </p:cNvPr>
          <p:cNvSpPr txBox="1"/>
          <p:nvPr/>
        </p:nvSpPr>
        <p:spPr>
          <a:xfrm>
            <a:off x="7869234" y="6252044"/>
            <a:ext cx="35476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dirty="0"/>
              <a:t>Note that the diagram above was republished in ONF TR-512 with agreement from TM Forum and is publicly available via the ONF publication at </a:t>
            </a:r>
            <a:r>
              <a:rPr lang="en-GB" sz="700" dirty="0">
                <a:hlinkClick r:id="rId4"/>
              </a:rPr>
              <a:t>TR-512_v1.5_OnfCoreIm-info.zip</a:t>
            </a:r>
            <a:r>
              <a:rPr lang="en-GB" sz="700" dirty="0"/>
              <a:t> </a:t>
            </a:r>
            <a:endParaRPr lang="en-US" sz="700" dirty="0"/>
          </a:p>
        </p:txBody>
      </p:sp>
    </p:spTree>
    <p:extLst>
      <p:ext uri="{BB962C8B-B14F-4D97-AF65-F5344CB8AC3E}">
        <p14:creationId xmlns:p14="http://schemas.microsoft.com/office/powerpoint/2010/main" val="381155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p="http://schemas.openxmlformats.org/presentationml/2006/main" xmlns:r="http://schemas.openxmlformats.org/officeDocument/2006/relationships" xmlns:a="http://schemas.openxmlformats.org/drawingml/2006/main">
      <p:transition spd="med">
        <p:fade/>
      </p:transition>
    </mc:Fallback>
  </mc:AlternateContent>
</p:sld>
</file>

<file path=ppt/slides/slide7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E925B-020E-4991-F6F5-70AE60552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Exploration: The nature of the solution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BBF63B-1B7B-EBC9-CA2A-B719BEB51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1289156"/>
            <a:ext cx="7532577" cy="4837009"/>
          </a:xfrm>
        </p:spPr>
        <p:txBody>
          <a:bodyPr>
            <a:normAutofit fontScale="62.5%" lnSpcReduction="20%"/>
          </a:bodyPr>
          <a:lstStyle/>
          <a:p>
            <a:r>
              <a:rPr lang="en-US" dirty="0"/>
              <a:t>A property is stated in terms of ranges with focusses and fuzzy boundaries</a:t>
            </a:r>
          </a:p>
          <a:p>
            <a:pPr lvl="1"/>
            <a:r>
              <a:rPr lang="en-US" dirty="0"/>
              <a:t>A property statement may interrelate to statements for another property (or for other properties)</a:t>
            </a:r>
          </a:p>
          <a:p>
            <a:pPr lvl="1"/>
            <a:r>
              <a:rPr lang="en-US" dirty="0"/>
              <a:t>The statement may have multiple boundary preference level and/or probability levels</a:t>
            </a:r>
          </a:p>
          <a:p>
            <a:pPr lvl="2"/>
            <a:r>
              <a:rPr lang="en-US" dirty="0"/>
              <a:t>Note that preference and importance is per interaction and not an aspect of fundamental definition</a:t>
            </a:r>
          </a:p>
          <a:p>
            <a:pPr lvl="1"/>
            <a:r>
              <a:rPr lang="en-US" dirty="0"/>
              <a:t>The statement describes a semantic volume</a:t>
            </a:r>
          </a:p>
          <a:p>
            <a:pPr lvl="1"/>
            <a:r>
              <a:rPr lang="en-US" dirty="0"/>
              <a:t>The statement may be expressed as a narrowing of a previously expressed volume (i.e., a further narrowing)</a:t>
            </a:r>
          </a:p>
          <a:p>
            <a:pPr lvl="1"/>
            <a:r>
              <a:rPr lang="en-US" dirty="0"/>
              <a:t>A single point value is a very narrow range (many single values are actually abstractions of complex ranges, e.g. 2Mbit/s is +/-15ppm)</a:t>
            </a:r>
          </a:p>
          <a:p>
            <a:pPr lvl="1"/>
            <a:r>
              <a:rPr lang="en-US" dirty="0"/>
              <a:t>The expression should be such that the complexity of expression “folds away” for simple statements</a:t>
            </a:r>
          </a:p>
          <a:p>
            <a:r>
              <a:rPr lang="en-US" dirty="0"/>
              <a:t>No distinction in expression opportunity between a statement of</a:t>
            </a:r>
          </a:p>
          <a:p>
            <a:pPr lvl="1"/>
            <a:r>
              <a:rPr lang="en-US" dirty="0"/>
              <a:t>Capability definition</a:t>
            </a:r>
          </a:p>
          <a:p>
            <a:pPr lvl="1"/>
            <a:r>
              <a:rPr lang="en-US" dirty="0"/>
              <a:t>Intent definition</a:t>
            </a:r>
          </a:p>
          <a:p>
            <a:pPr lvl="1"/>
            <a:r>
              <a:rPr lang="en-US" dirty="0"/>
              <a:t>Actual value</a:t>
            </a:r>
          </a:p>
          <a:p>
            <a:r>
              <a:rPr lang="en-US" dirty="0"/>
              <a:t>All expressions are of the same essential form</a:t>
            </a:r>
          </a:p>
          <a:p>
            <a:r>
              <a:rPr lang="en-US" dirty="0"/>
              <a:t>This is a fundamental change in the nature of the solution… a change in paradigm and metamodel</a:t>
            </a:r>
          </a:p>
          <a:p>
            <a:pPr lvl="1"/>
            <a:r>
              <a:rPr lang="en-US" dirty="0"/>
              <a:t>Fuzzy bounded/focused spaces related to other fuzzy bounded/focused spaces with preferred/probable positions etc.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CAE4BA-B76F-CFB3-12D8-AAEF7E367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A38A-BAB5-464B-9C29-6CFE79D85799}" type="slidenum">
              <a:rPr lang="en-US" smtClean="0"/>
              <a:t>7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89EC7E-0C5A-26EB-D9C6-2AEF97F71783}"/>
              </a:ext>
            </a:extLst>
          </p:cNvPr>
          <p:cNvSpPr txBox="1"/>
          <p:nvPr/>
        </p:nvSpPr>
        <p:spPr>
          <a:xfrm>
            <a:off x="8751777" y="2529197"/>
            <a:ext cx="331735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Colour Intent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GB" sz="1400" dirty="0"/>
              <a:t>preferred = red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GB" sz="1400" dirty="0"/>
              <a:t>acceptable = green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GB" sz="1400" dirty="0"/>
              <a:t>mandatory if for use in daytime</a:t>
            </a:r>
            <a:endParaRPr 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6DCE12-C9D4-E87D-530D-5B2C9283EF8F}"/>
              </a:ext>
            </a:extLst>
          </p:cNvPr>
          <p:cNvSpPr txBox="1"/>
          <p:nvPr/>
        </p:nvSpPr>
        <p:spPr>
          <a:xfrm>
            <a:off x="8751777" y="5276456"/>
            <a:ext cx="33173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Colour Actual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GB" sz="1400" dirty="0"/>
              <a:t>green (254 &gt; value &gt;</a:t>
            </a:r>
            <a:r>
              <a:rPr lang="en-GB" sz="1400" dirty="0">
                <a:sym typeface="Wingdings" panose="05000000000000000000" pitchFamily="2" charset="2"/>
              </a:rPr>
              <a:t> 220)</a:t>
            </a:r>
            <a:endParaRPr 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3B4790-45B5-CD61-24B2-6FE395C85A1C}"/>
              </a:ext>
            </a:extLst>
          </p:cNvPr>
          <p:cNvSpPr txBox="1"/>
          <p:nvPr/>
        </p:nvSpPr>
        <p:spPr>
          <a:xfrm>
            <a:off x="8751777" y="4009387"/>
            <a:ext cx="33173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Colour Spec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GB" sz="1400" dirty="0"/>
              <a:t>green, blue, yellow</a:t>
            </a:r>
            <a:endParaRPr lang="en-US" sz="1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144484-8D72-01BA-B5FF-B36A69138B91}"/>
              </a:ext>
            </a:extLst>
          </p:cNvPr>
          <p:cNvSpPr txBox="1"/>
          <p:nvPr/>
        </p:nvSpPr>
        <p:spPr>
          <a:xfrm>
            <a:off x="8751777" y="2008870"/>
            <a:ext cx="32093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Clarification: Complex/Blurry/Fuzzy boundaries in the solution </a:t>
            </a:r>
          </a:p>
        </p:txBody>
      </p:sp>
    </p:spTree>
    <p:extLst>
      <p:ext uri="{BB962C8B-B14F-4D97-AF65-F5344CB8AC3E}">
        <p14:creationId xmlns:p14="http://schemas.microsoft.com/office/powerpoint/2010/main" val="141620475"/>
      </p:ext>
    </p:extLst>
  </p:cSld>
  <p:clrMapOvr>
    <a:masterClrMapping/>
  </p:clrMapOvr>
</p:sld>
</file>

<file path=ppt/slides/slide8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E6621-2C59-11DF-9236-B4F1DC80D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Observation: No longer instance config…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27774-7093-70F9-E7D9-EF2328CA00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1" y="1289156"/>
            <a:ext cx="8803759" cy="4837009"/>
          </a:xfrm>
        </p:spPr>
        <p:txBody>
          <a:bodyPr>
            <a:normAutofit fontScale="85%" lnSpcReduction="20%"/>
          </a:bodyPr>
          <a:lstStyle/>
          <a:p>
            <a:r>
              <a:rPr lang="en-GB" dirty="0"/>
              <a:t>An “instance specification” is actually a tight statement of “intent” and hence not something distinct</a:t>
            </a:r>
          </a:p>
          <a:p>
            <a:pPr lvl="1"/>
            <a:r>
              <a:rPr lang="en-GB" dirty="0"/>
              <a:t>The lowest available visible view of a realization may not be precise</a:t>
            </a:r>
          </a:p>
          <a:p>
            <a:pPr lvl="1"/>
            <a:r>
              <a:rPr lang="en-GB" dirty="0"/>
              <a:t>Intent has a mix of degrees of tightness of statement from vague to single value</a:t>
            </a:r>
          </a:p>
          <a:p>
            <a:pPr lvl="2"/>
            <a:r>
              <a:rPr lang="en-GB" dirty="0"/>
              <a:t>The intent expression should be suitable to use for all cases including “instance specification”</a:t>
            </a:r>
          </a:p>
          <a:p>
            <a:pPr lvl="1"/>
            <a:r>
              <a:rPr lang="en-GB" dirty="0"/>
              <a:t>A single expression method should enable expression of a mix of ranges and of single values</a:t>
            </a:r>
          </a:p>
          <a:p>
            <a:r>
              <a:rPr lang="en-GB" dirty="0"/>
              <a:t>An “instance state” is an abstraction of real state viewed through a detector</a:t>
            </a:r>
          </a:p>
          <a:p>
            <a:pPr lvl="1"/>
            <a:r>
              <a:rPr lang="en-GB" dirty="0"/>
              <a:t>Detectors </a:t>
            </a:r>
          </a:p>
          <a:p>
            <a:pPr lvl="2"/>
            <a:r>
              <a:rPr lang="en-GB" dirty="0"/>
              <a:t>Are imprecise</a:t>
            </a:r>
          </a:p>
          <a:p>
            <a:pPr lvl="2"/>
            <a:r>
              <a:rPr lang="en-GB" dirty="0"/>
              <a:t>May fail to operate</a:t>
            </a:r>
          </a:p>
          <a:p>
            <a:pPr lvl="1"/>
            <a:r>
              <a:rPr lang="en-GB" dirty="0"/>
              <a:t>The information from a detector may be</a:t>
            </a:r>
          </a:p>
          <a:p>
            <a:pPr lvl="2"/>
            <a:r>
              <a:rPr lang="en-GB" dirty="0"/>
              <a:t>Temporarily unavailable</a:t>
            </a:r>
          </a:p>
          <a:p>
            <a:pPr lvl="2"/>
            <a:r>
              <a:rPr lang="en-GB" dirty="0"/>
              <a:t>Delayed</a:t>
            </a:r>
          </a:p>
          <a:p>
            <a:pPr lvl="2"/>
            <a:r>
              <a:rPr lang="en-GB" dirty="0"/>
              <a:t>Etc.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570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p="http://schemas.openxmlformats.org/presentationml/2006/main" xmlns:r="http://schemas.openxmlformats.org/officeDocument/2006/relationships" xmlns:a="http://schemas.openxmlformats.org/drawingml/2006/main">
      <p:transition spd="med">
        <p:fade/>
      </p:transition>
    </mc:Fallback>
  </mc:AlternateContent>
</p:sld>
</file>

<file path=ppt/slides/slide9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D5CB8-8D56-53A6-03BA-10D4869A6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Exploration: Focusses, boundaries…</a:t>
            </a:r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403DB2C-E198-2453-9AEC-D31B6CDECBFB}"/>
              </a:ext>
            </a:extLst>
          </p:cNvPr>
          <p:cNvSpPr/>
          <p:nvPr/>
        </p:nvSpPr>
        <p:spPr>
          <a:xfrm>
            <a:off x="2805021" y="2107819"/>
            <a:ext cx="5807105" cy="3647943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endParaRPr lang="en-GB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E2B4B0-7205-EE2D-857D-A2B6FAEADC56}"/>
              </a:ext>
            </a:extLst>
          </p:cNvPr>
          <p:cNvSpPr txBox="1"/>
          <p:nvPr/>
        </p:nvSpPr>
        <p:spPr>
          <a:xfrm>
            <a:off x="6389111" y="2361476"/>
            <a:ext cx="702436" cy="369332"/>
          </a:xfrm>
          <a:prstGeom prst="rect">
            <a:avLst/>
          </a:prstGeom>
          <a:noFill/>
          <a:ln w="9525">
            <a:noFill/>
          </a:ln>
        </p:spPr>
        <p:txBody>
          <a:bodyPr wrap="none" rtlCol="0">
            <a:spAutoFit/>
          </a:bodyPr>
          <a:lstStyle/>
          <a:p>
            <a:pPr defTabSz="914126"/>
            <a:r>
              <a:rPr lang="en-GB" dirty="0">
                <a:solidFill>
                  <a:prstClr val="black"/>
                </a:solidFill>
                <a:latin typeface="Calibri" panose="020F0502020204030204"/>
              </a:rPr>
              <a:t>Thing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DE01A5-393A-391D-1B27-49E8EA3AECB7}"/>
              </a:ext>
            </a:extLst>
          </p:cNvPr>
          <p:cNvSpPr txBox="1"/>
          <p:nvPr/>
        </p:nvSpPr>
        <p:spPr>
          <a:xfrm>
            <a:off x="4845990" y="2765672"/>
            <a:ext cx="1291829" cy="369332"/>
          </a:xfrm>
          <a:prstGeom prst="rect">
            <a:avLst/>
          </a:prstGeom>
          <a:noFill/>
          <a:ln w="9525">
            <a:noFill/>
          </a:ln>
        </p:spPr>
        <p:txBody>
          <a:bodyPr wrap="none" rtlCol="0">
            <a:spAutoFit/>
          </a:bodyPr>
          <a:lstStyle/>
          <a:p>
            <a:pPr defTabSz="914126"/>
            <a:r>
              <a:rPr lang="en-GB" dirty="0">
                <a:solidFill>
                  <a:srgbClr val="FF0000"/>
                </a:solidFill>
                <a:latin typeface="Calibri" panose="020F0502020204030204"/>
              </a:rPr>
              <a:t>Component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A4CF32-69A8-6DB0-7E49-E4E3251A2C9D}"/>
              </a:ext>
            </a:extLst>
          </p:cNvPr>
          <p:cNvSpPr txBox="1"/>
          <p:nvPr/>
        </p:nvSpPr>
        <p:spPr>
          <a:xfrm>
            <a:off x="3740755" y="3276038"/>
            <a:ext cx="1365476" cy="369332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pPr defTabSz="914126"/>
            <a:r>
              <a:rPr lang="en-GB" dirty="0">
                <a:solidFill>
                  <a:prstClr val="black"/>
                </a:solidFill>
                <a:latin typeface="Calibri" panose="020F0502020204030204"/>
              </a:rPr>
              <a:t>Forwarding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826A310-39D0-5C10-7DD7-EC18BECA12F6}"/>
              </a:ext>
            </a:extLst>
          </p:cNvPr>
          <p:cNvSpPr/>
          <p:nvPr/>
        </p:nvSpPr>
        <p:spPr>
          <a:xfrm>
            <a:off x="3273766" y="2658936"/>
            <a:ext cx="3840407" cy="2435147"/>
          </a:xfrm>
          <a:prstGeom prst="ellipse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endParaRPr lang="en-GB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51162CA-33E5-F78C-4B5B-86ED675FAED0}"/>
              </a:ext>
            </a:extLst>
          </p:cNvPr>
          <p:cNvSpPr/>
          <p:nvPr/>
        </p:nvSpPr>
        <p:spPr>
          <a:xfrm>
            <a:off x="3669903" y="3241646"/>
            <a:ext cx="1409535" cy="467545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endParaRPr lang="en-GB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7043E00-7914-DE4A-2440-954C86B20726}"/>
              </a:ext>
            </a:extLst>
          </p:cNvPr>
          <p:cNvSpPr/>
          <p:nvPr/>
        </p:nvSpPr>
        <p:spPr>
          <a:xfrm>
            <a:off x="3478990" y="2922629"/>
            <a:ext cx="1870735" cy="1950609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endParaRPr lang="en-GB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D73473A-35F1-A74A-741E-326C142645FC}"/>
              </a:ext>
            </a:extLst>
          </p:cNvPr>
          <p:cNvSpPr/>
          <p:nvPr/>
        </p:nvSpPr>
        <p:spPr>
          <a:xfrm>
            <a:off x="5418484" y="3123669"/>
            <a:ext cx="2568579" cy="1077203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endParaRPr lang="en-GB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5530FBB-AF30-445D-A1BE-E8FC769A4E0D}"/>
              </a:ext>
            </a:extLst>
          </p:cNvPr>
          <p:cNvSpPr txBox="1"/>
          <p:nvPr/>
        </p:nvSpPr>
        <p:spPr>
          <a:xfrm>
            <a:off x="6363147" y="3082984"/>
            <a:ext cx="924933" cy="369332"/>
          </a:xfrm>
          <a:prstGeom prst="rect">
            <a:avLst/>
          </a:prstGeom>
          <a:noFill/>
          <a:ln w="9525">
            <a:noFill/>
          </a:ln>
        </p:spPr>
        <p:txBody>
          <a:bodyPr wrap="none" rtlCol="0">
            <a:spAutoFit/>
          </a:bodyPr>
          <a:lstStyle/>
          <a:p>
            <a:pPr defTabSz="914126"/>
            <a:r>
              <a:rPr lang="en-GB" dirty="0">
                <a:solidFill>
                  <a:prstClr val="black"/>
                </a:solidFill>
                <a:latin typeface="Calibri" panose="020F0502020204030204"/>
              </a:rPr>
              <a:t>Physical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52E5C4F-7CF4-3E07-3AD1-CA6BFE8F71C1}"/>
              </a:ext>
            </a:extLst>
          </p:cNvPr>
          <p:cNvSpPr/>
          <p:nvPr/>
        </p:nvSpPr>
        <p:spPr>
          <a:xfrm>
            <a:off x="6985734" y="4186400"/>
            <a:ext cx="1400469" cy="565589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endParaRPr lang="en-GB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A0EAA39-BB86-5223-A99A-495B175B73A0}"/>
              </a:ext>
            </a:extLst>
          </p:cNvPr>
          <p:cNvSpPr txBox="1"/>
          <p:nvPr/>
        </p:nvSpPr>
        <p:spPr>
          <a:xfrm>
            <a:off x="7089709" y="4297879"/>
            <a:ext cx="1296830" cy="369332"/>
          </a:xfrm>
          <a:prstGeom prst="rect">
            <a:avLst/>
          </a:prstGeom>
          <a:noFill/>
          <a:ln w="9525">
            <a:noFill/>
          </a:ln>
        </p:spPr>
        <p:txBody>
          <a:bodyPr wrap="none" rtlCol="0">
            <a:spAutoFit/>
          </a:bodyPr>
          <a:lstStyle/>
          <a:p>
            <a:pPr defTabSz="914126"/>
            <a:r>
              <a:rPr lang="en-GB" dirty="0">
                <a:solidFill>
                  <a:prstClr val="black"/>
                </a:solidFill>
                <a:latin typeface="Calibri" panose="020F0502020204030204"/>
              </a:rPr>
              <a:t>Information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F3A7E72-A71A-9184-50B7-A50603B8F8AA}"/>
              </a:ext>
            </a:extLst>
          </p:cNvPr>
          <p:cNvSpPr txBox="1"/>
          <p:nvPr/>
        </p:nvSpPr>
        <p:spPr>
          <a:xfrm>
            <a:off x="3787565" y="4236907"/>
            <a:ext cx="1312988" cy="369332"/>
          </a:xfrm>
          <a:prstGeom prst="rect">
            <a:avLst/>
          </a:prstGeom>
          <a:noFill/>
          <a:ln w="9525">
            <a:noFill/>
          </a:ln>
        </p:spPr>
        <p:txBody>
          <a:bodyPr wrap="none" rtlCol="0">
            <a:spAutoFit/>
          </a:bodyPr>
          <a:lstStyle/>
          <a:p>
            <a:pPr defTabSz="914126"/>
            <a:r>
              <a:rPr lang="en-GB" dirty="0">
                <a:solidFill>
                  <a:prstClr val="black"/>
                </a:solidFill>
                <a:latin typeface="Calibri" panose="020F0502020204030204"/>
              </a:rPr>
              <a:t>Termination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1EA0E57-874C-3352-4D22-61AB72907DC9}"/>
              </a:ext>
            </a:extLst>
          </p:cNvPr>
          <p:cNvSpPr/>
          <p:nvPr/>
        </p:nvSpPr>
        <p:spPr>
          <a:xfrm>
            <a:off x="3740756" y="4200872"/>
            <a:ext cx="1385872" cy="503557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endParaRPr lang="en-GB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EB2A9B8-3859-DC08-15C8-C9745DD53DBB}"/>
              </a:ext>
            </a:extLst>
          </p:cNvPr>
          <p:cNvSpPr txBox="1"/>
          <p:nvPr/>
        </p:nvSpPr>
        <p:spPr>
          <a:xfrm>
            <a:off x="272898" y="2950291"/>
            <a:ext cx="235070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126"/>
            <a:r>
              <a:rPr lang="en-GB" sz="1400" dirty="0">
                <a:solidFill>
                  <a:prstClr val="black"/>
                </a:solidFill>
                <a:latin typeface="Calibri" panose="020F0502020204030204"/>
              </a:rPr>
              <a:t>Thing has all possible characteristics. </a:t>
            </a:r>
          </a:p>
          <a:p>
            <a:pPr defTabSz="914126"/>
            <a:endParaRPr lang="en-GB" sz="1400" dirty="0">
              <a:solidFill>
                <a:prstClr val="black"/>
              </a:solidFill>
              <a:latin typeface="Calibri" panose="020F0502020204030204"/>
            </a:endParaRPr>
          </a:p>
          <a:p>
            <a:pPr defTabSz="914126"/>
            <a:r>
              <a:rPr lang="en-GB" sz="1400" dirty="0">
                <a:solidFill>
                  <a:prstClr val="black"/>
                </a:solidFill>
                <a:latin typeface="Calibri" panose="020F0502020204030204"/>
              </a:rPr>
              <a:t>Specific semantics relate to the specific modelled thing and are a narrowing of thing.</a:t>
            </a:r>
          </a:p>
          <a:p>
            <a:pPr defTabSz="914126"/>
            <a:endParaRPr lang="en-GB" sz="1400" dirty="0">
              <a:solidFill>
                <a:prstClr val="black"/>
              </a:solidFill>
              <a:latin typeface="Calibri" panose="020F0502020204030204"/>
            </a:endParaRPr>
          </a:p>
          <a:p>
            <a:pPr defTabSz="914126"/>
            <a:r>
              <a:rPr lang="en-GB" sz="1400" dirty="0">
                <a:solidFill>
                  <a:prstClr val="black"/>
                </a:solidFill>
                <a:latin typeface="Calibri" panose="020F0502020204030204"/>
              </a:rPr>
              <a:t>The definitions do NOT need to be orthogonal/disjoint.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B261A1C-1EC3-3633-B0BF-3967230238E7}"/>
              </a:ext>
            </a:extLst>
          </p:cNvPr>
          <p:cNvSpPr txBox="1"/>
          <p:nvPr/>
        </p:nvSpPr>
        <p:spPr>
          <a:xfrm>
            <a:off x="8680885" y="2351598"/>
            <a:ext cx="337308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126"/>
            <a:r>
              <a:rPr lang="en-GB" sz="1400" dirty="0">
                <a:solidFill>
                  <a:prstClr val="black"/>
                </a:solidFill>
                <a:latin typeface="Calibri" panose="020F0502020204030204"/>
              </a:rPr>
              <a:t>Consider the Termination</a:t>
            </a:r>
          </a:p>
          <a:p>
            <a:pPr marL="228533" indent="-228533" defTabSz="914126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prstClr val="black"/>
                </a:solidFill>
                <a:latin typeface="Calibri" panose="020F0502020204030204"/>
              </a:rPr>
              <a:t>Covers all aspects of “carrier” signal processing </a:t>
            </a:r>
          </a:p>
          <a:p>
            <a:pPr marL="228533" indent="-228533" defTabSz="914126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prstClr val="black"/>
                </a:solidFill>
                <a:latin typeface="Calibri" panose="020F0502020204030204"/>
              </a:rPr>
              <a:t>Coverage includes recursive definition of encapsulated forwarding</a:t>
            </a:r>
          </a:p>
          <a:p>
            <a:pPr marL="228533" indent="-228533" defTabSz="914126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prstClr val="black"/>
                </a:solidFill>
                <a:latin typeface="Calibri" panose="020F0502020204030204"/>
              </a:rPr>
              <a:t>All possible properties of termination including adaptation are within the allowed set</a:t>
            </a:r>
          </a:p>
          <a:p>
            <a:pPr marL="228533" indent="-228533" defTabSz="914126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prstClr val="black"/>
                </a:solidFill>
                <a:latin typeface="Calibri" panose="020F0502020204030204"/>
              </a:rPr>
              <a:t>Specific properties are defined in specific specifications.</a:t>
            </a:r>
          </a:p>
          <a:p>
            <a:pPr marL="228533" indent="-228533" defTabSz="914126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prstClr val="black"/>
                </a:solidFill>
                <a:latin typeface="Calibri" panose="020F0502020204030204"/>
              </a:rPr>
              <a:t>Property values are expressed in “instances”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FA3DEE3-4EBA-6EBF-D4ED-B40F14818E83}"/>
              </a:ext>
            </a:extLst>
          </p:cNvPr>
          <p:cNvSpPr txBox="1"/>
          <p:nvPr/>
        </p:nvSpPr>
        <p:spPr>
          <a:xfrm>
            <a:off x="3911788" y="3753157"/>
            <a:ext cx="1005403" cy="369332"/>
          </a:xfrm>
          <a:prstGeom prst="rect">
            <a:avLst/>
          </a:prstGeom>
          <a:noFill/>
          <a:ln w="9525">
            <a:noFill/>
          </a:ln>
        </p:spPr>
        <p:txBody>
          <a:bodyPr wrap="none" rtlCol="0">
            <a:spAutoFit/>
          </a:bodyPr>
          <a:lstStyle/>
          <a:p>
            <a:pPr defTabSz="914126"/>
            <a:r>
              <a:rPr lang="en-GB" dirty="0">
                <a:solidFill>
                  <a:prstClr val="black"/>
                </a:solidFill>
                <a:latin typeface="Calibri" panose="020F0502020204030204"/>
              </a:rPr>
              <a:t>Function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286DC9F-7C1C-8A4D-313B-CB0FB1EEA358}"/>
              </a:ext>
            </a:extLst>
          </p:cNvPr>
          <p:cNvSpPr/>
          <p:nvPr/>
        </p:nvSpPr>
        <p:spPr>
          <a:xfrm>
            <a:off x="5633813" y="3429000"/>
            <a:ext cx="1385872" cy="503557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endParaRPr lang="en-GB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B5591CF-98C4-9B29-9683-11DA7077EEE8}"/>
              </a:ext>
            </a:extLst>
          </p:cNvPr>
          <p:cNvSpPr txBox="1"/>
          <p:nvPr/>
        </p:nvSpPr>
        <p:spPr>
          <a:xfrm>
            <a:off x="5703238" y="3513568"/>
            <a:ext cx="1208279" cy="369332"/>
          </a:xfrm>
          <a:prstGeom prst="rect">
            <a:avLst/>
          </a:prstGeom>
          <a:noFill/>
          <a:ln w="9525">
            <a:noFill/>
          </a:ln>
        </p:spPr>
        <p:txBody>
          <a:bodyPr wrap="none" rtlCol="0">
            <a:spAutoFit/>
          </a:bodyPr>
          <a:lstStyle/>
          <a:p>
            <a:pPr defTabSz="914126"/>
            <a:r>
              <a:rPr lang="en-GB" dirty="0">
                <a:solidFill>
                  <a:prstClr val="black"/>
                </a:solidFill>
                <a:latin typeface="Calibri" panose="020F0502020204030204"/>
              </a:rPr>
              <a:t>Equipment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3A2A996-B32B-DF68-6A35-250A36942172}"/>
              </a:ext>
            </a:extLst>
          </p:cNvPr>
          <p:cNvSpPr/>
          <p:nvPr/>
        </p:nvSpPr>
        <p:spPr>
          <a:xfrm>
            <a:off x="7195457" y="3429000"/>
            <a:ext cx="713987" cy="503557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endParaRPr lang="en-GB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652BEC0-8E4F-DA5F-8F67-861CD243724F}"/>
              </a:ext>
            </a:extLst>
          </p:cNvPr>
          <p:cNvSpPr txBox="1"/>
          <p:nvPr/>
        </p:nvSpPr>
        <p:spPr>
          <a:xfrm>
            <a:off x="7219791" y="3487767"/>
            <a:ext cx="644728" cy="369332"/>
          </a:xfrm>
          <a:prstGeom prst="rect">
            <a:avLst/>
          </a:prstGeom>
          <a:noFill/>
          <a:ln w="9525">
            <a:noFill/>
          </a:ln>
        </p:spPr>
        <p:txBody>
          <a:bodyPr wrap="none" rtlCol="0">
            <a:spAutoFit/>
          </a:bodyPr>
          <a:lstStyle/>
          <a:p>
            <a:pPr defTabSz="914126"/>
            <a:r>
              <a:rPr lang="en-GB" dirty="0">
                <a:solidFill>
                  <a:prstClr val="black"/>
                </a:solidFill>
                <a:latin typeface="Calibri" panose="020F0502020204030204"/>
              </a:rPr>
              <a:t>Sand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028110D-290B-0EA5-4DEF-F18158C2D7AB}"/>
              </a:ext>
            </a:extLst>
          </p:cNvPr>
          <p:cNvSpPr txBox="1"/>
          <p:nvPr/>
        </p:nvSpPr>
        <p:spPr>
          <a:xfrm>
            <a:off x="3469430" y="5735966"/>
            <a:ext cx="5142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This presentation primarily considers Components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0772389"/>
      </p:ext>
    </p:extLst>
  </p:cSld>
  <p:clrMapOvr>
    <a:masterClrMapping/>
  </p:clrMapOvr>
</p:sld>
</file>

<file path=ppt/theme/theme1.xml><?xml version="1.0" encoding="utf-8"?>
<a:theme xmlns:a="http://purl.oclc.org/ooxml/drawingml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%">
              <a:schemeClr val="phClr">
                <a:lumMod val="110%"/>
                <a:satMod val="105%"/>
                <a:tint val="67%"/>
              </a:schemeClr>
            </a:gs>
            <a:gs pos="50%">
              <a:schemeClr val="phClr">
                <a:lumMod val="105%"/>
                <a:satMod val="103%"/>
                <a:tint val="73%"/>
              </a:schemeClr>
            </a:gs>
            <a:gs pos="100%">
              <a:schemeClr val="phClr">
                <a:lumMod val="105%"/>
                <a:satMod val="109%"/>
                <a:tint val="81%"/>
              </a:schemeClr>
            </a:gs>
          </a:gsLst>
          <a:lin ang="5400000" scaled="0"/>
        </a:gradFill>
        <a:gradFill rotWithShape="1">
          <a:gsLst>
            <a:gs pos="0%">
              <a:schemeClr val="phClr">
                <a:satMod val="103%"/>
                <a:lumMod val="102%"/>
                <a:tint val="94%"/>
              </a:schemeClr>
            </a:gs>
            <a:gs pos="50%">
              <a:schemeClr val="phClr">
                <a:satMod val="110%"/>
                <a:lumMod val="100%"/>
                <a:shade val="100%"/>
              </a:schemeClr>
            </a:gs>
            <a:gs pos="100%">
              <a:schemeClr val="phClr">
                <a:lumMod val="99%"/>
                <a:satMod val="120%"/>
                <a:shade val="78%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%"/>
        </a:ln>
        <a:ln w="12700" cap="flat" cmpd="sng" algn="ctr">
          <a:solidFill>
            <a:schemeClr val="phClr"/>
          </a:solidFill>
          <a:prstDash val="solid"/>
          <a:miter lim="800%"/>
        </a:ln>
        <a:ln w="19050" cap="flat" cmpd="sng" algn="ctr">
          <a:solidFill>
            <a:schemeClr val="phClr"/>
          </a:solidFill>
          <a:prstDash val="solid"/>
          <a:miter lim="800%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%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%"/>
            <a:satMod val="170%"/>
          </a:schemeClr>
        </a:solidFill>
        <a:gradFill rotWithShape="1">
          <a:gsLst>
            <a:gs pos="0%">
              <a:schemeClr val="phClr">
                <a:tint val="93%"/>
                <a:satMod val="150%"/>
                <a:shade val="98%"/>
                <a:lumMod val="102%"/>
              </a:schemeClr>
            </a:gs>
            <a:gs pos="50%">
              <a:schemeClr val="phClr">
                <a:tint val="98%"/>
                <a:satMod val="130%"/>
                <a:shade val="90%"/>
                <a:lumMod val="103%"/>
              </a:schemeClr>
            </a:gs>
            <a:gs pos="100%">
              <a:schemeClr val="phClr">
                <a:shade val="63%"/>
                <a:satMod val="120%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purl.oclc.org/ooxml/drawingml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%">
              <a:schemeClr val="phClr">
                <a:lumMod val="110%"/>
                <a:satMod val="105%"/>
                <a:tint val="67%"/>
              </a:schemeClr>
            </a:gs>
            <a:gs pos="50%">
              <a:schemeClr val="phClr">
                <a:lumMod val="105%"/>
                <a:satMod val="103%"/>
                <a:tint val="73%"/>
              </a:schemeClr>
            </a:gs>
            <a:gs pos="100%">
              <a:schemeClr val="phClr">
                <a:lumMod val="105%"/>
                <a:satMod val="109%"/>
                <a:tint val="81%"/>
              </a:schemeClr>
            </a:gs>
          </a:gsLst>
          <a:lin ang="5400000" scaled="0"/>
        </a:gradFill>
        <a:gradFill rotWithShape="1">
          <a:gsLst>
            <a:gs pos="0%">
              <a:schemeClr val="phClr">
                <a:satMod val="103%"/>
                <a:lumMod val="102%"/>
                <a:tint val="94%"/>
              </a:schemeClr>
            </a:gs>
            <a:gs pos="50%">
              <a:schemeClr val="phClr">
                <a:satMod val="110%"/>
                <a:lumMod val="100%"/>
                <a:shade val="100%"/>
              </a:schemeClr>
            </a:gs>
            <a:gs pos="100%">
              <a:schemeClr val="phClr">
                <a:lumMod val="99%"/>
                <a:satMod val="120%"/>
                <a:shade val="78%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%"/>
        </a:ln>
        <a:ln w="12700" cap="flat" cmpd="sng" algn="ctr">
          <a:solidFill>
            <a:schemeClr val="phClr"/>
          </a:solidFill>
          <a:prstDash val="solid"/>
          <a:miter lim="800%"/>
        </a:ln>
        <a:ln w="19050" cap="flat" cmpd="sng" algn="ctr">
          <a:solidFill>
            <a:schemeClr val="phClr"/>
          </a:solidFill>
          <a:prstDash val="solid"/>
          <a:miter lim="800%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%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%"/>
            <a:satMod val="170%"/>
          </a:schemeClr>
        </a:solidFill>
        <a:gradFill rotWithShape="1">
          <a:gsLst>
            <a:gs pos="0%">
              <a:schemeClr val="phClr">
                <a:tint val="93%"/>
                <a:satMod val="150%"/>
                <a:shade val="98%"/>
                <a:lumMod val="102%"/>
              </a:schemeClr>
            </a:gs>
            <a:gs pos="50%">
              <a:schemeClr val="phClr">
                <a:tint val="98%"/>
                <a:satMod val="130%"/>
                <a:shade val="90%"/>
                <a:lumMod val="103%"/>
              </a:schemeClr>
            </a:gs>
            <a:gs pos="100%">
              <a:schemeClr val="phClr">
                <a:shade val="63%"/>
                <a:satMod val="120%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purl.oclc.org/ooxml/officeDocument/extendedProperties" xmlns:vt="http://purl.oclc.org/ooxml/officeDocument/docPropsVTypes">
  <TotalTime>139</TotalTime>
  <Words>1886</Words>
  <Application>Microsoft Office PowerPoint</Application>
  <PresentationFormat>Widescreen</PresentationFormat>
  <Paragraphs>227</Paragraphs>
  <Slides>17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Slide</vt:lpstr>
      <vt:lpstr>Modelling Boundaries Expressing Intent, Capability, Partial Visibility etc.</vt:lpstr>
      <vt:lpstr>Overall Exploration</vt:lpstr>
      <vt:lpstr>Summary Overview</vt:lpstr>
      <vt:lpstr>Examples of modern solution concepts</vt:lpstr>
      <vt:lpstr>Observation: Progressive narrowing of Capability</vt:lpstr>
      <vt:lpstr>Observation: Partial Compatibility</vt:lpstr>
      <vt:lpstr>Exploration: The nature of the solution</vt:lpstr>
      <vt:lpstr>Observation: No longer instance config…</vt:lpstr>
      <vt:lpstr>Exploration: Focusses, boundaries…</vt:lpstr>
      <vt:lpstr>Observations: Occurrence</vt:lpstr>
      <vt:lpstr>Solution: Metamodel considerations</vt:lpstr>
      <vt:lpstr>Target and next steps</vt:lpstr>
      <vt:lpstr>Thank you!</vt:lpstr>
      <vt:lpstr>Observation: Two distinct viewpoints</vt:lpstr>
      <vt:lpstr>Observations: Capability</vt:lpstr>
      <vt:lpstr>Observation: Outcome and experience</vt:lpstr>
      <vt:lpstr>Observation: Other solution elements that benefit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Modelling Boundaries Expressing Intent, Capability and Partial Visibility</dc:title>
  <dc:creator>Davis, Nigel</dc:creator>
  <cp:lastModifiedBy>Davis, Nigel</cp:lastModifiedBy>
  <cp:revision>2</cp:revision>
  <dcterms:created xsi:type="dcterms:W3CDTF">2022-09-08T12:00:19Z</dcterms:created>
  <dcterms:modified xsi:type="dcterms:W3CDTF">2024-01-25T12:20:51Z</dcterms:modified>
</cp:coreProperties>
</file>