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sldx" ContentType="application/vnd.openxmlformats-officedocument.presentationml.slide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81" r:id="rId4"/>
    <p:sldId id="386" r:id="rId5"/>
    <p:sldId id="259" r:id="rId6"/>
    <p:sldId id="258" r:id="rId7"/>
    <p:sldId id="384" r:id="rId8"/>
    <p:sldId id="391" r:id="rId9"/>
    <p:sldId id="385" r:id="rId10"/>
    <p:sldId id="382" r:id="rId11"/>
    <p:sldId id="269" r:id="rId12"/>
    <p:sldId id="273" r:id="rId13"/>
    <p:sldId id="270" r:id="rId14"/>
    <p:sldId id="272" r:id="rId15"/>
    <p:sldId id="275" r:id="rId16"/>
    <p:sldId id="274" r:id="rId17"/>
    <p:sldId id="390" r:id="rId18"/>
    <p:sldId id="388" r:id="rId19"/>
    <p:sldId id="387" r:id="rId20"/>
    <p:sldId id="38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0BE1-907C-4C2B-AA1B-D15D983E2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D1AC-BB02-42F5-BCFE-BAA767BB6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F79B-08A6-4571-8137-52A6D7EA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D709-DC67-43CC-AA2C-1B5C4931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8987-359D-433A-B918-5F27AEB5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61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B038-F6A1-4892-A7BA-EC816556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8FAED-2DA2-4FDE-9F6E-D7AE404E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8F07-E3DD-4739-B020-0D025AC6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1190-CC6A-467E-A887-7DB5B1CC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5E86-32E1-4A88-A902-2D4FA563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090BC-B26F-4B01-9A48-E348DC49D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FEF9F-55BF-4A73-8F19-318C43AC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F89C-5BA6-4F29-8AD4-D2B26DF7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3F65-C40E-45B6-A03F-2B21A072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AE84-6ADB-48E3-8666-DEC6F640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22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F04D-81CA-4CB2-B9F1-208CF057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DB0-6F9E-4ECE-BFAF-F28B52AB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4385-BA90-4514-87AA-A5FED17D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6B9D-BF63-4D73-82AE-E3CD7C29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6CEB-45F7-4AD5-97CC-35B10F53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91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38AA-9512-416F-848B-9F5A97E0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C379-D208-4A31-8D31-76D7AE9A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DD08-0137-4D5E-AA5F-28ACA239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E8E7-C74A-4747-81FD-C392E7ED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B704-2B5C-46EE-A2F8-6AC2E066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8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D8F5-F444-4F1E-901D-A54C0B0B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A81C-B09C-430A-B73A-08DEC010E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09BFA-9C67-46CA-84C5-A5211A4B5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8D222-95A0-421F-8F34-5751FC99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4B190-6E10-4931-B394-BDB7E873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03D5E-893B-4676-AD34-B90EE7EC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1F62-AF56-43D1-8671-2BD90938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07755-7173-4268-9B46-6BC9E233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EA42E-6A9E-4B3B-BE90-B3E3D15A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F2AED-113E-401F-8B25-B3EDA4D80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698D6-20D6-47D6-8DCE-928F1B8F5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80A98-C3D1-4FCF-9E12-CC463DA5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38FDF-C467-460A-933D-25AE62B5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1A8FE-A540-4573-B326-624C6527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84CC-2F74-4578-BDBE-7841D305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6D91D-7ED4-41FF-AFF2-5A97A275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9F4C2-C34C-456A-BB31-8B96256A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DAA8F-4347-4436-9365-F92E5932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A57D0-F4BD-4A49-87E1-02E0F822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D4903-EE2C-4E51-8A3A-E0D16CB0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60B6-55EB-4EE7-99BA-04AA5E91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76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B4D2-BE3D-4208-8E7E-FCFA9B5C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43E6-595D-4393-A038-98342A77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EF012-4F72-40C0-8F5C-3A052C91B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4B0E-A337-4FC4-B2D0-255DAE43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01D0F-C4B7-4883-83F6-15410FAF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86856-9000-431B-8840-4D031FED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4364-2D7A-4EF2-855F-B635360B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D37F9-D77F-41A4-9E90-FA40FA3BD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E83AB-513C-47BB-83EB-15652B058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D1589-CD6D-4E8A-8F4B-268CBF1D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B54F3-9C34-4675-8EC9-E19FA597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4F41-D265-4553-8FDB-2A19421D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36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A4BC5-36DE-46EE-9047-6003925E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EAB4F-9430-44E7-8E24-60F7F91B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AC0E-B45D-4835-8A38-F2C50D2E8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A3D1-4849-4627-A7F9-071D5C8354AE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EF06-4137-42BA-9625-B980D2789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7756-03E9-4189-9DA1-E71BE992B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9CF47-BE50-4C6E-BBF3-942516FA0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9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PowerPoint_Slide.sld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package" Target="../embeddings/Microsoft_PowerPoint_Presentation.ppt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PowerPoint_Slide1.sld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6863-9878-4443-9546-9EE4767A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" y="1122363"/>
            <a:ext cx="12035246" cy="2387600"/>
          </a:xfrm>
        </p:spPr>
        <p:txBody>
          <a:bodyPr>
            <a:noAutofit/>
          </a:bodyPr>
          <a:lstStyle/>
          <a:p>
            <a:r>
              <a:rPr lang="en-GB" sz="4400" dirty="0"/>
              <a:t>Intent for use of capability replaces Service-Resource </a:t>
            </a:r>
            <a:br>
              <a:rPr lang="en-GB" sz="4400" dirty="0"/>
            </a:br>
            <a:r>
              <a:rPr lang="en-GB" sz="4400" dirty="0"/>
              <a:t>and unifies network and virtual network</a:t>
            </a:r>
            <a:br>
              <a:rPr lang="en-GB" sz="4400" dirty="0"/>
            </a:br>
            <a:r>
              <a:rPr lang="en-GB" sz="3200" dirty="0"/>
              <a:t>(stimulated by discussion on TAPI Virtual Network)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D10B-1BBB-467F-B73C-F18DC72BA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Nigel Davis</a:t>
            </a:r>
          </a:p>
          <a:p>
            <a:r>
              <a:rPr lang="en-GB"/>
              <a:t>20190508</a:t>
            </a:r>
            <a:endParaRPr lang="en-GB" dirty="0"/>
          </a:p>
          <a:p>
            <a:r>
              <a:rPr lang="en-GB" dirty="0"/>
              <a:t>(reiterating presentation from the Sydney meeting and proposing some actions)</a:t>
            </a:r>
          </a:p>
        </p:txBody>
      </p:sp>
    </p:spTree>
    <p:extLst>
      <p:ext uri="{BB962C8B-B14F-4D97-AF65-F5344CB8AC3E}">
        <p14:creationId xmlns:p14="http://schemas.microsoft.com/office/powerpoint/2010/main" val="7758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8D17-D4FB-4F05-89DA-599C2FD0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Considering the lifecycle of offered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3A49-CD0C-465F-B30A-9C67CD66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Invention, validation and options for support</a:t>
            </a:r>
          </a:p>
          <a:p>
            <a:r>
              <a:rPr lang="en-GB" dirty="0"/>
              <a:t>Market assessment and infrastructure design preparation</a:t>
            </a:r>
          </a:p>
          <a:p>
            <a:r>
              <a:rPr lang="en-GB" dirty="0"/>
              <a:t>Infrastructure acquisition</a:t>
            </a:r>
          </a:p>
          <a:p>
            <a:r>
              <a:rPr lang="en-GB" dirty="0"/>
              <a:t>Offer, negotiate and agree contract (capacity, control)</a:t>
            </a:r>
          </a:p>
          <a:p>
            <a:r>
              <a:rPr lang="en-GB" dirty="0"/>
              <a:t>Expose capacity/control</a:t>
            </a:r>
          </a:p>
          <a:p>
            <a:r>
              <a:rPr lang="en-GB" dirty="0"/>
              <a:t>Offer, negotiate and agree contract (forwarding)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0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DB3B-886F-4ED5-A520-7F8640E3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7C85-F6F6-49EA-AA96-A39D319A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Stage</a:t>
            </a:r>
          </a:p>
          <a:p>
            <a:pPr lvl="1"/>
            <a:r>
              <a:rPr lang="en-GB" dirty="0"/>
              <a:t>Invention of capability types to offer into the external market place</a:t>
            </a:r>
          </a:p>
          <a:p>
            <a:pPr lvl="2"/>
            <a:r>
              <a:rPr lang="en-GB" dirty="0"/>
              <a:t>Network capacity</a:t>
            </a:r>
          </a:p>
          <a:p>
            <a:pPr lvl="2"/>
            <a:r>
              <a:rPr lang="en-GB" dirty="0"/>
              <a:t>Forwarding</a:t>
            </a:r>
          </a:p>
          <a:p>
            <a:pPr lvl="2"/>
            <a:r>
              <a:rPr lang="en-GB" dirty="0"/>
              <a:t>Control</a:t>
            </a:r>
          </a:p>
          <a:p>
            <a:pPr lvl="1"/>
            <a:r>
              <a:rPr lang="en-GB" dirty="0"/>
              <a:t>Validate realism by identifying supporting capabilities</a:t>
            </a:r>
          </a:p>
          <a:p>
            <a:pPr lvl="1"/>
            <a:r>
              <a:rPr lang="en-GB" dirty="0"/>
              <a:t>Design capability support options </a:t>
            </a:r>
          </a:p>
          <a:p>
            <a:r>
              <a:rPr lang="en-GB" dirty="0"/>
              <a:t>Position</a:t>
            </a:r>
          </a:p>
          <a:p>
            <a:pPr lvl="1"/>
            <a:r>
              <a:rPr lang="en-GB" dirty="0"/>
              <a:t>Capability catalogue entries</a:t>
            </a:r>
          </a:p>
          <a:p>
            <a:pPr lvl="1"/>
            <a:r>
              <a:rPr lang="en-GB" dirty="0"/>
              <a:t>Capability design patterns in catalogue backend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7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DB3B-886F-4ED5-A520-7F8640E3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7C85-F6F6-49EA-AA96-A39D319A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Stage</a:t>
            </a:r>
          </a:p>
          <a:p>
            <a:pPr lvl="1"/>
            <a:r>
              <a:rPr lang="en-GB" dirty="0"/>
              <a:t>Assessment of market place for specific external demand</a:t>
            </a:r>
          </a:p>
          <a:p>
            <a:pPr lvl="1"/>
            <a:r>
              <a:rPr lang="en-GB" dirty="0"/>
              <a:t>Design of physical/functional system structure to provide necessary infrastructure capability to support external demand</a:t>
            </a:r>
          </a:p>
          <a:p>
            <a:r>
              <a:rPr lang="en-GB" dirty="0"/>
              <a:t>Position</a:t>
            </a:r>
          </a:p>
          <a:p>
            <a:pPr lvl="1"/>
            <a:r>
              <a:rPr lang="en-GB" dirty="0"/>
              <a:t>Understanding of expected demand for each capability type</a:t>
            </a:r>
          </a:p>
          <a:p>
            <a:pPr lvl="1"/>
            <a:r>
              <a:rPr lang="en-GB" dirty="0"/>
              <a:t>Known design for network to support current expected demand of capability</a:t>
            </a:r>
          </a:p>
          <a:p>
            <a:pPr lvl="2"/>
            <a:r>
              <a:rPr lang="en-GB" dirty="0"/>
              <a:t>Specific physical layouts including: Equipment, inside plant, outside plant</a:t>
            </a:r>
          </a:p>
          <a:p>
            <a:pPr lvl="2"/>
            <a:r>
              <a:rPr lang="en-GB" dirty="0"/>
              <a:t>Specific functional layouts including: LTPs, FCs, </a:t>
            </a:r>
            <a:r>
              <a:rPr lang="en-GB" dirty="0" err="1"/>
              <a:t>ControlConstructs</a:t>
            </a:r>
            <a:r>
              <a:rPr lang="en-GB" dirty="0"/>
              <a:t> </a:t>
            </a:r>
            <a:r>
              <a:rPr lang="en-GB" dirty="0" err="1"/>
              <a:t>ec.</a:t>
            </a:r>
            <a:endParaRPr lang="en-GB" dirty="0"/>
          </a:p>
          <a:p>
            <a:pPr lvl="2"/>
            <a:r>
              <a:rPr lang="en-GB" dirty="0"/>
              <a:t>Expectation of </a:t>
            </a:r>
            <a:r>
              <a:rPr lang="en-GB" dirty="0" err="1"/>
              <a:t>equipments</a:t>
            </a:r>
            <a:r>
              <a:rPr lang="en-GB" dirty="0"/>
              <a:t> in inventory (with serial numbers NOT populated)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11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DB3B-886F-4ED5-A520-7F8640E3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7C85-F6F6-49EA-AA96-A39D319A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Stage</a:t>
            </a:r>
          </a:p>
          <a:p>
            <a:pPr lvl="1"/>
            <a:r>
              <a:rPr lang="en-GB" dirty="0"/>
              <a:t>Acquisition of functional capabilities from suppliers</a:t>
            </a:r>
          </a:p>
          <a:p>
            <a:pPr lvl="1"/>
            <a:r>
              <a:rPr lang="en-GB" dirty="0"/>
              <a:t>Acquisition of physical equipment</a:t>
            </a:r>
          </a:p>
          <a:p>
            <a:pPr lvl="1"/>
            <a:r>
              <a:rPr lang="en-GB" dirty="0"/>
              <a:t>Deployment of physical structures</a:t>
            </a:r>
          </a:p>
          <a:p>
            <a:pPr lvl="1"/>
            <a:r>
              <a:rPr lang="en-GB" dirty="0"/>
              <a:t>Layout of functional system on physical to provide infrastructure</a:t>
            </a:r>
          </a:p>
          <a:p>
            <a:r>
              <a:rPr lang="en-GB" dirty="0"/>
              <a:t>Position</a:t>
            </a:r>
          </a:p>
          <a:p>
            <a:pPr lvl="1"/>
            <a:r>
              <a:rPr lang="en-GB" dirty="0"/>
              <a:t>All necessary physical devices in place and validated</a:t>
            </a:r>
          </a:p>
          <a:p>
            <a:pPr lvl="2"/>
            <a:r>
              <a:rPr lang="en-GB" dirty="0"/>
              <a:t>Physical installation provides serial numbers to augment equipment representation in inventory</a:t>
            </a:r>
          </a:p>
          <a:p>
            <a:pPr lvl="1"/>
            <a:r>
              <a:rPr lang="en-GB" dirty="0"/>
              <a:t>All necessary LTPs and FCs in place and validated</a:t>
            </a:r>
          </a:p>
          <a:p>
            <a:pPr lvl="2"/>
            <a:r>
              <a:rPr lang="en-GB" dirty="0"/>
              <a:t>So arrive as consequence of equipment installation, others need to be caused to be realized by control action (equivalent to intent – see next)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81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DB3B-886F-4ED5-A520-7F8640E3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7C85-F6F6-49EA-AA96-A39D319A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Stage</a:t>
            </a:r>
          </a:p>
          <a:p>
            <a:pPr lvl="1"/>
            <a:r>
              <a:rPr lang="en-GB" dirty="0"/>
              <a:t>Offer into the market place:</a:t>
            </a:r>
          </a:p>
          <a:p>
            <a:pPr lvl="2"/>
            <a:r>
              <a:rPr lang="en-GB" dirty="0"/>
              <a:t>Network capacity capability (exposed as normal network entities)</a:t>
            </a:r>
          </a:p>
          <a:p>
            <a:pPr lvl="2"/>
            <a:r>
              <a:rPr lang="en-GB" dirty="0"/>
              <a:t>Forwarding capability (exposed as normal forwarding entities)</a:t>
            </a:r>
          </a:p>
          <a:p>
            <a:pPr lvl="2"/>
            <a:r>
              <a:rPr lang="en-GB" dirty="0"/>
              <a:t>Control capability in conjunction with Network/Forwarding capability</a:t>
            </a:r>
          </a:p>
          <a:p>
            <a:pPr lvl="1"/>
            <a:r>
              <a:rPr lang="en-GB" dirty="0"/>
              <a:t>Negotiate capability</a:t>
            </a:r>
          </a:p>
          <a:p>
            <a:pPr lvl="2"/>
            <a:r>
              <a:rPr lang="en-GB" dirty="0"/>
              <a:t>Trial design capability realization</a:t>
            </a:r>
          </a:p>
          <a:p>
            <a:pPr lvl="1"/>
            <a:r>
              <a:rPr lang="en-GB" dirty="0"/>
              <a:t>Contract capability</a:t>
            </a:r>
          </a:p>
          <a:p>
            <a:pPr lvl="2"/>
            <a:r>
              <a:rPr lang="en-GB" dirty="0"/>
              <a:t>Intent to supply = Client Expectation</a:t>
            </a:r>
          </a:p>
          <a:p>
            <a:r>
              <a:rPr lang="en-GB" dirty="0"/>
              <a:t>Position</a:t>
            </a:r>
          </a:p>
          <a:p>
            <a:pPr lvl="1"/>
            <a:r>
              <a:rPr lang="en-GB" dirty="0"/>
              <a:t>Feasible intent ready to design/deploy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77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7763-B71C-434B-8AC2-14C2A2E4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E567-4D7A-4532-8AB0-ECB89B8ED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Stage</a:t>
            </a:r>
          </a:p>
          <a:p>
            <a:pPr lvl="1"/>
            <a:r>
              <a:rPr lang="en-GB" dirty="0"/>
              <a:t>Expose network capacity capability to client</a:t>
            </a:r>
          </a:p>
          <a:p>
            <a:pPr lvl="2"/>
            <a:r>
              <a:rPr lang="en-GB" dirty="0"/>
              <a:t>Assume that this is a view of existing infrastructure </a:t>
            </a:r>
          </a:p>
          <a:p>
            <a:pPr lvl="1"/>
            <a:r>
              <a:rPr lang="en-GB" dirty="0"/>
              <a:t>Expose control capability to client</a:t>
            </a:r>
          </a:p>
          <a:p>
            <a:pPr lvl="2"/>
            <a:r>
              <a:rPr lang="en-GB" dirty="0"/>
              <a:t>Assume that this is a view of existing control capability in the context of a view of existing infrastructure</a:t>
            </a:r>
          </a:p>
          <a:p>
            <a:r>
              <a:rPr lang="en-GB" dirty="0"/>
              <a:t>Position</a:t>
            </a:r>
          </a:p>
          <a:p>
            <a:pPr lvl="1"/>
            <a:r>
              <a:rPr lang="en-GB" dirty="0"/>
              <a:t>Representation of capacity capability and control exposed to client</a:t>
            </a:r>
          </a:p>
          <a:p>
            <a:pPr lvl="1"/>
            <a:r>
              <a:rPr lang="en-GB" dirty="0"/>
              <a:t>Mapping from infrastructure to exposed capability available to system capability controller</a:t>
            </a:r>
          </a:p>
        </p:txBody>
      </p:sp>
    </p:spTree>
    <p:extLst>
      <p:ext uri="{BB962C8B-B14F-4D97-AF65-F5344CB8AC3E}">
        <p14:creationId xmlns:p14="http://schemas.microsoft.com/office/powerpoint/2010/main" val="39323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38E1-F802-46AD-B834-68E29E61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203D-872E-41D3-8EE7-4E7A8EFB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Stage</a:t>
            </a:r>
          </a:p>
          <a:p>
            <a:pPr lvl="1"/>
            <a:r>
              <a:rPr lang="en-GB" dirty="0"/>
              <a:t>Design from forwarding intent to expectation on infrastructure in the context of the capacity exposed to the client</a:t>
            </a:r>
          </a:p>
          <a:p>
            <a:pPr lvl="1"/>
            <a:r>
              <a:rPr lang="en-GB" dirty="0"/>
              <a:t>Negotiate etc. any relationships and contract with providers</a:t>
            </a:r>
          </a:p>
          <a:p>
            <a:pPr lvl="1"/>
            <a:r>
              <a:rPr lang="en-GB" dirty="0"/>
              <a:t>Deploy expectation</a:t>
            </a:r>
          </a:p>
          <a:p>
            <a:pPr lvl="1"/>
            <a:r>
              <a:rPr lang="en-GB" dirty="0"/>
              <a:t>Activate capability</a:t>
            </a:r>
          </a:p>
          <a:p>
            <a:r>
              <a:rPr lang="en-GB" dirty="0"/>
              <a:t>Position</a:t>
            </a:r>
          </a:p>
          <a:p>
            <a:pPr lvl="1"/>
            <a:r>
              <a:rPr lang="en-GB" dirty="0"/>
              <a:t>Capability to support expectation deployed and operational</a:t>
            </a:r>
          </a:p>
          <a:p>
            <a:r>
              <a:rPr lang="en-GB" dirty="0"/>
              <a:t>Challenge</a:t>
            </a:r>
          </a:p>
          <a:p>
            <a:pPr lvl="1"/>
            <a:r>
              <a:rPr lang="en-GB" dirty="0"/>
              <a:t>Potentially sub-optimum nature of design due to partial visibility of infrastructure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36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3A1B5-D09C-4416-926E-E9B673832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Capability to use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8BE073-2766-4147-97CA-9230815DC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31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>
            <a:extLst>
              <a:ext uri="{FF2B5EF4-FFF2-40B4-BE49-F238E27FC236}">
                <a16:creationId xmlns:a16="http://schemas.microsoft.com/office/drawing/2014/main" id="{74BABFA1-5937-4A23-A83B-78C2E4E9E1A6}"/>
              </a:ext>
            </a:extLst>
          </p:cNvPr>
          <p:cNvSpPr/>
          <p:nvPr/>
        </p:nvSpPr>
        <p:spPr>
          <a:xfrm>
            <a:off x="4425696" y="3086739"/>
            <a:ext cx="1952241" cy="5852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E7397E-A575-463B-A172-BDB5230359D9}"/>
              </a:ext>
            </a:extLst>
          </p:cNvPr>
          <p:cNvCxnSpPr/>
          <p:nvPr/>
        </p:nvCxnSpPr>
        <p:spPr>
          <a:xfrm>
            <a:off x="4425696" y="219456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517D8B-A19D-4A66-928F-0C0E34C3829D}"/>
              </a:ext>
            </a:extLst>
          </p:cNvPr>
          <p:cNvCxnSpPr/>
          <p:nvPr/>
        </p:nvCxnSpPr>
        <p:spPr>
          <a:xfrm>
            <a:off x="6377940" y="219456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75D086E9-5F30-4BE7-B99D-35A5DB4FFEB2}"/>
              </a:ext>
            </a:extLst>
          </p:cNvPr>
          <p:cNvSpPr/>
          <p:nvPr/>
        </p:nvSpPr>
        <p:spPr>
          <a:xfrm>
            <a:off x="4361688" y="73630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188D679-0448-408F-8616-4385D29CC179}"/>
              </a:ext>
            </a:extLst>
          </p:cNvPr>
          <p:cNvSpPr/>
          <p:nvPr/>
        </p:nvSpPr>
        <p:spPr>
          <a:xfrm>
            <a:off x="6313931" y="73630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CC8A3BC9-E1AD-4031-A387-EC6853AC35CA}"/>
              </a:ext>
            </a:extLst>
          </p:cNvPr>
          <p:cNvSpPr/>
          <p:nvPr/>
        </p:nvSpPr>
        <p:spPr>
          <a:xfrm>
            <a:off x="3739896" y="205782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FDDE7968-7240-496B-9C22-E48CAEFEC944}"/>
              </a:ext>
            </a:extLst>
          </p:cNvPr>
          <p:cNvSpPr/>
          <p:nvPr/>
        </p:nvSpPr>
        <p:spPr>
          <a:xfrm>
            <a:off x="6761988" y="205782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09844B-7913-4BC7-B247-5EF026B1E9D9}"/>
              </a:ext>
            </a:extLst>
          </p:cNvPr>
          <p:cNvCxnSpPr>
            <a:cxnSpLocks/>
            <a:stCxn id="37" idx="3"/>
            <a:endCxn id="56" idx="1"/>
          </p:cNvCxnSpPr>
          <p:nvPr/>
        </p:nvCxnSpPr>
        <p:spPr>
          <a:xfrm>
            <a:off x="3858768" y="2108118"/>
            <a:ext cx="502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BD96C2-4320-4DE8-9205-7DF6900EC3F4}"/>
              </a:ext>
            </a:extLst>
          </p:cNvPr>
          <p:cNvCxnSpPr>
            <a:cxnSpLocks/>
            <a:stCxn id="57" idx="3"/>
            <a:endCxn id="40" idx="1"/>
          </p:cNvCxnSpPr>
          <p:nvPr/>
        </p:nvCxnSpPr>
        <p:spPr>
          <a:xfrm>
            <a:off x="6432803" y="2108118"/>
            <a:ext cx="32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CF001E-36CE-4E78-8F8A-45AB07F81561}"/>
              </a:ext>
            </a:extLst>
          </p:cNvPr>
          <p:cNvCxnSpPr/>
          <p:nvPr/>
        </p:nvCxnSpPr>
        <p:spPr>
          <a:xfrm>
            <a:off x="4425696" y="1540977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709570-DD43-480E-A6FD-0C9F6A6E6944}"/>
              </a:ext>
            </a:extLst>
          </p:cNvPr>
          <p:cNvCxnSpPr/>
          <p:nvPr/>
        </p:nvCxnSpPr>
        <p:spPr>
          <a:xfrm>
            <a:off x="6377940" y="1540977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FD7415A0-031D-4887-9755-E4F13CDE791E}"/>
              </a:ext>
            </a:extLst>
          </p:cNvPr>
          <p:cNvSpPr/>
          <p:nvPr/>
        </p:nvSpPr>
        <p:spPr>
          <a:xfrm>
            <a:off x="4361688" y="205782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0274127C-0E6F-40ED-94A7-E020E50A0B9D}"/>
              </a:ext>
            </a:extLst>
          </p:cNvPr>
          <p:cNvSpPr/>
          <p:nvPr/>
        </p:nvSpPr>
        <p:spPr>
          <a:xfrm>
            <a:off x="6313931" y="205782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4044A7F6-B328-4FB4-BA1B-5300592903ED}"/>
              </a:ext>
            </a:extLst>
          </p:cNvPr>
          <p:cNvSpPr/>
          <p:nvPr/>
        </p:nvSpPr>
        <p:spPr>
          <a:xfrm>
            <a:off x="3739896" y="332926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27581FDF-F905-4381-BE26-B05EAB09CBE3}"/>
              </a:ext>
            </a:extLst>
          </p:cNvPr>
          <p:cNvSpPr/>
          <p:nvPr/>
        </p:nvSpPr>
        <p:spPr>
          <a:xfrm>
            <a:off x="6761988" y="332926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6E81944-6A01-4B8B-B470-FD727494B826}"/>
              </a:ext>
            </a:extLst>
          </p:cNvPr>
          <p:cNvCxnSpPr>
            <a:cxnSpLocks/>
            <a:stCxn id="58" idx="3"/>
            <a:endCxn id="64" idx="1"/>
          </p:cNvCxnSpPr>
          <p:nvPr/>
        </p:nvCxnSpPr>
        <p:spPr>
          <a:xfrm>
            <a:off x="3858768" y="3379560"/>
            <a:ext cx="502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0B1C46-4F8D-4139-A3F3-C0E07D2D52E9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>
            <a:off x="6432803" y="3379560"/>
            <a:ext cx="32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4187DB-8346-4290-85B8-08FA72F64C9E}"/>
              </a:ext>
            </a:extLst>
          </p:cNvPr>
          <p:cNvCxnSpPr/>
          <p:nvPr/>
        </p:nvCxnSpPr>
        <p:spPr>
          <a:xfrm>
            <a:off x="4425696" y="2812419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F9E372-E5E6-4BB1-8219-A0F45292CE9E}"/>
              </a:ext>
            </a:extLst>
          </p:cNvPr>
          <p:cNvCxnSpPr/>
          <p:nvPr/>
        </p:nvCxnSpPr>
        <p:spPr>
          <a:xfrm>
            <a:off x="6377940" y="2812419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E746719D-B017-4B98-B5E0-DD22BC348004}"/>
              </a:ext>
            </a:extLst>
          </p:cNvPr>
          <p:cNvSpPr/>
          <p:nvPr/>
        </p:nvSpPr>
        <p:spPr>
          <a:xfrm>
            <a:off x="4361688" y="332926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C3D7C041-D883-49A7-AA42-BB4EAE3859C4}"/>
              </a:ext>
            </a:extLst>
          </p:cNvPr>
          <p:cNvSpPr/>
          <p:nvPr/>
        </p:nvSpPr>
        <p:spPr>
          <a:xfrm>
            <a:off x="6313931" y="332926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3D96E18-229B-4192-A018-8470FF2DD862}"/>
              </a:ext>
            </a:extLst>
          </p:cNvPr>
          <p:cNvSpPr/>
          <p:nvPr/>
        </p:nvSpPr>
        <p:spPr>
          <a:xfrm>
            <a:off x="4425696" y="4404327"/>
            <a:ext cx="1952241" cy="5852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BE2CB1E7-6657-4AC9-A543-54C5A9287C42}"/>
              </a:ext>
            </a:extLst>
          </p:cNvPr>
          <p:cNvSpPr/>
          <p:nvPr/>
        </p:nvSpPr>
        <p:spPr>
          <a:xfrm>
            <a:off x="3739896" y="464685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3257E236-D02C-4FCB-B7F5-8A749B388F83}"/>
              </a:ext>
            </a:extLst>
          </p:cNvPr>
          <p:cNvSpPr/>
          <p:nvPr/>
        </p:nvSpPr>
        <p:spPr>
          <a:xfrm>
            <a:off x="6761988" y="464685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86D00A-B163-47A9-B522-4646CBE25A92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>
            <a:off x="3858768" y="4697148"/>
            <a:ext cx="502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DFD73A0-B230-4369-B912-C1D3913E957D}"/>
              </a:ext>
            </a:extLst>
          </p:cNvPr>
          <p:cNvCxnSpPr>
            <a:cxnSpLocks/>
            <a:stCxn id="83" idx="3"/>
            <a:endCxn id="77" idx="1"/>
          </p:cNvCxnSpPr>
          <p:nvPr/>
        </p:nvCxnSpPr>
        <p:spPr>
          <a:xfrm>
            <a:off x="6432803" y="4697148"/>
            <a:ext cx="32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410224E-01D0-41A6-8C94-91BB7438779A}"/>
              </a:ext>
            </a:extLst>
          </p:cNvPr>
          <p:cNvCxnSpPr/>
          <p:nvPr/>
        </p:nvCxnSpPr>
        <p:spPr>
          <a:xfrm>
            <a:off x="4425696" y="4130007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14312FB-F0FD-4F6B-BEF4-CA9A3DF37EB6}"/>
              </a:ext>
            </a:extLst>
          </p:cNvPr>
          <p:cNvCxnSpPr/>
          <p:nvPr/>
        </p:nvCxnSpPr>
        <p:spPr>
          <a:xfrm>
            <a:off x="6377940" y="4130007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CF78571B-A4BA-477F-89F2-068C7BB4F613}"/>
              </a:ext>
            </a:extLst>
          </p:cNvPr>
          <p:cNvSpPr/>
          <p:nvPr/>
        </p:nvSpPr>
        <p:spPr>
          <a:xfrm>
            <a:off x="4361688" y="464685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45BE72E5-B47B-4AC5-BAC0-6FE49186C4CF}"/>
              </a:ext>
            </a:extLst>
          </p:cNvPr>
          <p:cNvSpPr/>
          <p:nvPr/>
        </p:nvSpPr>
        <p:spPr>
          <a:xfrm>
            <a:off x="6313931" y="464685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C5CE79-5319-433F-86F6-CB2457F9525A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>
            <a:off x="4480560" y="4697148"/>
            <a:ext cx="1833371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9150784-8655-4E40-B402-DE61C5C122A1}"/>
              </a:ext>
            </a:extLst>
          </p:cNvPr>
          <p:cNvSpPr/>
          <p:nvPr/>
        </p:nvSpPr>
        <p:spPr>
          <a:xfrm>
            <a:off x="4425696" y="5623560"/>
            <a:ext cx="1952241" cy="5852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B3D00C4-F9AE-4656-BDC0-295A727E4434}"/>
              </a:ext>
            </a:extLst>
          </p:cNvPr>
          <p:cNvSpPr/>
          <p:nvPr/>
        </p:nvSpPr>
        <p:spPr>
          <a:xfrm>
            <a:off x="4425693" y="5856945"/>
            <a:ext cx="1947678" cy="105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BAEB3E14-3F54-40E2-A9D4-CF28395E1BC7}"/>
              </a:ext>
            </a:extLst>
          </p:cNvPr>
          <p:cNvSpPr/>
          <p:nvPr/>
        </p:nvSpPr>
        <p:spPr>
          <a:xfrm>
            <a:off x="3739896" y="585694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2BF41307-3E6F-4BC0-8B5C-811B495B4C61}"/>
              </a:ext>
            </a:extLst>
          </p:cNvPr>
          <p:cNvSpPr/>
          <p:nvPr/>
        </p:nvSpPr>
        <p:spPr>
          <a:xfrm>
            <a:off x="6761988" y="585694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7836711-2C86-4CF4-8DFC-88DEF7C902E3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>
            <a:off x="3858768" y="5907237"/>
            <a:ext cx="502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36588D4-E436-4532-AC5D-E992A235DBEF}"/>
              </a:ext>
            </a:extLst>
          </p:cNvPr>
          <p:cNvCxnSpPr>
            <a:cxnSpLocks/>
            <a:stCxn id="95" idx="3"/>
            <a:endCxn id="89" idx="1"/>
          </p:cNvCxnSpPr>
          <p:nvPr/>
        </p:nvCxnSpPr>
        <p:spPr>
          <a:xfrm>
            <a:off x="6432803" y="5907237"/>
            <a:ext cx="32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3E6761-9340-4CBC-9C57-494A707B2EF0}"/>
              </a:ext>
            </a:extLst>
          </p:cNvPr>
          <p:cNvCxnSpPr/>
          <p:nvPr/>
        </p:nvCxnSpPr>
        <p:spPr>
          <a:xfrm>
            <a:off x="4425696" y="5340096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9A6C0DE-0377-4504-8C08-D2146D16D843}"/>
              </a:ext>
            </a:extLst>
          </p:cNvPr>
          <p:cNvCxnSpPr/>
          <p:nvPr/>
        </p:nvCxnSpPr>
        <p:spPr>
          <a:xfrm>
            <a:off x="6377940" y="5340096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297C2B48-B785-4B0E-8EB9-E81FC4042CAE}"/>
              </a:ext>
            </a:extLst>
          </p:cNvPr>
          <p:cNvSpPr/>
          <p:nvPr/>
        </p:nvSpPr>
        <p:spPr>
          <a:xfrm>
            <a:off x="4361688" y="585694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1EBF062B-692F-44F5-83E8-B1063AEE531D}"/>
              </a:ext>
            </a:extLst>
          </p:cNvPr>
          <p:cNvSpPr/>
          <p:nvPr/>
        </p:nvSpPr>
        <p:spPr>
          <a:xfrm>
            <a:off x="6313931" y="585694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FB0DB-984B-400F-BEE2-E9A17B503EB6}"/>
              </a:ext>
            </a:extLst>
          </p:cNvPr>
          <p:cNvSpPr txBox="1"/>
          <p:nvPr/>
        </p:nvSpPr>
        <p:spPr>
          <a:xfrm>
            <a:off x="7872984" y="736305"/>
            <a:ext cx="372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Access ports known but not authorize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5D10BE4-EA55-4E3B-8D75-12C03141D8C0}"/>
              </a:ext>
            </a:extLst>
          </p:cNvPr>
          <p:cNvSpPr txBox="1"/>
          <p:nvPr/>
        </p:nvSpPr>
        <p:spPr>
          <a:xfrm>
            <a:off x="7872984" y="1923239"/>
            <a:ext cx="28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Device added to access plug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054AE8-AAF7-4408-A975-4F97A86A5770}"/>
              </a:ext>
            </a:extLst>
          </p:cNvPr>
          <p:cNvSpPr txBox="1"/>
          <p:nvPr/>
        </p:nvSpPr>
        <p:spPr>
          <a:xfrm>
            <a:off x="7872984" y="3194681"/>
            <a:ext cx="4305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present (but no capacity allocated)</a:t>
            </a:r>
          </a:p>
          <a:p>
            <a:r>
              <a:rPr lang="en-GB" dirty="0"/>
              <a:t>[Port authorized]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90DC11-218D-4D4F-8BA4-F28E610613DD}"/>
              </a:ext>
            </a:extLst>
          </p:cNvPr>
          <p:cNvSpPr txBox="1"/>
          <p:nvPr/>
        </p:nvSpPr>
        <p:spPr>
          <a:xfrm>
            <a:off x="7872984" y="4512269"/>
            <a:ext cx="19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Capacity allocated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2E46DF0-CDD8-442E-A605-A351BE19D5ED}"/>
              </a:ext>
            </a:extLst>
          </p:cNvPr>
          <p:cNvSpPr txBox="1"/>
          <p:nvPr/>
        </p:nvSpPr>
        <p:spPr>
          <a:xfrm>
            <a:off x="7872984" y="5603486"/>
            <a:ext cx="3066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Enabled capacity allowing flow</a:t>
            </a:r>
          </a:p>
          <a:p>
            <a:r>
              <a:rPr lang="en-GB" dirty="0"/>
              <a:t>(subset)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2CEE151-FD14-403F-A505-7F2997DAE0A7}"/>
              </a:ext>
            </a:extLst>
          </p:cNvPr>
          <p:cNvCxnSpPr/>
          <p:nvPr/>
        </p:nvCxnSpPr>
        <p:spPr>
          <a:xfrm>
            <a:off x="768096" y="219456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DBD1AD7-87FE-4604-A5BA-6AFC1546064A}"/>
              </a:ext>
            </a:extLst>
          </p:cNvPr>
          <p:cNvCxnSpPr/>
          <p:nvPr/>
        </p:nvCxnSpPr>
        <p:spPr>
          <a:xfrm>
            <a:off x="2720340" y="219456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3EB1C658-6184-48CD-92A1-86B6675E9B57}"/>
              </a:ext>
            </a:extLst>
          </p:cNvPr>
          <p:cNvSpPr/>
          <p:nvPr/>
        </p:nvSpPr>
        <p:spPr>
          <a:xfrm>
            <a:off x="704088" y="73630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ABFFD9D1-49D1-459B-86A4-BD270FB00660}"/>
              </a:ext>
            </a:extLst>
          </p:cNvPr>
          <p:cNvSpPr/>
          <p:nvPr/>
        </p:nvSpPr>
        <p:spPr>
          <a:xfrm>
            <a:off x="2656331" y="73630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Flowchart: Process 104">
            <a:extLst>
              <a:ext uri="{FF2B5EF4-FFF2-40B4-BE49-F238E27FC236}">
                <a16:creationId xmlns:a16="http://schemas.microsoft.com/office/drawing/2014/main" id="{57C3F541-17FF-45BF-9141-93465585A5D8}"/>
              </a:ext>
            </a:extLst>
          </p:cNvPr>
          <p:cNvSpPr/>
          <p:nvPr/>
        </p:nvSpPr>
        <p:spPr>
          <a:xfrm>
            <a:off x="82296" y="2057826"/>
            <a:ext cx="118872" cy="100584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967CC839-AC2D-4B30-A028-FE053388458A}"/>
              </a:ext>
            </a:extLst>
          </p:cNvPr>
          <p:cNvSpPr/>
          <p:nvPr/>
        </p:nvSpPr>
        <p:spPr>
          <a:xfrm>
            <a:off x="3104388" y="2057826"/>
            <a:ext cx="118872" cy="100584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1416559-780B-4C84-AFC3-3A47A46073A0}"/>
              </a:ext>
            </a:extLst>
          </p:cNvPr>
          <p:cNvCxnSpPr>
            <a:cxnSpLocks/>
            <a:stCxn id="105" idx="3"/>
            <a:endCxn id="111" idx="1"/>
          </p:cNvCxnSpPr>
          <p:nvPr/>
        </p:nvCxnSpPr>
        <p:spPr>
          <a:xfrm>
            <a:off x="201168" y="2108118"/>
            <a:ext cx="5029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EDC8E3F-CD53-4315-A600-5B7CB7924678}"/>
              </a:ext>
            </a:extLst>
          </p:cNvPr>
          <p:cNvCxnSpPr>
            <a:cxnSpLocks/>
            <a:stCxn id="112" idx="3"/>
            <a:endCxn id="106" idx="1"/>
          </p:cNvCxnSpPr>
          <p:nvPr/>
        </p:nvCxnSpPr>
        <p:spPr>
          <a:xfrm>
            <a:off x="2775203" y="2108118"/>
            <a:ext cx="32918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56A6443-22C3-46F5-9ADB-1B94B4F91001}"/>
              </a:ext>
            </a:extLst>
          </p:cNvPr>
          <p:cNvCxnSpPr/>
          <p:nvPr/>
        </p:nvCxnSpPr>
        <p:spPr>
          <a:xfrm>
            <a:off x="768096" y="1540977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87C5073-C063-482D-A094-2A74C789B130}"/>
              </a:ext>
            </a:extLst>
          </p:cNvPr>
          <p:cNvCxnSpPr/>
          <p:nvPr/>
        </p:nvCxnSpPr>
        <p:spPr>
          <a:xfrm>
            <a:off x="2720340" y="1540977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760342BE-B003-4C35-B1BE-22D3D00E7D2D}"/>
              </a:ext>
            </a:extLst>
          </p:cNvPr>
          <p:cNvSpPr/>
          <p:nvPr/>
        </p:nvSpPr>
        <p:spPr>
          <a:xfrm>
            <a:off x="704088" y="2057826"/>
            <a:ext cx="118872" cy="100584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94EF1338-1122-4D8C-9D08-6DD400F5C9B8}"/>
              </a:ext>
            </a:extLst>
          </p:cNvPr>
          <p:cNvSpPr/>
          <p:nvPr/>
        </p:nvSpPr>
        <p:spPr>
          <a:xfrm>
            <a:off x="2656331" y="2057826"/>
            <a:ext cx="118872" cy="100584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0AF70CF0-A722-4E46-B108-26C359E263F6}"/>
              </a:ext>
            </a:extLst>
          </p:cNvPr>
          <p:cNvSpPr/>
          <p:nvPr/>
        </p:nvSpPr>
        <p:spPr>
          <a:xfrm>
            <a:off x="82296" y="332926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63CE3669-867B-475A-B92C-E5CCD605139D}"/>
              </a:ext>
            </a:extLst>
          </p:cNvPr>
          <p:cNvSpPr/>
          <p:nvPr/>
        </p:nvSpPr>
        <p:spPr>
          <a:xfrm>
            <a:off x="3104388" y="332926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94082C9-0C98-46CE-95BC-B6ABC0D5C757}"/>
              </a:ext>
            </a:extLst>
          </p:cNvPr>
          <p:cNvCxnSpPr>
            <a:cxnSpLocks/>
            <a:stCxn id="113" idx="3"/>
            <a:endCxn id="119" idx="1"/>
          </p:cNvCxnSpPr>
          <p:nvPr/>
        </p:nvCxnSpPr>
        <p:spPr>
          <a:xfrm>
            <a:off x="201168" y="3379560"/>
            <a:ext cx="502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7C42044-440D-477C-A196-972C8B79CBE6}"/>
              </a:ext>
            </a:extLst>
          </p:cNvPr>
          <p:cNvCxnSpPr>
            <a:cxnSpLocks/>
            <a:stCxn id="120" idx="3"/>
            <a:endCxn id="114" idx="1"/>
          </p:cNvCxnSpPr>
          <p:nvPr/>
        </p:nvCxnSpPr>
        <p:spPr>
          <a:xfrm>
            <a:off x="2775203" y="3379560"/>
            <a:ext cx="32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E8F8B60-7778-4AAC-9F19-EDBEB5EC987F}"/>
              </a:ext>
            </a:extLst>
          </p:cNvPr>
          <p:cNvCxnSpPr/>
          <p:nvPr/>
        </p:nvCxnSpPr>
        <p:spPr>
          <a:xfrm>
            <a:off x="768096" y="2812419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6E7AF8A-FEDB-41F8-9C48-E56E8FB459DC}"/>
              </a:ext>
            </a:extLst>
          </p:cNvPr>
          <p:cNvCxnSpPr/>
          <p:nvPr/>
        </p:nvCxnSpPr>
        <p:spPr>
          <a:xfrm>
            <a:off x="2720340" y="2812419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E29F8530-2768-435D-8CD3-238500D28844}"/>
              </a:ext>
            </a:extLst>
          </p:cNvPr>
          <p:cNvSpPr/>
          <p:nvPr/>
        </p:nvSpPr>
        <p:spPr>
          <a:xfrm>
            <a:off x="704088" y="332926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FFE234E1-B68D-485A-9598-4468477DF674}"/>
              </a:ext>
            </a:extLst>
          </p:cNvPr>
          <p:cNvSpPr/>
          <p:nvPr/>
        </p:nvSpPr>
        <p:spPr>
          <a:xfrm>
            <a:off x="2656331" y="332926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7EEE6E0C-2768-473F-A164-0C2D2C338374}"/>
              </a:ext>
            </a:extLst>
          </p:cNvPr>
          <p:cNvSpPr/>
          <p:nvPr/>
        </p:nvSpPr>
        <p:spPr>
          <a:xfrm>
            <a:off x="82296" y="464685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FF8D9E1B-117E-4D07-9040-EBCC701693BE}"/>
              </a:ext>
            </a:extLst>
          </p:cNvPr>
          <p:cNvSpPr/>
          <p:nvPr/>
        </p:nvSpPr>
        <p:spPr>
          <a:xfrm>
            <a:off x="3104388" y="464685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EC60726-0D9E-4F0E-9E1E-D287582FCE04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201168" y="4697148"/>
            <a:ext cx="502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97D0AA5-EC4C-4F38-A603-7D2C2A7A982D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2775203" y="4697148"/>
            <a:ext cx="32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4DA9EC4-43B1-48B2-BC3F-ED4769A6F019}"/>
              </a:ext>
            </a:extLst>
          </p:cNvPr>
          <p:cNvCxnSpPr/>
          <p:nvPr/>
        </p:nvCxnSpPr>
        <p:spPr>
          <a:xfrm>
            <a:off x="768096" y="4130007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AC5849C-B3A9-4A82-9D93-3AF1811B67AB}"/>
              </a:ext>
            </a:extLst>
          </p:cNvPr>
          <p:cNvCxnSpPr/>
          <p:nvPr/>
        </p:nvCxnSpPr>
        <p:spPr>
          <a:xfrm>
            <a:off x="2720340" y="4130007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7810F7AF-E30C-4875-8F4F-16B01CEA88C0}"/>
              </a:ext>
            </a:extLst>
          </p:cNvPr>
          <p:cNvSpPr/>
          <p:nvPr/>
        </p:nvSpPr>
        <p:spPr>
          <a:xfrm>
            <a:off x="1193293" y="5623560"/>
            <a:ext cx="1101848" cy="5852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B93D745-3532-4DD7-9C54-2A49CAEA0321}"/>
              </a:ext>
            </a:extLst>
          </p:cNvPr>
          <p:cNvSpPr/>
          <p:nvPr/>
        </p:nvSpPr>
        <p:spPr>
          <a:xfrm>
            <a:off x="1197864" y="5856945"/>
            <a:ext cx="1088136" cy="105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F4C5F8CC-D6BB-4FB0-B102-D806BE2020C7}"/>
              </a:ext>
            </a:extLst>
          </p:cNvPr>
          <p:cNvSpPr/>
          <p:nvPr/>
        </p:nvSpPr>
        <p:spPr>
          <a:xfrm>
            <a:off x="1129284" y="585694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071042F2-8BC7-4D31-B5F6-CF8BEFF9AD4A}"/>
              </a:ext>
            </a:extLst>
          </p:cNvPr>
          <p:cNvSpPr/>
          <p:nvPr/>
        </p:nvSpPr>
        <p:spPr>
          <a:xfrm>
            <a:off x="2217420" y="585694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lowchart: Process 134">
            <a:extLst>
              <a:ext uri="{FF2B5EF4-FFF2-40B4-BE49-F238E27FC236}">
                <a16:creationId xmlns:a16="http://schemas.microsoft.com/office/drawing/2014/main" id="{D62C3B79-08CE-4DF0-9F95-541B5AD4F7C5}"/>
              </a:ext>
            </a:extLst>
          </p:cNvPr>
          <p:cNvSpPr/>
          <p:nvPr/>
        </p:nvSpPr>
        <p:spPr>
          <a:xfrm>
            <a:off x="82296" y="585694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6EE83D93-242C-4172-BA88-01D4C8C7A338}"/>
              </a:ext>
            </a:extLst>
          </p:cNvPr>
          <p:cNvSpPr/>
          <p:nvPr/>
        </p:nvSpPr>
        <p:spPr>
          <a:xfrm>
            <a:off x="3104388" y="585694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8CA0F21-4AF2-47BE-B228-7C714F95951A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>
            <a:off x="201168" y="5907237"/>
            <a:ext cx="928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11B4D5-50D7-482E-94C4-47959DD5DB34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36292" y="5907237"/>
            <a:ext cx="768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39761FD-B9C6-4979-AE05-C9CD49EFB6D7}"/>
              </a:ext>
            </a:extLst>
          </p:cNvPr>
          <p:cNvCxnSpPr/>
          <p:nvPr/>
        </p:nvCxnSpPr>
        <p:spPr>
          <a:xfrm>
            <a:off x="768096" y="5340096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05DACB3-7518-47AA-B263-F1603A2E0E91}"/>
              </a:ext>
            </a:extLst>
          </p:cNvPr>
          <p:cNvCxnSpPr/>
          <p:nvPr/>
        </p:nvCxnSpPr>
        <p:spPr>
          <a:xfrm>
            <a:off x="2720340" y="5340096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Process 140">
            <a:extLst>
              <a:ext uri="{FF2B5EF4-FFF2-40B4-BE49-F238E27FC236}">
                <a16:creationId xmlns:a16="http://schemas.microsoft.com/office/drawing/2014/main" id="{20DB22D9-F082-41E7-8270-7949448B3A78}"/>
              </a:ext>
            </a:extLst>
          </p:cNvPr>
          <p:cNvSpPr/>
          <p:nvPr/>
        </p:nvSpPr>
        <p:spPr>
          <a:xfrm>
            <a:off x="704088" y="585694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Flowchart: Process 141">
            <a:extLst>
              <a:ext uri="{FF2B5EF4-FFF2-40B4-BE49-F238E27FC236}">
                <a16:creationId xmlns:a16="http://schemas.microsoft.com/office/drawing/2014/main" id="{432FC1C2-C8E2-4B4B-9988-D13174D215EF}"/>
              </a:ext>
            </a:extLst>
          </p:cNvPr>
          <p:cNvSpPr/>
          <p:nvPr/>
        </p:nvSpPr>
        <p:spPr>
          <a:xfrm>
            <a:off x="2656331" y="585694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2BF501E-D20B-4C20-885D-BB7A4E0B51AD}"/>
              </a:ext>
            </a:extLst>
          </p:cNvPr>
          <p:cNvSpPr/>
          <p:nvPr/>
        </p:nvSpPr>
        <p:spPr>
          <a:xfrm>
            <a:off x="1161289" y="489318"/>
            <a:ext cx="1165856" cy="5852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533DC1-A8BC-451C-BB20-2080E3098515}"/>
              </a:ext>
            </a:extLst>
          </p:cNvPr>
          <p:cNvSpPr/>
          <p:nvPr/>
        </p:nvSpPr>
        <p:spPr>
          <a:xfrm>
            <a:off x="1161289" y="1815297"/>
            <a:ext cx="1165856" cy="5852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D6B6F82-44BF-4229-A1CD-B380A2EED590}"/>
              </a:ext>
            </a:extLst>
          </p:cNvPr>
          <p:cNvSpPr/>
          <p:nvPr/>
        </p:nvSpPr>
        <p:spPr>
          <a:xfrm>
            <a:off x="1161289" y="3078348"/>
            <a:ext cx="1165856" cy="5852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7165F6-D820-44C5-B5E8-67DF0A76D15D}"/>
              </a:ext>
            </a:extLst>
          </p:cNvPr>
          <p:cNvCxnSpPr>
            <a:cxnSpLocks/>
            <a:stCxn id="119" idx="3"/>
            <a:endCxn id="145" idx="2"/>
          </p:cNvCxnSpPr>
          <p:nvPr/>
        </p:nvCxnSpPr>
        <p:spPr>
          <a:xfrm flipV="1">
            <a:off x="822960" y="3370956"/>
            <a:ext cx="338329" cy="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BFA3F6-9F27-4F86-86FF-97260435F06B}"/>
              </a:ext>
            </a:extLst>
          </p:cNvPr>
          <p:cNvCxnSpPr>
            <a:stCxn id="145" idx="6"/>
            <a:endCxn id="120" idx="1"/>
          </p:cNvCxnSpPr>
          <p:nvPr/>
        </p:nvCxnSpPr>
        <p:spPr>
          <a:xfrm>
            <a:off x="2327145" y="3370956"/>
            <a:ext cx="329186" cy="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E914AF2-619A-4EB3-B17E-D0E4631D425A}"/>
              </a:ext>
            </a:extLst>
          </p:cNvPr>
          <p:cNvSpPr txBox="1"/>
          <p:nvPr/>
        </p:nvSpPr>
        <p:spPr>
          <a:xfrm>
            <a:off x="1285256" y="34790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Provider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108A80-8F53-4ADD-8AA9-8FDE3D3C594E}"/>
              </a:ext>
            </a:extLst>
          </p:cNvPr>
          <p:cNvSpPr txBox="1"/>
          <p:nvPr/>
        </p:nvSpPr>
        <p:spPr>
          <a:xfrm>
            <a:off x="4900009" y="3479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61" name="Flowchart: Process 160">
            <a:extLst>
              <a:ext uri="{FF2B5EF4-FFF2-40B4-BE49-F238E27FC236}">
                <a16:creationId xmlns:a16="http://schemas.microsoft.com/office/drawing/2014/main" id="{8E391277-7CDF-4609-A9A5-D52BE0FE1CCF}"/>
              </a:ext>
            </a:extLst>
          </p:cNvPr>
          <p:cNvSpPr/>
          <p:nvPr/>
        </p:nvSpPr>
        <p:spPr>
          <a:xfrm>
            <a:off x="1106424" y="332926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D495467B-0DEF-4AEF-8AB3-AA9706305E96}"/>
              </a:ext>
            </a:extLst>
          </p:cNvPr>
          <p:cNvSpPr/>
          <p:nvPr/>
        </p:nvSpPr>
        <p:spPr>
          <a:xfrm>
            <a:off x="2244853" y="332926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75A01D-FE58-4D0E-866E-69EAF8EDD975}"/>
              </a:ext>
            </a:extLst>
          </p:cNvPr>
          <p:cNvSpPr txBox="1"/>
          <p:nvPr/>
        </p:nvSpPr>
        <p:spPr>
          <a:xfrm>
            <a:off x="1581911" y="3194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34CD8CCC-250F-4B9A-88E1-510EB28B852D}"/>
              </a:ext>
            </a:extLst>
          </p:cNvPr>
          <p:cNvSpPr/>
          <p:nvPr/>
        </p:nvSpPr>
        <p:spPr>
          <a:xfrm>
            <a:off x="704088" y="465466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7" name="Flowchart: Process 166">
            <a:extLst>
              <a:ext uri="{FF2B5EF4-FFF2-40B4-BE49-F238E27FC236}">
                <a16:creationId xmlns:a16="http://schemas.microsoft.com/office/drawing/2014/main" id="{2B9FAC83-E4F2-4C24-AD61-8AA04C0D94DB}"/>
              </a:ext>
            </a:extLst>
          </p:cNvPr>
          <p:cNvSpPr/>
          <p:nvPr/>
        </p:nvSpPr>
        <p:spPr>
          <a:xfrm>
            <a:off x="2656331" y="465466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26D951B-2862-4E6C-8084-F36B869A47D9}"/>
              </a:ext>
            </a:extLst>
          </p:cNvPr>
          <p:cNvSpPr/>
          <p:nvPr/>
        </p:nvSpPr>
        <p:spPr>
          <a:xfrm>
            <a:off x="1161289" y="4403746"/>
            <a:ext cx="1165856" cy="5852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E51493D-C506-4DA7-A9D5-448A2802A2C2}"/>
              </a:ext>
            </a:extLst>
          </p:cNvPr>
          <p:cNvCxnSpPr>
            <a:cxnSpLocks/>
            <a:stCxn id="166" idx="3"/>
            <a:endCxn id="168" idx="2"/>
          </p:cNvCxnSpPr>
          <p:nvPr/>
        </p:nvCxnSpPr>
        <p:spPr>
          <a:xfrm flipV="1">
            <a:off x="822960" y="4696354"/>
            <a:ext cx="338329" cy="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A190A7F-A2A3-4A18-BA97-D13E12391D5E}"/>
              </a:ext>
            </a:extLst>
          </p:cNvPr>
          <p:cNvCxnSpPr>
            <a:stCxn id="168" idx="6"/>
            <a:endCxn id="167" idx="1"/>
          </p:cNvCxnSpPr>
          <p:nvPr/>
        </p:nvCxnSpPr>
        <p:spPr>
          <a:xfrm>
            <a:off x="2327145" y="4696354"/>
            <a:ext cx="329186" cy="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25F9DDFB-272E-4D52-B521-E9108DF20DCF}"/>
              </a:ext>
            </a:extLst>
          </p:cNvPr>
          <p:cNvSpPr/>
          <p:nvPr/>
        </p:nvSpPr>
        <p:spPr>
          <a:xfrm>
            <a:off x="1106424" y="465466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Flowchart: Process 171">
            <a:extLst>
              <a:ext uri="{FF2B5EF4-FFF2-40B4-BE49-F238E27FC236}">
                <a16:creationId xmlns:a16="http://schemas.microsoft.com/office/drawing/2014/main" id="{69B550B9-9C37-425E-A339-DDFFBB8A5EFD}"/>
              </a:ext>
            </a:extLst>
          </p:cNvPr>
          <p:cNvSpPr/>
          <p:nvPr/>
        </p:nvSpPr>
        <p:spPr>
          <a:xfrm>
            <a:off x="2244853" y="465466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CBF87FE-C94D-4967-9E0B-0C1E31ED11B7}"/>
              </a:ext>
            </a:extLst>
          </p:cNvPr>
          <p:cNvSpPr txBox="1"/>
          <p:nvPr/>
        </p:nvSpPr>
        <p:spPr>
          <a:xfrm>
            <a:off x="1523402" y="45200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7266F58-2F47-4A1D-87A7-0DF05ADE4457}"/>
              </a:ext>
            </a:extLst>
          </p:cNvPr>
          <p:cNvSpPr txBox="1"/>
          <p:nvPr/>
        </p:nvSpPr>
        <p:spPr>
          <a:xfrm>
            <a:off x="5160461" y="45200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B6132BE-CD47-4BD7-8D96-DF952CFD93C6}"/>
              </a:ext>
            </a:extLst>
          </p:cNvPr>
          <p:cNvSpPr txBox="1"/>
          <p:nvPr/>
        </p:nvSpPr>
        <p:spPr>
          <a:xfrm>
            <a:off x="5218971" y="3194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B9D5B-E9E0-439B-9DEE-47987924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438" y="34790"/>
            <a:ext cx="5030759" cy="656004"/>
          </a:xfrm>
        </p:spPr>
        <p:txBody>
          <a:bodyPr>
            <a:normAutofit fontScale="90000"/>
          </a:bodyPr>
          <a:lstStyle/>
          <a:p>
            <a:r>
              <a:rPr lang="en-GB" dirty="0"/>
              <a:t>Contracting a “Service”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57A83-64FD-487E-8C5A-3120DD7A2F25}"/>
              </a:ext>
            </a:extLst>
          </p:cNvPr>
          <p:cNvSpPr/>
          <p:nvPr/>
        </p:nvSpPr>
        <p:spPr>
          <a:xfrm>
            <a:off x="6869002" y="1201903"/>
            <a:ext cx="480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highlight>
                  <a:srgbClr val="00FFFF"/>
                </a:highlight>
              </a:rPr>
              <a:t>See also TR-512.4 Figures 4-15 - 4-18 (V1.4)</a:t>
            </a:r>
          </a:p>
        </p:txBody>
      </p:sp>
    </p:spTree>
    <p:extLst>
      <p:ext uri="{BB962C8B-B14F-4D97-AF65-F5344CB8AC3E}">
        <p14:creationId xmlns:p14="http://schemas.microsoft.com/office/powerpoint/2010/main" val="6486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84B06DE7-9BA5-4F2B-A9AB-73E1B201A12F}"/>
              </a:ext>
            </a:extLst>
          </p:cNvPr>
          <p:cNvSpPr/>
          <p:nvPr/>
        </p:nvSpPr>
        <p:spPr>
          <a:xfrm>
            <a:off x="3764280" y="4402836"/>
            <a:ext cx="3099816" cy="22701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2B1B376-575E-4DC2-9C72-BE20B2D0CCD8}"/>
              </a:ext>
            </a:extLst>
          </p:cNvPr>
          <p:cNvSpPr/>
          <p:nvPr/>
        </p:nvSpPr>
        <p:spPr>
          <a:xfrm>
            <a:off x="4425696" y="502920"/>
            <a:ext cx="1952241" cy="5852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B706BD-5BD7-491D-9B58-DC7440256514}"/>
              </a:ext>
            </a:extLst>
          </p:cNvPr>
          <p:cNvSpPr/>
          <p:nvPr/>
        </p:nvSpPr>
        <p:spPr>
          <a:xfrm>
            <a:off x="3764280" y="5385816"/>
            <a:ext cx="1088136" cy="7166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C820F3-E248-411C-8FA7-3445FC448D8C}"/>
              </a:ext>
            </a:extLst>
          </p:cNvPr>
          <p:cNvSpPr/>
          <p:nvPr/>
        </p:nvSpPr>
        <p:spPr>
          <a:xfrm>
            <a:off x="5839968" y="5385816"/>
            <a:ext cx="1024128" cy="7166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C7938E-4D7D-4ACE-896E-D1A6BF3C90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52416" y="5744134"/>
            <a:ext cx="98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70A73A9-CA5C-4087-A09F-909D7580E5CD}"/>
              </a:ext>
            </a:extLst>
          </p:cNvPr>
          <p:cNvSpPr/>
          <p:nvPr/>
        </p:nvSpPr>
        <p:spPr>
          <a:xfrm>
            <a:off x="3704844" y="579216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F9CA237-F4B4-4063-9E06-2B4D75C7474D}"/>
              </a:ext>
            </a:extLst>
          </p:cNvPr>
          <p:cNvSpPr/>
          <p:nvPr/>
        </p:nvSpPr>
        <p:spPr>
          <a:xfrm>
            <a:off x="6768084" y="5833871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65E96A-845E-47DF-B065-3C18704EA8C1}"/>
              </a:ext>
            </a:extLst>
          </p:cNvPr>
          <p:cNvSpPr/>
          <p:nvPr/>
        </p:nvSpPr>
        <p:spPr>
          <a:xfrm>
            <a:off x="4852416" y="4402836"/>
            <a:ext cx="1088136" cy="5852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EE5560F-A5E3-4B2F-AD35-96D3A74EA362}"/>
              </a:ext>
            </a:extLst>
          </p:cNvPr>
          <p:cNvSpPr/>
          <p:nvPr/>
        </p:nvSpPr>
        <p:spPr>
          <a:xfrm>
            <a:off x="5373624" y="4359189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6E3DFF-EA0A-4D6B-AD34-BB32B470DBF2}"/>
              </a:ext>
            </a:extLst>
          </p:cNvPr>
          <p:cNvCxnSpPr>
            <a:cxnSpLocks/>
            <a:stCxn id="4" idx="0"/>
            <a:endCxn id="14" idx="3"/>
          </p:cNvCxnSpPr>
          <p:nvPr/>
        </p:nvCxnSpPr>
        <p:spPr>
          <a:xfrm flipV="1">
            <a:off x="4308348" y="4902349"/>
            <a:ext cx="703422" cy="48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044DC1-45C2-4C42-9473-D2CEF2EF9E88}"/>
              </a:ext>
            </a:extLst>
          </p:cNvPr>
          <p:cNvCxnSpPr>
            <a:cxnSpLocks/>
            <a:stCxn id="5" idx="0"/>
            <a:endCxn id="14" idx="5"/>
          </p:cNvCxnSpPr>
          <p:nvPr/>
        </p:nvCxnSpPr>
        <p:spPr>
          <a:xfrm flipH="1" flipV="1">
            <a:off x="5781198" y="4902349"/>
            <a:ext cx="570834" cy="48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9784E0-6C58-46AB-A00E-7220E655C450}"/>
              </a:ext>
            </a:extLst>
          </p:cNvPr>
          <p:cNvSpPr/>
          <p:nvPr/>
        </p:nvSpPr>
        <p:spPr>
          <a:xfrm>
            <a:off x="4855464" y="3184398"/>
            <a:ext cx="1088136" cy="5852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87288CA-B8C4-45FE-A805-EF6BBB0BBF46}"/>
              </a:ext>
            </a:extLst>
          </p:cNvPr>
          <p:cNvSpPr/>
          <p:nvPr/>
        </p:nvSpPr>
        <p:spPr>
          <a:xfrm>
            <a:off x="4786884" y="342442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46888F7-98BD-48AA-9A06-ECC5979B7BB6}"/>
              </a:ext>
            </a:extLst>
          </p:cNvPr>
          <p:cNvSpPr/>
          <p:nvPr/>
        </p:nvSpPr>
        <p:spPr>
          <a:xfrm>
            <a:off x="5875020" y="342442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78B54B-C0C4-469D-A87B-F9DB1E6CCF82}"/>
              </a:ext>
            </a:extLst>
          </p:cNvPr>
          <p:cNvSpPr/>
          <p:nvPr/>
        </p:nvSpPr>
        <p:spPr>
          <a:xfrm>
            <a:off x="4855464" y="658794"/>
            <a:ext cx="1088136" cy="260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D5B6517-9136-4A63-8D3B-9763590FABB8}"/>
              </a:ext>
            </a:extLst>
          </p:cNvPr>
          <p:cNvSpPr/>
          <p:nvPr/>
        </p:nvSpPr>
        <p:spPr>
          <a:xfrm>
            <a:off x="4786884" y="73630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1FC539B-8D90-4895-9189-52121405291D}"/>
              </a:ext>
            </a:extLst>
          </p:cNvPr>
          <p:cNvSpPr/>
          <p:nvPr/>
        </p:nvSpPr>
        <p:spPr>
          <a:xfrm>
            <a:off x="5875020" y="73630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8D13C97-D740-4BC9-97D9-6C4ACCBA9732}"/>
              </a:ext>
            </a:extLst>
          </p:cNvPr>
          <p:cNvSpPr/>
          <p:nvPr/>
        </p:nvSpPr>
        <p:spPr>
          <a:xfrm>
            <a:off x="3739896" y="73630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7FD77F9-E7E5-4D69-9C42-8600B2D2E949}"/>
              </a:ext>
            </a:extLst>
          </p:cNvPr>
          <p:cNvSpPr/>
          <p:nvPr/>
        </p:nvSpPr>
        <p:spPr>
          <a:xfrm>
            <a:off x="6761988" y="73630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4741C7-3560-4EE5-AE73-5A8F6310223E}"/>
              </a:ext>
            </a:extLst>
          </p:cNvPr>
          <p:cNvCxnSpPr>
            <a:stCxn id="31" idx="3"/>
            <a:endCxn id="29" idx="1"/>
          </p:cNvCxnSpPr>
          <p:nvPr/>
        </p:nvCxnSpPr>
        <p:spPr>
          <a:xfrm>
            <a:off x="3858768" y="786597"/>
            <a:ext cx="928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B1812F-AC80-4B4B-B734-C424827EB810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5993892" y="786597"/>
            <a:ext cx="768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E7397E-A575-463B-A172-BDB5230359D9}"/>
              </a:ext>
            </a:extLst>
          </p:cNvPr>
          <p:cNvCxnSpPr/>
          <p:nvPr/>
        </p:nvCxnSpPr>
        <p:spPr>
          <a:xfrm>
            <a:off x="4425696" y="219456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517D8B-A19D-4A66-928F-0C0E34C3829D}"/>
              </a:ext>
            </a:extLst>
          </p:cNvPr>
          <p:cNvCxnSpPr/>
          <p:nvPr/>
        </p:nvCxnSpPr>
        <p:spPr>
          <a:xfrm>
            <a:off x="6377940" y="219456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75D086E9-5F30-4BE7-B99D-35A5DB4FFEB2}"/>
              </a:ext>
            </a:extLst>
          </p:cNvPr>
          <p:cNvSpPr/>
          <p:nvPr/>
        </p:nvSpPr>
        <p:spPr>
          <a:xfrm>
            <a:off x="4361688" y="73630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188D679-0448-408F-8616-4385D29CC179}"/>
              </a:ext>
            </a:extLst>
          </p:cNvPr>
          <p:cNvSpPr/>
          <p:nvPr/>
        </p:nvSpPr>
        <p:spPr>
          <a:xfrm>
            <a:off x="6313931" y="73630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89B15C-3128-4A61-9797-FD2ABADB74E3}"/>
              </a:ext>
            </a:extLst>
          </p:cNvPr>
          <p:cNvSpPr txBox="1"/>
          <p:nvPr/>
        </p:nvSpPr>
        <p:spPr>
          <a:xfrm>
            <a:off x="8266172" y="918972"/>
            <a:ext cx="1652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Point</a:t>
            </a:r>
          </a:p>
          <a:p>
            <a:r>
              <a:rPr lang="en-GB" dirty="0"/>
              <a:t>Between points</a:t>
            </a:r>
          </a:p>
          <a:p>
            <a:r>
              <a:rPr lang="en-GB" dirty="0"/>
              <a:t>Multi-point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7F91A3-B2F1-4281-AFB1-2600C6A6162E}"/>
              </a:ext>
            </a:extLst>
          </p:cNvPr>
          <p:cNvSpPr/>
          <p:nvPr/>
        </p:nvSpPr>
        <p:spPr>
          <a:xfrm>
            <a:off x="8129016" y="3017520"/>
            <a:ext cx="2231136" cy="1335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87C7528D-6D06-449C-A89B-05CFE55CDF42}"/>
              </a:ext>
            </a:extLst>
          </p:cNvPr>
          <p:cNvSpPr/>
          <p:nvPr/>
        </p:nvSpPr>
        <p:spPr>
          <a:xfrm>
            <a:off x="8718804" y="296722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2034733C-15E9-48A6-987F-BFCAC2668A64}"/>
              </a:ext>
            </a:extLst>
          </p:cNvPr>
          <p:cNvSpPr/>
          <p:nvPr/>
        </p:nvSpPr>
        <p:spPr>
          <a:xfrm>
            <a:off x="8718804" y="4302252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E5E3B53E-8225-4348-B870-6F441640805A}"/>
              </a:ext>
            </a:extLst>
          </p:cNvPr>
          <p:cNvSpPr/>
          <p:nvPr/>
        </p:nvSpPr>
        <p:spPr>
          <a:xfrm>
            <a:off x="9614916" y="296722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7A3DFC6F-E702-48B4-9E7B-0F1295C73CB9}"/>
              </a:ext>
            </a:extLst>
          </p:cNvPr>
          <p:cNvSpPr/>
          <p:nvPr/>
        </p:nvSpPr>
        <p:spPr>
          <a:xfrm>
            <a:off x="9614916" y="4302252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C93BC9-BAEF-4307-A5CB-9F7C41E27324}"/>
              </a:ext>
            </a:extLst>
          </p:cNvPr>
          <p:cNvSpPr txBox="1"/>
          <p:nvPr/>
        </p:nvSpPr>
        <p:spPr>
          <a:xfrm>
            <a:off x="8266172" y="4638081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Allocated first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DCB1C1-F30D-45B3-8D66-C3ABFF8380D9}"/>
              </a:ext>
            </a:extLst>
          </p:cNvPr>
          <p:cNvSpPr txBox="1"/>
          <p:nvPr/>
        </p:nvSpPr>
        <p:spPr>
          <a:xfrm>
            <a:off x="8266172" y="5454970"/>
            <a:ext cx="283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Simple cases first…. List case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5C55FA52-A7F8-4D4E-AE8D-C662A50F0FBC}"/>
              </a:ext>
            </a:extLst>
          </p:cNvPr>
          <p:cNvSpPr/>
          <p:nvPr/>
        </p:nvSpPr>
        <p:spPr>
          <a:xfrm>
            <a:off x="3741420" y="561065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2F4846A5-40E9-4106-9034-7E86216636FA}"/>
              </a:ext>
            </a:extLst>
          </p:cNvPr>
          <p:cNvSpPr/>
          <p:nvPr/>
        </p:nvSpPr>
        <p:spPr>
          <a:xfrm>
            <a:off x="3823716" y="5949079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34EC8749-6DE0-4F12-B0E4-4ED44481E8C2}"/>
              </a:ext>
            </a:extLst>
          </p:cNvPr>
          <p:cNvSpPr/>
          <p:nvPr/>
        </p:nvSpPr>
        <p:spPr>
          <a:xfrm>
            <a:off x="5114163" y="4361262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91975DD3-6D3D-43C0-8616-8E9B67097CA4}"/>
              </a:ext>
            </a:extLst>
          </p:cNvPr>
          <p:cNvSpPr/>
          <p:nvPr/>
        </p:nvSpPr>
        <p:spPr>
          <a:xfrm>
            <a:off x="5613654" y="440283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0F2594C0-159A-404D-A005-E7BE4B39190D}"/>
              </a:ext>
            </a:extLst>
          </p:cNvPr>
          <p:cNvSpPr/>
          <p:nvPr/>
        </p:nvSpPr>
        <p:spPr>
          <a:xfrm>
            <a:off x="6804660" y="5610656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52FC1258-EB50-4F13-B747-0DAFB97C1AF8}"/>
              </a:ext>
            </a:extLst>
          </p:cNvPr>
          <p:cNvSpPr/>
          <p:nvPr/>
        </p:nvSpPr>
        <p:spPr>
          <a:xfrm>
            <a:off x="6603492" y="6001868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34175E-C4D5-43A0-9FF6-FDD1585126C7}"/>
              </a:ext>
            </a:extLst>
          </p:cNvPr>
          <p:cNvSpPr txBox="1"/>
          <p:nvPr/>
        </p:nvSpPr>
        <p:spPr>
          <a:xfrm>
            <a:off x="5858256" y="4914945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E1744A-6105-449D-B4DD-A2133403CB3C}"/>
              </a:ext>
            </a:extLst>
          </p:cNvPr>
          <p:cNvSpPr txBox="1"/>
          <p:nvPr/>
        </p:nvSpPr>
        <p:spPr>
          <a:xfrm>
            <a:off x="4557522" y="4914945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C4E638-65AE-4602-877D-70138A882DC6}"/>
              </a:ext>
            </a:extLst>
          </p:cNvPr>
          <p:cNvSpPr txBox="1"/>
          <p:nvPr/>
        </p:nvSpPr>
        <p:spPr>
          <a:xfrm>
            <a:off x="5212126" y="5539493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0F77C5-F30F-4F68-9B86-B4D5F08AF371}"/>
              </a:ext>
            </a:extLst>
          </p:cNvPr>
          <p:cNvSpPr txBox="1"/>
          <p:nvPr/>
        </p:nvSpPr>
        <p:spPr>
          <a:xfrm>
            <a:off x="3931975" y="575622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City 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500372-8320-4528-A457-4CF82F006F9A}"/>
              </a:ext>
            </a:extLst>
          </p:cNvPr>
          <p:cNvSpPr txBox="1"/>
          <p:nvPr/>
        </p:nvSpPr>
        <p:spPr>
          <a:xfrm>
            <a:off x="5030254" y="46775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City 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FE3D1C-BCA8-406B-8291-14186C17D06B}"/>
              </a:ext>
            </a:extLst>
          </p:cNvPr>
          <p:cNvSpPr txBox="1"/>
          <p:nvPr/>
        </p:nvSpPr>
        <p:spPr>
          <a:xfrm>
            <a:off x="5981616" y="57501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City C</a:t>
            </a: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4FD1E420-7678-43D4-8FB2-09352F80AC65}"/>
              </a:ext>
            </a:extLst>
          </p:cNvPr>
          <p:cNvSpPr/>
          <p:nvPr/>
        </p:nvSpPr>
        <p:spPr>
          <a:xfrm>
            <a:off x="4147860" y="469294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D778C5-B109-4028-9A62-0E1CDBECCE93}"/>
              </a:ext>
            </a:extLst>
          </p:cNvPr>
          <p:cNvSpPr txBox="1"/>
          <p:nvPr/>
        </p:nvSpPr>
        <p:spPr>
          <a:xfrm>
            <a:off x="4193178" y="4641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4D3C7E81-66B4-49B1-8EEF-A25BA6D64440}"/>
              </a:ext>
            </a:extLst>
          </p:cNvPr>
          <p:cNvSpPr/>
          <p:nvPr/>
        </p:nvSpPr>
        <p:spPr>
          <a:xfrm>
            <a:off x="4308348" y="4274615"/>
            <a:ext cx="118872" cy="10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8856271-FB29-4495-BCCE-B5D3C47DDA4B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3883152" y="4217883"/>
            <a:ext cx="425196" cy="10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AEB1E-4B1F-4F8E-8E07-4316FD63E254}"/>
              </a:ext>
            </a:extLst>
          </p:cNvPr>
          <p:cNvCxnSpPr>
            <a:stCxn id="74" idx="1"/>
          </p:cNvCxnSpPr>
          <p:nvPr/>
        </p:nvCxnSpPr>
        <p:spPr>
          <a:xfrm flipH="1" flipV="1">
            <a:off x="3479293" y="4517760"/>
            <a:ext cx="668567" cy="22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8F4083-04CF-4EBC-9F6F-AB4E71A8C765}"/>
              </a:ext>
            </a:extLst>
          </p:cNvPr>
          <p:cNvCxnSpPr>
            <a:stCxn id="57" idx="0"/>
          </p:cNvCxnSpPr>
          <p:nvPr/>
        </p:nvCxnSpPr>
        <p:spPr>
          <a:xfrm flipV="1">
            <a:off x="5173599" y="4054375"/>
            <a:ext cx="0" cy="3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D0CEF73-CB0C-4EEF-8BFE-E44E88549604}"/>
              </a:ext>
            </a:extLst>
          </p:cNvPr>
          <p:cNvSpPr/>
          <p:nvPr/>
        </p:nvSpPr>
        <p:spPr>
          <a:xfrm rot="20536317">
            <a:off x="645925" y="2171779"/>
            <a:ext cx="7094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 be developed further</a:t>
            </a:r>
          </a:p>
        </p:txBody>
      </p:sp>
    </p:spTree>
    <p:extLst>
      <p:ext uri="{BB962C8B-B14F-4D97-AF65-F5344CB8AC3E}">
        <p14:creationId xmlns:p14="http://schemas.microsoft.com/office/powerpoint/2010/main" val="283452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69CB-428B-47E6-A8C1-8339F4E7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TAPI 2.1.1 Capacity/Capability/Use model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2FF07A-8930-4B11-971B-EA7A642DA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091" y="1825625"/>
            <a:ext cx="2163817" cy="4351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7881B5-CE3C-4E67-A926-84566A63A6E8}"/>
              </a:ext>
            </a:extLst>
          </p:cNvPr>
          <p:cNvSpPr/>
          <p:nvPr/>
        </p:nvSpPr>
        <p:spPr>
          <a:xfrm>
            <a:off x="5014091" y="3778294"/>
            <a:ext cx="2163817" cy="2500586"/>
          </a:xfrm>
          <a:prstGeom prst="rect">
            <a:avLst/>
          </a:prstGeom>
          <a:solidFill>
            <a:srgbClr val="C5E0B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50BF9-513C-428D-BBF3-776FD1579B24}"/>
              </a:ext>
            </a:extLst>
          </p:cNvPr>
          <p:cNvSpPr/>
          <p:nvPr/>
        </p:nvSpPr>
        <p:spPr>
          <a:xfrm>
            <a:off x="5014091" y="1723708"/>
            <a:ext cx="2163817" cy="197743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C27DC-6FAB-48E1-80C3-8186C2B6EAE1}"/>
              </a:ext>
            </a:extLst>
          </p:cNvPr>
          <p:cNvSpPr/>
          <p:nvPr/>
        </p:nvSpPr>
        <p:spPr>
          <a:xfrm>
            <a:off x="4763589" y="2734491"/>
            <a:ext cx="2682240" cy="26386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2E14-1C5B-4FA7-9508-9189924EE75B}"/>
              </a:ext>
            </a:extLst>
          </p:cNvPr>
          <p:cNvSpPr/>
          <p:nvPr/>
        </p:nvSpPr>
        <p:spPr>
          <a:xfrm>
            <a:off x="4763589" y="1619794"/>
            <a:ext cx="3117668" cy="487308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DB60E0-F097-4A34-8B8C-9F2838E37B06}"/>
              </a:ext>
            </a:extLst>
          </p:cNvPr>
          <p:cNvSpPr/>
          <p:nvPr/>
        </p:nvSpPr>
        <p:spPr>
          <a:xfrm>
            <a:off x="4763589" y="2657340"/>
            <a:ext cx="2778034" cy="2793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E0D3FC-23EB-4505-B7D5-91D517DFA917}"/>
              </a:ext>
            </a:extLst>
          </p:cNvPr>
          <p:cNvGrpSpPr/>
          <p:nvPr/>
        </p:nvGrpSpPr>
        <p:grpSpPr>
          <a:xfrm>
            <a:off x="2467009" y="5028587"/>
            <a:ext cx="2547082" cy="379605"/>
            <a:chOff x="2467009" y="5028587"/>
            <a:chExt cx="2547082" cy="3796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761638-3BCF-4558-9BA2-4CF955EA02E2}"/>
                </a:ext>
              </a:extLst>
            </p:cNvPr>
            <p:cNvSpPr txBox="1"/>
            <p:nvPr/>
          </p:nvSpPr>
          <p:spPr>
            <a:xfrm>
              <a:off x="2467009" y="5038860"/>
              <a:ext cx="126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Point/Node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0B5622-5830-496F-BDDC-854DBE5D962D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734985" y="5028587"/>
              <a:ext cx="1279106" cy="194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5B43C7-8F92-4235-9042-B054095AEB22}"/>
              </a:ext>
            </a:extLst>
          </p:cNvPr>
          <p:cNvGrpSpPr/>
          <p:nvPr/>
        </p:nvGrpSpPr>
        <p:grpSpPr>
          <a:xfrm>
            <a:off x="2197640" y="2038196"/>
            <a:ext cx="2816451" cy="674230"/>
            <a:chOff x="2197640" y="2038196"/>
            <a:chExt cx="2816451" cy="6742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3E53E-BEDD-4365-AF0C-B117EF68490C}"/>
                </a:ext>
              </a:extLst>
            </p:cNvPr>
            <p:cNvSpPr txBox="1"/>
            <p:nvPr/>
          </p:nvSpPr>
          <p:spPr>
            <a:xfrm>
              <a:off x="2197640" y="2038196"/>
              <a:ext cx="2226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4">
                      <a:lumMod val="75000"/>
                    </a:schemeClr>
                  </a:solidFill>
                </a:rPr>
                <a:t>Arc/Edge/Hypergraph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569E2-8E2B-4836-B573-6DC95286DFCE}"/>
                </a:ext>
              </a:extLst>
            </p:cNvPr>
            <p:cNvCxnSpPr>
              <a:cxnSpLocks/>
              <a:stCxn id="15" idx="3"/>
              <a:endCxn id="9" idx="1"/>
            </p:cNvCxnSpPr>
            <p:nvPr/>
          </p:nvCxnSpPr>
          <p:spPr>
            <a:xfrm>
              <a:off x="4423955" y="2222862"/>
              <a:ext cx="590136" cy="489564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A15603-7517-483C-8E18-B1321D5F4FF3}"/>
              </a:ext>
            </a:extLst>
          </p:cNvPr>
          <p:cNvGrpSpPr/>
          <p:nvPr/>
        </p:nvGrpSpPr>
        <p:grpSpPr>
          <a:xfrm>
            <a:off x="1665315" y="3816628"/>
            <a:ext cx="3842856" cy="369332"/>
            <a:chOff x="1665315" y="3816628"/>
            <a:chExt cx="3842856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CFEFB7-B621-446B-82E6-A63FCE2DD0AE}"/>
                </a:ext>
              </a:extLst>
            </p:cNvPr>
            <p:cNvSpPr txBox="1"/>
            <p:nvPr/>
          </p:nvSpPr>
          <p:spPr>
            <a:xfrm>
              <a:off x="1665315" y="3816628"/>
              <a:ext cx="3153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Network as a point/Component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F0E257-0DA1-4A8A-8D98-87F22CAFE56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819192" y="4001294"/>
              <a:ext cx="6889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20144B-FB94-4DBF-A73F-AC3064AACFAB}"/>
              </a:ext>
            </a:extLst>
          </p:cNvPr>
          <p:cNvGrpSpPr/>
          <p:nvPr/>
        </p:nvGrpSpPr>
        <p:grpSpPr>
          <a:xfrm>
            <a:off x="1665315" y="3210649"/>
            <a:ext cx="3842856" cy="369332"/>
            <a:chOff x="1665315" y="3210649"/>
            <a:chExt cx="3842856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55513E-934D-4D62-840D-44C11425468B}"/>
                </a:ext>
              </a:extLst>
            </p:cNvPr>
            <p:cNvSpPr txBox="1"/>
            <p:nvPr/>
          </p:nvSpPr>
          <p:spPr>
            <a:xfrm>
              <a:off x="1665315" y="3210649"/>
              <a:ext cx="275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Network as a graph/System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C4ED4C-10E6-482C-A003-128B35D85E6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423955" y="3395315"/>
              <a:ext cx="10842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634547-DEF3-4934-AD04-91FE986551CF}"/>
              </a:ext>
            </a:extLst>
          </p:cNvPr>
          <p:cNvGrpSpPr/>
          <p:nvPr/>
        </p:nvGrpSpPr>
        <p:grpSpPr>
          <a:xfrm>
            <a:off x="7445829" y="3816628"/>
            <a:ext cx="4213906" cy="369332"/>
            <a:chOff x="7445829" y="3816628"/>
            <a:chExt cx="4213906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D8018-1632-4717-9B99-3E3ABA1CDF87}"/>
                </a:ext>
              </a:extLst>
            </p:cNvPr>
            <p:cNvSpPr txBox="1"/>
            <p:nvPr/>
          </p:nvSpPr>
          <p:spPr>
            <a:xfrm>
              <a:off x="8730343" y="3816628"/>
              <a:ext cx="2929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Capacity/Capability/Potential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40A4046-315F-4D62-AE1E-CDAF780713FB}"/>
                </a:ext>
              </a:extLst>
            </p:cNvPr>
            <p:cNvCxnSpPr>
              <a:stCxn id="29" idx="1"/>
              <a:endCxn id="10" idx="3"/>
            </p:cNvCxnSpPr>
            <p:nvPr/>
          </p:nvCxnSpPr>
          <p:spPr>
            <a:xfrm flipH="1">
              <a:off x="7445829" y="4001294"/>
              <a:ext cx="1284514" cy="5254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8927AF-4C22-48BD-A517-9D9CB320FAEE}"/>
              </a:ext>
            </a:extLst>
          </p:cNvPr>
          <p:cNvGrpSpPr/>
          <p:nvPr/>
        </p:nvGrpSpPr>
        <p:grpSpPr>
          <a:xfrm>
            <a:off x="7864832" y="2476659"/>
            <a:ext cx="2668226" cy="369332"/>
            <a:chOff x="7864832" y="2476659"/>
            <a:chExt cx="2668226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87DBE9-7D89-474B-A715-839874263FE6}"/>
                </a:ext>
              </a:extLst>
            </p:cNvPr>
            <p:cNvSpPr txBox="1"/>
            <p:nvPr/>
          </p:nvSpPr>
          <p:spPr>
            <a:xfrm>
              <a:off x="9149346" y="2476659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Use/Enabled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FECF310-924A-44EE-B620-97820E6B4BB4}"/>
                </a:ext>
              </a:extLst>
            </p:cNvPr>
            <p:cNvCxnSpPr>
              <a:stCxn id="32" idx="1"/>
            </p:cNvCxnSpPr>
            <p:nvPr/>
          </p:nvCxnSpPr>
          <p:spPr>
            <a:xfrm flipH="1">
              <a:off x="7864832" y="2661325"/>
              <a:ext cx="1284514" cy="52546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5ED75-EE9B-4250-9F20-9A9964448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Partial visibility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10193E-7704-43CE-9560-E0DBD25A6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132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D1BE-312A-424E-AFA9-AD6A65CE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visibility of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DB064-A623-4EF3-8CE3-2ACE9C1F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Cases:</a:t>
            </a:r>
          </a:p>
          <a:p>
            <a:pPr lvl="1"/>
            <a:r>
              <a:rPr lang="en-GB" dirty="0"/>
              <a:t>Inter-operator</a:t>
            </a:r>
          </a:p>
          <a:p>
            <a:pPr lvl="1"/>
            <a:r>
              <a:rPr lang="en-GB" dirty="0"/>
              <a:t>Intra-operator domains</a:t>
            </a:r>
          </a:p>
          <a:p>
            <a:pPr lvl="1"/>
            <a:r>
              <a:rPr lang="en-GB" dirty="0"/>
              <a:t>Vendor domains</a:t>
            </a:r>
          </a:p>
          <a:p>
            <a:pPr lvl="1"/>
            <a:r>
              <a:rPr lang="en-GB" dirty="0"/>
              <a:t>Vendor fragments</a:t>
            </a:r>
          </a:p>
          <a:p>
            <a:r>
              <a:rPr lang="en-GB" dirty="0"/>
              <a:t>Challenges</a:t>
            </a:r>
          </a:p>
          <a:p>
            <a:pPr lvl="1"/>
            <a:r>
              <a:rPr lang="en-GB" dirty="0"/>
              <a:t>Geographical spread</a:t>
            </a:r>
          </a:p>
          <a:p>
            <a:pPr lvl="1"/>
            <a:r>
              <a:rPr lang="en-GB" dirty="0"/>
              <a:t>Geographical overlap</a:t>
            </a:r>
          </a:p>
          <a:p>
            <a:pPr lvl="1"/>
            <a:r>
              <a:rPr lang="en-GB" dirty="0"/>
              <a:t>Partial visibility of constraints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550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F9DC-CF10-434C-9C3F-8BDEEF7E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few pictorial cases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B0FC58-5896-4351-ADCC-D464BC80208E}"/>
              </a:ext>
            </a:extLst>
          </p:cNvPr>
          <p:cNvSpPr/>
          <p:nvPr/>
        </p:nvSpPr>
        <p:spPr>
          <a:xfrm>
            <a:off x="2073897" y="1931445"/>
            <a:ext cx="2281287" cy="14894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06D6-996D-497B-9D41-8DF13BE828CB}"/>
              </a:ext>
            </a:extLst>
          </p:cNvPr>
          <p:cNvSpPr/>
          <p:nvPr/>
        </p:nvSpPr>
        <p:spPr>
          <a:xfrm>
            <a:off x="5693790" y="1931445"/>
            <a:ext cx="2281287" cy="1489435"/>
          </a:xfrm>
          <a:prstGeom prst="ellipse">
            <a:avLst/>
          </a:prstGeom>
          <a:solidFill>
            <a:srgbClr val="FFE69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9500D2-EDA1-4B24-9C6C-5749CB34FBD1}"/>
              </a:ext>
            </a:extLst>
          </p:cNvPr>
          <p:cNvCxnSpPr>
            <a:stCxn id="4" idx="7"/>
            <a:endCxn id="6" idx="1"/>
          </p:cNvCxnSpPr>
          <p:nvPr/>
        </p:nvCxnSpPr>
        <p:spPr>
          <a:xfrm>
            <a:off x="4021097" y="2149568"/>
            <a:ext cx="2006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C8CD1D-16D7-4D2B-83EC-C77F10116704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355184" y="2676163"/>
            <a:ext cx="1338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7C1A9A-3722-449E-9ED3-B857E7C7473E}"/>
              </a:ext>
            </a:extLst>
          </p:cNvPr>
          <p:cNvCxnSpPr>
            <a:stCxn id="4" idx="5"/>
            <a:endCxn id="6" idx="3"/>
          </p:cNvCxnSpPr>
          <p:nvPr/>
        </p:nvCxnSpPr>
        <p:spPr>
          <a:xfrm>
            <a:off x="4021097" y="3202757"/>
            <a:ext cx="2006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298B06-2E03-4F5F-A2AF-7FD82859DE31}"/>
              </a:ext>
            </a:extLst>
          </p:cNvPr>
          <p:cNvCxnSpPr>
            <a:stCxn id="4" idx="2"/>
            <a:endCxn id="4" idx="7"/>
          </p:cNvCxnSpPr>
          <p:nvPr/>
        </p:nvCxnSpPr>
        <p:spPr>
          <a:xfrm flipV="1">
            <a:off x="2073897" y="2149568"/>
            <a:ext cx="1947200" cy="52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91A1D8-B815-4346-85E6-9DC0200AD184}"/>
              </a:ext>
            </a:extLst>
          </p:cNvPr>
          <p:cNvCxnSpPr>
            <a:stCxn id="6" idx="1"/>
            <a:endCxn id="6" idx="6"/>
          </p:cNvCxnSpPr>
          <p:nvPr/>
        </p:nvCxnSpPr>
        <p:spPr>
          <a:xfrm>
            <a:off x="6027877" y="2149568"/>
            <a:ext cx="1947200" cy="52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0D6F48-DF75-4A6B-9A7D-ED5303DECF18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2073897" y="2676163"/>
            <a:ext cx="228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6BB7-59FD-465D-A0BD-6FC7DDB7F8F5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5693790" y="2676163"/>
            <a:ext cx="228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2D577D-AAA3-438F-A94B-C74C3BB36B34}"/>
              </a:ext>
            </a:extLst>
          </p:cNvPr>
          <p:cNvCxnSpPr>
            <a:stCxn id="4" idx="2"/>
            <a:endCxn id="4" idx="5"/>
          </p:cNvCxnSpPr>
          <p:nvPr/>
        </p:nvCxnSpPr>
        <p:spPr>
          <a:xfrm>
            <a:off x="2073897" y="2676163"/>
            <a:ext cx="1947200" cy="52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1FEAAD-E3C5-4EA2-A42C-F03C8B3875D4}"/>
              </a:ext>
            </a:extLst>
          </p:cNvPr>
          <p:cNvCxnSpPr>
            <a:stCxn id="6" idx="3"/>
          </p:cNvCxnSpPr>
          <p:nvPr/>
        </p:nvCxnSpPr>
        <p:spPr>
          <a:xfrm flipV="1">
            <a:off x="6027877" y="2676162"/>
            <a:ext cx="1947200" cy="52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A34B67-89A0-4B79-8C76-E52091BD1FE5}"/>
              </a:ext>
            </a:extLst>
          </p:cNvPr>
          <p:cNvSpPr txBox="1"/>
          <p:nvPr/>
        </p:nvSpPr>
        <p:spPr>
          <a:xfrm>
            <a:off x="3565957" y="1923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944E86-105C-40D8-B304-D7F16F56CC18}"/>
              </a:ext>
            </a:extLst>
          </p:cNvPr>
          <p:cNvSpPr txBox="1"/>
          <p:nvPr/>
        </p:nvSpPr>
        <p:spPr>
          <a:xfrm>
            <a:off x="3565957" y="2371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CC0870-10FA-4926-BB3A-42478AA0495B}"/>
              </a:ext>
            </a:extLst>
          </p:cNvPr>
          <p:cNvSpPr txBox="1"/>
          <p:nvPr/>
        </p:nvSpPr>
        <p:spPr>
          <a:xfrm>
            <a:off x="3565957" y="2806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0665B-84FA-4ED3-864B-FC576E3627EA}"/>
              </a:ext>
            </a:extLst>
          </p:cNvPr>
          <p:cNvSpPr txBox="1"/>
          <p:nvPr/>
        </p:nvSpPr>
        <p:spPr>
          <a:xfrm>
            <a:off x="6211121" y="1923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9A4E68-975C-49A5-8298-D3C2DF1CB08D}"/>
              </a:ext>
            </a:extLst>
          </p:cNvPr>
          <p:cNvSpPr txBox="1"/>
          <p:nvPr/>
        </p:nvSpPr>
        <p:spPr>
          <a:xfrm>
            <a:off x="6211121" y="2371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30C6F-5154-4D22-802B-F48A61EC2AFF}"/>
              </a:ext>
            </a:extLst>
          </p:cNvPr>
          <p:cNvSpPr txBox="1"/>
          <p:nvPr/>
        </p:nvSpPr>
        <p:spPr>
          <a:xfrm>
            <a:off x="6211121" y="2806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B711CD-1C1A-42F2-BFD9-300EC47528FE}"/>
              </a:ext>
            </a:extLst>
          </p:cNvPr>
          <p:cNvSpPr/>
          <p:nvPr/>
        </p:nvSpPr>
        <p:spPr>
          <a:xfrm>
            <a:off x="2045616" y="3940404"/>
            <a:ext cx="4345757" cy="2177592"/>
          </a:xfrm>
          <a:custGeom>
            <a:avLst/>
            <a:gdLst>
              <a:gd name="connsiteX0" fmla="*/ 0 w 4345757"/>
              <a:gd name="connsiteY0" fmla="*/ 461914 h 2177592"/>
              <a:gd name="connsiteX1" fmla="*/ 2375555 w 4345757"/>
              <a:gd name="connsiteY1" fmla="*/ 0 h 2177592"/>
              <a:gd name="connsiteX2" fmla="*/ 4270343 w 4345757"/>
              <a:gd name="connsiteY2" fmla="*/ 603316 h 2177592"/>
              <a:gd name="connsiteX3" fmla="*/ 4345757 w 4345757"/>
              <a:gd name="connsiteY3" fmla="*/ 1442301 h 2177592"/>
              <a:gd name="connsiteX4" fmla="*/ 2055044 w 4345757"/>
              <a:gd name="connsiteY4" fmla="*/ 2177592 h 2177592"/>
              <a:gd name="connsiteX5" fmla="*/ 28281 w 4345757"/>
              <a:gd name="connsiteY5" fmla="*/ 1404594 h 2177592"/>
              <a:gd name="connsiteX6" fmla="*/ 0 w 4345757"/>
              <a:gd name="connsiteY6" fmla="*/ 461914 h 217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5757" h="2177592">
                <a:moveTo>
                  <a:pt x="0" y="461914"/>
                </a:moveTo>
                <a:lnTo>
                  <a:pt x="2375555" y="0"/>
                </a:lnTo>
                <a:lnTo>
                  <a:pt x="4270343" y="603316"/>
                </a:lnTo>
                <a:lnTo>
                  <a:pt x="4345757" y="1442301"/>
                </a:lnTo>
                <a:lnTo>
                  <a:pt x="2055044" y="2177592"/>
                </a:lnTo>
                <a:lnTo>
                  <a:pt x="28281" y="1404594"/>
                </a:lnTo>
                <a:lnTo>
                  <a:pt x="0" y="46191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884F518-25FD-4034-9DDE-82DF2A9B4036}"/>
              </a:ext>
            </a:extLst>
          </p:cNvPr>
          <p:cNvSpPr/>
          <p:nvPr/>
        </p:nvSpPr>
        <p:spPr>
          <a:xfrm>
            <a:off x="4138367" y="3949831"/>
            <a:ext cx="4147794" cy="2479249"/>
          </a:xfrm>
          <a:custGeom>
            <a:avLst/>
            <a:gdLst>
              <a:gd name="connsiteX0" fmla="*/ 1809946 w 4147794"/>
              <a:gd name="connsiteY0" fmla="*/ 0 h 2479249"/>
              <a:gd name="connsiteX1" fmla="*/ 0 w 4147794"/>
              <a:gd name="connsiteY1" fmla="*/ 480767 h 2479249"/>
              <a:gd name="connsiteX2" fmla="*/ 9427 w 4147794"/>
              <a:gd name="connsiteY2" fmla="*/ 1348033 h 2479249"/>
              <a:gd name="connsiteX3" fmla="*/ 3337089 w 4147794"/>
              <a:gd name="connsiteY3" fmla="*/ 2479249 h 2479249"/>
              <a:gd name="connsiteX4" fmla="*/ 4147794 w 4147794"/>
              <a:gd name="connsiteY4" fmla="*/ 1074656 h 2479249"/>
              <a:gd name="connsiteX5" fmla="*/ 1809946 w 4147794"/>
              <a:gd name="connsiteY5" fmla="*/ 0 h 247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7794" h="2479249">
                <a:moveTo>
                  <a:pt x="1809946" y="0"/>
                </a:moveTo>
                <a:lnTo>
                  <a:pt x="0" y="480767"/>
                </a:lnTo>
                <a:lnTo>
                  <a:pt x="9427" y="1348033"/>
                </a:lnTo>
                <a:lnTo>
                  <a:pt x="3337089" y="2479249"/>
                </a:lnTo>
                <a:lnTo>
                  <a:pt x="4147794" y="1074656"/>
                </a:lnTo>
                <a:lnTo>
                  <a:pt x="1809946" y="0"/>
                </a:lnTo>
                <a:close/>
              </a:path>
            </a:pathLst>
          </a:custGeom>
          <a:solidFill>
            <a:srgbClr val="FFE69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5B871B-DF58-4CFA-BFFC-BE80D7580B07}"/>
              </a:ext>
            </a:extLst>
          </p:cNvPr>
          <p:cNvSpPr/>
          <p:nvPr/>
        </p:nvSpPr>
        <p:spPr>
          <a:xfrm>
            <a:off x="4496585" y="4449452"/>
            <a:ext cx="150829" cy="14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85DA9-59EB-47BC-97BB-577F0DB5EC0F}"/>
              </a:ext>
            </a:extLst>
          </p:cNvPr>
          <p:cNvSpPr/>
          <p:nvPr/>
        </p:nvSpPr>
        <p:spPr>
          <a:xfrm>
            <a:off x="5984877" y="4887798"/>
            <a:ext cx="150829" cy="14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2451C2D-2BB5-4513-94EC-134AE40ED5AA}"/>
              </a:ext>
            </a:extLst>
          </p:cNvPr>
          <p:cNvSpPr/>
          <p:nvPr/>
        </p:nvSpPr>
        <p:spPr>
          <a:xfrm>
            <a:off x="5000348" y="5419516"/>
            <a:ext cx="150829" cy="14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C44EF8-CF99-421E-873E-A0DBA568071F}"/>
              </a:ext>
            </a:extLst>
          </p:cNvPr>
          <p:cNvSpPr/>
          <p:nvPr/>
        </p:nvSpPr>
        <p:spPr>
          <a:xfrm>
            <a:off x="4935489" y="2078867"/>
            <a:ext cx="150829" cy="14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3388C58-B755-4108-B0C5-36FF7CF3B8B8}"/>
              </a:ext>
            </a:extLst>
          </p:cNvPr>
          <p:cNvSpPr/>
          <p:nvPr/>
        </p:nvSpPr>
        <p:spPr>
          <a:xfrm>
            <a:off x="4935489" y="2598391"/>
            <a:ext cx="150829" cy="14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F7548C8-BC51-4590-9F60-18A33ADA2867}"/>
              </a:ext>
            </a:extLst>
          </p:cNvPr>
          <p:cNvSpPr/>
          <p:nvPr/>
        </p:nvSpPr>
        <p:spPr>
          <a:xfrm>
            <a:off x="4935489" y="3132058"/>
            <a:ext cx="150829" cy="14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5382AF-563D-4F8E-912E-8B1BD147190D}"/>
              </a:ext>
            </a:extLst>
          </p:cNvPr>
          <p:cNvSpPr/>
          <p:nvPr/>
        </p:nvSpPr>
        <p:spPr>
          <a:xfrm>
            <a:off x="1970201" y="4817097"/>
            <a:ext cx="150829" cy="14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B5F5ACE-C547-4BCE-83DA-DB1428598640}"/>
              </a:ext>
            </a:extLst>
          </p:cNvPr>
          <p:cNvSpPr/>
          <p:nvPr/>
        </p:nvSpPr>
        <p:spPr>
          <a:xfrm>
            <a:off x="7906801" y="4817097"/>
            <a:ext cx="150829" cy="14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9B8DD1-0B0E-4EAC-828E-2E35AAF07346}"/>
              </a:ext>
            </a:extLst>
          </p:cNvPr>
          <p:cNvSpPr/>
          <p:nvPr/>
        </p:nvSpPr>
        <p:spPr>
          <a:xfrm>
            <a:off x="1970201" y="2600359"/>
            <a:ext cx="150829" cy="14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12C164-572F-44E0-8DD6-D59831A450A6}"/>
              </a:ext>
            </a:extLst>
          </p:cNvPr>
          <p:cNvSpPr/>
          <p:nvPr/>
        </p:nvSpPr>
        <p:spPr>
          <a:xfrm>
            <a:off x="7906801" y="2600359"/>
            <a:ext cx="150829" cy="14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04A31B5-2F1F-4E46-B84C-DF3A236E0655}"/>
              </a:ext>
            </a:extLst>
          </p:cNvPr>
          <p:cNvCxnSpPr>
            <a:stCxn id="63" idx="6"/>
          </p:cNvCxnSpPr>
          <p:nvPr/>
        </p:nvCxnSpPr>
        <p:spPr>
          <a:xfrm>
            <a:off x="2121030" y="4887798"/>
            <a:ext cx="3289956" cy="35350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B871F5-3AAC-40B1-BF79-D062B628626A}"/>
              </a:ext>
            </a:extLst>
          </p:cNvPr>
          <p:cNvCxnSpPr>
            <a:cxnSpLocks/>
            <a:endCxn id="58" idx="3"/>
          </p:cNvCxnSpPr>
          <p:nvPr/>
        </p:nvCxnSpPr>
        <p:spPr>
          <a:xfrm flipV="1">
            <a:off x="5410986" y="5008492"/>
            <a:ext cx="595979" cy="23281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49D6C9-1BB0-454F-A3E7-4F0C88098CFA}"/>
              </a:ext>
            </a:extLst>
          </p:cNvPr>
          <p:cNvCxnSpPr>
            <a:cxnSpLocks/>
            <a:stCxn id="59" idx="7"/>
          </p:cNvCxnSpPr>
          <p:nvPr/>
        </p:nvCxnSpPr>
        <p:spPr>
          <a:xfrm flipV="1">
            <a:off x="5129089" y="5193211"/>
            <a:ext cx="630688" cy="24701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59A8674-1F88-459A-96B1-C93F1FB30119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759777" y="4887798"/>
            <a:ext cx="2147024" cy="30541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2BA9CB-5B3A-46EA-AFDC-577B7D686E62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6113618" y="4619523"/>
            <a:ext cx="386637" cy="28898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FF1191-7EA5-42B9-BE0E-16FCCB08591D}"/>
              </a:ext>
            </a:extLst>
          </p:cNvPr>
          <p:cNvCxnSpPr>
            <a:endCxn id="64" idx="2"/>
          </p:cNvCxnSpPr>
          <p:nvPr/>
        </p:nvCxnSpPr>
        <p:spPr>
          <a:xfrm>
            <a:off x="6512807" y="4628950"/>
            <a:ext cx="1393994" cy="2588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010006-55AE-44BF-A321-EC9BAD11C978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4647414" y="4330553"/>
            <a:ext cx="1804676" cy="1896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246BC1D-3A7F-4B9C-A5EB-EDA777E12D65}"/>
              </a:ext>
            </a:extLst>
          </p:cNvPr>
          <p:cNvCxnSpPr/>
          <p:nvPr/>
        </p:nvCxnSpPr>
        <p:spPr>
          <a:xfrm>
            <a:off x="6425385" y="4328758"/>
            <a:ext cx="239366" cy="27152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645C2B-9A75-47E8-B316-3DFC161C8EA8}"/>
              </a:ext>
            </a:extLst>
          </p:cNvPr>
          <p:cNvCxnSpPr>
            <a:endCxn id="64" idx="1"/>
          </p:cNvCxnSpPr>
          <p:nvPr/>
        </p:nvCxnSpPr>
        <p:spPr>
          <a:xfrm>
            <a:off x="6664751" y="4617899"/>
            <a:ext cx="1264138" cy="21990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C6E013A-A5C6-40D9-9375-4C10E372338B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2098942" y="4937791"/>
            <a:ext cx="1910684" cy="82246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68523B3-E251-451A-BA3F-699834FABA14}"/>
              </a:ext>
            </a:extLst>
          </p:cNvPr>
          <p:cNvCxnSpPr>
            <a:endCxn id="59" idx="2"/>
          </p:cNvCxnSpPr>
          <p:nvPr/>
        </p:nvCxnSpPr>
        <p:spPr>
          <a:xfrm flipV="1">
            <a:off x="4009626" y="5490217"/>
            <a:ext cx="990722" cy="27061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0908655F-1A09-4F63-8A32-5DEA677A8738}"/>
              </a:ext>
            </a:extLst>
          </p:cNvPr>
          <p:cNvSpPr/>
          <p:nvPr/>
        </p:nvSpPr>
        <p:spPr>
          <a:xfrm>
            <a:off x="5410986" y="5029200"/>
            <a:ext cx="189483" cy="411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2638FDA-5778-4D35-B6A3-065E99A33459}"/>
              </a:ext>
            </a:extLst>
          </p:cNvPr>
          <p:cNvSpPr/>
          <p:nvPr/>
        </p:nvSpPr>
        <p:spPr>
          <a:xfrm>
            <a:off x="6854096" y="4464519"/>
            <a:ext cx="189483" cy="411024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7CF1ABD-0F71-47AC-926A-F697DDD5943E}"/>
              </a:ext>
            </a:extLst>
          </p:cNvPr>
          <p:cNvCxnSpPr>
            <a:cxnSpLocks/>
            <a:stCxn id="63" idx="7"/>
            <a:endCxn id="57" idx="2"/>
          </p:cNvCxnSpPr>
          <p:nvPr/>
        </p:nvCxnSpPr>
        <p:spPr>
          <a:xfrm flipV="1">
            <a:off x="2098942" y="4520153"/>
            <a:ext cx="2397643" cy="3176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B0C3DD8-8EFC-43E5-96F0-4851ED96CC3D}"/>
              </a:ext>
            </a:extLst>
          </p:cNvPr>
          <p:cNvSpPr txBox="1"/>
          <p:nvPr/>
        </p:nvSpPr>
        <p:spPr>
          <a:xfrm>
            <a:off x="4869471" y="17630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A33E0A-EC65-4372-92E7-25B76C43E5E9}"/>
              </a:ext>
            </a:extLst>
          </p:cNvPr>
          <p:cNvSpPr txBox="1"/>
          <p:nvPr/>
        </p:nvSpPr>
        <p:spPr>
          <a:xfrm>
            <a:off x="4869471" y="2299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1B7040-04DC-450B-95EB-95D0A8D9DFE8}"/>
              </a:ext>
            </a:extLst>
          </p:cNvPr>
          <p:cNvSpPr txBox="1"/>
          <p:nvPr/>
        </p:nvSpPr>
        <p:spPr>
          <a:xfrm>
            <a:off x="4869471" y="28181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145E9C-715B-4570-94D2-32D0DD979869}"/>
              </a:ext>
            </a:extLst>
          </p:cNvPr>
          <p:cNvSpPr txBox="1"/>
          <p:nvPr/>
        </p:nvSpPr>
        <p:spPr>
          <a:xfrm>
            <a:off x="4576153" y="4185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876398F-1690-4806-8984-2F5BE9E52BF4}"/>
              </a:ext>
            </a:extLst>
          </p:cNvPr>
          <p:cNvSpPr txBox="1"/>
          <p:nvPr/>
        </p:nvSpPr>
        <p:spPr>
          <a:xfrm>
            <a:off x="6084879" y="4779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3209DD9-587E-43F3-9F23-B48227E9BC6A}"/>
              </a:ext>
            </a:extLst>
          </p:cNvPr>
          <p:cNvSpPr txBox="1"/>
          <p:nvPr/>
        </p:nvSpPr>
        <p:spPr>
          <a:xfrm>
            <a:off x="5100088" y="531876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7465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5B910A-923E-4C6E-8000-A979D186E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829118"/>
              </p:ext>
            </p:extLst>
          </p:nvPr>
        </p:nvGraphicFramePr>
        <p:xfrm>
          <a:off x="2344125" y="47325"/>
          <a:ext cx="6810675" cy="681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2" imgW="10014288" imgH="10014288" progId="PowerPoint.Slide.12">
                  <p:embed/>
                </p:oleObj>
              </mc:Choice>
              <mc:Fallback>
                <p:oleObj name="Slide" r:id="rId2" imgW="10014288" imgH="10014288" progId="PowerPoint.Slide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15B910A-923E-4C6E-8000-A979D186EA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4125" y="47325"/>
                        <a:ext cx="6810675" cy="681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id="{E33B8FEB-5262-45B3-8496-4179B27C9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036795"/>
              </p:ext>
            </p:extLst>
          </p:nvPr>
        </p:nvGraphicFramePr>
        <p:xfrm>
          <a:off x="9040368" y="241071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4" imgW="914400" imgH="771480" progId="PowerPoint.Show.12">
                  <p:embed/>
                </p:oleObj>
              </mc:Choice>
              <mc:Fallback>
                <p:oleObj name="Presentation" showAsIcon="1" r:id="rId4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40368" y="241071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45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5B910A-923E-4C6E-8000-A979D186E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982836"/>
              </p:ext>
            </p:extLst>
          </p:nvPr>
        </p:nvGraphicFramePr>
        <p:xfrm>
          <a:off x="2344125" y="47325"/>
          <a:ext cx="6810675" cy="681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2" imgW="10014288" imgH="10014288" progId="PowerPoint.Slide.12">
                  <p:embed/>
                </p:oleObj>
              </mc:Choice>
              <mc:Fallback>
                <p:oleObj name="Slide" r:id="rId2" imgW="10014288" imgH="10014288" progId="PowerPoint.Slide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15B910A-923E-4C6E-8000-A979D186EA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4125" y="47325"/>
                        <a:ext cx="6810675" cy="681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46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B03D-FBAE-4D68-A9D5-74A66FF2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Regardless of the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B8FF89-31F5-4E6B-A107-21E10499D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820754"/>
              </p:ext>
            </p:extLst>
          </p:nvPr>
        </p:nvGraphicFramePr>
        <p:xfrm>
          <a:off x="838200" y="194564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956656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0424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3852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989645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214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Historic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Many, one per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9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rolling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2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Many x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4062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A5F0F5-BFC3-48AF-80F2-8083545C8154}"/>
              </a:ext>
            </a:extLst>
          </p:cNvPr>
          <p:cNvSpPr/>
          <p:nvPr/>
        </p:nvSpPr>
        <p:spPr>
          <a:xfrm>
            <a:off x="7282543" y="5662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View</a:t>
            </a:r>
          </a:p>
          <a:p>
            <a:r>
              <a:rPr lang="en-GB" dirty="0"/>
              <a:t>- Exposed</a:t>
            </a:r>
          </a:p>
          <a:p>
            <a:r>
              <a:rPr lang="en-GB" dirty="0"/>
              <a:t>- Available</a:t>
            </a:r>
          </a:p>
        </p:txBody>
      </p:sp>
    </p:spTree>
    <p:extLst>
      <p:ext uri="{BB962C8B-B14F-4D97-AF65-F5344CB8AC3E}">
        <p14:creationId xmlns:p14="http://schemas.microsoft.com/office/powerpoint/2010/main" val="343598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B03D-FBAE-4D68-A9D5-74A66FF2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Regardless of the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B8FF89-31F5-4E6B-A107-21E10499D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343075"/>
              </p:ext>
            </p:extLst>
          </p:nvPr>
        </p:nvGraphicFramePr>
        <p:xfrm>
          <a:off x="511629" y="1825625"/>
          <a:ext cx="1116874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748">
                  <a:extLst>
                    <a:ext uri="{9D8B030D-6E8A-4147-A177-3AD203B41FA5}">
                      <a16:colId xmlns:a16="http://schemas.microsoft.com/office/drawing/2014/main" val="3095665694"/>
                    </a:ext>
                  </a:extLst>
                </a:gridCol>
                <a:gridCol w="2233748">
                  <a:extLst>
                    <a:ext uri="{9D8B030D-6E8A-4147-A177-3AD203B41FA5}">
                      <a16:colId xmlns:a16="http://schemas.microsoft.com/office/drawing/2014/main" val="2020424441"/>
                    </a:ext>
                  </a:extLst>
                </a:gridCol>
                <a:gridCol w="2233748">
                  <a:extLst>
                    <a:ext uri="{9D8B030D-6E8A-4147-A177-3AD203B41FA5}">
                      <a16:colId xmlns:a16="http://schemas.microsoft.com/office/drawing/2014/main" val="252385269"/>
                    </a:ext>
                  </a:extLst>
                </a:gridCol>
                <a:gridCol w="2233748">
                  <a:extLst>
                    <a:ext uri="{9D8B030D-6E8A-4147-A177-3AD203B41FA5}">
                      <a16:colId xmlns:a16="http://schemas.microsoft.com/office/drawing/2014/main" val="2198964548"/>
                    </a:ext>
                  </a:extLst>
                </a:gridCol>
                <a:gridCol w="2233748">
                  <a:extLst>
                    <a:ext uri="{9D8B030D-6E8A-4147-A177-3AD203B41FA5}">
                      <a16:colId xmlns:a16="http://schemas.microsoft.com/office/drawing/2014/main" val="187214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Agreement (contract) with client in terms of constraints on required capability and hence constraints on the provider design. Described in agreed view presented to client by provider.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Results of design process representing agreement (contract) with the provider in terms of capability to be provided (tends towards absolute (partial)). Described in agreed view presented to client.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Behaviour of the provided capability Absolute (complete), but presented as abstracted (and hence is partial view that could be in terms of ranges etc.).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provide a partial view. Intention/expectation provide a degree of flexibility. Higher up the solution there is greater flexibility, lower down the intent tends to be quite absolute.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1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61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Capability/Use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Capability/Use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Capability/Use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965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A5F0F5-BFC3-48AF-80F2-8083545C8154}"/>
              </a:ext>
            </a:extLst>
          </p:cNvPr>
          <p:cNvSpPr/>
          <p:nvPr/>
        </p:nvSpPr>
        <p:spPr>
          <a:xfrm>
            <a:off x="6983017" y="2301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View</a:t>
            </a:r>
          </a:p>
          <a:p>
            <a:r>
              <a:rPr lang="en-GB" dirty="0"/>
              <a:t>- Exposed</a:t>
            </a:r>
          </a:p>
          <a:p>
            <a:r>
              <a:rPr lang="en-GB" dirty="0"/>
              <a:t>- Available</a:t>
            </a:r>
          </a:p>
        </p:txBody>
      </p:sp>
    </p:spTree>
    <p:extLst>
      <p:ext uri="{BB962C8B-B14F-4D97-AF65-F5344CB8AC3E}">
        <p14:creationId xmlns:p14="http://schemas.microsoft.com/office/powerpoint/2010/main" val="4080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B585-13FD-4481-9DAA-CB9B6469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411"/>
          </a:xfrm>
        </p:spPr>
        <p:txBody>
          <a:bodyPr>
            <a:normAutofit fontScale="90000"/>
          </a:bodyPr>
          <a:lstStyle/>
          <a:p>
            <a:r>
              <a:rPr lang="en-GB" dirty="0"/>
              <a:t>Rough “proposal”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2288-8F55-4539-A3E3-512BEC05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545533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Intention/expectation and actual should all be in terms of capability in the context/view</a:t>
            </a:r>
          </a:p>
          <a:p>
            <a:pPr lvl="1"/>
            <a:r>
              <a:rPr lang="en-GB" dirty="0"/>
              <a:t>From a core perspective FD, FC etc. are all statements of capability</a:t>
            </a:r>
          </a:p>
          <a:p>
            <a:pPr lvl="1"/>
            <a:r>
              <a:rPr lang="en-GB" dirty="0"/>
              <a:t>Intention/expectation will normally be in terms of capability constraints although can be absolute values in the context of the view</a:t>
            </a:r>
          </a:p>
          <a:p>
            <a:pPr lvl="1"/>
            <a:r>
              <a:rPr lang="en-GB" dirty="0"/>
              <a:t>Actual will normally be in terms of absolute capability although could be in terms of constraint</a:t>
            </a:r>
          </a:p>
          <a:p>
            <a:pPr lvl="1"/>
            <a:r>
              <a:rPr lang="en-GB" dirty="0"/>
              <a:t>For example, an Intention may be to provide an FC of 10-20G between ports in a building or may be to provide a precise FC</a:t>
            </a:r>
          </a:p>
          <a:p>
            <a:r>
              <a:rPr lang="en-GB" dirty="0"/>
              <a:t>We do NOT need new classes, just a generalized way of stating constraints in terms of the existing classes and their properties.</a:t>
            </a:r>
          </a:p>
          <a:p>
            <a:r>
              <a:rPr lang="en-GB" dirty="0"/>
              <a:t>Hence we DO NOT NEED a “Virtual Network” or a “Service” class in the Core (or in TAPI)</a:t>
            </a:r>
          </a:p>
          <a:p>
            <a:pPr lvl="1"/>
            <a:r>
              <a:rPr lang="en-GB" dirty="0"/>
              <a:t>Virtual Network: All networks are virtual to some degree, FD and Link provide the view of capacity of a network and hence are the classes to use to express capability both in a request (constraints) and for actual existing capability. </a:t>
            </a:r>
          </a:p>
          <a:p>
            <a:pPr lvl="2"/>
            <a:r>
              <a:rPr lang="en-GB" dirty="0"/>
              <a:t>The request for a virtual network is simply the request for the construction of a particular view of FD/Link capability in a context, stated in terms of constraints</a:t>
            </a:r>
          </a:p>
          <a:p>
            <a:pPr lvl="1"/>
            <a:r>
              <a:rPr lang="en-GB" dirty="0"/>
              <a:t>Service: All resources provide service (and as discussed before, almost all claimed statements of service are simply descriptions of resource) and all resources/services are really expressions of capability. Connectivity/Access capability is expressed in terms of FCs and LTPs. </a:t>
            </a:r>
          </a:p>
          <a:p>
            <a:pPr lvl="2"/>
            <a:r>
              <a:rPr lang="en-GB" dirty="0"/>
              <a:t>The request for a connectivity service is simply the request for the construction of a particular FC/LTP capability combination in a context, stated in terms of constraints</a:t>
            </a:r>
          </a:p>
          <a:p>
            <a:r>
              <a:rPr lang="en-GB" dirty="0"/>
              <a:t>We DO NEED a generalized approach to stating constraints (the operations pattern provides a rudimentary form of this) that can be applied to any classes</a:t>
            </a:r>
            <a:r>
              <a:rPr lang="en-GB" dirty="0">
                <a:solidFill>
                  <a:srgbClr val="FF0000"/>
                </a:solidFill>
              </a:rPr>
              <a:t> for requests as well as for responses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6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D8BF-4DA2-448B-98E4-A0549542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BA50-E140-4CFB-AFF2-CCF84490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Reach agreement that the proposed approach is worth pursuing</a:t>
            </a:r>
          </a:p>
          <a:p>
            <a:pPr lvl="1"/>
            <a:r>
              <a:rPr lang="en-GB" dirty="0"/>
              <a:t>i.e., the canonical model along with the opportunity to express a presentation in terms of constraints</a:t>
            </a:r>
          </a:p>
          <a:p>
            <a:pPr lvl="2"/>
            <a:r>
              <a:rPr lang="en-GB" dirty="0"/>
              <a:t>E.g., 10G between two cities in terms of a link and two abstract TPs.</a:t>
            </a:r>
          </a:p>
          <a:p>
            <a:r>
              <a:rPr lang="en-GB" dirty="0"/>
              <a:t>Develop expression of generalized constraint and approach to applying this to all properties etc. in the core</a:t>
            </a:r>
          </a:p>
          <a:p>
            <a:r>
              <a:rPr lang="en-GB" dirty="0"/>
              <a:t>Develop approach </a:t>
            </a:r>
            <a:r>
              <a:rPr lang="en-GB" dirty="0">
                <a:solidFill>
                  <a:srgbClr val="FF0000"/>
                </a:solidFill>
              </a:rPr>
              <a:t>to constraint expression for removing opportunities </a:t>
            </a:r>
            <a:r>
              <a:rPr lang="en-GB" dirty="0"/>
              <a:t>for specific cases</a:t>
            </a:r>
          </a:p>
          <a:p>
            <a:pPr lvl="1"/>
            <a:r>
              <a:rPr lang="en-GB" dirty="0"/>
              <a:t>Such that a particular parameter in a particular usage must take a single value rather than be a range statement</a:t>
            </a:r>
          </a:p>
          <a:p>
            <a:r>
              <a:rPr lang="en-GB" dirty="0"/>
              <a:t>Propose </a:t>
            </a:r>
            <a:r>
              <a:rPr lang="en-GB" dirty="0" err="1"/>
              <a:t>PoCs</a:t>
            </a:r>
            <a:r>
              <a:rPr lang="en-GB" dirty="0"/>
              <a:t> to explore and exercise the approach</a:t>
            </a:r>
          </a:p>
          <a:p>
            <a:r>
              <a:rPr lang="en-GB" dirty="0"/>
              <a:t>Depending upon outcomes propose advancements to TAPI etc.</a:t>
            </a:r>
          </a:p>
        </p:txBody>
      </p:sp>
    </p:spTree>
    <p:extLst>
      <p:ext uri="{BB962C8B-B14F-4D97-AF65-F5344CB8AC3E}">
        <p14:creationId xmlns:p14="http://schemas.microsoft.com/office/powerpoint/2010/main" val="112456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94BAF4-D427-45C7-94BD-00E0FCD52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Some background detail on lifecycle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191B0A-1128-4555-8590-739191902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1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33240</TotalTime>
  <Words>1274</Words>
  <Application>Microsoft Office PowerPoint</Application>
  <PresentationFormat>Widescreen</PresentationFormat>
  <Paragraphs>206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Slide</vt:lpstr>
      <vt:lpstr>Presentation</vt:lpstr>
      <vt:lpstr>Intent for use of capability replaces Service-Resource  and unifies network and virtual network (stimulated by discussion on TAPI Virtual Network)</vt:lpstr>
      <vt:lpstr>TAPI 2.1.1 Capacity/Capability/Use model </vt:lpstr>
      <vt:lpstr>PowerPoint Presentation</vt:lpstr>
      <vt:lpstr>PowerPoint Presentation</vt:lpstr>
      <vt:lpstr>Regardless of the model</vt:lpstr>
      <vt:lpstr>Regardless of the model</vt:lpstr>
      <vt:lpstr>Rough “proposal”</vt:lpstr>
      <vt:lpstr>Action plan</vt:lpstr>
      <vt:lpstr>Some background detail on lifecycle</vt:lpstr>
      <vt:lpstr>Considering the lifecycle of offered capability</vt:lpstr>
      <vt:lpstr>Mode of operation</vt:lpstr>
      <vt:lpstr>Mode of operation</vt:lpstr>
      <vt:lpstr>Mode of operation</vt:lpstr>
      <vt:lpstr>Mode of operation</vt:lpstr>
      <vt:lpstr>Mode of operation</vt:lpstr>
      <vt:lpstr>Mode of operation</vt:lpstr>
      <vt:lpstr>Capability to use</vt:lpstr>
      <vt:lpstr>Contracting a “Service”</vt:lpstr>
      <vt:lpstr>PowerPoint Presentation</vt:lpstr>
      <vt:lpstr>Partial visibility</vt:lpstr>
      <vt:lpstr>Partial visibility of infrastructure</vt:lpstr>
      <vt:lpstr>A few pictorial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TAPI and Intent</dc:title>
  <dc:creator>Davis, Nigel</dc:creator>
  <cp:lastModifiedBy>Davis, Nigel</cp:lastModifiedBy>
  <cp:revision>53</cp:revision>
  <dcterms:created xsi:type="dcterms:W3CDTF">2019-01-18T12:23:34Z</dcterms:created>
  <dcterms:modified xsi:type="dcterms:W3CDTF">2024-01-25T12:40:29Z</dcterms:modified>
</cp:coreProperties>
</file>