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5"/>
  </p:notesMasterIdLst>
  <p:handoutMasterIdLst>
    <p:handoutMasterId r:id="rId26"/>
  </p:handoutMasterIdLst>
  <p:sldIdLst>
    <p:sldId id="260" r:id="rId2"/>
    <p:sldId id="258" r:id="rId3"/>
    <p:sldId id="257" r:id="rId4"/>
    <p:sldId id="259" r:id="rId5"/>
    <p:sldId id="753" r:id="rId6"/>
    <p:sldId id="756" r:id="rId7"/>
    <p:sldId id="754" r:id="rId8"/>
    <p:sldId id="757" r:id="rId9"/>
    <p:sldId id="759" r:id="rId10"/>
    <p:sldId id="760" r:id="rId11"/>
    <p:sldId id="332" r:id="rId12"/>
    <p:sldId id="282" r:id="rId13"/>
    <p:sldId id="338" r:id="rId14"/>
    <p:sldId id="343" r:id="rId15"/>
    <p:sldId id="289" r:id="rId16"/>
    <p:sldId id="345" r:id="rId17"/>
    <p:sldId id="333" r:id="rId18"/>
    <p:sldId id="758" r:id="rId19"/>
    <p:sldId id="283" r:id="rId20"/>
    <p:sldId id="763" r:id="rId21"/>
    <p:sldId id="755" r:id="rId22"/>
    <p:sldId id="316" r:id="rId23"/>
    <p:sldId id="317" r:id="rId24"/>
  </p:sldIdLst>
  <p:sldSz cx="9144000" cy="5143500" type="screen16x9"/>
  <p:notesSz cx="6805613" cy="9944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4">
          <p15:clr>
            <a:srgbClr val="A4A3A4"/>
          </p15:clr>
        </p15:guide>
        <p15:guide id="2" orient="horz" pos="766">
          <p15:clr>
            <a:srgbClr val="A4A3A4"/>
          </p15:clr>
        </p15:guide>
        <p15:guide id="3" pos="350">
          <p15:clr>
            <a:srgbClr val="A4A3A4"/>
          </p15:clr>
        </p15:guide>
        <p15:guide id="4" orient="horz" pos="3166">
          <p15:clr>
            <a:srgbClr val="A4A3A4"/>
          </p15:clr>
        </p15:guide>
        <p15:guide id="5" orient="horz" pos="130">
          <p15:clr>
            <a:srgbClr val="A4A3A4"/>
          </p15:clr>
        </p15:guide>
        <p15:guide id="6" orient="horz" pos="782">
          <p15:clr>
            <a:srgbClr val="A4A3A4"/>
          </p15:clr>
        </p15:guide>
        <p15:guide id="7" pos="222">
          <p15:clr>
            <a:srgbClr val="A4A3A4"/>
          </p15:clr>
        </p15:guide>
        <p15:guide id="8" orient="horz" pos="3107">
          <p15:clr>
            <a:srgbClr val="A4A3A4"/>
          </p15:clr>
        </p15:guide>
        <p15:guide id="9" orient="horz" pos="3129">
          <p15:clr>
            <a:srgbClr val="A4A3A4"/>
          </p15:clr>
        </p15:guide>
        <p15:guide id="10"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9966"/>
    <a:srgbClr val="000000"/>
    <a:srgbClr val="C981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6229" autoAdjust="0"/>
  </p:normalViewPr>
  <p:slideViewPr>
    <p:cSldViewPr snapToGrid="0" snapToObjects="1">
      <p:cViewPr varScale="1">
        <p:scale>
          <a:sx n="146" d="100"/>
          <a:sy n="146" d="100"/>
        </p:scale>
        <p:origin x="456" y="132"/>
      </p:cViewPr>
      <p:guideLst>
        <p:guide orient="horz" pos="574"/>
        <p:guide orient="horz" pos="766"/>
        <p:guide pos="350"/>
        <p:guide orient="horz" pos="3166"/>
        <p:guide orient="horz" pos="130"/>
        <p:guide orient="horz" pos="782"/>
        <p:guide pos="222"/>
        <p:guide orient="horz" pos="3107"/>
        <p:guide orient="horz" pos="3129"/>
        <p:guide pos="2827"/>
      </p:guideLst>
    </p:cSldViewPr>
  </p:slideViewPr>
  <p:outlineViewPr>
    <p:cViewPr>
      <p:scale>
        <a:sx n="33" d="100"/>
        <a:sy n="33" d="100"/>
      </p:scale>
      <p:origin x="0" y="-31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latin typeface="Corbel"/>
            </a:endParaRPr>
          </a:p>
        </p:txBody>
      </p:sp>
      <p:sp>
        <p:nvSpPr>
          <p:cNvPr id="3" name="Date Placeholder 2"/>
          <p:cNvSpPr>
            <a:spLocks noGrp="1"/>
          </p:cNvSpPr>
          <p:nvPr>
            <p:ph type="dt" sz="quarter" idx="1"/>
          </p:nvPr>
        </p:nvSpPr>
        <p:spPr>
          <a:xfrm>
            <a:off x="3854939" y="0"/>
            <a:ext cx="2949099" cy="497205"/>
          </a:xfrm>
          <a:prstGeom prst="rect">
            <a:avLst/>
          </a:prstGeom>
        </p:spPr>
        <p:txBody>
          <a:bodyPr vert="horz" lIns="91440" tIns="45720" rIns="91440" bIns="45720" rtlCol="0"/>
          <a:lstStyle>
            <a:lvl1pPr algn="r">
              <a:defRPr sz="1200"/>
            </a:lvl1pPr>
          </a:lstStyle>
          <a:p>
            <a:fld id="{52EAA2C7-DFF7-E146-B544-A7929D1096DC}" type="datetimeFigureOut">
              <a:rPr lang="en-US">
                <a:latin typeface="Corbel"/>
              </a:rPr>
              <a:t>1/25/2024</a:t>
            </a:fld>
            <a:endParaRPr lang="en-US">
              <a:latin typeface="Corbel"/>
            </a:endParaRPr>
          </a:p>
        </p:txBody>
      </p:sp>
      <p:sp>
        <p:nvSpPr>
          <p:cNvPr id="4" name="Footer Placeholder 3"/>
          <p:cNvSpPr>
            <a:spLocks noGrp="1"/>
          </p:cNvSpPr>
          <p:nvPr>
            <p:ph type="ftr" sz="quarter" idx="2"/>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latin typeface="Corbel"/>
            </a:endParaRPr>
          </a:p>
        </p:txBody>
      </p:sp>
      <p:sp>
        <p:nvSpPr>
          <p:cNvPr id="5" name="Slide Number Placeholder 4"/>
          <p:cNvSpPr>
            <a:spLocks noGrp="1"/>
          </p:cNvSpPr>
          <p:nvPr>
            <p:ph type="sldNum" sz="quarter" idx="3"/>
          </p:nvPr>
        </p:nvSpPr>
        <p:spPr>
          <a:xfrm>
            <a:off x="3854939" y="9445169"/>
            <a:ext cx="2949099" cy="497205"/>
          </a:xfrm>
          <a:prstGeom prst="rect">
            <a:avLst/>
          </a:prstGeom>
        </p:spPr>
        <p:txBody>
          <a:bodyPr vert="horz" lIns="91440" tIns="45720" rIns="91440" bIns="45720" rtlCol="0" anchor="b"/>
          <a:lstStyle>
            <a:lvl1pPr algn="r">
              <a:defRPr sz="1200"/>
            </a:lvl1pPr>
          </a:lstStyle>
          <a:p>
            <a:fld id="{C6E550AB-09B2-9F49-9877-962002DC81DD}" type="slidenum">
              <a:rPr>
                <a:latin typeface="Corbel"/>
              </a:rPr>
              <a:t>‹#›</a:t>
            </a:fld>
            <a:endParaRPr lang="en-US">
              <a:latin typeface="Corbel"/>
            </a:endParaRPr>
          </a:p>
        </p:txBody>
      </p:sp>
    </p:spTree>
    <p:extLst>
      <p:ext uri="{BB962C8B-B14F-4D97-AF65-F5344CB8AC3E}">
        <p14:creationId xmlns:p14="http://schemas.microsoft.com/office/powerpoint/2010/main" val="495520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atin typeface="Corbel"/>
              </a:defRPr>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atin typeface="Corbel"/>
              </a:defRPr>
            </a:lvl1pPr>
          </a:lstStyle>
          <a:p>
            <a:fld id="{2F9040DD-E34C-C24A-8AAD-0A70B6E5C5F1}" type="datetimeFigureOut">
              <a:rPr lang="en-US"/>
              <a:pPr/>
              <a:t>1/25/2024</a:t>
            </a:fld>
            <a:endParaRPr lang="en-US"/>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atin typeface="Corbel"/>
              </a:defRPr>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atin typeface="Corbel"/>
              </a:defRPr>
            </a:lvl1pPr>
          </a:lstStyle>
          <a:p>
            <a:fld id="{0BE8AFDA-301D-4C4D-9A58-9902B72A24AC}" type="slidenum">
              <a:rPr lang="en-US"/>
              <a:pPr/>
              <a:t>‹#›</a:t>
            </a:fld>
            <a:endParaRPr lang="en-US"/>
          </a:p>
        </p:txBody>
      </p:sp>
    </p:spTree>
    <p:extLst>
      <p:ext uri="{BB962C8B-B14F-4D97-AF65-F5344CB8AC3E}">
        <p14:creationId xmlns:p14="http://schemas.microsoft.com/office/powerpoint/2010/main" val="26824165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24389AF-2197-4A78-8045-36A72C094C13}" type="slidenum">
              <a:rPr lang="en-AU" smtClean="0"/>
              <a:t>22</a:t>
            </a:fld>
            <a:endParaRPr lang="en-AU"/>
          </a:p>
        </p:txBody>
      </p:sp>
    </p:spTree>
    <p:extLst>
      <p:ext uri="{BB962C8B-B14F-4D97-AF65-F5344CB8AC3E}">
        <p14:creationId xmlns:p14="http://schemas.microsoft.com/office/powerpoint/2010/main" val="121625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24389AF-2197-4A78-8045-36A72C094C13}" type="slidenum">
              <a:rPr lang="en-AU" smtClean="0"/>
              <a:t>23</a:t>
            </a:fld>
            <a:endParaRPr lang="en-AU"/>
          </a:p>
        </p:txBody>
      </p:sp>
    </p:spTree>
    <p:extLst>
      <p:ext uri="{BB962C8B-B14F-4D97-AF65-F5344CB8AC3E}">
        <p14:creationId xmlns:p14="http://schemas.microsoft.com/office/powerpoint/2010/main" val="42258258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28" name="Rectangle 27"/>
          <p:cNvSpPr/>
          <p:nvPr userDrawn="1"/>
        </p:nvSpPr>
        <p:spPr>
          <a:xfrm>
            <a:off x="0" y="1803091"/>
            <a:ext cx="9144000" cy="2471173"/>
          </a:xfrm>
          <a:prstGeom prst="rect">
            <a:avLst/>
          </a:prstGeom>
          <a:gradFill flip="none" rotWithShape="1">
            <a:gsLst>
              <a:gs pos="0">
                <a:schemeClr val="tx2"/>
              </a:gs>
              <a:gs pos="100000">
                <a:schemeClr val="accent5"/>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lt1"/>
              </a:solidFill>
            </a:endParaRPr>
          </a:p>
        </p:txBody>
      </p:sp>
      <p:cxnSp>
        <p:nvCxnSpPr>
          <p:cNvPr id="29" name="Straight Connector 28"/>
          <p:cNvCxnSpPr/>
          <p:nvPr userDrawn="1"/>
        </p:nvCxnSpPr>
        <p:spPr>
          <a:xfrm>
            <a:off x="0" y="1803091"/>
            <a:ext cx="9144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0" y="4272385"/>
            <a:ext cx="9144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445181" y="2118167"/>
            <a:ext cx="8293326" cy="710370"/>
          </a:xfrm>
        </p:spPr>
        <p:txBody>
          <a:bodyPr/>
          <a:lstStyle>
            <a:lvl1pPr>
              <a:defRPr sz="3200">
                <a:solidFill>
                  <a:schemeClr val="bg1"/>
                </a:solidFill>
              </a:defRPr>
            </a:lvl1pPr>
          </a:lstStyle>
          <a:p>
            <a:r>
              <a:rPr lang="en-US"/>
              <a:t>Click to edit Master title style</a:t>
            </a:r>
          </a:p>
        </p:txBody>
      </p:sp>
      <p:sp>
        <p:nvSpPr>
          <p:cNvPr id="3" name="Subtitle 2"/>
          <p:cNvSpPr>
            <a:spLocks noGrp="1"/>
          </p:cNvSpPr>
          <p:nvPr>
            <p:ph type="subTitle" idx="1"/>
          </p:nvPr>
        </p:nvSpPr>
        <p:spPr>
          <a:xfrm>
            <a:off x="454702" y="2896097"/>
            <a:ext cx="8293329" cy="42405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6" name="Picture 5" descr="ONF_WITH-GRADI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71009" y="166611"/>
            <a:ext cx="2183741" cy="1501323"/>
          </a:xfrm>
          <a:prstGeom prst="rect">
            <a:avLst/>
          </a:prstGeom>
        </p:spPr>
      </p:pic>
      <p:sp>
        <p:nvSpPr>
          <p:cNvPr id="5" name="Rectangle 4"/>
          <p:cNvSpPr/>
          <p:nvPr userDrawn="1"/>
        </p:nvSpPr>
        <p:spPr>
          <a:xfrm>
            <a:off x="7757886" y="130629"/>
            <a:ext cx="1291771" cy="8490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8001000" y="4851401"/>
            <a:ext cx="1143000" cy="292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ATT.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4215" y="4675478"/>
            <a:ext cx="658368" cy="301138"/>
          </a:xfrm>
          <a:prstGeom prst="rect">
            <a:avLst/>
          </a:prstGeom>
        </p:spPr>
      </p:pic>
      <p:pic>
        <p:nvPicPr>
          <p:cNvPr id="18" name="Picture 17" descr="China-Unicom-log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41934" y="4580800"/>
            <a:ext cx="621792" cy="349208"/>
          </a:xfrm>
          <a:prstGeom prst="rect">
            <a:avLst/>
          </a:prstGeom>
        </p:spPr>
      </p:pic>
      <p:pic>
        <p:nvPicPr>
          <p:cNvPr id="19" name="Picture 18" descr="Comcast_Logo.svg.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113077" y="4662603"/>
            <a:ext cx="753327" cy="266678"/>
          </a:xfrm>
          <a:prstGeom prst="rect">
            <a:avLst/>
          </a:prstGeom>
        </p:spPr>
      </p:pic>
      <p:pic>
        <p:nvPicPr>
          <p:cNvPr id="20" name="Picture 19" descr="T-mobile.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215755" y="4678649"/>
            <a:ext cx="505861" cy="252931"/>
          </a:xfrm>
          <a:prstGeom prst="rect">
            <a:avLst/>
          </a:prstGeom>
        </p:spPr>
      </p:pic>
      <p:pic>
        <p:nvPicPr>
          <p:cNvPr id="21" name="Picture 20" descr="Google-Logo.jp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070967" y="4720370"/>
            <a:ext cx="678438" cy="229312"/>
          </a:xfrm>
          <a:prstGeom prst="rect">
            <a:avLst/>
          </a:prstGeom>
        </p:spPr>
      </p:pic>
      <p:pic>
        <p:nvPicPr>
          <p:cNvPr id="22" name="Picture 21" descr="NTT_Group_logo.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098756" y="4729441"/>
            <a:ext cx="964096" cy="228105"/>
          </a:xfrm>
          <a:prstGeom prst="rect">
            <a:avLst/>
          </a:prstGeom>
        </p:spPr>
      </p:pic>
      <p:pic>
        <p:nvPicPr>
          <p:cNvPr id="23" name="Picture 22" descr="Turk-Telekom.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412205" y="4651114"/>
            <a:ext cx="988695" cy="328718"/>
          </a:xfrm>
          <a:prstGeom prst="rect">
            <a:avLst/>
          </a:prstGeom>
        </p:spPr>
      </p:pic>
      <p:sp>
        <p:nvSpPr>
          <p:cNvPr id="25" name="TextBox 24"/>
          <p:cNvSpPr txBox="1"/>
          <p:nvPr userDrawn="1"/>
        </p:nvSpPr>
        <p:spPr>
          <a:xfrm>
            <a:off x="3598943" y="4292400"/>
            <a:ext cx="1977336" cy="276999"/>
          </a:xfrm>
          <a:prstGeom prst="rect">
            <a:avLst/>
          </a:prstGeom>
          <a:noFill/>
        </p:spPr>
        <p:txBody>
          <a:bodyPr wrap="none" rtlCol="0">
            <a:spAutoFit/>
          </a:bodyPr>
          <a:lstStyle/>
          <a:p>
            <a:r>
              <a:rPr lang="en-US" sz="1200" dirty="0">
                <a:solidFill>
                  <a:schemeClr val="bg1">
                    <a:lumMod val="50000"/>
                  </a:schemeClr>
                </a:solidFill>
              </a:rPr>
              <a:t>An Operator </a:t>
            </a:r>
            <a:r>
              <a:rPr lang="en-US" sz="1200">
                <a:solidFill>
                  <a:schemeClr val="bg1">
                    <a:lumMod val="50000"/>
                  </a:schemeClr>
                </a:solidFill>
              </a:rPr>
              <a:t>Led Consortium</a:t>
            </a:r>
          </a:p>
        </p:txBody>
      </p:sp>
    </p:spTree>
    <p:extLst>
      <p:ext uri="{BB962C8B-B14F-4D97-AF65-F5344CB8AC3E}">
        <p14:creationId xmlns:p14="http://schemas.microsoft.com/office/powerpoint/2010/main" val="3954332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3" y="324161"/>
            <a:ext cx="8588861" cy="424732"/>
          </a:xfrm>
        </p:spPr>
        <p:txBody>
          <a:bodyPr/>
          <a:lstStyle>
            <a:lvl1pPr algn="l" defTabSz="685800" rtl="0" eaLnBrk="1" latinLnBrk="0" hangingPunct="1">
              <a:lnSpc>
                <a:spcPct val="80000"/>
              </a:lnSpc>
              <a:spcBef>
                <a:spcPct val="0"/>
              </a:spcBef>
              <a:buNone/>
              <a:defRPr lang="en-US" sz="2700" b="0" kern="1200" spc="-75"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0"/>
          </p:nvPr>
        </p:nvSpPr>
        <p:spPr>
          <a:xfrm>
            <a:off x="239713" y="1008126"/>
            <a:ext cx="8578850" cy="3723894"/>
          </a:xfrm>
        </p:spPr>
        <p:txBody>
          <a:bodyPr/>
          <a:lstStyle>
            <a:lvl1pPr>
              <a:lnSpc>
                <a:spcPct val="95000"/>
              </a:lnSpc>
              <a:spcBef>
                <a:spcPts val="1110"/>
              </a:spcBef>
              <a:defRPr sz="1650">
                <a:solidFill>
                  <a:srgbClr val="435153"/>
                </a:solidFill>
                <a:latin typeface="+mj-lt"/>
              </a:defRPr>
            </a:lvl1pPr>
            <a:lvl2pPr>
              <a:lnSpc>
                <a:spcPct val="95000"/>
              </a:lnSpc>
              <a:spcBef>
                <a:spcPts val="45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522819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324161"/>
            <a:ext cx="8588861" cy="52835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79311694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Section Opener Slide">
    <p:spTree>
      <p:nvGrpSpPr>
        <p:cNvPr id="1" name=""/>
        <p:cNvGrpSpPr/>
        <p:nvPr/>
      </p:nvGrpSpPr>
      <p:grpSpPr>
        <a:xfrm>
          <a:off x="0" y="0"/>
          <a:ext cx="0" cy="0"/>
          <a:chOff x="0" y="0"/>
          <a:chExt cx="0" cy="0"/>
        </a:xfrm>
      </p:grpSpPr>
      <p:sp>
        <p:nvSpPr>
          <p:cNvPr id="4" name="Rectangle 3"/>
          <p:cNvSpPr/>
          <p:nvPr userDrawn="1"/>
        </p:nvSpPr>
        <p:spPr>
          <a:xfrm>
            <a:off x="0" y="1355581"/>
            <a:ext cx="9144000" cy="2471173"/>
          </a:xfrm>
          <a:prstGeom prst="rect">
            <a:avLst/>
          </a:prstGeom>
          <a:gradFill flip="none" rotWithShape="1">
            <a:gsLst>
              <a:gs pos="0">
                <a:schemeClr val="tx2"/>
              </a:gs>
              <a:gs pos="100000">
                <a:schemeClr val="accent5"/>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1670434"/>
            <a:ext cx="8229600" cy="714713"/>
          </a:xfrm>
        </p:spPr>
        <p:txBody>
          <a:bodyPr/>
          <a:lstStyle>
            <a:lvl1pPr>
              <a:defRPr sz="3200">
                <a:solidFill>
                  <a:schemeClr val="bg1"/>
                </a:solidFill>
              </a:defRPr>
            </a:lvl1pPr>
          </a:lstStyle>
          <a:p>
            <a:r>
              <a:rPr lang="en-US"/>
              <a:t>Click to edit Master title style</a:t>
            </a:r>
          </a:p>
        </p:txBody>
      </p:sp>
      <p:sp>
        <p:nvSpPr>
          <p:cNvPr id="3" name="Subtitle 2"/>
          <p:cNvSpPr>
            <a:spLocks noGrp="1"/>
          </p:cNvSpPr>
          <p:nvPr>
            <p:ph type="subTitle" idx="1"/>
          </p:nvPr>
        </p:nvSpPr>
        <p:spPr>
          <a:xfrm>
            <a:off x="457201" y="2452707"/>
            <a:ext cx="8229600" cy="137404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rgbClr val="A6A6A6"/>
                </a:solidFill>
                <a:latin typeface="Calibri"/>
                <a:cs typeface="Calibri"/>
              </a:defRPr>
            </a:lvl1pPr>
          </a:lstStyle>
          <a:p>
            <a:fld id="{C921E2DF-5279-024C-809C-CD16853F95A6}" type="slidenum">
              <a:rPr lang="en-US"/>
              <a:pPr/>
              <a:t>‹#›</a:t>
            </a:fld>
            <a:endParaRPr lang="en-US"/>
          </a:p>
        </p:txBody>
      </p:sp>
      <p:cxnSp>
        <p:nvCxnSpPr>
          <p:cNvPr id="8" name="Straight Connector 7"/>
          <p:cNvCxnSpPr/>
          <p:nvPr userDrawn="1"/>
        </p:nvCxnSpPr>
        <p:spPr>
          <a:xfrm>
            <a:off x="0" y="1355581"/>
            <a:ext cx="9144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3831225"/>
            <a:ext cx="9144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9" name="Picture 8" descr="ONF_WITH-GRADI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45363" y="295731"/>
            <a:ext cx="1244707" cy="855736"/>
          </a:xfrm>
          <a:prstGeom prst="rect">
            <a:avLst/>
          </a:prstGeom>
        </p:spPr>
      </p:pic>
      <p:sp>
        <p:nvSpPr>
          <p:cNvPr id="12" name="Slide Number Placeholder 12"/>
          <p:cNvSpPr txBox="1">
            <a:spLocks/>
          </p:cNvSpPr>
          <p:nvPr userDrawn="1"/>
        </p:nvSpPr>
        <p:spPr>
          <a:xfrm>
            <a:off x="8068733" y="4775200"/>
            <a:ext cx="1075265" cy="368300"/>
          </a:xfrm>
          <a:prstGeom prst="rect">
            <a:avLst/>
          </a:prstGeom>
          <a:solidFill>
            <a:schemeClr val="bg1"/>
          </a:solidFill>
        </p:spPr>
        <p:txBody>
          <a:bodyPr vert="horz" lIns="91440" tIns="45720" rIns="91440" bIns="45720" rtlCol="0" anchor="ctr"/>
          <a:lstStyle>
            <a:defPPr>
              <a:defRPr lang="en-US"/>
            </a:defPPr>
            <a:lvl1pPr marL="0" algn="ctr" defTabSz="457200" rtl="0" eaLnBrk="1" latinLnBrk="0" hangingPunct="1">
              <a:defRPr sz="800" kern="1200">
                <a:solidFill>
                  <a:srgbClr val="A6A6A6"/>
                </a:solidFill>
                <a:latin typeface="Corbel"/>
                <a:ea typeface="+mn-ea"/>
                <a:cs typeface="Corbe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17668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2933"/>
            <a:ext cx="8229600" cy="532624"/>
          </a:xfrm>
        </p:spPr>
        <p:txBody>
          <a:bodyPr/>
          <a:lstStyle>
            <a:lvl1pPr>
              <a:defRPr>
                <a:solidFill>
                  <a:srgbClr val="007DCC"/>
                </a:solidFill>
              </a:defRPr>
            </a:lvl1pPr>
          </a:lstStyle>
          <a:p>
            <a:r>
              <a:rPr lang="en-US"/>
              <a:t>Click to edit Master title style</a:t>
            </a:r>
          </a:p>
        </p:txBody>
      </p:sp>
      <p:sp>
        <p:nvSpPr>
          <p:cNvPr id="3" name="Content Placeholder 2"/>
          <p:cNvSpPr>
            <a:spLocks noGrp="1"/>
          </p:cNvSpPr>
          <p:nvPr>
            <p:ph idx="1"/>
          </p:nvPr>
        </p:nvSpPr>
        <p:spPr>
          <a:xfrm>
            <a:off x="457200" y="1097280"/>
            <a:ext cx="8521700" cy="3411220"/>
          </a:xfrm>
        </p:spPr>
        <p:txBody>
          <a:bodyPr/>
          <a:lstStyle>
            <a:lvl1pPr>
              <a:lnSpc>
                <a:spcPct val="100000"/>
              </a:lnSpc>
              <a:defRPr/>
            </a:lvl1pPr>
            <a:lvl2pPr>
              <a:lnSpc>
                <a:spcPct val="100000"/>
              </a:lnSpc>
              <a:defRPr/>
            </a:lvl2pPr>
            <a:lvl3pPr>
              <a:lnSpc>
                <a:spcPct val="100000"/>
              </a:lnSpc>
              <a:buClr>
                <a:schemeClr val="accent5"/>
              </a:buClr>
              <a:defRPr/>
            </a:lvl3pPr>
            <a:lvl4pPr>
              <a:lnSpc>
                <a:spcPct val="100000"/>
              </a:lnSpc>
              <a:buClr>
                <a:schemeClr val="accent5"/>
              </a:buClr>
              <a:defRPr baseline="0"/>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44608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2933"/>
            <a:ext cx="8229600" cy="532624"/>
          </a:xfrm>
        </p:spPr>
        <p:txBody>
          <a:bodyPr/>
          <a:lstStyle>
            <a:lvl1pPr>
              <a:defRPr>
                <a:solidFill>
                  <a:srgbClr val="007DCC"/>
                </a:solidFill>
              </a:defRPr>
            </a:lvl1pPr>
          </a:lstStyle>
          <a:p>
            <a:r>
              <a:rPr lang="en-US"/>
              <a:t>Click to edit Master title style</a:t>
            </a:r>
          </a:p>
        </p:txBody>
      </p:sp>
      <p:sp>
        <p:nvSpPr>
          <p:cNvPr id="3" name="Content Placeholder 2"/>
          <p:cNvSpPr>
            <a:spLocks noGrp="1"/>
          </p:cNvSpPr>
          <p:nvPr>
            <p:ph idx="1"/>
          </p:nvPr>
        </p:nvSpPr>
        <p:spPr>
          <a:xfrm>
            <a:off x="457200" y="1097280"/>
            <a:ext cx="8521700" cy="3411220"/>
          </a:xfrm>
        </p:spPr>
        <p:txBody>
          <a:bodyPr/>
          <a:lstStyle>
            <a:lvl3pPr>
              <a:buClr>
                <a:schemeClr val="accent5"/>
              </a:buClr>
              <a:defRPr/>
            </a:lvl3pPr>
            <a:lvl4pPr>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457200" y="537368"/>
            <a:ext cx="8229600" cy="427642"/>
          </a:xfrm>
        </p:spPr>
        <p:txBody>
          <a:bodyPr>
            <a:noAutofit/>
          </a:bodyPr>
          <a:lstStyle>
            <a:lvl1pPr marL="0" indent="0" algn="ctr">
              <a:buFontTx/>
              <a:buNone/>
              <a:defRPr sz="2200" baseline="0">
                <a:solidFill>
                  <a:srgbClr val="007DCC"/>
                </a:solidFill>
              </a:defRPr>
            </a:lvl1pPr>
          </a:lstStyle>
          <a:p>
            <a:pPr lvl="0"/>
            <a:r>
              <a:rPr lang="en-US"/>
              <a:t>Click to edit Master subtitle stlye</a:t>
            </a:r>
          </a:p>
        </p:txBody>
      </p:sp>
    </p:spTree>
    <p:extLst>
      <p:ext uri="{BB962C8B-B14F-4D97-AF65-F5344CB8AC3E}">
        <p14:creationId xmlns:p14="http://schemas.microsoft.com/office/powerpoint/2010/main" val="420527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
        <p:nvSpPr>
          <p:cNvPr id="4" name="Content Placeholder 2"/>
          <p:cNvSpPr>
            <a:spLocks noGrp="1"/>
          </p:cNvSpPr>
          <p:nvPr>
            <p:ph idx="1"/>
          </p:nvPr>
        </p:nvSpPr>
        <p:spPr>
          <a:xfrm>
            <a:off x="457199" y="1097280"/>
            <a:ext cx="4275667" cy="3411220"/>
          </a:xfrm>
        </p:spPr>
        <p:txBody>
          <a:bodyPr/>
          <a:lstStyle>
            <a:lvl1pPr>
              <a:lnSpc>
                <a:spcPct val="100000"/>
              </a:lnSpc>
              <a:defRPr sz="2200"/>
            </a:lvl1pPr>
            <a:lvl2pPr>
              <a:lnSpc>
                <a:spcPct val="100000"/>
              </a:lnSpc>
              <a:defRPr sz="2000"/>
            </a:lvl2pPr>
            <a:lvl3pPr>
              <a:lnSpc>
                <a:spcPct val="100000"/>
              </a:lnSpc>
              <a:buClr>
                <a:schemeClr val="accent5"/>
              </a:buClr>
              <a:defRPr sz="1800"/>
            </a:lvl3pPr>
            <a:lvl4pPr>
              <a:lnSpc>
                <a:spcPct val="100000"/>
              </a:lnSpc>
              <a:buClr>
                <a:schemeClr val="accent5"/>
              </a:buClr>
              <a:defRPr sz="1600" baseline="0"/>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1"/>
          </p:nvPr>
        </p:nvSpPr>
        <p:spPr>
          <a:xfrm>
            <a:off x="4732866" y="1097280"/>
            <a:ext cx="4275667" cy="3411220"/>
          </a:xfrm>
        </p:spPr>
        <p:txBody>
          <a:bodyPr/>
          <a:lstStyle>
            <a:lvl1pPr>
              <a:lnSpc>
                <a:spcPct val="100000"/>
              </a:lnSpc>
              <a:defRPr sz="2200"/>
            </a:lvl1pPr>
            <a:lvl2pPr>
              <a:lnSpc>
                <a:spcPct val="100000"/>
              </a:lnSpc>
              <a:defRPr sz="2000"/>
            </a:lvl2pPr>
            <a:lvl3pPr>
              <a:lnSpc>
                <a:spcPct val="100000"/>
              </a:lnSpc>
              <a:buClr>
                <a:schemeClr val="accent5"/>
              </a:buClr>
              <a:defRPr sz="1800"/>
            </a:lvl3pPr>
            <a:lvl4pPr>
              <a:lnSpc>
                <a:spcPct val="100000"/>
              </a:lnSpc>
              <a:buClr>
                <a:schemeClr val="accent5"/>
              </a:buClr>
              <a:defRPr sz="1600" baseline="0"/>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7953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2-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
        <p:nvSpPr>
          <p:cNvPr id="4" name="Text Placeholder 4"/>
          <p:cNvSpPr>
            <a:spLocks noGrp="1"/>
          </p:cNvSpPr>
          <p:nvPr>
            <p:ph type="body" sz="quarter" idx="11" hasCustomPrompt="1"/>
          </p:nvPr>
        </p:nvSpPr>
        <p:spPr>
          <a:xfrm>
            <a:off x="457200" y="537368"/>
            <a:ext cx="8229600" cy="427642"/>
          </a:xfrm>
        </p:spPr>
        <p:txBody>
          <a:bodyPr>
            <a:noAutofit/>
          </a:bodyPr>
          <a:lstStyle>
            <a:lvl1pPr marL="0" indent="0" algn="ctr">
              <a:buFontTx/>
              <a:buNone/>
              <a:defRPr sz="2200" baseline="0">
                <a:solidFill>
                  <a:srgbClr val="007DCC"/>
                </a:solidFill>
              </a:defRPr>
            </a:lvl1pPr>
          </a:lstStyle>
          <a:p>
            <a:pPr lvl="0"/>
            <a:r>
              <a:rPr lang="en-US"/>
              <a:t>Click to edit Master subtitle stlye</a:t>
            </a:r>
          </a:p>
        </p:txBody>
      </p:sp>
      <p:sp>
        <p:nvSpPr>
          <p:cNvPr id="5" name="Content Placeholder 2"/>
          <p:cNvSpPr>
            <a:spLocks noGrp="1"/>
          </p:cNvSpPr>
          <p:nvPr>
            <p:ph idx="1"/>
          </p:nvPr>
        </p:nvSpPr>
        <p:spPr>
          <a:xfrm>
            <a:off x="457199" y="1097280"/>
            <a:ext cx="4275667" cy="3411220"/>
          </a:xfrm>
        </p:spPr>
        <p:txBody>
          <a:bodyPr/>
          <a:lstStyle>
            <a:lvl1pPr>
              <a:lnSpc>
                <a:spcPct val="100000"/>
              </a:lnSpc>
              <a:defRPr sz="2200"/>
            </a:lvl1pPr>
            <a:lvl2pPr>
              <a:lnSpc>
                <a:spcPct val="100000"/>
              </a:lnSpc>
              <a:defRPr sz="2000"/>
            </a:lvl2pPr>
            <a:lvl3pPr>
              <a:lnSpc>
                <a:spcPct val="100000"/>
              </a:lnSpc>
              <a:buClr>
                <a:schemeClr val="accent5"/>
              </a:buClr>
              <a:defRPr sz="1800"/>
            </a:lvl3pPr>
            <a:lvl4pPr>
              <a:lnSpc>
                <a:spcPct val="100000"/>
              </a:lnSpc>
              <a:buClr>
                <a:schemeClr val="accent5"/>
              </a:buClr>
              <a:defRPr sz="1600" baseline="0"/>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2"/>
          </p:nvPr>
        </p:nvSpPr>
        <p:spPr>
          <a:xfrm>
            <a:off x="4732866" y="1097280"/>
            <a:ext cx="4275667" cy="3411220"/>
          </a:xfrm>
        </p:spPr>
        <p:txBody>
          <a:bodyPr/>
          <a:lstStyle>
            <a:lvl1pPr>
              <a:lnSpc>
                <a:spcPct val="100000"/>
              </a:lnSpc>
              <a:defRPr sz="2200"/>
            </a:lvl1pPr>
            <a:lvl2pPr>
              <a:lnSpc>
                <a:spcPct val="100000"/>
              </a:lnSpc>
              <a:defRPr sz="2000"/>
            </a:lvl2pPr>
            <a:lvl3pPr>
              <a:lnSpc>
                <a:spcPct val="100000"/>
              </a:lnSpc>
              <a:buClr>
                <a:schemeClr val="accent5"/>
              </a:buClr>
              <a:defRPr sz="1800"/>
            </a:lvl3pPr>
            <a:lvl4pPr>
              <a:lnSpc>
                <a:spcPct val="100000"/>
              </a:lnSpc>
              <a:buClr>
                <a:schemeClr val="accent5"/>
              </a:buClr>
              <a:defRPr sz="1600" baseline="0"/>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005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66681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72933"/>
            <a:ext cx="8229600" cy="532624"/>
          </a:xfrm>
        </p:spPr>
        <p:txBody>
          <a:bodyPr/>
          <a:lstStyle>
            <a:lvl1pPr algn="ctr">
              <a:defRPr>
                <a:solidFill>
                  <a:srgbClr val="007DCC"/>
                </a:solidFill>
              </a:defRPr>
            </a:lvl1pPr>
          </a:lstStyle>
          <a:p>
            <a:r>
              <a:rPr lang="en-US"/>
              <a:t>Click to edit Master title style</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457200" y="544603"/>
            <a:ext cx="8229600" cy="427642"/>
          </a:xfrm>
        </p:spPr>
        <p:txBody>
          <a:bodyPr>
            <a:noAutofit/>
          </a:bodyPr>
          <a:lstStyle>
            <a:lvl1pPr marL="0" indent="0" algn="ctr">
              <a:buFontTx/>
              <a:buNone/>
              <a:defRPr sz="2200" baseline="0">
                <a:solidFill>
                  <a:srgbClr val="007DCC"/>
                </a:solidFill>
              </a:defRPr>
            </a:lvl1pPr>
          </a:lstStyle>
          <a:p>
            <a:pPr lvl="0"/>
            <a:r>
              <a:rPr lang="en-US"/>
              <a:t>Click to edit Master subtitle stlye</a:t>
            </a:r>
          </a:p>
        </p:txBody>
      </p:sp>
    </p:spTree>
    <p:extLst>
      <p:ext uri="{BB962C8B-B14F-4D97-AF65-F5344CB8AC3E}">
        <p14:creationId xmlns:p14="http://schemas.microsoft.com/office/powerpoint/2010/main" val="111854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323017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2933"/>
            <a:ext cx="8229600" cy="532624"/>
          </a:xfrm>
          <a:prstGeom prst="rect">
            <a:avLst/>
          </a:prstGeom>
        </p:spPr>
        <p:txBody>
          <a:bodyPr vert="horz" wrap="square" lIns="91440" tIns="45720" rIns="91440" bIns="45720" rtlCol="0" anchor="t" anchorCtr="0">
            <a:spAutoFit/>
          </a:bodyPr>
          <a:lstStyle/>
          <a:p>
            <a:r>
              <a:rPr lang="en-US"/>
              <a:t>Click to edit Master title style</a:t>
            </a:r>
          </a:p>
        </p:txBody>
      </p:sp>
      <p:sp>
        <p:nvSpPr>
          <p:cNvPr id="3" name="Text Placeholder 2"/>
          <p:cNvSpPr>
            <a:spLocks noGrp="1"/>
          </p:cNvSpPr>
          <p:nvPr>
            <p:ph type="body" idx="1"/>
          </p:nvPr>
        </p:nvSpPr>
        <p:spPr>
          <a:xfrm>
            <a:off x="457200" y="1097280"/>
            <a:ext cx="8521700" cy="34112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Slide Number Placeholder 12"/>
          <p:cNvSpPr>
            <a:spLocks noGrp="1"/>
          </p:cNvSpPr>
          <p:nvPr>
            <p:ph type="sldNum" sz="quarter" idx="4"/>
          </p:nvPr>
        </p:nvSpPr>
        <p:spPr>
          <a:xfrm>
            <a:off x="3505200" y="4848891"/>
            <a:ext cx="2133600" cy="273844"/>
          </a:xfrm>
          <a:prstGeom prst="rect">
            <a:avLst/>
          </a:prstGeom>
        </p:spPr>
        <p:txBody>
          <a:bodyPr vert="horz" lIns="91440" tIns="45720" rIns="91440" bIns="45720" rtlCol="0" anchor="ctr"/>
          <a:lstStyle>
            <a:lvl1pPr algn="ctr">
              <a:defRPr sz="800">
                <a:solidFill>
                  <a:schemeClr val="bg1">
                    <a:lumMod val="65000"/>
                  </a:schemeClr>
                </a:solidFill>
                <a:latin typeface="Calibri"/>
                <a:cs typeface="Calibri"/>
              </a:defRPr>
            </a:lvl1pPr>
          </a:lstStyle>
          <a:p>
            <a:fld id="{C921E2DF-5279-024C-809C-CD16853F95A6}" type="slidenum">
              <a:rPr lang="en-US"/>
              <a:pPr/>
              <a:t>‹#›</a:t>
            </a:fld>
            <a:endParaRPr lang="en-US"/>
          </a:p>
        </p:txBody>
      </p:sp>
      <p:pic>
        <p:nvPicPr>
          <p:cNvPr id="11" name="Picture 10" descr="ONF_NO-TAG_WITH-GRADIENT.png"/>
          <p:cNvPicPr>
            <a:picLocks noChangeAspect="1"/>
          </p:cNvPicPr>
          <p:nvPr/>
        </p:nvPicPr>
        <p:blipFill rotWithShape="1">
          <a:blip r:embed="rId13">
            <a:extLst>
              <a:ext uri="{28A0092B-C50C-407E-A947-70E740481C1C}">
                <a14:useLocalDpi xmlns:a14="http://schemas.microsoft.com/office/drawing/2010/main" val="0"/>
              </a:ext>
            </a:extLst>
          </a:blip>
          <a:srcRect t="62874" b="-4254"/>
          <a:stretch/>
        </p:blipFill>
        <p:spPr>
          <a:xfrm>
            <a:off x="8111068" y="4846320"/>
            <a:ext cx="914400" cy="228600"/>
          </a:xfrm>
          <a:prstGeom prst="rect">
            <a:avLst/>
          </a:prstGeom>
        </p:spPr>
      </p:pic>
    </p:spTree>
    <p:extLst>
      <p:ext uri="{BB962C8B-B14F-4D97-AF65-F5344CB8AC3E}">
        <p14:creationId xmlns:p14="http://schemas.microsoft.com/office/powerpoint/2010/main" val="4105906591"/>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69" r:id="rId3"/>
    <p:sldLayoutId id="2147483672" r:id="rId4"/>
    <p:sldLayoutId id="2147483674" r:id="rId5"/>
    <p:sldLayoutId id="2147483675" r:id="rId6"/>
    <p:sldLayoutId id="2147483668" r:id="rId7"/>
    <p:sldLayoutId id="2147483673" r:id="rId8"/>
    <p:sldLayoutId id="2147483670" r:id="rId9"/>
    <p:sldLayoutId id="2147483676" r:id="rId10"/>
    <p:sldLayoutId id="2147483677" r:id="rId11"/>
  </p:sldLayoutIdLst>
  <p:hf hdr="0" ftr="0"/>
  <p:txStyles>
    <p:titleStyle>
      <a:lvl1pPr algn="ctr" defTabSz="457200" rtl="0" eaLnBrk="1" latinLnBrk="0" hangingPunct="1">
        <a:lnSpc>
          <a:spcPts val="3400"/>
        </a:lnSpc>
        <a:spcBef>
          <a:spcPct val="0"/>
        </a:spcBef>
        <a:buNone/>
        <a:defRPr sz="3000" b="0" i="0" kern="1200">
          <a:solidFill>
            <a:schemeClr val="accent1"/>
          </a:solidFill>
          <a:latin typeface="Calibri"/>
          <a:ea typeface="+mj-ea"/>
          <a:cs typeface="Calibri"/>
        </a:defRPr>
      </a:lvl1pPr>
    </p:titleStyle>
    <p:bodyStyle>
      <a:lvl1pPr marL="219456" indent="-219456" algn="l" defTabSz="457200" rtl="0" eaLnBrk="1" latinLnBrk="0" hangingPunct="1">
        <a:lnSpc>
          <a:spcPct val="100000"/>
        </a:lnSpc>
        <a:spcBef>
          <a:spcPts val="800"/>
        </a:spcBef>
        <a:buClr>
          <a:schemeClr val="accent5"/>
        </a:buClr>
        <a:buSzPct val="85000"/>
        <a:buFont typeface="Arial"/>
        <a:buChar char="•"/>
        <a:defRPr sz="2400" kern="1200">
          <a:solidFill>
            <a:srgbClr val="000000"/>
          </a:solidFill>
          <a:latin typeface="Calibri"/>
          <a:ea typeface="+mn-ea"/>
          <a:cs typeface="Calibri"/>
        </a:defRPr>
      </a:lvl1pPr>
      <a:lvl2pPr marL="411480" indent="-182880" algn="l" defTabSz="457200" rtl="0" eaLnBrk="1" latinLnBrk="0" hangingPunct="1">
        <a:lnSpc>
          <a:spcPct val="100000"/>
        </a:lnSpc>
        <a:spcBef>
          <a:spcPts val="700"/>
        </a:spcBef>
        <a:buClr>
          <a:schemeClr val="accent5"/>
        </a:buClr>
        <a:buSzPct val="85000"/>
        <a:buFont typeface="Arial"/>
        <a:buChar char="•"/>
        <a:defRPr sz="2200" kern="1200">
          <a:solidFill>
            <a:srgbClr val="000000"/>
          </a:solidFill>
          <a:latin typeface="Calibri"/>
          <a:ea typeface="+mn-ea"/>
          <a:cs typeface="Calibri"/>
        </a:defRPr>
      </a:lvl2pPr>
      <a:lvl3pPr marL="612648" indent="-182880" algn="l" defTabSz="457200" rtl="0" eaLnBrk="1" latinLnBrk="0" hangingPunct="1">
        <a:lnSpc>
          <a:spcPct val="100000"/>
        </a:lnSpc>
        <a:spcBef>
          <a:spcPts val="600"/>
        </a:spcBef>
        <a:buClr>
          <a:schemeClr val="accent5"/>
        </a:buClr>
        <a:buSzPct val="85000"/>
        <a:buFont typeface="Arial"/>
        <a:buChar char="•"/>
        <a:defRPr sz="2000" kern="1200">
          <a:solidFill>
            <a:srgbClr val="000000"/>
          </a:solidFill>
          <a:latin typeface="Calibri"/>
          <a:ea typeface="+mn-ea"/>
          <a:cs typeface="Calibri"/>
        </a:defRPr>
      </a:lvl3pPr>
      <a:lvl4pPr marL="768096" indent="-164592" algn="l" defTabSz="457200" rtl="0" eaLnBrk="1" latinLnBrk="0" hangingPunct="1">
        <a:lnSpc>
          <a:spcPct val="100000"/>
        </a:lnSpc>
        <a:spcBef>
          <a:spcPts val="500"/>
        </a:spcBef>
        <a:buClr>
          <a:schemeClr val="accent5"/>
        </a:buClr>
        <a:buSzPct val="85000"/>
        <a:buFont typeface="Arial"/>
        <a:buChar char="•"/>
        <a:defRPr sz="1800" kern="1200" baseline="0">
          <a:solidFill>
            <a:srgbClr val="000000"/>
          </a:solidFill>
          <a:latin typeface="Calibri"/>
          <a:ea typeface="+mn-ea"/>
          <a:cs typeface="Calibri"/>
        </a:defRPr>
      </a:lvl4pPr>
      <a:lvl5pPr marL="914400" indent="-137160" algn="l" defTabSz="457200" rtl="0" eaLnBrk="1" latinLnBrk="0" hangingPunct="1">
        <a:spcBef>
          <a:spcPts val="800"/>
        </a:spcBef>
        <a:buClr>
          <a:schemeClr val="bg2"/>
        </a:buClr>
        <a:buSzPct val="85000"/>
        <a:buFont typeface="Arial"/>
        <a:buChar char="•"/>
        <a:defRPr sz="1800" kern="1200">
          <a:solidFill>
            <a:srgbClr val="595959"/>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670434"/>
            <a:ext cx="8229600" cy="528350"/>
          </a:xfrm>
        </p:spPr>
        <p:txBody>
          <a:bodyPr/>
          <a:lstStyle/>
          <a:p>
            <a:r>
              <a:rPr lang="en-US" dirty="0"/>
              <a:t>Profiles and Templates</a:t>
            </a:r>
          </a:p>
        </p:txBody>
      </p:sp>
      <p:sp>
        <p:nvSpPr>
          <p:cNvPr id="6" name="Subtitle 5"/>
          <p:cNvSpPr>
            <a:spLocks noGrp="1"/>
          </p:cNvSpPr>
          <p:nvPr>
            <p:ph type="subTitle" idx="1"/>
          </p:nvPr>
        </p:nvSpPr>
        <p:spPr/>
        <p:txBody>
          <a:bodyPr/>
          <a:lstStyle/>
          <a:p>
            <a:r>
              <a:rPr lang="en-US" dirty="0"/>
              <a:t>Nigel Davis (building on work by Chris Hartley)</a:t>
            </a:r>
          </a:p>
          <a:p>
            <a:r>
              <a:rPr lang="en-US" dirty="0"/>
              <a:t>20190502</a:t>
            </a:r>
          </a:p>
        </p:txBody>
      </p:sp>
      <p:sp>
        <p:nvSpPr>
          <p:cNvPr id="2" name="Slide Number Placeholder 1"/>
          <p:cNvSpPr>
            <a:spLocks noGrp="1"/>
          </p:cNvSpPr>
          <p:nvPr>
            <p:ph type="sldNum" sz="quarter" idx="4"/>
          </p:nvPr>
        </p:nvSpPr>
        <p:spPr/>
        <p:txBody>
          <a:bodyPr/>
          <a:lstStyle/>
          <a:p>
            <a:fld id="{C921E2DF-5279-024C-809C-CD16853F95A6}" type="slidenum">
              <a:rPr lang="en-US"/>
              <a:pPr/>
              <a:t>1</a:t>
            </a:fld>
            <a:endParaRPr lang="en-US" dirty="0"/>
          </a:p>
        </p:txBody>
      </p:sp>
    </p:spTree>
    <p:extLst>
      <p:ext uri="{BB962C8B-B14F-4D97-AF65-F5344CB8AC3E}">
        <p14:creationId xmlns:p14="http://schemas.microsoft.com/office/powerpoint/2010/main" val="19060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2149-9F02-4CCA-9C83-2D3E6D1D2143}"/>
              </a:ext>
            </a:extLst>
          </p:cNvPr>
          <p:cNvSpPr>
            <a:spLocks noGrp="1"/>
          </p:cNvSpPr>
          <p:nvPr>
            <p:ph type="title"/>
          </p:nvPr>
        </p:nvSpPr>
        <p:spPr>
          <a:xfrm>
            <a:off x="457200" y="72933"/>
            <a:ext cx="8229600" cy="514115"/>
          </a:xfrm>
        </p:spPr>
        <p:txBody>
          <a:bodyPr/>
          <a:lstStyle/>
          <a:p>
            <a:r>
              <a:rPr lang="en-US" sz="2800" dirty="0"/>
              <a:t>Don’t forget to apply the decoration pattern here too</a:t>
            </a:r>
            <a:endParaRPr lang="en-AU" sz="2800" dirty="0"/>
          </a:p>
        </p:txBody>
      </p:sp>
      <p:sp>
        <p:nvSpPr>
          <p:cNvPr id="4" name="Footer Placeholder 3">
            <a:extLst>
              <a:ext uri="{FF2B5EF4-FFF2-40B4-BE49-F238E27FC236}">
                <a16:creationId xmlns:a16="http://schemas.microsoft.com/office/drawing/2014/main" id="{167B257B-07F9-447E-8709-1C0D65EC6166}"/>
              </a:ext>
            </a:extLst>
          </p:cNvPr>
          <p:cNvSpPr>
            <a:spLocks noGrp="1"/>
          </p:cNvSpPr>
          <p:nvPr>
            <p:ph type="ftr" sz="quarter" idx="11"/>
          </p:nvPr>
        </p:nvSpPr>
        <p:spPr>
          <a:xfrm>
            <a:off x="3937635" y="6356352"/>
            <a:ext cx="401193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AU"/>
          </a:p>
        </p:txBody>
      </p:sp>
      <p:sp>
        <p:nvSpPr>
          <p:cNvPr id="5" name="Slide Number Placeholder 4">
            <a:extLst>
              <a:ext uri="{FF2B5EF4-FFF2-40B4-BE49-F238E27FC236}">
                <a16:creationId xmlns:a16="http://schemas.microsoft.com/office/drawing/2014/main" id="{27DCE191-EC1F-4D7D-92AC-BCE42A6EC422}"/>
              </a:ext>
            </a:extLst>
          </p:cNvPr>
          <p:cNvSpPr>
            <a:spLocks noGrp="1"/>
          </p:cNvSpPr>
          <p:nvPr>
            <p:ph type="sldNum" sz="quarter" idx="12"/>
          </p:nvPr>
        </p:nvSpPr>
        <p:spPr>
          <a:xfrm>
            <a:off x="4556760" y="6356357"/>
            <a:ext cx="2773680" cy="365125"/>
          </a:xfrm>
          <a:prstGeom prst="rect">
            <a:avLst/>
          </a:prstGeom>
        </p:spPr>
        <p:txBody>
          <a:bodyPr vert="horz" lIns="91440" tIns="45720" rIns="91440" bIns="45720" rtlCol="0" anchor="b"/>
          <a:lstStyle>
            <a:defPPr>
              <a:defRPr lang="en-US"/>
            </a:defPPr>
            <a:lvl1pPr marL="0" algn="ctr"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4772843-B87D-40B2-BF99-205E76FA19BB}" type="slidenum">
              <a:rPr lang="en-AU" smtClean="0"/>
              <a:pPr/>
              <a:t>10</a:t>
            </a:fld>
            <a:endParaRPr lang="en-AU"/>
          </a:p>
        </p:txBody>
      </p:sp>
      <p:pic>
        <p:nvPicPr>
          <p:cNvPr id="7" name="Picture 6">
            <a:extLst>
              <a:ext uri="{FF2B5EF4-FFF2-40B4-BE49-F238E27FC236}">
                <a16:creationId xmlns:a16="http://schemas.microsoft.com/office/drawing/2014/main" id="{092ACAB9-554E-4054-84D2-A5750B8B5017}"/>
              </a:ext>
            </a:extLst>
          </p:cNvPr>
          <p:cNvPicPr>
            <a:picLocks noChangeAspect="1"/>
          </p:cNvPicPr>
          <p:nvPr/>
        </p:nvPicPr>
        <p:blipFill>
          <a:blip r:embed="rId2"/>
          <a:stretch>
            <a:fillRect/>
          </a:stretch>
        </p:blipFill>
        <p:spPr>
          <a:xfrm>
            <a:off x="2278485" y="1264444"/>
            <a:ext cx="3671888" cy="2614613"/>
          </a:xfrm>
          <a:prstGeom prst="rect">
            <a:avLst/>
          </a:prstGeom>
        </p:spPr>
      </p:pic>
      <p:sp>
        <p:nvSpPr>
          <p:cNvPr id="3" name="TextBox 2">
            <a:extLst>
              <a:ext uri="{FF2B5EF4-FFF2-40B4-BE49-F238E27FC236}">
                <a16:creationId xmlns:a16="http://schemas.microsoft.com/office/drawing/2014/main" id="{97CA30A4-2D26-475E-B787-A3164A24D91C}"/>
              </a:ext>
            </a:extLst>
          </p:cNvPr>
          <p:cNvSpPr txBox="1"/>
          <p:nvPr/>
        </p:nvSpPr>
        <p:spPr>
          <a:xfrm>
            <a:off x="624099" y="1147046"/>
            <a:ext cx="1954227" cy="923330"/>
          </a:xfrm>
          <a:prstGeom prst="rect">
            <a:avLst/>
          </a:prstGeom>
          <a:noFill/>
        </p:spPr>
        <p:txBody>
          <a:bodyPr wrap="square" rtlCol="0">
            <a:spAutoFit/>
          </a:bodyPr>
          <a:lstStyle/>
          <a:p>
            <a:r>
              <a:rPr lang="en-US" sz="1350" dirty="0">
                <a:solidFill>
                  <a:srgbClr val="1563FF"/>
                </a:solidFill>
              </a:rPr>
              <a:t>Could be mix of both – composed core attributes and decorated feature attributes</a:t>
            </a:r>
            <a:endParaRPr lang="en-AU" sz="1350" dirty="0">
              <a:solidFill>
                <a:srgbClr val="1563FF"/>
              </a:solidFill>
            </a:endParaRPr>
          </a:p>
        </p:txBody>
      </p:sp>
      <p:sp>
        <p:nvSpPr>
          <p:cNvPr id="6" name="TextBox 5">
            <a:extLst>
              <a:ext uri="{FF2B5EF4-FFF2-40B4-BE49-F238E27FC236}">
                <a16:creationId xmlns:a16="http://schemas.microsoft.com/office/drawing/2014/main" id="{7A5FBC80-3C02-42AC-BC4E-5AC30CAF45D7}"/>
              </a:ext>
            </a:extLst>
          </p:cNvPr>
          <p:cNvSpPr txBox="1"/>
          <p:nvPr/>
        </p:nvSpPr>
        <p:spPr>
          <a:xfrm>
            <a:off x="6620296" y="1329117"/>
            <a:ext cx="1299266" cy="300082"/>
          </a:xfrm>
          <a:prstGeom prst="rect">
            <a:avLst/>
          </a:prstGeom>
          <a:noFill/>
        </p:spPr>
        <p:txBody>
          <a:bodyPr wrap="none" rtlCol="0">
            <a:spAutoFit/>
          </a:bodyPr>
          <a:lstStyle/>
          <a:p>
            <a:r>
              <a:rPr lang="en-US" sz="1350" dirty="0"/>
              <a:t>Default values ?</a:t>
            </a:r>
            <a:endParaRPr lang="en-AU" sz="1350" dirty="0"/>
          </a:p>
        </p:txBody>
      </p:sp>
    </p:spTree>
    <p:extLst>
      <p:ext uri="{BB962C8B-B14F-4D97-AF65-F5344CB8AC3E}">
        <p14:creationId xmlns:p14="http://schemas.microsoft.com/office/powerpoint/2010/main" val="288151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0F8F-9194-4D36-8054-674E52706466}"/>
              </a:ext>
            </a:extLst>
          </p:cNvPr>
          <p:cNvSpPr>
            <a:spLocks noGrp="1"/>
          </p:cNvSpPr>
          <p:nvPr>
            <p:ph type="title"/>
          </p:nvPr>
        </p:nvSpPr>
        <p:spPr/>
        <p:txBody>
          <a:bodyPr/>
          <a:lstStyle/>
          <a:p>
            <a:r>
              <a:rPr lang="en-GB" dirty="0"/>
              <a:t>Positioning the Profile</a:t>
            </a:r>
          </a:p>
        </p:txBody>
      </p:sp>
      <p:sp>
        <p:nvSpPr>
          <p:cNvPr id="3" name="Content Placeholder 2">
            <a:extLst>
              <a:ext uri="{FF2B5EF4-FFF2-40B4-BE49-F238E27FC236}">
                <a16:creationId xmlns:a16="http://schemas.microsoft.com/office/drawing/2014/main" id="{F46E9FF8-673F-4220-BA0E-CABC505A31FF}"/>
              </a:ext>
            </a:extLst>
          </p:cNvPr>
          <p:cNvSpPr>
            <a:spLocks noGrp="1"/>
          </p:cNvSpPr>
          <p:nvPr>
            <p:ph idx="1"/>
          </p:nvPr>
        </p:nvSpPr>
        <p:spPr>
          <a:xfrm>
            <a:off x="457200" y="605557"/>
            <a:ext cx="6209731" cy="4061977"/>
          </a:xfrm>
        </p:spPr>
        <p:txBody>
          <a:bodyPr>
            <a:normAutofit fontScale="40000" lnSpcReduction="20000"/>
          </a:bodyPr>
          <a:lstStyle/>
          <a:p>
            <a:r>
              <a:rPr lang="en-GB" dirty="0"/>
              <a:t>Canonical capability – OIMT (Core)</a:t>
            </a:r>
          </a:p>
          <a:p>
            <a:pPr lvl="1"/>
            <a:r>
              <a:rPr lang="en-GB" dirty="0"/>
              <a:t>Profile pattern and general application to all core classes</a:t>
            </a:r>
          </a:p>
          <a:p>
            <a:pPr lvl="1"/>
            <a:r>
              <a:rPr lang="en-GB" dirty="0">
                <a:solidFill>
                  <a:srgbClr val="FF0000"/>
                </a:solidFill>
              </a:rPr>
              <a:t>It is unclear at this point whether mixed profiles with per-attribute behaviour variety (e.g., override capability etc.) should be supported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Interface capability – OTCC (TAPI, WT)</a:t>
            </a:r>
          </a:p>
          <a:p>
            <a:pPr lvl="1"/>
            <a:r>
              <a:rPr lang="en-GB" dirty="0"/>
              <a:t>Specific profile class derived from classes of the core</a:t>
            </a:r>
          </a:p>
          <a:p>
            <a:r>
              <a:rPr lang="en-GB" dirty="0"/>
              <a:t>Technology – OTCC (OTIM, TAPI, WT), OIMT (Core), vendors, network operators</a:t>
            </a:r>
          </a:p>
          <a:p>
            <a:pPr lvl="1"/>
            <a:r>
              <a:rPr lang="en-GB" dirty="0"/>
              <a:t>Profiles are drawn from the superset of capabilities of all ports in a device/network</a:t>
            </a:r>
          </a:p>
          <a:p>
            <a:pPr lvl="1"/>
            <a:r>
              <a:rPr lang="en-GB" dirty="0"/>
              <a:t>In the long run, profile application may be such that each property has distinct effort etc.</a:t>
            </a:r>
          </a:p>
          <a:p>
            <a:r>
              <a:rPr lang="en-GB" dirty="0"/>
              <a:t>Network structures – OIMT (Core), OTCC (TAPI, WT), network operators vendor</a:t>
            </a:r>
          </a:p>
        </p:txBody>
      </p:sp>
      <p:sp>
        <p:nvSpPr>
          <p:cNvPr id="4" name="Slide Number Placeholder 3">
            <a:extLst>
              <a:ext uri="{FF2B5EF4-FFF2-40B4-BE49-F238E27FC236}">
                <a16:creationId xmlns:a16="http://schemas.microsoft.com/office/drawing/2014/main" id="{23237BC6-CE9E-4FA1-92AB-7A0DD51E2988}"/>
              </a:ext>
            </a:extLst>
          </p:cNvPr>
          <p:cNvSpPr>
            <a:spLocks noGrp="1"/>
          </p:cNvSpPr>
          <p:nvPr>
            <p:ph type="sldNum" sz="quarter" idx="4"/>
          </p:nvPr>
        </p:nvSpPr>
        <p:spPr/>
        <p:txBody>
          <a:bodyPr/>
          <a:lstStyle/>
          <a:p>
            <a:fld id="{C921E2DF-5279-024C-809C-CD16853F95A6}" type="slidenum">
              <a:rPr lang="en-US" smtClean="0"/>
              <a:pPr/>
              <a:t>11</a:t>
            </a:fld>
            <a:endParaRPr lang="en-US"/>
          </a:p>
        </p:txBody>
      </p:sp>
      <p:pic>
        <p:nvPicPr>
          <p:cNvPr id="8" name="Picture 7">
            <a:extLst>
              <a:ext uri="{FF2B5EF4-FFF2-40B4-BE49-F238E27FC236}">
                <a16:creationId xmlns:a16="http://schemas.microsoft.com/office/drawing/2014/main" id="{AC87B80F-50C7-47BC-838C-241D7484B286}"/>
              </a:ext>
            </a:extLst>
          </p:cNvPr>
          <p:cNvPicPr>
            <a:picLocks noChangeAspect="1"/>
          </p:cNvPicPr>
          <p:nvPr/>
        </p:nvPicPr>
        <p:blipFill>
          <a:blip r:embed="rId2"/>
          <a:stretch>
            <a:fillRect/>
          </a:stretch>
        </p:blipFill>
        <p:spPr>
          <a:xfrm>
            <a:off x="750628" y="1357976"/>
            <a:ext cx="4551528" cy="1910519"/>
          </a:xfrm>
          <a:prstGeom prst="rect">
            <a:avLst/>
          </a:prstGeom>
        </p:spPr>
      </p:pic>
      <p:sp>
        <p:nvSpPr>
          <p:cNvPr id="9" name="TextBox 8">
            <a:extLst>
              <a:ext uri="{FF2B5EF4-FFF2-40B4-BE49-F238E27FC236}">
                <a16:creationId xmlns:a16="http://schemas.microsoft.com/office/drawing/2014/main" id="{7AA013A9-3D94-40BA-97C0-04AC9A0ED8A3}"/>
              </a:ext>
            </a:extLst>
          </p:cNvPr>
          <p:cNvSpPr txBox="1"/>
          <p:nvPr/>
        </p:nvSpPr>
        <p:spPr>
          <a:xfrm>
            <a:off x="5411337" y="1353680"/>
            <a:ext cx="3603009" cy="3631763"/>
          </a:xfrm>
          <a:prstGeom prst="rect">
            <a:avLst/>
          </a:prstGeom>
          <a:noFill/>
        </p:spPr>
        <p:txBody>
          <a:bodyPr wrap="square" rtlCol="0">
            <a:spAutoFit/>
          </a:bodyPr>
          <a:lstStyle/>
          <a:p>
            <a:pPr marL="171450" indent="-171450">
              <a:buFont typeface="Arial" panose="020B0604020202020204" pitchFamily="34" charset="0"/>
              <a:buChar char="•"/>
            </a:pPr>
            <a:r>
              <a:rPr lang="en-GB" sz="1000" dirty="0">
                <a:solidFill>
                  <a:srgbClr val="FF0000"/>
                </a:solidFill>
                <a:highlight>
                  <a:srgbClr val="FFFF00"/>
                </a:highlight>
              </a:rPr>
              <a:t>Notice the meta-level violating associations. </a:t>
            </a:r>
          </a:p>
          <a:p>
            <a:pPr marL="171450" indent="-171450">
              <a:buFont typeface="Arial" panose="020B0604020202020204" pitchFamily="34" charset="0"/>
              <a:buChar char="•"/>
            </a:pPr>
            <a:r>
              <a:rPr lang="en-GB" sz="1000" dirty="0">
                <a:solidFill>
                  <a:srgbClr val="FF0000"/>
                </a:solidFill>
                <a:highlight>
                  <a:srgbClr val="FFFF00"/>
                </a:highlight>
              </a:rPr>
              <a:t>The Profile </a:t>
            </a:r>
            <a:r>
              <a:rPr lang="en-GB" sz="1000" u="sng" dirty="0">
                <a:solidFill>
                  <a:srgbClr val="FF0000"/>
                </a:solidFill>
                <a:highlight>
                  <a:srgbClr val="FFFF00"/>
                </a:highlight>
              </a:rPr>
              <a:t>instance</a:t>
            </a:r>
            <a:r>
              <a:rPr lang="en-GB" sz="1000" dirty="0">
                <a:solidFill>
                  <a:srgbClr val="FF0000"/>
                </a:solidFill>
                <a:highlight>
                  <a:srgbClr val="FFFF00"/>
                </a:highlight>
              </a:rPr>
              <a:t> references an </a:t>
            </a:r>
            <a:r>
              <a:rPr lang="en-GB" sz="1000" dirty="0" err="1">
                <a:solidFill>
                  <a:srgbClr val="FF0000"/>
                </a:solidFill>
                <a:highlight>
                  <a:srgbClr val="FFFF00"/>
                </a:highlight>
              </a:rPr>
              <a:t>AttributeCollection</a:t>
            </a:r>
            <a:r>
              <a:rPr lang="en-GB" sz="1000" dirty="0">
                <a:solidFill>
                  <a:srgbClr val="FF0000"/>
                </a:solidFill>
                <a:highlight>
                  <a:srgbClr val="FFFF00"/>
                </a:highlight>
              </a:rPr>
              <a:t> </a:t>
            </a:r>
            <a:r>
              <a:rPr lang="en-GB" sz="1000" u="sng" dirty="0">
                <a:solidFill>
                  <a:srgbClr val="FF0000"/>
                </a:solidFill>
                <a:highlight>
                  <a:srgbClr val="FFFF00"/>
                </a:highlight>
              </a:rPr>
              <a:t>class</a:t>
            </a:r>
            <a:r>
              <a:rPr lang="en-GB" sz="1000" dirty="0">
                <a:solidFill>
                  <a:srgbClr val="FF0000"/>
                </a:solidFill>
                <a:highlight>
                  <a:srgbClr val="FFFF00"/>
                </a:highlight>
              </a:rPr>
              <a:t> that defines its properties.</a:t>
            </a:r>
          </a:p>
          <a:p>
            <a:pPr marL="361950" lvl="1" indent="-184150">
              <a:buFont typeface="Arial" panose="020B0604020202020204" pitchFamily="34" charset="0"/>
              <a:buChar char="•"/>
            </a:pPr>
            <a:r>
              <a:rPr lang="en-GB" sz="1000" dirty="0">
                <a:solidFill>
                  <a:srgbClr val="FF0000"/>
                </a:solidFill>
                <a:highlight>
                  <a:srgbClr val="FFFF00"/>
                </a:highlight>
              </a:rPr>
              <a:t>The properties are applied to the specific instances that reference the collection </a:t>
            </a:r>
          </a:p>
          <a:p>
            <a:pPr marL="171450" indent="-171450">
              <a:buFont typeface="Arial" panose="020B0604020202020204" pitchFamily="34" charset="0"/>
              <a:buChar char="•"/>
            </a:pPr>
            <a:r>
              <a:rPr lang="en-GB" sz="1000" dirty="0">
                <a:solidFill>
                  <a:srgbClr val="FF0000"/>
                </a:solidFill>
                <a:highlight>
                  <a:srgbClr val="FFFF00"/>
                </a:highlight>
              </a:rPr>
              <a:t>The attribute collection class is obscure as it should force values for version etc. of the profile (assuming that these are per case of attribute collection and not per actual instance of the profile value set) but should allow various freedoms for the other properties (i.e., I have not got this right yet – I keep having trouble with the legal meta-level violation association). </a:t>
            </a:r>
          </a:p>
          <a:p>
            <a:pPr marL="171450" indent="-171450">
              <a:buFont typeface="Arial" panose="020B0604020202020204" pitchFamily="34" charset="0"/>
              <a:buChar char="•"/>
            </a:pPr>
            <a:r>
              <a:rPr lang="en-GB" sz="1000" dirty="0">
                <a:solidFill>
                  <a:srgbClr val="FF0000"/>
                </a:solidFill>
                <a:highlight>
                  <a:srgbClr val="FFFF00"/>
                </a:highlight>
              </a:rPr>
              <a:t>I think what I should do is have both a meta-level violation and an </a:t>
            </a:r>
            <a:r>
              <a:rPr lang="en-GB" sz="1000" u="sng" dirty="0">
                <a:solidFill>
                  <a:srgbClr val="FF0000"/>
                </a:solidFill>
                <a:highlight>
                  <a:srgbClr val="FFFF00"/>
                </a:highlight>
              </a:rPr>
              <a:t>associated</a:t>
            </a:r>
            <a:r>
              <a:rPr lang="en-GB" sz="1000" dirty="0">
                <a:solidFill>
                  <a:srgbClr val="FF0000"/>
                </a:solidFill>
                <a:highlight>
                  <a:srgbClr val="FFFF00"/>
                </a:highlight>
              </a:rPr>
              <a:t> normal association where the normal association is to a class whose instance is set to the instance corresponding to the attribute collection definition. </a:t>
            </a:r>
          </a:p>
          <a:p>
            <a:pPr marL="171450" indent="-171450">
              <a:buFont typeface="Arial" panose="020B0604020202020204" pitchFamily="34" charset="0"/>
              <a:buChar char="•"/>
            </a:pPr>
            <a:r>
              <a:rPr lang="en-GB" sz="1000" dirty="0">
                <a:solidFill>
                  <a:srgbClr val="FF0000"/>
                </a:solidFill>
                <a:highlight>
                  <a:srgbClr val="FFFF00"/>
                </a:highlight>
              </a:rPr>
              <a:t>Hence the instance of profile has attributes from the instance of the class corresponding to the version etc. (i.e., fixed values) of the attribute collection and also attributes from the attribute collection. </a:t>
            </a:r>
          </a:p>
          <a:p>
            <a:pPr marL="171450" indent="-171450">
              <a:buFont typeface="Arial" panose="020B0604020202020204" pitchFamily="34" charset="0"/>
              <a:buChar char="•"/>
            </a:pPr>
            <a:r>
              <a:rPr lang="en-GB" sz="1000" dirty="0">
                <a:solidFill>
                  <a:srgbClr val="FF0000"/>
                </a:solidFill>
                <a:highlight>
                  <a:srgbClr val="FFFF00"/>
                </a:highlight>
              </a:rPr>
              <a:t>Alternatively, the attribute collection could define properties that are invariant and have read only values where the default is adjusted per attribute collection to force the value of the read only property</a:t>
            </a:r>
          </a:p>
        </p:txBody>
      </p:sp>
    </p:spTree>
    <p:extLst>
      <p:ext uri="{BB962C8B-B14F-4D97-AF65-F5344CB8AC3E}">
        <p14:creationId xmlns:p14="http://schemas.microsoft.com/office/powerpoint/2010/main" val="298689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8 key classes in the ONF CIM Core Model</a:t>
            </a:r>
            <a:endParaRPr lang="en-AU" dirty="0"/>
          </a:p>
        </p:txBody>
      </p:sp>
      <p:sp>
        <p:nvSpPr>
          <p:cNvPr id="3" name="Slide Number Placeholder 2"/>
          <p:cNvSpPr>
            <a:spLocks noGrp="1"/>
          </p:cNvSpPr>
          <p:nvPr>
            <p:ph type="sldNum" sz="quarter" idx="10"/>
          </p:nvPr>
        </p:nvSpPr>
        <p:spPr/>
        <p:txBody>
          <a:bodyPr/>
          <a:lstStyle/>
          <a:p>
            <a:fld id="{C921E2DF-5279-024C-809C-CD16853F95A6}" type="slidenum">
              <a:rPr lang="en-US" smtClean="0"/>
              <a:pPr/>
              <a:t>12</a:t>
            </a:fld>
            <a:endParaRPr lang="en-US"/>
          </a:p>
        </p:txBody>
      </p:sp>
      <p:grpSp>
        <p:nvGrpSpPr>
          <p:cNvPr id="5" name="Zone de dessin 1">
            <a:extLst>
              <a:ext uri="{FF2B5EF4-FFF2-40B4-BE49-F238E27FC236}">
                <a16:creationId xmlns:a16="http://schemas.microsoft.com/office/drawing/2014/main" id="{BA8FB75A-0555-45FB-A44A-693F00CA69BA}"/>
              </a:ext>
            </a:extLst>
          </p:cNvPr>
          <p:cNvGrpSpPr/>
          <p:nvPr/>
        </p:nvGrpSpPr>
        <p:grpSpPr>
          <a:xfrm>
            <a:off x="242957" y="704850"/>
            <a:ext cx="8658086" cy="3733800"/>
            <a:chOff x="0" y="0"/>
            <a:chExt cx="5486400" cy="2366010"/>
          </a:xfrm>
        </p:grpSpPr>
        <p:sp>
          <p:nvSpPr>
            <p:cNvPr id="6" name="Rectangle 5">
              <a:extLst>
                <a:ext uri="{FF2B5EF4-FFF2-40B4-BE49-F238E27FC236}">
                  <a16:creationId xmlns:a16="http://schemas.microsoft.com/office/drawing/2014/main" id="{6DB1ABE0-D251-411C-939D-F063F71DC340}"/>
                </a:ext>
              </a:extLst>
            </p:cNvPr>
            <p:cNvSpPr/>
            <p:nvPr/>
          </p:nvSpPr>
          <p:spPr>
            <a:xfrm>
              <a:off x="0" y="0"/>
              <a:ext cx="5486400" cy="2366010"/>
            </a:xfrm>
            <a:prstGeom prst="rect">
              <a:avLst/>
            </a:prstGeom>
            <a:blipFill>
              <a:blip r:embed="rId2"/>
              <a:stretch>
                <a:fillRect/>
              </a:stretch>
            </a:blipFill>
          </p:spPr>
          <p:txBody>
            <a:bodyPr/>
            <a:lstStyle/>
            <a:p>
              <a:endParaRPr lang="en-US"/>
            </a:p>
          </p:txBody>
        </p:sp>
      </p:grpSp>
      <p:sp>
        <p:nvSpPr>
          <p:cNvPr id="7" name="TextBox 6">
            <a:extLst>
              <a:ext uri="{FF2B5EF4-FFF2-40B4-BE49-F238E27FC236}">
                <a16:creationId xmlns:a16="http://schemas.microsoft.com/office/drawing/2014/main" id="{CFD5594D-480B-4FB2-836E-2CFEE6E4D20A}"/>
              </a:ext>
            </a:extLst>
          </p:cNvPr>
          <p:cNvSpPr txBox="1"/>
          <p:nvPr/>
        </p:nvSpPr>
        <p:spPr>
          <a:xfrm>
            <a:off x="0" y="4774168"/>
            <a:ext cx="1096454" cy="369332"/>
          </a:xfrm>
          <a:prstGeom prst="rect">
            <a:avLst/>
          </a:prstGeom>
          <a:noFill/>
        </p:spPr>
        <p:txBody>
          <a:bodyPr wrap="none" rtlCol="0">
            <a:spAutoFit/>
          </a:bodyPr>
          <a:lstStyle/>
          <a:p>
            <a:r>
              <a:rPr lang="en-GB" dirty="0">
                <a:solidFill>
                  <a:schemeClr val="bg1">
                    <a:lumMod val="65000"/>
                  </a:schemeClr>
                </a:solidFill>
              </a:rPr>
              <a:t>Canonical</a:t>
            </a:r>
          </a:p>
        </p:txBody>
      </p:sp>
      <p:sp>
        <p:nvSpPr>
          <p:cNvPr id="4" name="TextBox 3">
            <a:extLst>
              <a:ext uri="{FF2B5EF4-FFF2-40B4-BE49-F238E27FC236}">
                <a16:creationId xmlns:a16="http://schemas.microsoft.com/office/drawing/2014/main" id="{6576ABF1-7B97-42D4-A915-DD3FAF8399CA}"/>
              </a:ext>
            </a:extLst>
          </p:cNvPr>
          <p:cNvSpPr txBox="1"/>
          <p:nvPr/>
        </p:nvSpPr>
        <p:spPr>
          <a:xfrm>
            <a:off x="2790967" y="4438650"/>
            <a:ext cx="4465068" cy="369332"/>
          </a:xfrm>
          <a:prstGeom prst="rect">
            <a:avLst/>
          </a:prstGeom>
          <a:noFill/>
        </p:spPr>
        <p:txBody>
          <a:bodyPr wrap="none" rtlCol="0">
            <a:spAutoFit/>
          </a:bodyPr>
          <a:lstStyle/>
          <a:p>
            <a:r>
              <a:rPr lang="en-GB" dirty="0"/>
              <a:t>All classes may require the Profile mechanism</a:t>
            </a:r>
          </a:p>
        </p:txBody>
      </p:sp>
    </p:spTree>
    <p:extLst>
      <p:ext uri="{BB962C8B-B14F-4D97-AF65-F5344CB8AC3E}">
        <p14:creationId xmlns:p14="http://schemas.microsoft.com/office/powerpoint/2010/main" val="368520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EDE7-044C-4FEF-8270-1A78C2028722}"/>
              </a:ext>
            </a:extLst>
          </p:cNvPr>
          <p:cNvSpPr>
            <a:spLocks noGrp="1"/>
          </p:cNvSpPr>
          <p:nvPr>
            <p:ph type="title"/>
          </p:nvPr>
        </p:nvSpPr>
        <p:spPr/>
        <p:txBody>
          <a:bodyPr/>
          <a:lstStyle/>
          <a:p>
            <a:pPr lvl="0"/>
            <a:r>
              <a:rPr lang="en-GB" dirty="0"/>
              <a:t>Technology extensions considering Profiles</a:t>
            </a:r>
          </a:p>
        </p:txBody>
      </p:sp>
      <p:sp>
        <p:nvSpPr>
          <p:cNvPr id="3" name="Content Placeholder 2">
            <a:extLst>
              <a:ext uri="{FF2B5EF4-FFF2-40B4-BE49-F238E27FC236}">
                <a16:creationId xmlns:a16="http://schemas.microsoft.com/office/drawing/2014/main" id="{165F9477-C8B0-4345-B850-1207533AB917}"/>
              </a:ext>
            </a:extLst>
          </p:cNvPr>
          <p:cNvSpPr>
            <a:spLocks noGrp="1"/>
          </p:cNvSpPr>
          <p:nvPr>
            <p:ph idx="1"/>
          </p:nvPr>
        </p:nvSpPr>
        <p:spPr/>
        <p:txBody>
          <a:bodyPr>
            <a:normAutofit fontScale="85000" lnSpcReduction="10000"/>
          </a:bodyPr>
          <a:lstStyle/>
          <a:p>
            <a:r>
              <a:rPr lang="en-GB" dirty="0"/>
              <a:t>Utilise Core model spec approach</a:t>
            </a:r>
          </a:p>
          <a:p>
            <a:pPr lvl="1"/>
            <a:r>
              <a:rPr lang="en-GB" dirty="0"/>
              <a:t>This is available in TAPI and being adopted by WT</a:t>
            </a:r>
          </a:p>
          <a:p>
            <a:r>
              <a:rPr lang="en-GB" dirty="0"/>
              <a:t>Take work from external body, rearrange into appropriate spec structures</a:t>
            </a:r>
          </a:p>
          <a:p>
            <a:pPr lvl="1"/>
            <a:r>
              <a:rPr lang="en-GB" dirty="0"/>
              <a:t>Note that the core LTP spec is being enhanced to support more complex structure</a:t>
            </a:r>
          </a:p>
          <a:p>
            <a:r>
              <a:rPr lang="en-GB" dirty="0"/>
              <a:t>Attach specs to appropriate model class (TAPI/WT)</a:t>
            </a:r>
          </a:p>
          <a:p>
            <a:pPr lvl="1"/>
            <a:r>
              <a:rPr lang="en-GB" dirty="0"/>
              <a:t>Whilst these specs could be used as they are, the expectation is that vendors produce their own variants that provide a clear statement of per device combination capability</a:t>
            </a:r>
          </a:p>
          <a:p>
            <a:r>
              <a:rPr lang="en-GB" dirty="0"/>
              <a:t>Technology extensions should have a run-time dynamic application</a:t>
            </a:r>
          </a:p>
          <a:p>
            <a:endParaRPr lang="en-GB" dirty="0"/>
          </a:p>
        </p:txBody>
      </p:sp>
      <p:sp>
        <p:nvSpPr>
          <p:cNvPr id="4" name="Slide Number Placeholder 3">
            <a:extLst>
              <a:ext uri="{FF2B5EF4-FFF2-40B4-BE49-F238E27FC236}">
                <a16:creationId xmlns:a16="http://schemas.microsoft.com/office/drawing/2014/main" id="{E9CB68B7-22CB-4FF4-92EC-3EA34526AB62}"/>
              </a:ext>
            </a:extLst>
          </p:cNvPr>
          <p:cNvSpPr>
            <a:spLocks noGrp="1"/>
          </p:cNvSpPr>
          <p:nvPr>
            <p:ph type="sldNum" sz="quarter" idx="4"/>
          </p:nvPr>
        </p:nvSpPr>
        <p:spPr/>
        <p:txBody>
          <a:bodyPr/>
          <a:lstStyle/>
          <a:p>
            <a:fld id="{C921E2DF-5279-024C-809C-CD16853F95A6}" type="slidenum">
              <a:rPr lang="en-US" smtClean="0"/>
              <a:pPr/>
              <a:t>13</a:t>
            </a:fld>
            <a:endParaRPr lang="en-US"/>
          </a:p>
        </p:txBody>
      </p:sp>
      <p:sp>
        <p:nvSpPr>
          <p:cNvPr id="5" name="TextBox 4">
            <a:extLst>
              <a:ext uri="{FF2B5EF4-FFF2-40B4-BE49-F238E27FC236}">
                <a16:creationId xmlns:a16="http://schemas.microsoft.com/office/drawing/2014/main" id="{608DA6DE-9954-4473-A5F8-67D34B20B4A0}"/>
              </a:ext>
            </a:extLst>
          </p:cNvPr>
          <p:cNvSpPr txBox="1"/>
          <p:nvPr/>
        </p:nvSpPr>
        <p:spPr>
          <a:xfrm>
            <a:off x="0" y="4774168"/>
            <a:ext cx="1242969" cy="369332"/>
          </a:xfrm>
          <a:prstGeom prst="rect">
            <a:avLst/>
          </a:prstGeom>
          <a:noFill/>
        </p:spPr>
        <p:txBody>
          <a:bodyPr wrap="none" rtlCol="0">
            <a:spAutoFit/>
          </a:bodyPr>
          <a:lstStyle/>
          <a:p>
            <a:r>
              <a:rPr lang="en-GB" dirty="0">
                <a:solidFill>
                  <a:schemeClr val="bg1">
                    <a:lumMod val="65000"/>
                  </a:schemeClr>
                </a:solidFill>
              </a:rPr>
              <a:t>Technology</a:t>
            </a:r>
          </a:p>
        </p:txBody>
      </p:sp>
    </p:spTree>
    <p:extLst>
      <p:ext uri="{BB962C8B-B14F-4D97-AF65-F5344CB8AC3E}">
        <p14:creationId xmlns:p14="http://schemas.microsoft.com/office/powerpoint/2010/main" val="2020971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618F-DA69-4367-B5D7-F888ED65AD5A}"/>
              </a:ext>
            </a:extLst>
          </p:cNvPr>
          <p:cNvSpPr>
            <a:spLocks noGrp="1"/>
          </p:cNvSpPr>
          <p:nvPr>
            <p:ph type="title"/>
          </p:nvPr>
        </p:nvSpPr>
        <p:spPr/>
        <p:txBody>
          <a:bodyPr>
            <a:normAutofit/>
          </a:bodyPr>
          <a:lstStyle/>
          <a:p>
            <a:r>
              <a:rPr lang="en-GB" sz="2700" dirty="0"/>
              <a:t>Progression of sub-setting – Constraining Semantics</a:t>
            </a:r>
          </a:p>
        </p:txBody>
      </p:sp>
      <p:sp>
        <p:nvSpPr>
          <p:cNvPr id="4" name="Oval 3">
            <a:extLst>
              <a:ext uri="{FF2B5EF4-FFF2-40B4-BE49-F238E27FC236}">
                <a16:creationId xmlns:a16="http://schemas.microsoft.com/office/drawing/2014/main" id="{98861979-771A-4633-B73D-EB7B2763FC00}"/>
              </a:ext>
            </a:extLst>
          </p:cNvPr>
          <p:cNvSpPr/>
          <p:nvPr/>
        </p:nvSpPr>
        <p:spPr>
          <a:xfrm>
            <a:off x="2103120" y="1580606"/>
            <a:ext cx="4356463" cy="273666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FBDC5730-0FE9-413B-ADE5-7674E97EF8D8}"/>
              </a:ext>
            </a:extLst>
          </p:cNvPr>
          <p:cNvSpPr txBox="1"/>
          <p:nvPr/>
        </p:nvSpPr>
        <p:spPr>
          <a:xfrm>
            <a:off x="4980276" y="1994050"/>
            <a:ext cx="574196" cy="300082"/>
          </a:xfrm>
          <a:prstGeom prst="rect">
            <a:avLst/>
          </a:prstGeom>
          <a:noFill/>
          <a:ln w="9525">
            <a:noFill/>
          </a:ln>
        </p:spPr>
        <p:txBody>
          <a:bodyPr wrap="none" rtlCol="0">
            <a:spAutoFit/>
          </a:bodyPr>
          <a:lstStyle/>
          <a:p>
            <a:pPr defTabSz="685800"/>
            <a:r>
              <a:rPr lang="en-GB" sz="1350" dirty="0">
                <a:solidFill>
                  <a:prstClr val="black"/>
                </a:solidFill>
                <a:latin typeface="Calibri" panose="020F0502020204030204"/>
              </a:rPr>
              <a:t>Thing</a:t>
            </a:r>
          </a:p>
        </p:txBody>
      </p:sp>
      <p:sp>
        <p:nvSpPr>
          <p:cNvPr id="6" name="TextBox 5">
            <a:extLst>
              <a:ext uri="{FF2B5EF4-FFF2-40B4-BE49-F238E27FC236}">
                <a16:creationId xmlns:a16="http://schemas.microsoft.com/office/drawing/2014/main" id="{78D4D4E5-3F01-4CB4-BAA5-F2E890A78F2E}"/>
              </a:ext>
            </a:extLst>
          </p:cNvPr>
          <p:cNvSpPr txBox="1"/>
          <p:nvPr/>
        </p:nvSpPr>
        <p:spPr>
          <a:xfrm>
            <a:off x="3975459" y="2256022"/>
            <a:ext cx="1015021" cy="300082"/>
          </a:xfrm>
          <a:prstGeom prst="rect">
            <a:avLst/>
          </a:prstGeom>
          <a:noFill/>
          <a:ln w="9525">
            <a:noFill/>
          </a:ln>
        </p:spPr>
        <p:txBody>
          <a:bodyPr wrap="none" rtlCol="0">
            <a:spAutoFit/>
          </a:bodyPr>
          <a:lstStyle/>
          <a:p>
            <a:pPr defTabSz="685800"/>
            <a:r>
              <a:rPr lang="en-GB" sz="1350" dirty="0">
                <a:solidFill>
                  <a:prstClr val="black"/>
                </a:solidFill>
                <a:latin typeface="Calibri" panose="020F0502020204030204"/>
              </a:rPr>
              <a:t>Component</a:t>
            </a:r>
          </a:p>
        </p:txBody>
      </p:sp>
      <p:sp>
        <p:nvSpPr>
          <p:cNvPr id="7" name="TextBox 6">
            <a:extLst>
              <a:ext uri="{FF2B5EF4-FFF2-40B4-BE49-F238E27FC236}">
                <a16:creationId xmlns:a16="http://schemas.microsoft.com/office/drawing/2014/main" id="{0553C813-DB1F-4430-9080-AC1B9F2F46F0}"/>
              </a:ext>
            </a:extLst>
          </p:cNvPr>
          <p:cNvSpPr txBox="1"/>
          <p:nvPr/>
        </p:nvSpPr>
        <p:spPr>
          <a:xfrm>
            <a:off x="3621677" y="2461595"/>
            <a:ext cx="367408" cy="300082"/>
          </a:xfrm>
          <a:prstGeom prst="rect">
            <a:avLst/>
          </a:prstGeom>
          <a:noFill/>
          <a:ln w="9525">
            <a:noFill/>
          </a:ln>
        </p:spPr>
        <p:txBody>
          <a:bodyPr wrap="none" rtlCol="0">
            <a:spAutoFit/>
          </a:bodyPr>
          <a:lstStyle/>
          <a:p>
            <a:pPr defTabSz="685800"/>
            <a:r>
              <a:rPr lang="en-GB" sz="1350" dirty="0">
                <a:solidFill>
                  <a:prstClr val="black"/>
                </a:solidFill>
                <a:latin typeface="Calibri" panose="020F0502020204030204"/>
              </a:rPr>
              <a:t>PC</a:t>
            </a:r>
          </a:p>
        </p:txBody>
      </p:sp>
      <p:sp>
        <p:nvSpPr>
          <p:cNvPr id="8" name="TextBox 7">
            <a:extLst>
              <a:ext uri="{FF2B5EF4-FFF2-40B4-BE49-F238E27FC236}">
                <a16:creationId xmlns:a16="http://schemas.microsoft.com/office/drawing/2014/main" id="{877FC71F-BA2D-49C7-8849-6A3BF82215A3}"/>
              </a:ext>
            </a:extLst>
          </p:cNvPr>
          <p:cNvSpPr txBox="1"/>
          <p:nvPr/>
        </p:nvSpPr>
        <p:spPr>
          <a:xfrm>
            <a:off x="3678422" y="3366840"/>
            <a:ext cx="893578" cy="300082"/>
          </a:xfrm>
          <a:prstGeom prst="rect">
            <a:avLst/>
          </a:prstGeom>
          <a:noFill/>
          <a:ln w="9525">
            <a:noFill/>
          </a:ln>
        </p:spPr>
        <p:txBody>
          <a:bodyPr wrap="none" rtlCol="0">
            <a:spAutoFit/>
          </a:bodyPr>
          <a:lstStyle/>
          <a:p>
            <a:pPr defTabSz="685800"/>
            <a:r>
              <a:rPr lang="en-GB" sz="1350" dirty="0">
                <a:solidFill>
                  <a:prstClr val="black"/>
                </a:solidFill>
                <a:latin typeface="Calibri" panose="020F0502020204030204"/>
              </a:rPr>
              <a:t>Controller</a:t>
            </a:r>
          </a:p>
        </p:txBody>
      </p:sp>
      <p:sp>
        <p:nvSpPr>
          <p:cNvPr id="9" name="Oval 8">
            <a:extLst>
              <a:ext uri="{FF2B5EF4-FFF2-40B4-BE49-F238E27FC236}">
                <a16:creationId xmlns:a16="http://schemas.microsoft.com/office/drawing/2014/main" id="{792E99D2-862F-4365-9524-004931B47A40}"/>
              </a:ext>
            </a:extLst>
          </p:cNvPr>
          <p:cNvSpPr/>
          <p:nvPr/>
        </p:nvSpPr>
        <p:spPr>
          <a:xfrm>
            <a:off x="2454772" y="1994051"/>
            <a:ext cx="2711588" cy="1826835"/>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dirty="0">
              <a:solidFill>
                <a:prstClr val="white"/>
              </a:solidFill>
              <a:latin typeface="Calibri" panose="020F0502020204030204"/>
            </a:endParaRPr>
          </a:p>
        </p:txBody>
      </p:sp>
      <p:sp>
        <p:nvSpPr>
          <p:cNvPr id="10" name="Oval 9">
            <a:extLst>
              <a:ext uri="{FF2B5EF4-FFF2-40B4-BE49-F238E27FC236}">
                <a16:creationId xmlns:a16="http://schemas.microsoft.com/office/drawing/2014/main" id="{AE9553DA-6A24-433B-B1BC-3FD08DF3A1C2}"/>
              </a:ext>
            </a:extLst>
          </p:cNvPr>
          <p:cNvSpPr/>
          <p:nvPr/>
        </p:nvSpPr>
        <p:spPr>
          <a:xfrm>
            <a:off x="2751952" y="2342691"/>
            <a:ext cx="1356291" cy="733873"/>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dirty="0">
              <a:solidFill>
                <a:prstClr val="white"/>
              </a:solidFill>
              <a:latin typeface="Calibri" panose="020F0502020204030204"/>
            </a:endParaRPr>
          </a:p>
        </p:txBody>
      </p:sp>
      <p:sp>
        <p:nvSpPr>
          <p:cNvPr id="11" name="Oval 10">
            <a:extLst>
              <a:ext uri="{FF2B5EF4-FFF2-40B4-BE49-F238E27FC236}">
                <a16:creationId xmlns:a16="http://schemas.microsoft.com/office/drawing/2014/main" id="{2398F8EF-0D3D-4415-AA22-3D52548AB053}"/>
              </a:ext>
            </a:extLst>
          </p:cNvPr>
          <p:cNvSpPr/>
          <p:nvPr/>
        </p:nvSpPr>
        <p:spPr>
          <a:xfrm>
            <a:off x="3610437" y="3337453"/>
            <a:ext cx="952481" cy="360077"/>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dirty="0">
              <a:solidFill>
                <a:prstClr val="white"/>
              </a:solidFill>
              <a:latin typeface="Calibri" panose="020F0502020204030204"/>
            </a:endParaRPr>
          </a:p>
        </p:txBody>
      </p:sp>
      <p:sp>
        <p:nvSpPr>
          <p:cNvPr id="12" name="Oval 11">
            <a:extLst>
              <a:ext uri="{FF2B5EF4-FFF2-40B4-BE49-F238E27FC236}">
                <a16:creationId xmlns:a16="http://schemas.microsoft.com/office/drawing/2014/main" id="{1ECCB483-FE2B-49E2-A47C-44562D216016}"/>
              </a:ext>
            </a:extLst>
          </p:cNvPr>
          <p:cNvSpPr/>
          <p:nvPr/>
        </p:nvSpPr>
        <p:spPr>
          <a:xfrm>
            <a:off x="4226344" y="2633338"/>
            <a:ext cx="881234" cy="58626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dirty="0">
              <a:solidFill>
                <a:prstClr val="white"/>
              </a:solidFill>
              <a:latin typeface="Calibri" panose="020F0502020204030204"/>
            </a:endParaRPr>
          </a:p>
        </p:txBody>
      </p:sp>
      <p:sp>
        <p:nvSpPr>
          <p:cNvPr id="13" name="TextBox 12">
            <a:extLst>
              <a:ext uri="{FF2B5EF4-FFF2-40B4-BE49-F238E27FC236}">
                <a16:creationId xmlns:a16="http://schemas.microsoft.com/office/drawing/2014/main" id="{6186F0C2-6D25-4F03-89D1-EA954BFA5A25}"/>
              </a:ext>
            </a:extLst>
          </p:cNvPr>
          <p:cNvSpPr txBox="1"/>
          <p:nvPr/>
        </p:nvSpPr>
        <p:spPr>
          <a:xfrm>
            <a:off x="4248358" y="2776482"/>
            <a:ext cx="953146" cy="300082"/>
          </a:xfrm>
          <a:prstGeom prst="rect">
            <a:avLst/>
          </a:prstGeom>
          <a:noFill/>
          <a:ln w="9525">
            <a:noFill/>
          </a:ln>
        </p:spPr>
        <p:txBody>
          <a:bodyPr wrap="none" rtlCol="0">
            <a:spAutoFit/>
          </a:bodyPr>
          <a:lstStyle/>
          <a:p>
            <a:pPr defTabSz="685800"/>
            <a:r>
              <a:rPr lang="en-GB" sz="1350" dirty="0">
                <a:solidFill>
                  <a:prstClr val="black"/>
                </a:solidFill>
                <a:latin typeface="Calibri" panose="020F0502020204030204"/>
              </a:rPr>
              <a:t>Equipment</a:t>
            </a:r>
          </a:p>
        </p:txBody>
      </p:sp>
      <p:sp>
        <p:nvSpPr>
          <p:cNvPr id="14" name="Oval 13">
            <a:extLst>
              <a:ext uri="{FF2B5EF4-FFF2-40B4-BE49-F238E27FC236}">
                <a16:creationId xmlns:a16="http://schemas.microsoft.com/office/drawing/2014/main" id="{F782CBC0-F9EC-4F0C-B8DC-CA4CAC99BBBD}"/>
              </a:ext>
            </a:extLst>
          </p:cNvPr>
          <p:cNvSpPr/>
          <p:nvPr/>
        </p:nvSpPr>
        <p:spPr>
          <a:xfrm>
            <a:off x="5372392" y="2823503"/>
            <a:ext cx="1050625" cy="58626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dirty="0">
              <a:solidFill>
                <a:prstClr val="white"/>
              </a:solidFill>
              <a:latin typeface="Calibri" panose="020F0502020204030204"/>
            </a:endParaRPr>
          </a:p>
        </p:txBody>
      </p:sp>
      <p:sp>
        <p:nvSpPr>
          <p:cNvPr id="15" name="TextBox 14">
            <a:extLst>
              <a:ext uri="{FF2B5EF4-FFF2-40B4-BE49-F238E27FC236}">
                <a16:creationId xmlns:a16="http://schemas.microsoft.com/office/drawing/2014/main" id="{60CC2207-3F3F-4C7A-A950-4C779D63D18D}"/>
              </a:ext>
            </a:extLst>
          </p:cNvPr>
          <p:cNvSpPr txBox="1"/>
          <p:nvPr/>
        </p:nvSpPr>
        <p:spPr>
          <a:xfrm>
            <a:off x="5450395" y="2978133"/>
            <a:ext cx="1019959" cy="300082"/>
          </a:xfrm>
          <a:prstGeom prst="rect">
            <a:avLst/>
          </a:prstGeom>
          <a:noFill/>
          <a:ln w="9525">
            <a:noFill/>
          </a:ln>
        </p:spPr>
        <p:txBody>
          <a:bodyPr wrap="none" rtlCol="0">
            <a:spAutoFit/>
          </a:bodyPr>
          <a:lstStyle/>
          <a:p>
            <a:pPr defTabSz="685800"/>
            <a:r>
              <a:rPr lang="en-GB" sz="1350" dirty="0">
                <a:solidFill>
                  <a:prstClr val="black"/>
                </a:solidFill>
                <a:latin typeface="Calibri" panose="020F0502020204030204"/>
              </a:rPr>
              <a:t>Information</a:t>
            </a:r>
          </a:p>
        </p:txBody>
      </p:sp>
      <p:sp>
        <p:nvSpPr>
          <p:cNvPr id="16" name="TextBox 15">
            <a:extLst>
              <a:ext uri="{FF2B5EF4-FFF2-40B4-BE49-F238E27FC236}">
                <a16:creationId xmlns:a16="http://schemas.microsoft.com/office/drawing/2014/main" id="{72C21032-F1D2-42D6-8E0C-2194D82602AF}"/>
              </a:ext>
            </a:extLst>
          </p:cNvPr>
          <p:cNvSpPr txBox="1"/>
          <p:nvPr/>
        </p:nvSpPr>
        <p:spPr>
          <a:xfrm>
            <a:off x="2923207" y="3162582"/>
            <a:ext cx="418833" cy="300082"/>
          </a:xfrm>
          <a:prstGeom prst="rect">
            <a:avLst/>
          </a:prstGeom>
          <a:noFill/>
          <a:ln w="9525">
            <a:noFill/>
          </a:ln>
        </p:spPr>
        <p:txBody>
          <a:bodyPr wrap="none" rtlCol="0">
            <a:spAutoFit/>
          </a:bodyPr>
          <a:lstStyle/>
          <a:p>
            <a:pPr defTabSz="685800"/>
            <a:r>
              <a:rPr lang="en-GB" sz="1350" dirty="0">
                <a:solidFill>
                  <a:prstClr val="black"/>
                </a:solidFill>
                <a:latin typeface="Calibri" panose="020F0502020204030204"/>
              </a:rPr>
              <a:t>LTP</a:t>
            </a:r>
          </a:p>
        </p:txBody>
      </p:sp>
      <p:sp>
        <p:nvSpPr>
          <p:cNvPr id="17" name="Oval 16">
            <a:extLst>
              <a:ext uri="{FF2B5EF4-FFF2-40B4-BE49-F238E27FC236}">
                <a16:creationId xmlns:a16="http://schemas.microsoft.com/office/drawing/2014/main" id="{7257F357-10A9-4195-9568-0B493DE6FD74}"/>
              </a:ext>
            </a:extLst>
          </p:cNvPr>
          <p:cNvSpPr/>
          <p:nvPr/>
        </p:nvSpPr>
        <p:spPr>
          <a:xfrm>
            <a:off x="2805106" y="3146551"/>
            <a:ext cx="608468" cy="324352"/>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GB" sz="1350" dirty="0">
              <a:solidFill>
                <a:prstClr val="white"/>
              </a:solidFill>
              <a:latin typeface="Calibri" panose="020F0502020204030204"/>
            </a:endParaRPr>
          </a:p>
        </p:txBody>
      </p:sp>
      <p:sp>
        <p:nvSpPr>
          <p:cNvPr id="18" name="TextBox 17">
            <a:extLst>
              <a:ext uri="{FF2B5EF4-FFF2-40B4-BE49-F238E27FC236}">
                <a16:creationId xmlns:a16="http://schemas.microsoft.com/office/drawing/2014/main" id="{65ACF1DF-22EF-46C8-B2B4-30D5A6678081}"/>
              </a:ext>
            </a:extLst>
          </p:cNvPr>
          <p:cNvSpPr txBox="1"/>
          <p:nvPr/>
        </p:nvSpPr>
        <p:spPr>
          <a:xfrm>
            <a:off x="274320" y="1763486"/>
            <a:ext cx="1763486" cy="2031325"/>
          </a:xfrm>
          <a:prstGeom prst="rect">
            <a:avLst/>
          </a:prstGeom>
          <a:noFill/>
        </p:spPr>
        <p:txBody>
          <a:bodyPr wrap="square" rtlCol="0">
            <a:spAutoFit/>
          </a:bodyPr>
          <a:lstStyle/>
          <a:p>
            <a:pPr defTabSz="685800"/>
            <a:r>
              <a:rPr lang="en-GB" sz="1050" dirty="0">
                <a:solidFill>
                  <a:prstClr val="black"/>
                </a:solidFill>
                <a:latin typeface="Calibri" panose="020F0502020204030204"/>
              </a:rPr>
              <a:t>Thing has all possible properties. </a:t>
            </a:r>
          </a:p>
          <a:p>
            <a:pPr defTabSz="685800"/>
            <a:endParaRPr lang="en-GB" sz="1050" dirty="0">
              <a:solidFill>
                <a:prstClr val="black"/>
              </a:solidFill>
              <a:latin typeface="Calibri" panose="020F0502020204030204"/>
            </a:endParaRPr>
          </a:p>
          <a:p>
            <a:pPr defTabSz="685800"/>
            <a:r>
              <a:rPr lang="en-GB" sz="1050" dirty="0">
                <a:solidFill>
                  <a:prstClr val="black"/>
                </a:solidFill>
                <a:latin typeface="Calibri" panose="020F0502020204030204"/>
              </a:rPr>
              <a:t>Specific semantics relate to the specific modelled thing and are a narrowing of thing.</a:t>
            </a:r>
          </a:p>
          <a:p>
            <a:pPr defTabSz="685800"/>
            <a:endParaRPr lang="en-GB" sz="1050" dirty="0">
              <a:solidFill>
                <a:prstClr val="black"/>
              </a:solidFill>
              <a:latin typeface="Calibri" panose="020F0502020204030204"/>
            </a:endParaRPr>
          </a:p>
          <a:p>
            <a:pPr defTabSz="685800"/>
            <a:r>
              <a:rPr lang="en-GB" sz="1050" dirty="0">
                <a:solidFill>
                  <a:prstClr val="black"/>
                </a:solidFill>
                <a:latin typeface="Calibri" panose="020F0502020204030204"/>
              </a:rPr>
              <a:t>The definitions do NOT need to be orthogonal/disjoint although the intersections should be minimised.</a:t>
            </a:r>
          </a:p>
          <a:p>
            <a:pPr defTabSz="685800"/>
            <a:endParaRPr lang="en-GB" sz="1050" dirty="0">
              <a:solidFill>
                <a:prstClr val="black"/>
              </a:solidFill>
              <a:latin typeface="Calibri" panose="020F0502020204030204"/>
            </a:endParaRPr>
          </a:p>
        </p:txBody>
      </p:sp>
      <p:sp>
        <p:nvSpPr>
          <p:cNvPr id="19" name="TextBox 18">
            <a:extLst>
              <a:ext uri="{FF2B5EF4-FFF2-40B4-BE49-F238E27FC236}">
                <a16:creationId xmlns:a16="http://schemas.microsoft.com/office/drawing/2014/main" id="{6F95FC1E-A160-47D9-B059-0F427DFBF80E}"/>
              </a:ext>
            </a:extLst>
          </p:cNvPr>
          <p:cNvSpPr txBox="1"/>
          <p:nvPr/>
        </p:nvSpPr>
        <p:spPr>
          <a:xfrm>
            <a:off x="6511167" y="1763486"/>
            <a:ext cx="2530475" cy="2192908"/>
          </a:xfrm>
          <a:prstGeom prst="rect">
            <a:avLst/>
          </a:prstGeom>
          <a:noFill/>
        </p:spPr>
        <p:txBody>
          <a:bodyPr wrap="square" rtlCol="0">
            <a:spAutoFit/>
          </a:bodyPr>
          <a:lstStyle/>
          <a:p>
            <a:pPr defTabSz="685800"/>
            <a:r>
              <a:rPr lang="en-GB" sz="1050" dirty="0">
                <a:solidFill>
                  <a:prstClr val="black"/>
                </a:solidFill>
                <a:latin typeface="Calibri" panose="020F0502020204030204"/>
              </a:rPr>
              <a:t>Consider the LTP</a:t>
            </a:r>
          </a:p>
          <a:p>
            <a:pPr marL="171450" indent="-171450" defTabSz="685800">
              <a:buFont typeface="Arial" panose="020B0604020202020204" pitchFamily="34" charset="0"/>
              <a:buChar char="•"/>
            </a:pPr>
            <a:r>
              <a:rPr lang="en-GB" sz="1050" dirty="0">
                <a:solidFill>
                  <a:prstClr val="black"/>
                </a:solidFill>
                <a:latin typeface="Calibri" panose="020F0502020204030204"/>
              </a:rPr>
              <a:t>Covers all aspects of termination and adaptation</a:t>
            </a:r>
          </a:p>
          <a:p>
            <a:pPr marL="171450" indent="-171450" defTabSz="685800">
              <a:buFont typeface="Arial" panose="020B0604020202020204" pitchFamily="34" charset="0"/>
              <a:buChar char="•"/>
            </a:pPr>
            <a:r>
              <a:rPr lang="en-GB" sz="1050" dirty="0">
                <a:solidFill>
                  <a:prstClr val="black"/>
                </a:solidFill>
                <a:latin typeface="Calibri" panose="020F0502020204030204"/>
              </a:rPr>
              <a:t>Coverage includes recursive definition of encapsulated forwarding</a:t>
            </a:r>
          </a:p>
          <a:p>
            <a:pPr marL="171450" indent="-171450" defTabSz="685800">
              <a:buFont typeface="Arial" panose="020B0604020202020204" pitchFamily="34" charset="0"/>
              <a:buChar char="•"/>
            </a:pPr>
            <a:r>
              <a:rPr lang="en-GB" sz="1050" dirty="0">
                <a:solidFill>
                  <a:prstClr val="black"/>
                </a:solidFill>
                <a:latin typeface="Calibri" panose="020F0502020204030204"/>
              </a:rPr>
              <a:t>All possible properties of termination and adaptation are within the allowed set</a:t>
            </a:r>
          </a:p>
          <a:p>
            <a:pPr marL="171450" indent="-171450" defTabSz="685800">
              <a:buFont typeface="Arial" panose="020B0604020202020204" pitchFamily="34" charset="0"/>
              <a:buChar char="•"/>
            </a:pPr>
            <a:r>
              <a:rPr lang="en-GB" sz="1050" dirty="0">
                <a:solidFill>
                  <a:prstClr val="black"/>
                </a:solidFill>
                <a:latin typeface="Calibri" panose="020F0502020204030204"/>
              </a:rPr>
              <a:t>Specific properties are defined in specific specs. These properties are expressed in the appropriate instances.</a:t>
            </a:r>
          </a:p>
          <a:p>
            <a:pPr marL="171450" indent="-171450" defTabSz="685800">
              <a:buFont typeface="Arial" panose="020B0604020202020204" pitchFamily="34" charset="0"/>
              <a:buChar char="•"/>
            </a:pPr>
            <a:endParaRPr lang="en-GB" sz="1050" dirty="0">
              <a:solidFill>
                <a:prstClr val="black"/>
              </a:solidFill>
              <a:latin typeface="Calibri" panose="020F0502020204030204"/>
            </a:endParaRPr>
          </a:p>
          <a:p>
            <a:pPr defTabSz="685800"/>
            <a:endParaRPr lang="en-GB" sz="1050" dirty="0">
              <a:solidFill>
                <a:prstClr val="black"/>
              </a:solidFill>
              <a:latin typeface="Calibri" panose="020F0502020204030204"/>
            </a:endParaRPr>
          </a:p>
        </p:txBody>
      </p:sp>
      <p:sp>
        <p:nvSpPr>
          <p:cNvPr id="20" name="TextBox 19">
            <a:extLst>
              <a:ext uri="{FF2B5EF4-FFF2-40B4-BE49-F238E27FC236}">
                <a16:creationId xmlns:a16="http://schemas.microsoft.com/office/drawing/2014/main" id="{2B8ECD40-F29C-4AD4-9636-F2BB2BE78CDD}"/>
              </a:ext>
            </a:extLst>
          </p:cNvPr>
          <p:cNvSpPr txBox="1"/>
          <p:nvPr/>
        </p:nvSpPr>
        <p:spPr>
          <a:xfrm>
            <a:off x="0" y="4774168"/>
            <a:ext cx="1096454" cy="369332"/>
          </a:xfrm>
          <a:prstGeom prst="rect">
            <a:avLst/>
          </a:prstGeom>
          <a:noFill/>
        </p:spPr>
        <p:txBody>
          <a:bodyPr wrap="none" rtlCol="0">
            <a:spAutoFit/>
          </a:bodyPr>
          <a:lstStyle/>
          <a:p>
            <a:r>
              <a:rPr lang="en-GB" dirty="0">
                <a:solidFill>
                  <a:schemeClr val="bg1">
                    <a:lumMod val="65000"/>
                  </a:schemeClr>
                </a:solidFill>
              </a:rPr>
              <a:t>Canonical</a:t>
            </a:r>
          </a:p>
        </p:txBody>
      </p:sp>
    </p:spTree>
    <p:extLst>
      <p:ext uri="{BB962C8B-B14F-4D97-AF65-F5344CB8AC3E}">
        <p14:creationId xmlns:p14="http://schemas.microsoft.com/office/powerpoint/2010/main" val="256360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82EC-1B5B-474F-85A2-7C63AE2385CE}"/>
              </a:ext>
            </a:extLst>
          </p:cNvPr>
          <p:cNvSpPr>
            <a:spLocks noGrp="1"/>
          </p:cNvSpPr>
          <p:nvPr>
            <p:ph type="title"/>
          </p:nvPr>
        </p:nvSpPr>
        <p:spPr/>
        <p:txBody>
          <a:bodyPr/>
          <a:lstStyle/>
          <a:p>
            <a:r>
              <a:rPr lang="en-GB" dirty="0"/>
              <a:t>Further thoughts</a:t>
            </a:r>
          </a:p>
        </p:txBody>
      </p:sp>
      <p:sp>
        <p:nvSpPr>
          <p:cNvPr id="3" name="Content Placeholder 2">
            <a:extLst>
              <a:ext uri="{FF2B5EF4-FFF2-40B4-BE49-F238E27FC236}">
                <a16:creationId xmlns:a16="http://schemas.microsoft.com/office/drawing/2014/main" id="{440FC78A-A1B1-44E1-9C72-D1BA86AA96D8}"/>
              </a:ext>
            </a:extLst>
          </p:cNvPr>
          <p:cNvSpPr>
            <a:spLocks noGrp="1"/>
          </p:cNvSpPr>
          <p:nvPr>
            <p:ph idx="1"/>
          </p:nvPr>
        </p:nvSpPr>
        <p:spPr/>
        <p:txBody>
          <a:bodyPr>
            <a:normAutofit lnSpcReduction="10000"/>
          </a:bodyPr>
          <a:lstStyle/>
          <a:p>
            <a:r>
              <a:rPr lang="en-GB" dirty="0"/>
              <a:t>The detailed capability of a thing is expressed by decorating with parts that themselves have constrained semantics that fit within the definition of the thing</a:t>
            </a:r>
          </a:p>
          <a:p>
            <a:r>
              <a:rPr lang="en-GB" dirty="0"/>
              <a:t>The capabilities may be expressed in terms of apparent subordinate parts where these parts can be positioned on the constrained semantic map</a:t>
            </a:r>
          </a:p>
          <a:p>
            <a:r>
              <a:rPr lang="en-GB" dirty="0"/>
              <a:t>An LTP may have controllers within it but those controllers only emerges when the LTP is dismantled or its behaviour is expressed.</a:t>
            </a:r>
          </a:p>
        </p:txBody>
      </p:sp>
      <p:sp>
        <p:nvSpPr>
          <p:cNvPr id="4" name="TextBox 3">
            <a:extLst>
              <a:ext uri="{FF2B5EF4-FFF2-40B4-BE49-F238E27FC236}">
                <a16:creationId xmlns:a16="http://schemas.microsoft.com/office/drawing/2014/main" id="{3EF52485-70E1-4D98-B7B4-0F1EBC9346C1}"/>
              </a:ext>
            </a:extLst>
          </p:cNvPr>
          <p:cNvSpPr txBox="1"/>
          <p:nvPr/>
        </p:nvSpPr>
        <p:spPr>
          <a:xfrm>
            <a:off x="0" y="4774168"/>
            <a:ext cx="1096454" cy="369332"/>
          </a:xfrm>
          <a:prstGeom prst="rect">
            <a:avLst/>
          </a:prstGeom>
          <a:noFill/>
        </p:spPr>
        <p:txBody>
          <a:bodyPr wrap="none" rtlCol="0">
            <a:spAutoFit/>
          </a:bodyPr>
          <a:lstStyle/>
          <a:p>
            <a:r>
              <a:rPr lang="en-GB" dirty="0">
                <a:solidFill>
                  <a:schemeClr val="bg1">
                    <a:lumMod val="65000"/>
                  </a:schemeClr>
                </a:solidFill>
              </a:rPr>
              <a:t>Canonical</a:t>
            </a:r>
          </a:p>
        </p:txBody>
      </p:sp>
    </p:spTree>
    <p:extLst>
      <p:ext uri="{BB962C8B-B14F-4D97-AF65-F5344CB8AC3E}">
        <p14:creationId xmlns:p14="http://schemas.microsoft.com/office/powerpoint/2010/main" val="38287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EBD1-6380-41C0-96CC-04809C0CFF0E}"/>
              </a:ext>
            </a:extLst>
          </p:cNvPr>
          <p:cNvSpPr>
            <a:spLocks noGrp="1"/>
          </p:cNvSpPr>
          <p:nvPr>
            <p:ph type="title"/>
          </p:nvPr>
        </p:nvSpPr>
        <p:spPr/>
        <p:txBody>
          <a:bodyPr/>
          <a:lstStyle/>
          <a:p>
            <a:r>
              <a:rPr lang="en-GB" dirty="0"/>
              <a:t>Observations</a:t>
            </a:r>
          </a:p>
        </p:txBody>
      </p:sp>
      <p:sp>
        <p:nvSpPr>
          <p:cNvPr id="3" name="Content Placeholder 2">
            <a:extLst>
              <a:ext uri="{FF2B5EF4-FFF2-40B4-BE49-F238E27FC236}">
                <a16:creationId xmlns:a16="http://schemas.microsoft.com/office/drawing/2014/main" id="{C5E29F83-E5E4-404A-9A82-2F50BC12F2F1}"/>
              </a:ext>
            </a:extLst>
          </p:cNvPr>
          <p:cNvSpPr>
            <a:spLocks noGrp="1"/>
          </p:cNvSpPr>
          <p:nvPr>
            <p:ph idx="1"/>
          </p:nvPr>
        </p:nvSpPr>
        <p:spPr/>
        <p:txBody>
          <a:bodyPr/>
          <a:lstStyle/>
          <a:p>
            <a:r>
              <a:rPr lang="en-GB" dirty="0"/>
              <a:t>The method discussed so far applies a set of predefined properties for a specific technology to the CEP</a:t>
            </a:r>
          </a:p>
          <a:p>
            <a:r>
              <a:rPr lang="en-GB" dirty="0"/>
              <a:t>The extension is provided as part of the TAPI standard</a:t>
            </a:r>
          </a:p>
          <a:p>
            <a:r>
              <a:rPr lang="en-GB" dirty="0"/>
              <a:t>The spec simply causes an augment and hence the specify stereotype triggers the construction of Yang augment</a:t>
            </a:r>
          </a:p>
          <a:p>
            <a:r>
              <a:rPr lang="en-GB" dirty="0"/>
              <a:t>There is a broader set of requirements for the Spec which will be discussed under the “Spec Rework” Topic</a:t>
            </a:r>
          </a:p>
        </p:txBody>
      </p:sp>
      <p:sp>
        <p:nvSpPr>
          <p:cNvPr id="4" name="Slide Number Placeholder 3">
            <a:extLst>
              <a:ext uri="{FF2B5EF4-FFF2-40B4-BE49-F238E27FC236}">
                <a16:creationId xmlns:a16="http://schemas.microsoft.com/office/drawing/2014/main" id="{766F3473-62E6-434A-AA5C-C196BC7B654A}"/>
              </a:ext>
            </a:extLst>
          </p:cNvPr>
          <p:cNvSpPr>
            <a:spLocks noGrp="1"/>
          </p:cNvSpPr>
          <p:nvPr>
            <p:ph type="sldNum" sz="quarter" idx="4"/>
          </p:nvPr>
        </p:nvSpPr>
        <p:spPr/>
        <p:txBody>
          <a:bodyPr/>
          <a:lstStyle/>
          <a:p>
            <a:fld id="{C921E2DF-5279-024C-809C-CD16853F95A6}" type="slidenum">
              <a:rPr lang="en-US" smtClean="0"/>
              <a:pPr/>
              <a:t>16</a:t>
            </a:fld>
            <a:endParaRPr lang="en-US"/>
          </a:p>
        </p:txBody>
      </p:sp>
    </p:spTree>
    <p:extLst>
      <p:ext uri="{BB962C8B-B14F-4D97-AF65-F5344CB8AC3E}">
        <p14:creationId xmlns:p14="http://schemas.microsoft.com/office/powerpoint/2010/main" val="4206561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DC4F-D967-4721-9A99-391C89469F1B}"/>
              </a:ext>
            </a:extLst>
          </p:cNvPr>
          <p:cNvSpPr>
            <a:spLocks noGrp="1"/>
          </p:cNvSpPr>
          <p:nvPr>
            <p:ph type="title"/>
          </p:nvPr>
        </p:nvSpPr>
        <p:spPr/>
        <p:txBody>
          <a:bodyPr/>
          <a:lstStyle/>
          <a:p>
            <a:r>
              <a:rPr lang="en-GB" dirty="0"/>
              <a:t>Rough sketch of </a:t>
            </a:r>
            <a:r>
              <a:rPr lang="en-GB" u="sng" dirty="0"/>
              <a:t>Basic Profile </a:t>
            </a:r>
            <a:r>
              <a:rPr lang="en-GB" dirty="0"/>
              <a:t>(for further discussion)</a:t>
            </a:r>
          </a:p>
        </p:txBody>
      </p:sp>
      <p:sp>
        <p:nvSpPr>
          <p:cNvPr id="4" name="Slide Number Placeholder 3">
            <a:extLst>
              <a:ext uri="{FF2B5EF4-FFF2-40B4-BE49-F238E27FC236}">
                <a16:creationId xmlns:a16="http://schemas.microsoft.com/office/drawing/2014/main" id="{18251D3B-4240-40F5-B200-BCF00949EE29}"/>
              </a:ext>
            </a:extLst>
          </p:cNvPr>
          <p:cNvSpPr>
            <a:spLocks noGrp="1"/>
          </p:cNvSpPr>
          <p:nvPr>
            <p:ph type="sldNum" sz="quarter" idx="4"/>
          </p:nvPr>
        </p:nvSpPr>
        <p:spPr/>
        <p:txBody>
          <a:bodyPr/>
          <a:lstStyle/>
          <a:p>
            <a:fld id="{C921E2DF-5279-024C-809C-CD16853F95A6}" type="slidenum">
              <a:rPr lang="en-US" smtClean="0"/>
              <a:pPr/>
              <a:t>17</a:t>
            </a:fld>
            <a:endParaRPr lang="en-US"/>
          </a:p>
        </p:txBody>
      </p:sp>
      <p:sp>
        <p:nvSpPr>
          <p:cNvPr id="6" name="Rectangle 5">
            <a:extLst>
              <a:ext uri="{FF2B5EF4-FFF2-40B4-BE49-F238E27FC236}">
                <a16:creationId xmlns:a16="http://schemas.microsoft.com/office/drawing/2014/main" id="{88EBB4E7-F533-421D-9F4E-B0288ACB829F}"/>
              </a:ext>
            </a:extLst>
          </p:cNvPr>
          <p:cNvSpPr/>
          <p:nvPr/>
        </p:nvSpPr>
        <p:spPr>
          <a:xfrm>
            <a:off x="7562850" y="1568450"/>
            <a:ext cx="831850" cy="5326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err="1"/>
              <a:t>TechnologyModel</a:t>
            </a:r>
            <a:endParaRPr lang="en-GB" sz="1050" dirty="0"/>
          </a:p>
        </p:txBody>
      </p:sp>
      <p:cxnSp>
        <p:nvCxnSpPr>
          <p:cNvPr id="9" name="Straight Arrow Connector 8">
            <a:extLst>
              <a:ext uri="{FF2B5EF4-FFF2-40B4-BE49-F238E27FC236}">
                <a16:creationId xmlns:a16="http://schemas.microsoft.com/office/drawing/2014/main" id="{BFFC917F-6DC8-487D-B028-CAD1DDCA564C}"/>
              </a:ext>
            </a:extLst>
          </p:cNvPr>
          <p:cNvCxnSpPr>
            <a:cxnSpLocks/>
            <a:stCxn id="27" idx="3"/>
            <a:endCxn id="6" idx="1"/>
          </p:cNvCxnSpPr>
          <p:nvPr/>
        </p:nvCxnSpPr>
        <p:spPr>
          <a:xfrm>
            <a:off x="4863117" y="1834762"/>
            <a:ext cx="2699733" cy="0"/>
          </a:xfrm>
          <a:prstGeom prst="straightConnector1">
            <a:avLst/>
          </a:prstGeom>
          <a:ln w="25400" cap="rnd" cmpd="sng">
            <a:solidFill>
              <a:schemeClr val="tx1">
                <a:lumMod val="60000"/>
                <a:lumOff val="4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1A9F3A4-98D5-4601-A77E-B80A20C381F2}"/>
              </a:ext>
            </a:extLst>
          </p:cNvPr>
          <p:cNvSpPr txBox="1"/>
          <p:nvPr/>
        </p:nvSpPr>
        <p:spPr>
          <a:xfrm>
            <a:off x="7079491" y="1410852"/>
            <a:ext cx="452367" cy="276999"/>
          </a:xfrm>
          <a:prstGeom prst="rect">
            <a:avLst/>
          </a:prstGeom>
          <a:noFill/>
        </p:spPr>
        <p:txBody>
          <a:bodyPr wrap="none" rtlCol="0">
            <a:spAutoFit/>
          </a:bodyPr>
          <a:lstStyle/>
          <a:p>
            <a:pPr algn="ctr"/>
            <a:r>
              <a:rPr lang="en-GB" sz="1200" dirty="0"/>
              <a:t>P&amp;R</a:t>
            </a:r>
          </a:p>
        </p:txBody>
      </p:sp>
      <p:sp>
        <p:nvSpPr>
          <p:cNvPr id="11" name="TextBox 10">
            <a:extLst>
              <a:ext uri="{FF2B5EF4-FFF2-40B4-BE49-F238E27FC236}">
                <a16:creationId xmlns:a16="http://schemas.microsoft.com/office/drawing/2014/main" id="{0CD13AE0-96B9-425C-B178-2DE13A0452B8}"/>
              </a:ext>
            </a:extLst>
          </p:cNvPr>
          <p:cNvSpPr txBox="1"/>
          <p:nvPr/>
        </p:nvSpPr>
        <p:spPr>
          <a:xfrm>
            <a:off x="6606683" y="500074"/>
            <a:ext cx="2537317" cy="1077218"/>
          </a:xfrm>
          <a:prstGeom prst="rect">
            <a:avLst/>
          </a:prstGeom>
          <a:noFill/>
        </p:spPr>
        <p:txBody>
          <a:bodyPr wrap="square" rtlCol="0">
            <a:spAutoFit/>
          </a:bodyPr>
          <a:lstStyle/>
          <a:p>
            <a:r>
              <a:rPr lang="en-GB" sz="800" dirty="0"/>
              <a:t>P&amp;R allows for:</a:t>
            </a:r>
          </a:p>
          <a:p>
            <a:pPr marL="171450" indent="-171450">
              <a:buFont typeface="Arial" panose="020B0604020202020204" pitchFamily="34" charset="0"/>
              <a:buChar char="•"/>
            </a:pPr>
            <a:r>
              <a:rPr lang="en-GB" sz="800" dirty="0"/>
              <a:t>Constrained redefine of attributes</a:t>
            </a:r>
          </a:p>
          <a:p>
            <a:pPr marL="361950" lvl="1" indent="-184150">
              <a:buFont typeface="Arial" panose="020B0604020202020204" pitchFamily="34" charset="0"/>
              <a:buChar char="•"/>
            </a:pPr>
            <a:r>
              <a:rPr lang="en-GB" sz="800" dirty="0"/>
              <a:t>Narrow range</a:t>
            </a:r>
          </a:p>
          <a:p>
            <a:pPr marL="361950" lvl="1" indent="-184150">
              <a:buFont typeface="Arial" panose="020B0604020202020204" pitchFamily="34" charset="0"/>
              <a:buChar char="•"/>
            </a:pPr>
            <a:r>
              <a:rPr lang="en-GB" sz="800" dirty="0"/>
              <a:t>Becomes read only</a:t>
            </a:r>
          </a:p>
          <a:p>
            <a:pPr marL="171450" indent="-171450">
              <a:buFont typeface="Arial" panose="020B0604020202020204" pitchFamily="34" charset="0"/>
              <a:buChar char="•"/>
            </a:pPr>
            <a:r>
              <a:rPr lang="en-GB" sz="800" dirty="0"/>
              <a:t>Removal of non-mandatory attributes</a:t>
            </a:r>
          </a:p>
          <a:p>
            <a:pPr marL="171450" indent="-171450">
              <a:buFont typeface="Arial" panose="020B0604020202020204" pitchFamily="34" charset="0"/>
              <a:buChar char="•"/>
            </a:pPr>
            <a:r>
              <a:rPr lang="en-GB" sz="800" dirty="0"/>
              <a:t>Constrained restructuring of the Technology Model</a:t>
            </a:r>
          </a:p>
          <a:p>
            <a:pPr marL="171450" indent="-171450">
              <a:buFont typeface="Arial" panose="020B0604020202020204" pitchFamily="34" charset="0"/>
              <a:buChar char="•"/>
            </a:pPr>
            <a:r>
              <a:rPr lang="en-GB" sz="800" dirty="0"/>
              <a:t>Addition of ONF specific properties and stereotypes</a:t>
            </a:r>
          </a:p>
          <a:p>
            <a:pPr marL="171450" indent="-171450">
              <a:buFont typeface="Arial" panose="020B0604020202020204" pitchFamily="34" charset="0"/>
              <a:buChar char="•"/>
            </a:pPr>
            <a:endParaRPr lang="en-GB" sz="800" dirty="0"/>
          </a:p>
        </p:txBody>
      </p:sp>
      <p:sp>
        <p:nvSpPr>
          <p:cNvPr id="14" name="Arrow: Left 13">
            <a:extLst>
              <a:ext uri="{FF2B5EF4-FFF2-40B4-BE49-F238E27FC236}">
                <a16:creationId xmlns:a16="http://schemas.microsoft.com/office/drawing/2014/main" id="{21D1AD8C-CD2A-4C43-B9CB-B3844429C5FB}"/>
              </a:ext>
            </a:extLst>
          </p:cNvPr>
          <p:cNvSpPr/>
          <p:nvPr/>
        </p:nvSpPr>
        <p:spPr>
          <a:xfrm>
            <a:off x="7131050" y="1672765"/>
            <a:ext cx="317500" cy="1044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a:p>
        </p:txBody>
      </p:sp>
      <p:pic>
        <p:nvPicPr>
          <p:cNvPr id="22" name="Picture 21">
            <a:extLst>
              <a:ext uri="{FF2B5EF4-FFF2-40B4-BE49-F238E27FC236}">
                <a16:creationId xmlns:a16="http://schemas.microsoft.com/office/drawing/2014/main" id="{47352A99-1503-4396-9043-B11304B7E608}"/>
              </a:ext>
            </a:extLst>
          </p:cNvPr>
          <p:cNvPicPr>
            <a:picLocks noChangeAspect="1"/>
          </p:cNvPicPr>
          <p:nvPr/>
        </p:nvPicPr>
        <p:blipFill>
          <a:blip r:embed="rId2"/>
          <a:stretch>
            <a:fillRect/>
          </a:stretch>
        </p:blipFill>
        <p:spPr>
          <a:xfrm>
            <a:off x="2613934" y="1568450"/>
            <a:ext cx="1295400" cy="333375"/>
          </a:xfrm>
          <a:prstGeom prst="rect">
            <a:avLst/>
          </a:prstGeom>
        </p:spPr>
      </p:pic>
      <p:sp>
        <p:nvSpPr>
          <p:cNvPr id="23" name="Rectangle 22">
            <a:extLst>
              <a:ext uri="{FF2B5EF4-FFF2-40B4-BE49-F238E27FC236}">
                <a16:creationId xmlns:a16="http://schemas.microsoft.com/office/drawing/2014/main" id="{1C7E0D17-33A6-472D-BEBE-DF9F8FE71E41}"/>
              </a:ext>
            </a:extLst>
          </p:cNvPr>
          <p:cNvSpPr/>
          <p:nvPr/>
        </p:nvSpPr>
        <p:spPr>
          <a:xfrm>
            <a:off x="1731284" y="1568450"/>
            <a:ext cx="831850" cy="5326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t>Core Model</a:t>
            </a:r>
          </a:p>
          <a:p>
            <a:pPr algn="ctr"/>
            <a:r>
              <a:rPr lang="en-GB" sz="1050" dirty="0"/>
              <a:t>Class</a:t>
            </a:r>
          </a:p>
        </p:txBody>
      </p:sp>
      <p:cxnSp>
        <p:nvCxnSpPr>
          <p:cNvPr id="24" name="Straight Arrow Connector 23">
            <a:extLst>
              <a:ext uri="{FF2B5EF4-FFF2-40B4-BE49-F238E27FC236}">
                <a16:creationId xmlns:a16="http://schemas.microsoft.com/office/drawing/2014/main" id="{721CD07D-E9B9-4C43-A2C7-67070D1B40B7}"/>
              </a:ext>
            </a:extLst>
          </p:cNvPr>
          <p:cNvCxnSpPr>
            <a:cxnSpLocks/>
            <a:stCxn id="27" idx="1"/>
            <a:endCxn id="23" idx="3"/>
          </p:cNvCxnSpPr>
          <p:nvPr/>
        </p:nvCxnSpPr>
        <p:spPr>
          <a:xfrm flipH="1">
            <a:off x="2563134" y="1834762"/>
            <a:ext cx="1468133" cy="0"/>
          </a:xfrm>
          <a:prstGeom prst="straightConnector1">
            <a:avLst/>
          </a:prstGeom>
          <a:ln w="9525" cap="rnd" cmpd="sng">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DFF0CFCB-3689-446F-A02F-F93A444CE6FB}"/>
              </a:ext>
            </a:extLst>
          </p:cNvPr>
          <p:cNvSpPr txBox="1"/>
          <p:nvPr/>
        </p:nvSpPr>
        <p:spPr>
          <a:xfrm>
            <a:off x="2667909" y="1828413"/>
            <a:ext cx="1181100" cy="400110"/>
          </a:xfrm>
          <a:prstGeom prst="rect">
            <a:avLst/>
          </a:prstGeom>
          <a:noFill/>
        </p:spPr>
        <p:txBody>
          <a:bodyPr wrap="square" rtlCol="0">
            <a:spAutoFit/>
          </a:bodyPr>
          <a:lstStyle/>
          <a:p>
            <a:pPr algn="ctr"/>
            <a:r>
              <a:rPr lang="en-GB" sz="1000" dirty="0"/>
              <a:t>Specific class to class relationships</a:t>
            </a:r>
          </a:p>
        </p:txBody>
      </p:sp>
      <p:sp>
        <p:nvSpPr>
          <p:cNvPr id="27" name="Rectangle 26">
            <a:extLst>
              <a:ext uri="{FF2B5EF4-FFF2-40B4-BE49-F238E27FC236}">
                <a16:creationId xmlns:a16="http://schemas.microsoft.com/office/drawing/2014/main" id="{44D5C364-E808-435B-8DED-54E1174B5B01}"/>
              </a:ext>
            </a:extLst>
          </p:cNvPr>
          <p:cNvSpPr/>
          <p:nvPr/>
        </p:nvSpPr>
        <p:spPr>
          <a:xfrm>
            <a:off x="4031267" y="1568450"/>
            <a:ext cx="831850" cy="5326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t>Refined Tech Spec Model</a:t>
            </a:r>
          </a:p>
        </p:txBody>
      </p:sp>
      <p:sp>
        <p:nvSpPr>
          <p:cNvPr id="37" name="TextBox 36">
            <a:extLst>
              <a:ext uri="{FF2B5EF4-FFF2-40B4-BE49-F238E27FC236}">
                <a16:creationId xmlns:a16="http://schemas.microsoft.com/office/drawing/2014/main" id="{82EFB87A-522B-4329-9227-9F707DC6383D}"/>
              </a:ext>
            </a:extLst>
          </p:cNvPr>
          <p:cNvSpPr txBox="1"/>
          <p:nvPr/>
        </p:nvSpPr>
        <p:spPr>
          <a:xfrm>
            <a:off x="2936878" y="1410852"/>
            <a:ext cx="629467" cy="276999"/>
          </a:xfrm>
          <a:prstGeom prst="rect">
            <a:avLst/>
          </a:prstGeom>
          <a:noFill/>
        </p:spPr>
        <p:txBody>
          <a:bodyPr wrap="none" rtlCol="0">
            <a:spAutoFit/>
          </a:bodyPr>
          <a:lstStyle/>
          <a:p>
            <a:pPr algn="ctr"/>
            <a:r>
              <a:rPr lang="en-GB" sz="1200" dirty="0"/>
              <a:t>Specify</a:t>
            </a:r>
          </a:p>
        </p:txBody>
      </p:sp>
      <p:sp>
        <p:nvSpPr>
          <p:cNvPr id="39" name="TextBox 38">
            <a:extLst>
              <a:ext uri="{FF2B5EF4-FFF2-40B4-BE49-F238E27FC236}">
                <a16:creationId xmlns:a16="http://schemas.microsoft.com/office/drawing/2014/main" id="{7548DD8A-83D4-47D3-AF31-411E7591154A}"/>
              </a:ext>
            </a:extLst>
          </p:cNvPr>
          <p:cNvSpPr txBox="1"/>
          <p:nvPr/>
        </p:nvSpPr>
        <p:spPr>
          <a:xfrm>
            <a:off x="7077567" y="1796437"/>
            <a:ext cx="498700" cy="400110"/>
          </a:xfrm>
          <a:prstGeom prst="rect">
            <a:avLst/>
          </a:prstGeom>
          <a:noFill/>
        </p:spPr>
        <p:txBody>
          <a:bodyPr wrap="square" rtlCol="0">
            <a:spAutoFit/>
          </a:bodyPr>
          <a:lstStyle/>
          <a:p>
            <a:pPr algn="ctr"/>
            <a:r>
              <a:rPr lang="en-GB" sz="1000" dirty="0"/>
              <a:t>Trace</a:t>
            </a:r>
          </a:p>
          <a:p>
            <a:pPr algn="ctr"/>
            <a:r>
              <a:rPr lang="en-GB" sz="1000" dirty="0"/>
              <a:t>Back</a:t>
            </a:r>
          </a:p>
        </p:txBody>
      </p:sp>
      <p:sp>
        <p:nvSpPr>
          <p:cNvPr id="40" name="TextBox 39">
            <a:extLst>
              <a:ext uri="{FF2B5EF4-FFF2-40B4-BE49-F238E27FC236}">
                <a16:creationId xmlns:a16="http://schemas.microsoft.com/office/drawing/2014/main" id="{CFF2C356-F135-41EC-986E-476C710A7973}"/>
              </a:ext>
            </a:extLst>
          </p:cNvPr>
          <p:cNvSpPr txBox="1"/>
          <p:nvPr/>
        </p:nvSpPr>
        <p:spPr>
          <a:xfrm>
            <a:off x="2415" y="1643747"/>
            <a:ext cx="872355" cy="369332"/>
          </a:xfrm>
          <a:prstGeom prst="rect">
            <a:avLst/>
          </a:prstGeom>
          <a:noFill/>
        </p:spPr>
        <p:txBody>
          <a:bodyPr wrap="none" rtlCol="0">
            <a:spAutoFit/>
          </a:bodyPr>
          <a:lstStyle/>
          <a:p>
            <a:r>
              <a:rPr lang="en-GB" dirty="0"/>
              <a:t>Pattern</a:t>
            </a:r>
          </a:p>
        </p:txBody>
      </p:sp>
      <p:sp>
        <p:nvSpPr>
          <p:cNvPr id="41" name="TextBox 40">
            <a:extLst>
              <a:ext uri="{FF2B5EF4-FFF2-40B4-BE49-F238E27FC236}">
                <a16:creationId xmlns:a16="http://schemas.microsoft.com/office/drawing/2014/main" id="{802CC94E-42AF-4629-BECD-C68A00476514}"/>
              </a:ext>
            </a:extLst>
          </p:cNvPr>
          <p:cNvSpPr txBox="1"/>
          <p:nvPr/>
        </p:nvSpPr>
        <p:spPr>
          <a:xfrm>
            <a:off x="1323835" y="498156"/>
            <a:ext cx="4213557" cy="338554"/>
          </a:xfrm>
          <a:prstGeom prst="rect">
            <a:avLst/>
          </a:prstGeom>
          <a:noFill/>
        </p:spPr>
        <p:txBody>
          <a:bodyPr wrap="square" rtlCol="0">
            <a:spAutoFit/>
          </a:bodyPr>
          <a:lstStyle/>
          <a:p>
            <a:r>
              <a:rPr lang="en-GB" sz="800" dirty="0"/>
              <a:t>Specify opportunities for referencing instance include:</a:t>
            </a:r>
          </a:p>
          <a:p>
            <a:pPr marL="171450" indent="-171450">
              <a:buFont typeface="Arial" panose="020B0604020202020204" pitchFamily="34" charset="0"/>
              <a:buChar char="•"/>
            </a:pPr>
            <a:r>
              <a:rPr lang="en-GB" sz="800" dirty="0"/>
              <a:t>Augmentation (decorates… inserting attributes into class that drives the instance)</a:t>
            </a:r>
          </a:p>
        </p:txBody>
      </p:sp>
      <p:cxnSp>
        <p:nvCxnSpPr>
          <p:cNvPr id="43" name="Connector: Elbow 42">
            <a:extLst>
              <a:ext uri="{FF2B5EF4-FFF2-40B4-BE49-F238E27FC236}">
                <a16:creationId xmlns:a16="http://schemas.microsoft.com/office/drawing/2014/main" id="{F47B92EF-35FF-495F-AB15-A39B4CCB9CB9}"/>
              </a:ext>
            </a:extLst>
          </p:cNvPr>
          <p:cNvCxnSpPr>
            <a:cxnSpLocks/>
            <a:stCxn id="23" idx="0"/>
            <a:endCxn id="27" idx="0"/>
          </p:cNvCxnSpPr>
          <p:nvPr/>
        </p:nvCxnSpPr>
        <p:spPr>
          <a:xfrm rot="5400000" flipH="1" flipV="1">
            <a:off x="3297200" y="418459"/>
            <a:ext cx="12700" cy="2299983"/>
          </a:xfrm>
          <a:prstGeom prst="bentConnector3">
            <a:avLst>
              <a:gd name="adj1" fmla="val 1800000"/>
            </a:avLst>
          </a:prstGeom>
          <a:ln w="9525" cap="rnd" cmpd="sng">
            <a:solidFill>
              <a:schemeClr val="tx1"/>
            </a:solidFill>
            <a:prstDash val="lgDashDot"/>
            <a:tailEnd type="triangle"/>
          </a:ln>
          <a:effectLst/>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F495CE2F-17C3-4ECC-AC10-0A447E1C0677}"/>
              </a:ext>
            </a:extLst>
          </p:cNvPr>
          <p:cNvSpPr txBox="1"/>
          <p:nvPr/>
        </p:nvSpPr>
        <p:spPr>
          <a:xfrm>
            <a:off x="2884517" y="1134874"/>
            <a:ext cx="1117614" cy="246221"/>
          </a:xfrm>
          <a:prstGeom prst="rect">
            <a:avLst/>
          </a:prstGeom>
          <a:noFill/>
        </p:spPr>
        <p:txBody>
          <a:bodyPr wrap="none" rtlCol="0">
            <a:spAutoFit/>
          </a:bodyPr>
          <a:lstStyle/>
          <a:p>
            <a:r>
              <a:rPr lang="en-GB" sz="1000" dirty="0"/>
              <a:t>Implied (</a:t>
            </a:r>
            <a:r>
              <a:rPr lang="en-GB" sz="1000" dirty="0" err="1"/>
              <a:t>HasSpec</a:t>
            </a:r>
            <a:r>
              <a:rPr lang="en-GB" sz="1000" dirty="0"/>
              <a:t>)</a:t>
            </a:r>
          </a:p>
        </p:txBody>
      </p:sp>
      <p:sp>
        <p:nvSpPr>
          <p:cNvPr id="48" name="Rectangle 47">
            <a:extLst>
              <a:ext uri="{FF2B5EF4-FFF2-40B4-BE49-F238E27FC236}">
                <a16:creationId xmlns:a16="http://schemas.microsoft.com/office/drawing/2014/main" id="{61BD4374-96CC-41B1-BC6B-F1083D8FEBC5}"/>
              </a:ext>
            </a:extLst>
          </p:cNvPr>
          <p:cNvSpPr/>
          <p:nvPr/>
        </p:nvSpPr>
        <p:spPr>
          <a:xfrm>
            <a:off x="7562850" y="3076743"/>
            <a:ext cx="831850" cy="5326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t>Tech Model Occurrence</a:t>
            </a:r>
          </a:p>
        </p:txBody>
      </p:sp>
      <p:cxnSp>
        <p:nvCxnSpPr>
          <p:cNvPr id="50" name="Straight Arrow Connector 49">
            <a:extLst>
              <a:ext uri="{FF2B5EF4-FFF2-40B4-BE49-F238E27FC236}">
                <a16:creationId xmlns:a16="http://schemas.microsoft.com/office/drawing/2014/main" id="{3D322085-867F-441A-BF90-D549D5547585}"/>
              </a:ext>
            </a:extLst>
          </p:cNvPr>
          <p:cNvCxnSpPr>
            <a:cxnSpLocks/>
            <a:stCxn id="56" idx="3"/>
            <a:endCxn id="48" idx="1"/>
          </p:cNvCxnSpPr>
          <p:nvPr/>
        </p:nvCxnSpPr>
        <p:spPr>
          <a:xfrm>
            <a:off x="4863117" y="3343055"/>
            <a:ext cx="2699733" cy="0"/>
          </a:xfrm>
          <a:prstGeom prst="straightConnector1">
            <a:avLst/>
          </a:prstGeom>
          <a:ln w="25400" cap="rnd" cmpd="sng">
            <a:solidFill>
              <a:schemeClr val="tx1">
                <a:lumMod val="60000"/>
                <a:lumOff val="4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51" name="Arrow: Left 50">
            <a:extLst>
              <a:ext uri="{FF2B5EF4-FFF2-40B4-BE49-F238E27FC236}">
                <a16:creationId xmlns:a16="http://schemas.microsoft.com/office/drawing/2014/main" id="{FCED52BB-928A-4B78-9973-5E5425F41C57}"/>
              </a:ext>
            </a:extLst>
          </p:cNvPr>
          <p:cNvSpPr/>
          <p:nvPr/>
        </p:nvSpPr>
        <p:spPr>
          <a:xfrm>
            <a:off x="7131050" y="3165918"/>
            <a:ext cx="317500" cy="1044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2" name="Picture 51">
            <a:extLst>
              <a:ext uri="{FF2B5EF4-FFF2-40B4-BE49-F238E27FC236}">
                <a16:creationId xmlns:a16="http://schemas.microsoft.com/office/drawing/2014/main" id="{EEE4389C-F46A-44ED-9B82-D98C3319651A}"/>
              </a:ext>
            </a:extLst>
          </p:cNvPr>
          <p:cNvPicPr>
            <a:picLocks noChangeAspect="1"/>
          </p:cNvPicPr>
          <p:nvPr/>
        </p:nvPicPr>
        <p:blipFill>
          <a:blip r:embed="rId2"/>
          <a:stretch>
            <a:fillRect/>
          </a:stretch>
        </p:blipFill>
        <p:spPr>
          <a:xfrm>
            <a:off x="2613934" y="3076743"/>
            <a:ext cx="1295400" cy="333375"/>
          </a:xfrm>
          <a:prstGeom prst="rect">
            <a:avLst/>
          </a:prstGeom>
        </p:spPr>
      </p:pic>
      <p:sp>
        <p:nvSpPr>
          <p:cNvPr id="53" name="Rectangle 52">
            <a:extLst>
              <a:ext uri="{FF2B5EF4-FFF2-40B4-BE49-F238E27FC236}">
                <a16:creationId xmlns:a16="http://schemas.microsoft.com/office/drawing/2014/main" id="{E279F2C1-F206-4CC3-AF50-EF7CD99FF560}"/>
              </a:ext>
            </a:extLst>
          </p:cNvPr>
          <p:cNvSpPr/>
          <p:nvPr/>
        </p:nvSpPr>
        <p:spPr>
          <a:xfrm>
            <a:off x="1731284" y="3076743"/>
            <a:ext cx="831850" cy="5326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t>Instance</a:t>
            </a:r>
          </a:p>
        </p:txBody>
      </p:sp>
      <p:cxnSp>
        <p:nvCxnSpPr>
          <p:cNvPr id="54" name="Straight Arrow Connector 53">
            <a:extLst>
              <a:ext uri="{FF2B5EF4-FFF2-40B4-BE49-F238E27FC236}">
                <a16:creationId xmlns:a16="http://schemas.microsoft.com/office/drawing/2014/main" id="{87AC1CD4-FC88-40FC-B301-0FD59699364F}"/>
              </a:ext>
            </a:extLst>
          </p:cNvPr>
          <p:cNvCxnSpPr>
            <a:cxnSpLocks/>
            <a:stCxn id="56" idx="1"/>
            <a:endCxn id="53" idx="3"/>
          </p:cNvCxnSpPr>
          <p:nvPr/>
        </p:nvCxnSpPr>
        <p:spPr>
          <a:xfrm flipH="1">
            <a:off x="2563134" y="3343055"/>
            <a:ext cx="1468133" cy="0"/>
          </a:xfrm>
          <a:prstGeom prst="straightConnector1">
            <a:avLst/>
          </a:prstGeom>
          <a:ln w="9525" cap="rnd" cmpd="sng">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8E85527F-0AFB-4EBF-9474-9B29C203C7CD}"/>
              </a:ext>
            </a:extLst>
          </p:cNvPr>
          <p:cNvSpPr/>
          <p:nvPr/>
        </p:nvSpPr>
        <p:spPr>
          <a:xfrm>
            <a:off x="4031267" y="3076743"/>
            <a:ext cx="831850" cy="5326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t>Refined Tech Spec Occurrence</a:t>
            </a:r>
          </a:p>
        </p:txBody>
      </p:sp>
      <p:cxnSp>
        <p:nvCxnSpPr>
          <p:cNvPr id="60" name="Connector: Elbow 59">
            <a:extLst>
              <a:ext uri="{FF2B5EF4-FFF2-40B4-BE49-F238E27FC236}">
                <a16:creationId xmlns:a16="http://schemas.microsoft.com/office/drawing/2014/main" id="{03FADB33-0218-4BFD-BF68-F1F011C66BA2}"/>
              </a:ext>
            </a:extLst>
          </p:cNvPr>
          <p:cNvCxnSpPr>
            <a:cxnSpLocks/>
            <a:stCxn id="53" idx="0"/>
            <a:endCxn id="56" idx="0"/>
          </p:cNvCxnSpPr>
          <p:nvPr/>
        </p:nvCxnSpPr>
        <p:spPr>
          <a:xfrm rot="5400000" flipH="1" flipV="1">
            <a:off x="3297200" y="1926752"/>
            <a:ext cx="12700" cy="2299983"/>
          </a:xfrm>
          <a:prstGeom prst="bentConnector3">
            <a:avLst>
              <a:gd name="adj1" fmla="val 1800000"/>
            </a:avLst>
          </a:prstGeom>
          <a:ln w="9525" cap="rnd" cmpd="sng">
            <a:solidFill>
              <a:schemeClr val="tx1"/>
            </a:solidFill>
            <a:prstDash val="lgDashDot"/>
            <a:tailEnd type="triangle"/>
          </a:ln>
          <a:effectLst/>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939E91DF-2F0F-47F1-9981-A7A931BE788B}"/>
              </a:ext>
            </a:extLst>
          </p:cNvPr>
          <p:cNvSpPr txBox="1"/>
          <p:nvPr/>
        </p:nvSpPr>
        <p:spPr>
          <a:xfrm>
            <a:off x="2319207" y="2656493"/>
            <a:ext cx="1955985" cy="246221"/>
          </a:xfrm>
          <a:prstGeom prst="rect">
            <a:avLst/>
          </a:prstGeom>
          <a:noFill/>
        </p:spPr>
        <p:txBody>
          <a:bodyPr wrap="none" rtlCol="0">
            <a:spAutoFit/>
          </a:bodyPr>
          <a:lstStyle/>
          <a:p>
            <a:r>
              <a:rPr lang="en-GB" sz="1000" dirty="0"/>
              <a:t>Implied (</a:t>
            </a:r>
            <a:r>
              <a:rPr lang="en-GB" sz="1000" dirty="0" err="1"/>
              <a:t>HasSpec</a:t>
            </a:r>
            <a:r>
              <a:rPr lang="en-GB" sz="1000" dirty="0"/>
              <a:t> (Class-instance))</a:t>
            </a:r>
          </a:p>
        </p:txBody>
      </p:sp>
      <p:sp>
        <p:nvSpPr>
          <p:cNvPr id="64" name="Arrow: Left 63">
            <a:extLst>
              <a:ext uri="{FF2B5EF4-FFF2-40B4-BE49-F238E27FC236}">
                <a16:creationId xmlns:a16="http://schemas.microsoft.com/office/drawing/2014/main" id="{4E8C7458-5AAA-4283-811A-2BAC7FD7B40E}"/>
              </a:ext>
            </a:extLst>
          </p:cNvPr>
          <p:cNvSpPr/>
          <p:nvPr/>
        </p:nvSpPr>
        <p:spPr>
          <a:xfrm rot="16200000">
            <a:off x="1988460" y="2449545"/>
            <a:ext cx="317500" cy="1044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FF764022-5236-4BE8-BCE1-71A94F8B3DF9}"/>
              </a:ext>
            </a:extLst>
          </p:cNvPr>
          <p:cNvSpPr txBox="1"/>
          <p:nvPr/>
        </p:nvSpPr>
        <p:spPr>
          <a:xfrm>
            <a:off x="1283452" y="2265670"/>
            <a:ext cx="849848" cy="461665"/>
          </a:xfrm>
          <a:prstGeom prst="rect">
            <a:avLst/>
          </a:prstGeom>
          <a:noFill/>
        </p:spPr>
        <p:txBody>
          <a:bodyPr wrap="none" rtlCol="0">
            <a:spAutoFit/>
          </a:bodyPr>
          <a:lstStyle/>
          <a:p>
            <a:pPr algn="ctr"/>
            <a:r>
              <a:rPr lang="en-GB" sz="1200" dirty="0"/>
              <a:t>P&amp;R,</a:t>
            </a:r>
          </a:p>
          <a:p>
            <a:pPr algn="ctr"/>
            <a:r>
              <a:rPr lang="en-GB" sz="1200" dirty="0"/>
              <a:t>Instantiate</a:t>
            </a:r>
          </a:p>
        </p:txBody>
      </p:sp>
      <p:sp>
        <p:nvSpPr>
          <p:cNvPr id="72" name="TextBox 71">
            <a:extLst>
              <a:ext uri="{FF2B5EF4-FFF2-40B4-BE49-F238E27FC236}">
                <a16:creationId xmlns:a16="http://schemas.microsoft.com/office/drawing/2014/main" id="{162BE8B0-6E5D-4BE0-8C79-BD543B836F7A}"/>
              </a:ext>
            </a:extLst>
          </p:cNvPr>
          <p:cNvSpPr txBox="1"/>
          <p:nvPr/>
        </p:nvSpPr>
        <p:spPr>
          <a:xfrm>
            <a:off x="2415" y="3152040"/>
            <a:ext cx="1245021" cy="369332"/>
          </a:xfrm>
          <a:prstGeom prst="rect">
            <a:avLst/>
          </a:prstGeom>
          <a:noFill/>
        </p:spPr>
        <p:txBody>
          <a:bodyPr wrap="none" rtlCol="0">
            <a:spAutoFit/>
          </a:bodyPr>
          <a:lstStyle/>
          <a:p>
            <a:r>
              <a:rPr lang="en-GB" dirty="0"/>
              <a:t>Application</a:t>
            </a:r>
          </a:p>
        </p:txBody>
      </p:sp>
      <p:sp>
        <p:nvSpPr>
          <p:cNvPr id="76" name="Rectangle 75">
            <a:extLst>
              <a:ext uri="{FF2B5EF4-FFF2-40B4-BE49-F238E27FC236}">
                <a16:creationId xmlns:a16="http://schemas.microsoft.com/office/drawing/2014/main" id="{D9123CE3-EE88-4119-A4D8-F82A4099DCEE}"/>
              </a:ext>
            </a:extLst>
          </p:cNvPr>
          <p:cNvSpPr/>
          <p:nvPr/>
        </p:nvSpPr>
        <p:spPr>
          <a:xfrm>
            <a:off x="1737633" y="4097037"/>
            <a:ext cx="831850" cy="5326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t>Profile Instance</a:t>
            </a:r>
          </a:p>
        </p:txBody>
      </p:sp>
      <p:cxnSp>
        <p:nvCxnSpPr>
          <p:cNvPr id="79" name="Connector: Elbow 78">
            <a:extLst>
              <a:ext uri="{FF2B5EF4-FFF2-40B4-BE49-F238E27FC236}">
                <a16:creationId xmlns:a16="http://schemas.microsoft.com/office/drawing/2014/main" id="{170647DF-C082-494D-A650-D994F0C93B45}"/>
              </a:ext>
            </a:extLst>
          </p:cNvPr>
          <p:cNvCxnSpPr>
            <a:cxnSpLocks/>
            <a:stCxn id="53" idx="1"/>
            <a:endCxn id="76" idx="2"/>
          </p:cNvCxnSpPr>
          <p:nvPr/>
        </p:nvCxnSpPr>
        <p:spPr>
          <a:xfrm rot="10800000" flipH="1" flipV="1">
            <a:off x="1731284" y="3343055"/>
            <a:ext cx="422274" cy="1286606"/>
          </a:xfrm>
          <a:prstGeom prst="bentConnector4">
            <a:avLst>
              <a:gd name="adj1" fmla="val -54135"/>
              <a:gd name="adj2" fmla="val 117768"/>
            </a:avLst>
          </a:prstGeom>
          <a:ln w="9525" cap="rnd"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4" name="Arrow: Left 83">
            <a:extLst>
              <a:ext uri="{FF2B5EF4-FFF2-40B4-BE49-F238E27FC236}">
                <a16:creationId xmlns:a16="http://schemas.microsoft.com/office/drawing/2014/main" id="{C7174B0F-0EFE-4AB4-B1A4-E9462ADFA7F7}"/>
              </a:ext>
            </a:extLst>
          </p:cNvPr>
          <p:cNvSpPr/>
          <p:nvPr/>
        </p:nvSpPr>
        <p:spPr>
          <a:xfrm rot="16200000">
            <a:off x="4300662" y="2449546"/>
            <a:ext cx="317500" cy="1044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5" name="TextBox 84">
            <a:extLst>
              <a:ext uri="{FF2B5EF4-FFF2-40B4-BE49-F238E27FC236}">
                <a16:creationId xmlns:a16="http://schemas.microsoft.com/office/drawing/2014/main" id="{76EDD7D7-9C52-4E81-B474-CFB0BBFD07EA}"/>
              </a:ext>
            </a:extLst>
          </p:cNvPr>
          <p:cNvSpPr txBox="1"/>
          <p:nvPr/>
        </p:nvSpPr>
        <p:spPr>
          <a:xfrm>
            <a:off x="3569396" y="2265671"/>
            <a:ext cx="902363" cy="461665"/>
          </a:xfrm>
          <a:prstGeom prst="rect">
            <a:avLst/>
          </a:prstGeom>
          <a:noFill/>
        </p:spPr>
        <p:txBody>
          <a:bodyPr wrap="none" rtlCol="0">
            <a:spAutoFit/>
          </a:bodyPr>
          <a:lstStyle/>
          <a:p>
            <a:pPr algn="ctr"/>
            <a:r>
              <a:rPr lang="en-GB" sz="1200" dirty="0"/>
              <a:t>P&amp;R,</a:t>
            </a:r>
          </a:p>
          <a:p>
            <a:pPr algn="ctr"/>
            <a:r>
              <a:rPr lang="en-GB" sz="1200" dirty="0"/>
              <a:t>Occurrence</a:t>
            </a:r>
          </a:p>
        </p:txBody>
      </p:sp>
      <p:sp>
        <p:nvSpPr>
          <p:cNvPr id="103" name="TextBox 102">
            <a:extLst>
              <a:ext uri="{FF2B5EF4-FFF2-40B4-BE49-F238E27FC236}">
                <a16:creationId xmlns:a16="http://schemas.microsoft.com/office/drawing/2014/main" id="{999DCE02-2A68-4F33-A6B8-8D6BF82E6204}"/>
              </a:ext>
            </a:extLst>
          </p:cNvPr>
          <p:cNvSpPr txBox="1"/>
          <p:nvPr/>
        </p:nvSpPr>
        <p:spPr>
          <a:xfrm>
            <a:off x="1058700" y="4849899"/>
            <a:ext cx="1555234" cy="246221"/>
          </a:xfrm>
          <a:prstGeom prst="rect">
            <a:avLst/>
          </a:prstGeom>
          <a:noFill/>
        </p:spPr>
        <p:txBody>
          <a:bodyPr wrap="none" rtlCol="0">
            <a:spAutoFit/>
          </a:bodyPr>
          <a:lstStyle/>
          <a:p>
            <a:r>
              <a:rPr lang="en-GB" sz="1000" dirty="0" err="1"/>
              <a:t>HasProfile</a:t>
            </a:r>
            <a:r>
              <a:rPr lang="en-GB" sz="1000" dirty="0"/>
              <a:t> (Class-Instance)</a:t>
            </a:r>
          </a:p>
        </p:txBody>
      </p:sp>
      <p:sp>
        <p:nvSpPr>
          <p:cNvPr id="104" name="Arrow: Left 103">
            <a:extLst>
              <a:ext uri="{FF2B5EF4-FFF2-40B4-BE49-F238E27FC236}">
                <a16:creationId xmlns:a16="http://schemas.microsoft.com/office/drawing/2014/main" id="{87D3AE03-3835-40DC-8544-BDF2C540CF57}"/>
              </a:ext>
            </a:extLst>
          </p:cNvPr>
          <p:cNvSpPr/>
          <p:nvPr/>
        </p:nvSpPr>
        <p:spPr>
          <a:xfrm rot="16200000">
            <a:off x="7808833" y="2449546"/>
            <a:ext cx="317500" cy="1044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5" name="TextBox 104">
            <a:extLst>
              <a:ext uri="{FF2B5EF4-FFF2-40B4-BE49-F238E27FC236}">
                <a16:creationId xmlns:a16="http://schemas.microsoft.com/office/drawing/2014/main" id="{0AF4D16D-A870-4F4C-B476-07A1FEAD282D}"/>
              </a:ext>
            </a:extLst>
          </p:cNvPr>
          <p:cNvSpPr txBox="1"/>
          <p:nvPr/>
        </p:nvSpPr>
        <p:spPr>
          <a:xfrm>
            <a:off x="7077567" y="2265671"/>
            <a:ext cx="902363" cy="461665"/>
          </a:xfrm>
          <a:prstGeom prst="rect">
            <a:avLst/>
          </a:prstGeom>
          <a:noFill/>
        </p:spPr>
        <p:txBody>
          <a:bodyPr wrap="none" rtlCol="0">
            <a:spAutoFit/>
          </a:bodyPr>
          <a:lstStyle/>
          <a:p>
            <a:pPr algn="ctr"/>
            <a:r>
              <a:rPr lang="en-GB" sz="1200" dirty="0"/>
              <a:t>P&amp;R,</a:t>
            </a:r>
          </a:p>
          <a:p>
            <a:pPr algn="ctr"/>
            <a:r>
              <a:rPr lang="en-GB" sz="1200" dirty="0"/>
              <a:t>Occurrence</a:t>
            </a:r>
          </a:p>
        </p:txBody>
      </p:sp>
      <p:sp>
        <p:nvSpPr>
          <p:cNvPr id="125" name="TextBox 124">
            <a:extLst>
              <a:ext uri="{FF2B5EF4-FFF2-40B4-BE49-F238E27FC236}">
                <a16:creationId xmlns:a16="http://schemas.microsoft.com/office/drawing/2014/main" id="{496CC354-B1ED-44B6-AB1D-47A13A481065}"/>
              </a:ext>
            </a:extLst>
          </p:cNvPr>
          <p:cNvSpPr txBox="1"/>
          <p:nvPr/>
        </p:nvSpPr>
        <p:spPr>
          <a:xfrm>
            <a:off x="2897047" y="3287651"/>
            <a:ext cx="739305" cy="276999"/>
          </a:xfrm>
          <a:prstGeom prst="rect">
            <a:avLst/>
          </a:prstGeom>
          <a:noFill/>
        </p:spPr>
        <p:txBody>
          <a:bodyPr wrap="none" rtlCol="0">
            <a:spAutoFit/>
          </a:bodyPr>
          <a:lstStyle/>
          <a:p>
            <a:pPr algn="ctr"/>
            <a:r>
              <a:rPr lang="en-GB" sz="1200" dirty="0" err="1"/>
              <a:t>RunTime</a:t>
            </a:r>
            <a:endParaRPr lang="en-GB" sz="1200" dirty="0"/>
          </a:p>
        </p:txBody>
      </p:sp>
      <p:sp>
        <p:nvSpPr>
          <p:cNvPr id="137" name="Arrow: Left 136">
            <a:extLst>
              <a:ext uri="{FF2B5EF4-FFF2-40B4-BE49-F238E27FC236}">
                <a16:creationId xmlns:a16="http://schemas.microsoft.com/office/drawing/2014/main" id="{BA10761F-2B3B-462A-B30B-6358FD80BE21}"/>
              </a:ext>
            </a:extLst>
          </p:cNvPr>
          <p:cNvSpPr/>
          <p:nvPr/>
        </p:nvSpPr>
        <p:spPr>
          <a:xfrm>
            <a:off x="7146021" y="4194713"/>
            <a:ext cx="317500" cy="10445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8" name="TextBox 137">
            <a:extLst>
              <a:ext uri="{FF2B5EF4-FFF2-40B4-BE49-F238E27FC236}">
                <a16:creationId xmlns:a16="http://schemas.microsoft.com/office/drawing/2014/main" id="{A960C84A-43B0-42E7-A5A7-78002205027C}"/>
              </a:ext>
            </a:extLst>
          </p:cNvPr>
          <p:cNvSpPr txBox="1"/>
          <p:nvPr/>
        </p:nvSpPr>
        <p:spPr>
          <a:xfrm>
            <a:off x="2838422" y="2927791"/>
            <a:ext cx="757130" cy="276999"/>
          </a:xfrm>
          <a:prstGeom prst="rect">
            <a:avLst/>
          </a:prstGeom>
          <a:noFill/>
        </p:spPr>
        <p:txBody>
          <a:bodyPr wrap="none" rtlCol="0">
            <a:spAutoFit/>
          </a:bodyPr>
          <a:lstStyle/>
          <a:p>
            <a:r>
              <a:rPr lang="en-GB" sz="1200" dirty="0"/>
              <a:t>Augment</a:t>
            </a:r>
          </a:p>
        </p:txBody>
      </p:sp>
      <p:pic>
        <p:nvPicPr>
          <p:cNvPr id="148" name="Picture 147">
            <a:extLst>
              <a:ext uri="{FF2B5EF4-FFF2-40B4-BE49-F238E27FC236}">
                <a16:creationId xmlns:a16="http://schemas.microsoft.com/office/drawing/2014/main" id="{0DC99AD1-4686-45B9-9143-1E811C7833CF}"/>
              </a:ext>
            </a:extLst>
          </p:cNvPr>
          <p:cNvPicPr>
            <a:picLocks noChangeAspect="1"/>
          </p:cNvPicPr>
          <p:nvPr/>
        </p:nvPicPr>
        <p:blipFill>
          <a:blip r:embed="rId2"/>
          <a:stretch>
            <a:fillRect/>
          </a:stretch>
        </p:blipFill>
        <p:spPr>
          <a:xfrm>
            <a:off x="2609765" y="4097037"/>
            <a:ext cx="1295400" cy="333375"/>
          </a:xfrm>
          <a:prstGeom prst="rect">
            <a:avLst/>
          </a:prstGeom>
        </p:spPr>
      </p:pic>
      <p:cxnSp>
        <p:nvCxnSpPr>
          <p:cNvPr id="149" name="Straight Arrow Connector 148">
            <a:extLst>
              <a:ext uri="{FF2B5EF4-FFF2-40B4-BE49-F238E27FC236}">
                <a16:creationId xmlns:a16="http://schemas.microsoft.com/office/drawing/2014/main" id="{FAE06BB1-94F6-4697-9851-74B0E3F34510}"/>
              </a:ext>
            </a:extLst>
          </p:cNvPr>
          <p:cNvCxnSpPr>
            <a:cxnSpLocks/>
            <a:stCxn id="156" idx="1"/>
            <a:endCxn id="76" idx="3"/>
          </p:cNvCxnSpPr>
          <p:nvPr/>
        </p:nvCxnSpPr>
        <p:spPr>
          <a:xfrm flipH="1">
            <a:off x="2569483" y="4362756"/>
            <a:ext cx="1456871" cy="593"/>
          </a:xfrm>
          <a:prstGeom prst="straightConnector1">
            <a:avLst/>
          </a:prstGeom>
          <a:ln w="9525" cap="rnd" cmpd="sng">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sp>
        <p:nvSpPr>
          <p:cNvPr id="150" name="TextBox 149">
            <a:extLst>
              <a:ext uri="{FF2B5EF4-FFF2-40B4-BE49-F238E27FC236}">
                <a16:creationId xmlns:a16="http://schemas.microsoft.com/office/drawing/2014/main" id="{A4B34B5F-2DA0-42AD-9393-4A75E652B932}"/>
              </a:ext>
            </a:extLst>
          </p:cNvPr>
          <p:cNvSpPr txBox="1"/>
          <p:nvPr/>
        </p:nvSpPr>
        <p:spPr>
          <a:xfrm>
            <a:off x="2892878" y="4307945"/>
            <a:ext cx="739305" cy="276999"/>
          </a:xfrm>
          <a:prstGeom prst="rect">
            <a:avLst/>
          </a:prstGeom>
          <a:noFill/>
        </p:spPr>
        <p:txBody>
          <a:bodyPr wrap="none" rtlCol="0">
            <a:spAutoFit/>
          </a:bodyPr>
          <a:lstStyle/>
          <a:p>
            <a:pPr algn="ctr"/>
            <a:r>
              <a:rPr lang="en-GB" sz="1200" dirty="0" err="1"/>
              <a:t>RunTime</a:t>
            </a:r>
            <a:endParaRPr lang="en-GB" sz="1200" dirty="0"/>
          </a:p>
        </p:txBody>
      </p:sp>
      <p:sp>
        <p:nvSpPr>
          <p:cNvPr id="151" name="TextBox 150">
            <a:extLst>
              <a:ext uri="{FF2B5EF4-FFF2-40B4-BE49-F238E27FC236}">
                <a16:creationId xmlns:a16="http://schemas.microsoft.com/office/drawing/2014/main" id="{74EEECEF-3BF7-410B-8918-081F106E3C87}"/>
              </a:ext>
            </a:extLst>
          </p:cNvPr>
          <p:cNvSpPr txBox="1"/>
          <p:nvPr/>
        </p:nvSpPr>
        <p:spPr>
          <a:xfrm>
            <a:off x="2834253" y="3948085"/>
            <a:ext cx="757130" cy="276999"/>
          </a:xfrm>
          <a:prstGeom prst="rect">
            <a:avLst/>
          </a:prstGeom>
          <a:noFill/>
        </p:spPr>
        <p:txBody>
          <a:bodyPr wrap="none" rtlCol="0">
            <a:spAutoFit/>
          </a:bodyPr>
          <a:lstStyle/>
          <a:p>
            <a:r>
              <a:rPr lang="en-GB" sz="1200" dirty="0"/>
              <a:t>Augment</a:t>
            </a:r>
          </a:p>
        </p:txBody>
      </p:sp>
      <p:sp>
        <p:nvSpPr>
          <p:cNvPr id="156" name="Rectangle 155">
            <a:extLst>
              <a:ext uri="{FF2B5EF4-FFF2-40B4-BE49-F238E27FC236}">
                <a16:creationId xmlns:a16="http://schemas.microsoft.com/office/drawing/2014/main" id="{4F86F9E7-C50C-4448-B101-1BD1970BB182}"/>
              </a:ext>
            </a:extLst>
          </p:cNvPr>
          <p:cNvSpPr/>
          <p:nvPr/>
        </p:nvSpPr>
        <p:spPr>
          <a:xfrm>
            <a:off x="4026354" y="4096444"/>
            <a:ext cx="831850" cy="5326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t>Refined Tech Spec Occurrence</a:t>
            </a:r>
          </a:p>
        </p:txBody>
      </p:sp>
      <p:cxnSp>
        <p:nvCxnSpPr>
          <p:cNvPr id="159" name="Connector: Elbow 158">
            <a:extLst>
              <a:ext uri="{FF2B5EF4-FFF2-40B4-BE49-F238E27FC236}">
                <a16:creationId xmlns:a16="http://schemas.microsoft.com/office/drawing/2014/main" id="{E608CC49-72FA-4B5C-A4A9-1256AB7A6DAB}"/>
              </a:ext>
            </a:extLst>
          </p:cNvPr>
          <p:cNvCxnSpPr>
            <a:cxnSpLocks/>
            <a:stCxn id="156" idx="3"/>
            <a:endCxn id="48" idx="2"/>
          </p:cNvCxnSpPr>
          <p:nvPr/>
        </p:nvCxnSpPr>
        <p:spPr>
          <a:xfrm flipV="1">
            <a:off x="4858204" y="3609367"/>
            <a:ext cx="3120571" cy="753389"/>
          </a:xfrm>
          <a:prstGeom prst="bentConnector2">
            <a:avLst/>
          </a:prstGeom>
          <a:ln w="25400" cap="rnd" cmpd="sng">
            <a:solidFill>
              <a:schemeClr val="tx1">
                <a:lumMod val="60000"/>
                <a:lumOff val="4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E65D650-3DFD-4039-9092-15E21E864973}"/>
              </a:ext>
            </a:extLst>
          </p:cNvPr>
          <p:cNvSpPr txBox="1"/>
          <p:nvPr/>
        </p:nvSpPr>
        <p:spPr>
          <a:xfrm>
            <a:off x="7062005" y="2919144"/>
            <a:ext cx="452367" cy="276999"/>
          </a:xfrm>
          <a:prstGeom prst="rect">
            <a:avLst/>
          </a:prstGeom>
          <a:noFill/>
        </p:spPr>
        <p:txBody>
          <a:bodyPr wrap="none" rtlCol="0">
            <a:spAutoFit/>
          </a:bodyPr>
          <a:lstStyle/>
          <a:p>
            <a:pPr algn="ctr"/>
            <a:r>
              <a:rPr lang="en-GB" sz="1200" dirty="0"/>
              <a:t>P&amp;R</a:t>
            </a:r>
          </a:p>
        </p:txBody>
      </p:sp>
      <p:sp>
        <p:nvSpPr>
          <p:cNvPr id="162" name="TextBox 161">
            <a:extLst>
              <a:ext uri="{FF2B5EF4-FFF2-40B4-BE49-F238E27FC236}">
                <a16:creationId xmlns:a16="http://schemas.microsoft.com/office/drawing/2014/main" id="{A64E8D3B-6775-4457-8954-5DB4B364F64E}"/>
              </a:ext>
            </a:extLst>
          </p:cNvPr>
          <p:cNvSpPr txBox="1"/>
          <p:nvPr/>
        </p:nvSpPr>
        <p:spPr>
          <a:xfrm>
            <a:off x="7083613" y="3964351"/>
            <a:ext cx="452367" cy="276999"/>
          </a:xfrm>
          <a:prstGeom prst="rect">
            <a:avLst/>
          </a:prstGeom>
          <a:noFill/>
        </p:spPr>
        <p:txBody>
          <a:bodyPr wrap="none" rtlCol="0">
            <a:spAutoFit/>
          </a:bodyPr>
          <a:lstStyle/>
          <a:p>
            <a:pPr algn="ctr"/>
            <a:r>
              <a:rPr lang="en-GB" sz="1200" dirty="0"/>
              <a:t>P&amp;R</a:t>
            </a:r>
          </a:p>
        </p:txBody>
      </p:sp>
      <p:sp>
        <p:nvSpPr>
          <p:cNvPr id="167" name="TextBox 166">
            <a:extLst>
              <a:ext uri="{FF2B5EF4-FFF2-40B4-BE49-F238E27FC236}">
                <a16:creationId xmlns:a16="http://schemas.microsoft.com/office/drawing/2014/main" id="{4B5E457F-2881-49D2-87D8-7CD080B8E825}"/>
              </a:ext>
            </a:extLst>
          </p:cNvPr>
          <p:cNvSpPr txBox="1"/>
          <p:nvPr/>
        </p:nvSpPr>
        <p:spPr>
          <a:xfrm>
            <a:off x="3739392" y="3675835"/>
            <a:ext cx="1514261" cy="276999"/>
          </a:xfrm>
          <a:prstGeom prst="rect">
            <a:avLst/>
          </a:prstGeom>
          <a:noFill/>
        </p:spPr>
        <p:txBody>
          <a:bodyPr wrap="none" rtlCol="0">
            <a:spAutoFit/>
          </a:bodyPr>
          <a:lstStyle/>
          <a:p>
            <a:r>
              <a:rPr lang="en-GB" sz="1200" dirty="0"/>
              <a:t>Disjoint OR </a:t>
            </a:r>
            <a:r>
              <a:rPr lang="en-GB" sz="1200" dirty="0" err="1"/>
              <a:t>ReadOnly</a:t>
            </a:r>
            <a:endParaRPr lang="en-GB" sz="1200" dirty="0"/>
          </a:p>
        </p:txBody>
      </p:sp>
      <p:sp>
        <p:nvSpPr>
          <p:cNvPr id="168" name="Oval 167">
            <a:extLst>
              <a:ext uri="{FF2B5EF4-FFF2-40B4-BE49-F238E27FC236}">
                <a16:creationId xmlns:a16="http://schemas.microsoft.com/office/drawing/2014/main" id="{0EE4AB47-03A4-4B06-A24E-27E45439783A}"/>
              </a:ext>
            </a:extLst>
          </p:cNvPr>
          <p:cNvSpPr/>
          <p:nvPr/>
        </p:nvSpPr>
        <p:spPr>
          <a:xfrm rot="16200000">
            <a:off x="5309045" y="3618562"/>
            <a:ext cx="1297205" cy="4523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Related</a:t>
            </a:r>
          </a:p>
        </p:txBody>
      </p:sp>
    </p:spTree>
    <p:extLst>
      <p:ext uri="{BB962C8B-B14F-4D97-AF65-F5344CB8AC3E}">
        <p14:creationId xmlns:p14="http://schemas.microsoft.com/office/powerpoint/2010/main" val="302914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A2E5-F654-40F1-86BD-0B3B2D1EFCDE}"/>
              </a:ext>
            </a:extLst>
          </p:cNvPr>
          <p:cNvSpPr>
            <a:spLocks noGrp="1"/>
          </p:cNvSpPr>
          <p:nvPr>
            <p:ph type="title"/>
          </p:nvPr>
        </p:nvSpPr>
        <p:spPr/>
        <p:txBody>
          <a:bodyPr/>
          <a:lstStyle/>
          <a:p>
            <a:r>
              <a:rPr lang="en-GB" dirty="0"/>
              <a:t>Several sub cases</a:t>
            </a:r>
          </a:p>
        </p:txBody>
      </p:sp>
      <p:sp>
        <p:nvSpPr>
          <p:cNvPr id="3" name="Content Placeholder 2">
            <a:extLst>
              <a:ext uri="{FF2B5EF4-FFF2-40B4-BE49-F238E27FC236}">
                <a16:creationId xmlns:a16="http://schemas.microsoft.com/office/drawing/2014/main" id="{CDA0CF30-CC55-4C4A-AFCD-7CD75C7BC53F}"/>
              </a:ext>
            </a:extLst>
          </p:cNvPr>
          <p:cNvSpPr>
            <a:spLocks noGrp="1"/>
          </p:cNvSpPr>
          <p:nvPr>
            <p:ph idx="1"/>
          </p:nvPr>
        </p:nvSpPr>
        <p:spPr/>
        <p:txBody>
          <a:bodyPr>
            <a:normAutofit fontScale="77500" lnSpcReduction="20000"/>
          </a:bodyPr>
          <a:lstStyle/>
          <a:p>
            <a:pPr marL="0" indent="0">
              <a:buNone/>
            </a:pPr>
            <a:r>
              <a:rPr lang="en-GB" dirty="0"/>
              <a:t>Attribute in profile as read/write and one of:</a:t>
            </a:r>
          </a:p>
          <a:p>
            <a:pPr marL="457200" indent="-457200">
              <a:buFont typeface="+mj-lt"/>
              <a:buAutoNum type="arabicPeriod"/>
            </a:pPr>
            <a:r>
              <a:rPr lang="en-GB" dirty="0"/>
              <a:t>Attribute NOT in instance, instance takes default value for attribute if profile not applied</a:t>
            </a:r>
          </a:p>
          <a:p>
            <a:pPr marL="457200" indent="-457200">
              <a:buFont typeface="+mj-lt"/>
              <a:buAutoNum type="arabicPeriod"/>
            </a:pPr>
            <a:r>
              <a:rPr lang="en-GB" dirty="0"/>
              <a:t>Attribute visible as read only in instance</a:t>
            </a:r>
          </a:p>
          <a:p>
            <a:pPr marL="893763" lvl="1" indent="-442913">
              <a:buFont typeface="+mj-lt"/>
              <a:buAutoNum type="alphaLcParenR"/>
            </a:pPr>
            <a:r>
              <a:rPr lang="en-GB" u="sng" dirty="0"/>
              <a:t>Instance takes default value if profile not applied</a:t>
            </a:r>
          </a:p>
          <a:p>
            <a:pPr marL="893763" lvl="1" indent="-442913">
              <a:buFont typeface="+mj-lt"/>
              <a:buAutoNum type="alphaLcParenR"/>
            </a:pPr>
            <a:r>
              <a:rPr lang="en-GB" dirty="0"/>
              <a:t>Attribute keeps last set value from profile when profile removed</a:t>
            </a:r>
          </a:p>
          <a:p>
            <a:pPr marL="457200" indent="-457200">
              <a:buFont typeface="+mj-lt"/>
              <a:buAutoNum type="arabicPeriod"/>
            </a:pPr>
            <a:r>
              <a:rPr lang="en-GB" dirty="0"/>
              <a:t>Attribute visible in instance</a:t>
            </a:r>
          </a:p>
          <a:p>
            <a:pPr marL="893763" lvl="1" indent="-442913">
              <a:buFont typeface="+mj-lt"/>
              <a:buAutoNum type="alphaLcParenR"/>
            </a:pPr>
            <a:r>
              <a:rPr lang="en-GB" dirty="0"/>
              <a:t>Read only when profile is applied</a:t>
            </a:r>
          </a:p>
          <a:p>
            <a:pPr marL="893763" lvl="1" indent="-442913">
              <a:buFont typeface="+mj-lt"/>
              <a:buAutoNum type="alphaLcParenR"/>
            </a:pPr>
            <a:r>
              <a:rPr lang="en-GB" dirty="0"/>
              <a:t>Read/write when profile not applied</a:t>
            </a:r>
          </a:p>
          <a:p>
            <a:pPr marL="1166813" lvl="2" indent="-273050">
              <a:buFont typeface="+mj-lt"/>
              <a:buAutoNum type="romanLcPeriod"/>
            </a:pPr>
            <a:r>
              <a:rPr lang="en-GB" u="sng" dirty="0"/>
              <a:t>Takes last set value from profile when profile removed (starting at a create value)</a:t>
            </a:r>
          </a:p>
          <a:p>
            <a:pPr marL="1166813" lvl="2" indent="-273050">
              <a:buFont typeface="+mj-lt"/>
              <a:buAutoNum type="romanLcPeriod"/>
            </a:pPr>
            <a:r>
              <a:rPr lang="en-GB" dirty="0"/>
              <a:t>Takes default value if profile removed </a:t>
            </a:r>
          </a:p>
          <a:p>
            <a:pPr marL="850392" lvl="2" indent="-457200">
              <a:buFont typeface="+mj-lt"/>
              <a:buAutoNum type="romanLcPeriod"/>
            </a:pPr>
            <a:endParaRPr lang="en-GB" dirty="0"/>
          </a:p>
        </p:txBody>
      </p:sp>
      <p:sp>
        <p:nvSpPr>
          <p:cNvPr id="4" name="Slide Number Placeholder 3">
            <a:extLst>
              <a:ext uri="{FF2B5EF4-FFF2-40B4-BE49-F238E27FC236}">
                <a16:creationId xmlns:a16="http://schemas.microsoft.com/office/drawing/2014/main" id="{09CF3E79-382E-4F81-BD93-1411E83619C8}"/>
              </a:ext>
            </a:extLst>
          </p:cNvPr>
          <p:cNvSpPr>
            <a:spLocks noGrp="1"/>
          </p:cNvSpPr>
          <p:nvPr>
            <p:ph type="sldNum" sz="quarter" idx="4"/>
          </p:nvPr>
        </p:nvSpPr>
        <p:spPr/>
        <p:txBody>
          <a:bodyPr/>
          <a:lstStyle/>
          <a:p>
            <a:fld id="{C921E2DF-5279-024C-809C-CD16853F95A6}" type="slidenum">
              <a:rPr lang="en-US" smtClean="0"/>
              <a:pPr/>
              <a:t>18</a:t>
            </a:fld>
            <a:endParaRPr lang="en-US"/>
          </a:p>
        </p:txBody>
      </p:sp>
    </p:spTree>
    <p:extLst>
      <p:ext uri="{BB962C8B-B14F-4D97-AF65-F5344CB8AC3E}">
        <p14:creationId xmlns:p14="http://schemas.microsoft.com/office/powerpoint/2010/main" val="268706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0434"/>
            <a:ext cx="8229600" cy="528350"/>
          </a:xfrm>
        </p:spPr>
        <p:txBody>
          <a:bodyPr/>
          <a:lstStyle/>
          <a:p>
            <a:r>
              <a:rPr lang="en-US" dirty="0"/>
              <a:t>Discussion</a:t>
            </a:r>
            <a:endParaRPr lang="en-AU" dirty="0"/>
          </a:p>
        </p:txBody>
      </p:sp>
      <p:sp>
        <p:nvSpPr>
          <p:cNvPr id="3" name="Subtitle 2"/>
          <p:cNvSpPr>
            <a:spLocks noGrp="1"/>
          </p:cNvSpPr>
          <p:nvPr>
            <p:ph type="subTitle" idx="1"/>
          </p:nvPr>
        </p:nvSpPr>
        <p:spPr/>
        <p:txBody>
          <a:bodyPr/>
          <a:lstStyle/>
          <a:p>
            <a:endParaRPr lang="en-AU"/>
          </a:p>
        </p:txBody>
      </p:sp>
      <p:sp>
        <p:nvSpPr>
          <p:cNvPr id="4" name="Slide Number Placeholder 3"/>
          <p:cNvSpPr>
            <a:spLocks noGrp="1"/>
          </p:cNvSpPr>
          <p:nvPr>
            <p:ph type="sldNum" sz="quarter" idx="4"/>
          </p:nvPr>
        </p:nvSpPr>
        <p:spPr/>
        <p:txBody>
          <a:bodyPr/>
          <a:lstStyle/>
          <a:p>
            <a:fld id="{C921E2DF-5279-024C-809C-CD16853F95A6}" type="slidenum">
              <a:rPr lang="en-US" smtClean="0"/>
              <a:pPr/>
              <a:t>19</a:t>
            </a:fld>
            <a:endParaRPr lang="en-US"/>
          </a:p>
        </p:txBody>
      </p:sp>
    </p:spTree>
    <p:extLst>
      <p:ext uri="{BB962C8B-B14F-4D97-AF65-F5344CB8AC3E}">
        <p14:creationId xmlns:p14="http://schemas.microsoft.com/office/powerpoint/2010/main" val="63092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4397-1669-49F7-AE30-DCB01E0F804D}"/>
              </a:ext>
            </a:extLst>
          </p:cNvPr>
          <p:cNvSpPr>
            <a:spLocks noGrp="1"/>
          </p:cNvSpPr>
          <p:nvPr>
            <p:ph type="title"/>
          </p:nvPr>
        </p:nvSpPr>
        <p:spPr/>
        <p:txBody>
          <a:bodyPr/>
          <a:lstStyle/>
          <a:p>
            <a:r>
              <a:rPr lang="en-GB" dirty="0"/>
              <a:t>Central feature – The Basic Profile</a:t>
            </a:r>
          </a:p>
        </p:txBody>
      </p:sp>
      <p:sp>
        <p:nvSpPr>
          <p:cNvPr id="3" name="Content Placeholder 2">
            <a:extLst>
              <a:ext uri="{FF2B5EF4-FFF2-40B4-BE49-F238E27FC236}">
                <a16:creationId xmlns:a16="http://schemas.microsoft.com/office/drawing/2014/main" id="{DE63F67A-DA3B-48DA-A764-5A1066B47A7E}"/>
              </a:ext>
            </a:extLst>
          </p:cNvPr>
          <p:cNvSpPr>
            <a:spLocks noGrp="1"/>
          </p:cNvSpPr>
          <p:nvPr>
            <p:ph idx="1"/>
          </p:nvPr>
        </p:nvSpPr>
        <p:spPr/>
        <p:txBody>
          <a:bodyPr>
            <a:normAutofit fontScale="40000" lnSpcReduction="20000"/>
          </a:bodyPr>
          <a:lstStyle/>
          <a:p>
            <a:r>
              <a:rPr lang="en-GB" dirty="0"/>
              <a:t>Basic profile: A class where an instance of that class, a profile instance:</a:t>
            </a:r>
          </a:p>
          <a:p>
            <a:pPr lvl="1"/>
            <a:r>
              <a:rPr lang="en-GB" dirty="0"/>
              <a:t>Has a set of attributes where that set is a subset of a larger set defined in another class of set of classes (specs or _</a:t>
            </a:r>
            <a:r>
              <a:rPr lang="en-GB" dirty="0" err="1"/>
              <a:t>pacs</a:t>
            </a:r>
            <a:r>
              <a:rPr lang="en-GB" dirty="0"/>
              <a:t>)</a:t>
            </a:r>
          </a:p>
          <a:p>
            <a:pPr lvl="1"/>
            <a:r>
              <a:rPr lang="en-GB" dirty="0"/>
              <a:t>May have a different set of attributes to another instance of the same class</a:t>
            </a:r>
          </a:p>
          <a:p>
            <a:pPr lvl="1"/>
            <a:r>
              <a:rPr lang="en-GB" dirty="0"/>
              <a:t>Has attributes that take single defined values</a:t>
            </a:r>
          </a:p>
          <a:p>
            <a:pPr lvl="1"/>
            <a:r>
              <a:rPr lang="en-GB" dirty="0"/>
              <a:t>Is referenced by an instance of another class (the target) and when referenced is such that that other class (the target) adopts the values of the Profile instance</a:t>
            </a:r>
          </a:p>
          <a:p>
            <a:r>
              <a:rPr lang="en-GB" dirty="0"/>
              <a:t>Work in TM Forum on this topic led to recognition of a number of complex cases and considerations for a more general profile</a:t>
            </a:r>
          </a:p>
          <a:p>
            <a:pPr lvl="1"/>
            <a:r>
              <a:rPr lang="en-GB" dirty="0"/>
              <a:t>Multiple conflicting profiles applied</a:t>
            </a:r>
          </a:p>
          <a:p>
            <a:pPr lvl="1"/>
            <a:r>
              <a:rPr lang="en-GB" dirty="0"/>
              <a:t>Best effort application of profile v rejection of incompatible profile</a:t>
            </a:r>
          </a:p>
          <a:p>
            <a:pPr lvl="1"/>
            <a:r>
              <a:rPr lang="en-GB" dirty="0"/>
              <a:t>Changing the profile applies to existing instances</a:t>
            </a:r>
          </a:p>
          <a:p>
            <a:pPr lvl="1"/>
            <a:r>
              <a:rPr lang="en-GB" dirty="0"/>
              <a:t>Reflecting the property in the target class </a:t>
            </a:r>
          </a:p>
          <a:p>
            <a:pPr lvl="1"/>
            <a:r>
              <a:rPr lang="en-GB" dirty="0"/>
              <a:t>Allowing adjustment of the reflected properties in the target class and indicating that they are no-longer aligned with the applied profile</a:t>
            </a:r>
          </a:p>
          <a:p>
            <a:pPr lvl="1"/>
            <a:r>
              <a:rPr lang="en-GB" dirty="0"/>
              <a:t>Using the profile as a provider of initial values v permanent application</a:t>
            </a:r>
          </a:p>
          <a:p>
            <a:pPr lvl="1"/>
            <a:r>
              <a:rPr lang="en-GB" dirty="0"/>
              <a:t>Using the profile to constrain the range of legal values for the property in the target rather than to force one value</a:t>
            </a:r>
          </a:p>
          <a:p>
            <a:pPr lvl="1"/>
            <a:r>
              <a:rPr lang="en-GB" dirty="0"/>
              <a:t>Profile invisibility</a:t>
            </a:r>
          </a:p>
          <a:p>
            <a:r>
              <a:rPr lang="en-GB" dirty="0"/>
              <a:t>In general a profile can have a mixed role in that some attributes may have different purposes</a:t>
            </a:r>
          </a:p>
          <a:p>
            <a:r>
              <a:rPr lang="en-GB" dirty="0"/>
              <a:t>For this initial feature the profile is basic</a:t>
            </a:r>
          </a:p>
        </p:txBody>
      </p:sp>
    </p:spTree>
    <p:extLst>
      <p:ext uri="{BB962C8B-B14F-4D97-AF65-F5344CB8AC3E}">
        <p14:creationId xmlns:p14="http://schemas.microsoft.com/office/powerpoint/2010/main" val="70928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0434"/>
            <a:ext cx="8229600" cy="528350"/>
          </a:xfrm>
        </p:spPr>
        <p:txBody>
          <a:bodyPr/>
          <a:lstStyle/>
          <a:p>
            <a:r>
              <a:rPr lang="en-US" dirty="0"/>
              <a:t>Backup</a:t>
            </a:r>
            <a:endParaRPr lang="en-AU" dirty="0"/>
          </a:p>
        </p:txBody>
      </p:sp>
      <p:sp>
        <p:nvSpPr>
          <p:cNvPr id="3" name="Subtitle 2"/>
          <p:cNvSpPr>
            <a:spLocks noGrp="1"/>
          </p:cNvSpPr>
          <p:nvPr>
            <p:ph type="subTitle" idx="1"/>
          </p:nvPr>
        </p:nvSpPr>
        <p:spPr/>
        <p:txBody>
          <a:bodyPr/>
          <a:lstStyle/>
          <a:p>
            <a:endParaRPr lang="en-AU"/>
          </a:p>
        </p:txBody>
      </p:sp>
      <p:sp>
        <p:nvSpPr>
          <p:cNvPr id="4" name="Slide Number Placeholder 3"/>
          <p:cNvSpPr>
            <a:spLocks noGrp="1"/>
          </p:cNvSpPr>
          <p:nvPr>
            <p:ph type="sldNum" sz="quarter" idx="4"/>
          </p:nvPr>
        </p:nvSpPr>
        <p:spPr/>
        <p:txBody>
          <a:bodyPr/>
          <a:lstStyle/>
          <a:p>
            <a:fld id="{C921E2DF-5279-024C-809C-CD16853F95A6}" type="slidenum">
              <a:rPr lang="en-US" smtClean="0"/>
              <a:pPr/>
              <a:t>20</a:t>
            </a:fld>
            <a:endParaRPr lang="en-US"/>
          </a:p>
        </p:txBody>
      </p:sp>
    </p:spTree>
    <p:extLst>
      <p:ext uri="{BB962C8B-B14F-4D97-AF65-F5344CB8AC3E}">
        <p14:creationId xmlns:p14="http://schemas.microsoft.com/office/powerpoint/2010/main" val="322747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F8E2-653B-4B8F-A813-0A0EF25FB681}"/>
              </a:ext>
            </a:extLst>
          </p:cNvPr>
          <p:cNvSpPr>
            <a:spLocks noGrp="1"/>
          </p:cNvSpPr>
          <p:nvPr>
            <p:ph type="title"/>
          </p:nvPr>
        </p:nvSpPr>
        <p:spPr>
          <a:xfrm>
            <a:off x="457200" y="72933"/>
            <a:ext cx="8229600" cy="487056"/>
          </a:xfrm>
        </p:spPr>
        <p:txBody>
          <a:bodyPr/>
          <a:lstStyle/>
          <a:p>
            <a:r>
              <a:rPr lang="en-US" sz="2000" dirty="0"/>
              <a:t>There is an issue with applying a soft profile to a hard class model</a:t>
            </a:r>
            <a:endParaRPr lang="en-AU" sz="2000" dirty="0"/>
          </a:p>
        </p:txBody>
      </p:sp>
      <p:sp>
        <p:nvSpPr>
          <p:cNvPr id="3" name="Content Placeholder 2">
            <a:extLst>
              <a:ext uri="{FF2B5EF4-FFF2-40B4-BE49-F238E27FC236}">
                <a16:creationId xmlns:a16="http://schemas.microsoft.com/office/drawing/2014/main" id="{6C26C59A-43D4-4AAF-A112-20E690846A55}"/>
              </a:ext>
            </a:extLst>
          </p:cNvPr>
          <p:cNvSpPr>
            <a:spLocks noGrp="1"/>
          </p:cNvSpPr>
          <p:nvPr>
            <p:ph idx="1"/>
          </p:nvPr>
        </p:nvSpPr>
        <p:spPr>
          <a:xfrm>
            <a:off x="457200" y="559990"/>
            <a:ext cx="8521700" cy="1807898"/>
          </a:xfrm>
        </p:spPr>
        <p:txBody>
          <a:bodyPr>
            <a:normAutofit fontScale="70000" lnSpcReduction="20000"/>
          </a:bodyPr>
          <a:lstStyle/>
          <a:p>
            <a:r>
              <a:rPr lang="en-US" dirty="0"/>
              <a:t>We don’t have an easy way of relating a soft property to a ‘hard’ attribute</a:t>
            </a:r>
          </a:p>
          <a:p>
            <a:r>
              <a:rPr lang="en-US" dirty="0"/>
              <a:t>The underlying problem is that the soft property model is representing the UML metamodel as a model so for hard-soft we are trying to associate across meta-layers !</a:t>
            </a:r>
          </a:p>
          <a:p>
            <a:r>
              <a:rPr lang="en-US" dirty="0"/>
              <a:t>In fact it’s even worse than that, as the soft model could relate to any / every attribute / Entity in the ‘hard’ model – and we don’t want a Top class that it could relate to</a:t>
            </a:r>
          </a:p>
          <a:p>
            <a:r>
              <a:rPr lang="en-US" dirty="0"/>
              <a:t>Even ‘just’ trying to do it for LTP/port shows the sort of issues to be faced</a:t>
            </a:r>
          </a:p>
        </p:txBody>
      </p:sp>
      <p:sp>
        <p:nvSpPr>
          <p:cNvPr id="4" name="Footer Placeholder 3">
            <a:extLst>
              <a:ext uri="{FF2B5EF4-FFF2-40B4-BE49-F238E27FC236}">
                <a16:creationId xmlns:a16="http://schemas.microsoft.com/office/drawing/2014/main" id="{501EB094-813D-49D0-AC7E-8D5199D668AC}"/>
              </a:ext>
            </a:extLst>
          </p:cNvPr>
          <p:cNvSpPr>
            <a:spLocks noGrp="1"/>
          </p:cNvSpPr>
          <p:nvPr>
            <p:ph type="ftr" sz="quarter" idx="11"/>
          </p:nvPr>
        </p:nvSpPr>
        <p:spPr>
          <a:xfrm>
            <a:off x="3937635" y="6356352"/>
            <a:ext cx="401193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AU"/>
          </a:p>
        </p:txBody>
      </p:sp>
      <p:sp>
        <p:nvSpPr>
          <p:cNvPr id="5" name="Slide Number Placeholder 4">
            <a:extLst>
              <a:ext uri="{FF2B5EF4-FFF2-40B4-BE49-F238E27FC236}">
                <a16:creationId xmlns:a16="http://schemas.microsoft.com/office/drawing/2014/main" id="{E5FC23F9-63A7-486A-82F5-CD65A3E6E12C}"/>
              </a:ext>
            </a:extLst>
          </p:cNvPr>
          <p:cNvSpPr>
            <a:spLocks noGrp="1"/>
          </p:cNvSpPr>
          <p:nvPr>
            <p:ph type="sldNum" sz="quarter" idx="12"/>
          </p:nvPr>
        </p:nvSpPr>
        <p:spPr>
          <a:xfrm>
            <a:off x="4556760" y="6356357"/>
            <a:ext cx="2773680" cy="365125"/>
          </a:xfrm>
          <a:prstGeom prst="rect">
            <a:avLst/>
          </a:prstGeom>
        </p:spPr>
        <p:txBody>
          <a:bodyPr vert="horz" lIns="91440" tIns="45720" rIns="91440" bIns="45720" rtlCol="0" anchor="b"/>
          <a:lstStyle>
            <a:defPPr>
              <a:defRPr lang="en-US"/>
            </a:defPPr>
            <a:lvl1pPr marL="0" algn="ctr"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4772843-B87D-40B2-BF99-205E76FA19BB}" type="slidenum">
              <a:rPr lang="en-AU" smtClean="0"/>
              <a:pPr/>
              <a:t>21</a:t>
            </a:fld>
            <a:endParaRPr lang="en-AU"/>
          </a:p>
        </p:txBody>
      </p:sp>
      <p:pic>
        <p:nvPicPr>
          <p:cNvPr id="7" name="Picture 6">
            <a:extLst>
              <a:ext uri="{FF2B5EF4-FFF2-40B4-BE49-F238E27FC236}">
                <a16:creationId xmlns:a16="http://schemas.microsoft.com/office/drawing/2014/main" id="{59AE5DF7-032C-4EED-A060-0BCCF758B254}"/>
              </a:ext>
            </a:extLst>
          </p:cNvPr>
          <p:cNvPicPr>
            <a:picLocks noChangeAspect="1"/>
          </p:cNvPicPr>
          <p:nvPr/>
        </p:nvPicPr>
        <p:blipFill>
          <a:blip r:embed="rId2"/>
          <a:stretch>
            <a:fillRect/>
          </a:stretch>
        </p:blipFill>
        <p:spPr>
          <a:xfrm>
            <a:off x="800063" y="2428612"/>
            <a:ext cx="7543875" cy="2714888"/>
          </a:xfrm>
          <a:prstGeom prst="rect">
            <a:avLst/>
          </a:prstGeom>
        </p:spPr>
      </p:pic>
    </p:spTree>
    <p:extLst>
      <p:ext uri="{BB962C8B-B14F-4D97-AF65-F5344CB8AC3E}">
        <p14:creationId xmlns:p14="http://schemas.microsoft.com/office/powerpoint/2010/main" val="1539810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42" y="-10433"/>
            <a:ext cx="8588861" cy="528350"/>
          </a:xfrm>
        </p:spPr>
        <p:txBody>
          <a:bodyPr/>
          <a:lstStyle/>
          <a:p>
            <a:r>
              <a:rPr lang="en-AU" dirty="0"/>
              <a:t>This produces a Common Protocol / Feature Structure</a:t>
            </a:r>
          </a:p>
        </p:txBody>
      </p:sp>
      <p:sp>
        <p:nvSpPr>
          <p:cNvPr id="4" name="TextBox 3"/>
          <p:cNvSpPr txBox="1"/>
          <p:nvPr/>
        </p:nvSpPr>
        <p:spPr>
          <a:xfrm>
            <a:off x="205643" y="4758280"/>
            <a:ext cx="7893508" cy="300082"/>
          </a:xfrm>
          <a:prstGeom prst="rect">
            <a:avLst/>
          </a:prstGeom>
          <a:noFill/>
        </p:spPr>
        <p:txBody>
          <a:bodyPr wrap="none" rtlCol="0">
            <a:spAutoFit/>
          </a:bodyPr>
          <a:lstStyle/>
          <a:p>
            <a:r>
              <a:rPr lang="en-AU" sz="1350" dirty="0"/>
              <a:t># the Key Components defined in the ONF CIM core model are : LTP, FC, FD, Link, Control Construct, CD and PC</a:t>
            </a:r>
          </a:p>
        </p:txBody>
      </p:sp>
      <p:sp>
        <p:nvSpPr>
          <p:cNvPr id="5" name="Rectangle 4"/>
          <p:cNvSpPr/>
          <p:nvPr/>
        </p:nvSpPr>
        <p:spPr>
          <a:xfrm>
            <a:off x="1878863" y="638650"/>
            <a:ext cx="1074846" cy="6231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350" dirty="0"/>
              <a:t>Key Component #</a:t>
            </a:r>
          </a:p>
        </p:txBody>
      </p:sp>
      <p:sp>
        <p:nvSpPr>
          <p:cNvPr id="6" name="Rectangle 5"/>
          <p:cNvSpPr/>
          <p:nvPr/>
        </p:nvSpPr>
        <p:spPr>
          <a:xfrm>
            <a:off x="5933824" y="638650"/>
            <a:ext cx="1059034" cy="619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350" dirty="0"/>
              <a:t>Key Component Port #</a:t>
            </a:r>
          </a:p>
        </p:txBody>
      </p:sp>
      <p:sp>
        <p:nvSpPr>
          <p:cNvPr id="7" name="Rounded Rectangle 6"/>
          <p:cNvSpPr/>
          <p:nvPr/>
        </p:nvSpPr>
        <p:spPr>
          <a:xfrm>
            <a:off x="1476074" y="1786758"/>
            <a:ext cx="5724636" cy="2538282"/>
          </a:xfrm>
          <a:prstGeom prst="roundRect">
            <a:avLst/>
          </a:prstGeom>
        </p:spPr>
        <p:style>
          <a:lnRef idx="2">
            <a:schemeClr val="accent3"/>
          </a:lnRef>
          <a:fillRef idx="1">
            <a:schemeClr val="lt1"/>
          </a:fillRef>
          <a:effectRef idx="0">
            <a:schemeClr val="accent3"/>
          </a:effectRef>
          <a:fontRef idx="minor">
            <a:schemeClr val="dk1"/>
          </a:fontRef>
        </p:style>
        <p:txBody>
          <a:bodyPr rtlCol="0" anchor="b"/>
          <a:lstStyle/>
          <a:p>
            <a:pPr algn="ctr"/>
            <a:r>
              <a:rPr lang="en-AU" sz="1350" dirty="0">
                <a:solidFill>
                  <a:schemeClr val="accent3">
                    <a:lumMod val="75000"/>
                  </a:schemeClr>
                </a:solidFill>
              </a:rPr>
              <a:t>Feature Module</a:t>
            </a:r>
          </a:p>
        </p:txBody>
      </p:sp>
      <p:sp>
        <p:nvSpPr>
          <p:cNvPr id="8" name="Rectangle 7"/>
          <p:cNvSpPr/>
          <p:nvPr/>
        </p:nvSpPr>
        <p:spPr>
          <a:xfrm>
            <a:off x="1849605" y="2164800"/>
            <a:ext cx="1030625"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a:t>Component Properties</a:t>
            </a:r>
          </a:p>
        </p:txBody>
      </p:sp>
      <p:sp>
        <p:nvSpPr>
          <p:cNvPr id="9" name="Rectangle 8"/>
          <p:cNvSpPr/>
          <p:nvPr/>
        </p:nvSpPr>
        <p:spPr>
          <a:xfrm>
            <a:off x="5904565" y="2164800"/>
            <a:ext cx="1030625"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a:t>Port</a:t>
            </a:r>
            <a:br>
              <a:rPr lang="en-AU" sz="1200" dirty="0"/>
            </a:br>
            <a:r>
              <a:rPr lang="en-AU" sz="1200" dirty="0"/>
              <a:t>Properties</a:t>
            </a:r>
          </a:p>
        </p:txBody>
      </p:sp>
      <p:cxnSp>
        <p:nvCxnSpPr>
          <p:cNvPr id="11" name="Straight Arrow Connector 10"/>
          <p:cNvCxnSpPr>
            <a:stCxn id="8" idx="0"/>
            <a:endCxn id="5" idx="2"/>
          </p:cNvCxnSpPr>
          <p:nvPr/>
        </p:nvCxnSpPr>
        <p:spPr>
          <a:xfrm flipV="1">
            <a:off x="2364917" y="1261824"/>
            <a:ext cx="0" cy="9029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9" idx="0"/>
            <a:endCxn id="6" idx="2"/>
          </p:cNvCxnSpPr>
          <p:nvPr/>
        </p:nvCxnSpPr>
        <p:spPr>
          <a:xfrm flipV="1">
            <a:off x="6419878" y="1258302"/>
            <a:ext cx="0" cy="9064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2387812" y="1453311"/>
            <a:ext cx="1022268" cy="300082"/>
          </a:xfrm>
          <a:prstGeom prst="rect">
            <a:avLst/>
          </a:prstGeom>
          <a:noFill/>
        </p:spPr>
        <p:txBody>
          <a:bodyPr wrap="none" rtlCol="0">
            <a:spAutoFit/>
          </a:bodyPr>
          <a:lstStyle/>
          <a:p>
            <a:r>
              <a:rPr lang="en-AU" sz="1350" dirty="0"/>
              <a:t>&lt;&lt;specify&gt;&gt;</a:t>
            </a:r>
          </a:p>
        </p:txBody>
      </p:sp>
      <p:sp>
        <p:nvSpPr>
          <p:cNvPr id="20" name="TextBox 19"/>
          <p:cNvSpPr txBox="1"/>
          <p:nvPr/>
        </p:nvSpPr>
        <p:spPr>
          <a:xfrm>
            <a:off x="6443074" y="1452101"/>
            <a:ext cx="1022268" cy="300082"/>
          </a:xfrm>
          <a:prstGeom prst="rect">
            <a:avLst/>
          </a:prstGeom>
          <a:noFill/>
        </p:spPr>
        <p:txBody>
          <a:bodyPr wrap="none" rtlCol="0">
            <a:spAutoFit/>
          </a:bodyPr>
          <a:lstStyle/>
          <a:p>
            <a:r>
              <a:rPr lang="en-AU" sz="1350" dirty="0"/>
              <a:t>&lt;&lt;specify&gt;&gt;</a:t>
            </a:r>
          </a:p>
        </p:txBody>
      </p:sp>
      <p:sp>
        <p:nvSpPr>
          <p:cNvPr id="22" name="Rectangle 21"/>
          <p:cNvSpPr/>
          <p:nvPr/>
        </p:nvSpPr>
        <p:spPr>
          <a:xfrm>
            <a:off x="4199395" y="2925581"/>
            <a:ext cx="1030625"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a:t>Feature</a:t>
            </a:r>
            <a:br>
              <a:rPr lang="en-AU" sz="1200" dirty="0"/>
            </a:br>
            <a:r>
              <a:rPr lang="en-AU" sz="1200" dirty="0" err="1"/>
              <a:t>ConceptA</a:t>
            </a:r>
            <a:endParaRPr lang="en-AU" sz="1200" dirty="0"/>
          </a:p>
        </p:txBody>
      </p:sp>
      <p:sp>
        <p:nvSpPr>
          <p:cNvPr id="23" name="Rectangle 22"/>
          <p:cNvSpPr/>
          <p:nvPr/>
        </p:nvSpPr>
        <p:spPr>
          <a:xfrm>
            <a:off x="2664205" y="3511818"/>
            <a:ext cx="1030625"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a:t>Feature</a:t>
            </a:r>
            <a:br>
              <a:rPr lang="en-AU" sz="1200" dirty="0"/>
            </a:br>
            <a:r>
              <a:rPr lang="en-AU" sz="1200" dirty="0" err="1"/>
              <a:t>ConceptB</a:t>
            </a:r>
            <a:endParaRPr lang="en-AU" sz="1200" dirty="0"/>
          </a:p>
        </p:txBody>
      </p:sp>
      <p:cxnSp>
        <p:nvCxnSpPr>
          <p:cNvPr id="26" name="Straight Connector 25"/>
          <p:cNvCxnSpPr>
            <a:stCxn id="8" idx="3"/>
            <a:endCxn id="9" idx="1"/>
          </p:cNvCxnSpPr>
          <p:nvPr/>
        </p:nvCxnSpPr>
        <p:spPr>
          <a:xfrm>
            <a:off x="2880230" y="2488836"/>
            <a:ext cx="3024336" cy="0"/>
          </a:xfrm>
          <a:prstGeom prst="line">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cxnSp>
        <p:nvCxnSpPr>
          <p:cNvPr id="29" name="Elbow Connector 28"/>
          <p:cNvCxnSpPr>
            <a:stCxn id="8" idx="2"/>
            <a:endCxn id="23" idx="1"/>
          </p:cNvCxnSpPr>
          <p:nvPr/>
        </p:nvCxnSpPr>
        <p:spPr>
          <a:xfrm rot="16200000" flipH="1">
            <a:off x="2003070" y="3174720"/>
            <a:ext cx="1022982" cy="299288"/>
          </a:xfrm>
          <a:prstGeom prst="bentConnector2">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cxnSp>
        <p:nvCxnSpPr>
          <p:cNvPr id="31" name="Elbow Connector 30"/>
          <p:cNvCxnSpPr>
            <a:stCxn id="8" idx="2"/>
            <a:endCxn id="22" idx="1"/>
          </p:cNvCxnSpPr>
          <p:nvPr/>
        </p:nvCxnSpPr>
        <p:spPr>
          <a:xfrm rot="16200000" flipH="1">
            <a:off x="3063784" y="2114006"/>
            <a:ext cx="436745" cy="1834478"/>
          </a:xfrm>
          <a:prstGeom prst="bentConnector2">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cxnSp>
        <p:nvCxnSpPr>
          <p:cNvPr id="41" name="Elbow Connector 40"/>
          <p:cNvCxnSpPr>
            <a:stCxn id="22" idx="2"/>
            <a:endCxn id="23" idx="3"/>
          </p:cNvCxnSpPr>
          <p:nvPr/>
        </p:nvCxnSpPr>
        <p:spPr>
          <a:xfrm rot="5400000">
            <a:off x="4073668" y="3194816"/>
            <a:ext cx="262202" cy="1019878"/>
          </a:xfrm>
          <a:prstGeom prst="bentConnector2">
            <a:avLst/>
          </a:prstGeom>
        </p:spPr>
        <p:style>
          <a:lnRef idx="2">
            <a:schemeClr val="dk1"/>
          </a:lnRef>
          <a:fillRef idx="0">
            <a:schemeClr val="dk1"/>
          </a:fillRef>
          <a:effectRef idx="1">
            <a:schemeClr val="dk1"/>
          </a:effectRef>
          <a:fontRef idx="minor">
            <a:schemeClr val="tx1"/>
          </a:fontRef>
        </p:style>
      </p:cxnSp>
      <p:sp>
        <p:nvSpPr>
          <p:cNvPr id="44" name="Rectangle 43"/>
          <p:cNvSpPr/>
          <p:nvPr/>
        </p:nvSpPr>
        <p:spPr>
          <a:xfrm>
            <a:off x="5688541" y="3310864"/>
            <a:ext cx="1030625"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a:t>Feature</a:t>
            </a:r>
            <a:br>
              <a:rPr lang="en-AU" sz="1200" dirty="0"/>
            </a:br>
            <a:r>
              <a:rPr lang="en-AU" sz="1200" dirty="0" err="1"/>
              <a:t>ConceptC</a:t>
            </a:r>
            <a:endParaRPr lang="en-AU" sz="1200" dirty="0"/>
          </a:p>
        </p:txBody>
      </p:sp>
      <p:cxnSp>
        <p:nvCxnSpPr>
          <p:cNvPr id="45" name="Elbow Connector 44"/>
          <p:cNvCxnSpPr>
            <a:stCxn id="22" idx="3"/>
            <a:endCxn id="44" idx="1"/>
          </p:cNvCxnSpPr>
          <p:nvPr/>
        </p:nvCxnSpPr>
        <p:spPr>
          <a:xfrm>
            <a:off x="5230020" y="3249618"/>
            <a:ext cx="458522" cy="385283"/>
          </a:xfrm>
          <a:prstGeom prst="bentConnector3">
            <a:avLst>
              <a:gd name="adj1" fmla="val 50000"/>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sp>
        <p:nvSpPr>
          <p:cNvPr id="3" name="TextBox 2"/>
          <p:cNvSpPr txBox="1"/>
          <p:nvPr/>
        </p:nvSpPr>
        <p:spPr>
          <a:xfrm>
            <a:off x="6498041" y="1273952"/>
            <a:ext cx="242374" cy="230832"/>
          </a:xfrm>
          <a:prstGeom prst="rect">
            <a:avLst/>
          </a:prstGeom>
          <a:noFill/>
        </p:spPr>
        <p:txBody>
          <a:bodyPr wrap="none" rtlCol="0">
            <a:spAutoFit/>
          </a:bodyPr>
          <a:lstStyle/>
          <a:p>
            <a:r>
              <a:rPr lang="en-AU" sz="900" dirty="0"/>
              <a:t>1</a:t>
            </a:r>
          </a:p>
        </p:txBody>
      </p:sp>
      <p:sp>
        <p:nvSpPr>
          <p:cNvPr id="24" name="TextBox 23"/>
          <p:cNvSpPr txBox="1"/>
          <p:nvPr/>
        </p:nvSpPr>
        <p:spPr>
          <a:xfrm>
            <a:off x="2394127" y="1240744"/>
            <a:ext cx="242374" cy="230832"/>
          </a:xfrm>
          <a:prstGeom prst="rect">
            <a:avLst/>
          </a:prstGeom>
          <a:noFill/>
        </p:spPr>
        <p:txBody>
          <a:bodyPr wrap="none" rtlCol="0">
            <a:spAutoFit/>
          </a:bodyPr>
          <a:lstStyle/>
          <a:p>
            <a:r>
              <a:rPr lang="en-AU" sz="900" dirty="0"/>
              <a:t>1</a:t>
            </a:r>
          </a:p>
        </p:txBody>
      </p:sp>
      <p:sp>
        <p:nvSpPr>
          <p:cNvPr id="25" name="TextBox 24"/>
          <p:cNvSpPr txBox="1"/>
          <p:nvPr/>
        </p:nvSpPr>
        <p:spPr>
          <a:xfrm>
            <a:off x="6419878" y="1948441"/>
            <a:ext cx="357790" cy="230832"/>
          </a:xfrm>
          <a:prstGeom prst="rect">
            <a:avLst/>
          </a:prstGeom>
          <a:noFill/>
        </p:spPr>
        <p:txBody>
          <a:bodyPr wrap="none" rtlCol="0">
            <a:spAutoFit/>
          </a:bodyPr>
          <a:lstStyle/>
          <a:p>
            <a:r>
              <a:rPr lang="en-AU" sz="900" dirty="0"/>
              <a:t>0..1</a:t>
            </a:r>
          </a:p>
        </p:txBody>
      </p:sp>
      <p:sp>
        <p:nvSpPr>
          <p:cNvPr id="27" name="TextBox 26"/>
          <p:cNvSpPr txBox="1"/>
          <p:nvPr/>
        </p:nvSpPr>
        <p:spPr>
          <a:xfrm>
            <a:off x="2373789" y="1958866"/>
            <a:ext cx="357790" cy="230832"/>
          </a:xfrm>
          <a:prstGeom prst="rect">
            <a:avLst/>
          </a:prstGeom>
          <a:noFill/>
        </p:spPr>
        <p:txBody>
          <a:bodyPr wrap="none" rtlCol="0">
            <a:spAutoFit/>
          </a:bodyPr>
          <a:lstStyle/>
          <a:p>
            <a:r>
              <a:rPr lang="en-AU" sz="900" dirty="0"/>
              <a:t>0..1</a:t>
            </a:r>
          </a:p>
        </p:txBody>
      </p:sp>
      <p:sp>
        <p:nvSpPr>
          <p:cNvPr id="30" name="Rounded Rectangular Callout 29"/>
          <p:cNvSpPr/>
          <p:nvPr/>
        </p:nvSpPr>
        <p:spPr>
          <a:xfrm>
            <a:off x="7450503" y="1872258"/>
            <a:ext cx="998581" cy="585084"/>
          </a:xfrm>
          <a:prstGeom prst="wedgeRoundRectCallout">
            <a:avLst>
              <a:gd name="adj1" fmla="val -105995"/>
              <a:gd name="adj2" fmla="val 92504"/>
              <a:gd name="adj3" fmla="val 16667"/>
            </a:avLst>
          </a:prstGeom>
          <a:solidFill>
            <a:srgbClr val="FFFF99"/>
          </a:solidFill>
          <a:ln>
            <a:solidFill>
              <a:schemeClr val="bg1">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000000"/>
                </a:solidFill>
              </a:rPr>
              <a:t>Port attributes for the protocol</a:t>
            </a:r>
          </a:p>
        </p:txBody>
      </p:sp>
      <p:sp>
        <p:nvSpPr>
          <p:cNvPr id="32" name="Rounded Rectangular Callout 31"/>
          <p:cNvSpPr/>
          <p:nvPr/>
        </p:nvSpPr>
        <p:spPr>
          <a:xfrm>
            <a:off x="7391986" y="3018322"/>
            <a:ext cx="998581" cy="585084"/>
          </a:xfrm>
          <a:prstGeom prst="wedgeRoundRectCallout">
            <a:avLst>
              <a:gd name="adj1" fmla="val -101299"/>
              <a:gd name="adj2" fmla="val 80482"/>
              <a:gd name="adj3" fmla="val 16667"/>
            </a:avLst>
          </a:prstGeom>
          <a:solidFill>
            <a:srgbClr val="FFFF99"/>
          </a:solidFill>
          <a:ln>
            <a:solidFill>
              <a:schemeClr val="bg1">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000000"/>
                </a:solidFill>
              </a:rPr>
              <a:t>Protocol specific concepts</a:t>
            </a:r>
          </a:p>
        </p:txBody>
      </p:sp>
      <p:sp>
        <p:nvSpPr>
          <p:cNvPr id="33" name="Rounded Rectangular Callout 32"/>
          <p:cNvSpPr/>
          <p:nvPr/>
        </p:nvSpPr>
        <p:spPr>
          <a:xfrm>
            <a:off x="7504412" y="533941"/>
            <a:ext cx="1091996" cy="659227"/>
          </a:xfrm>
          <a:prstGeom prst="wedgeRoundRectCallout">
            <a:avLst>
              <a:gd name="adj1" fmla="val -89471"/>
              <a:gd name="adj2" fmla="val 94572"/>
              <a:gd name="adj3" fmla="val 16667"/>
            </a:avLst>
          </a:prstGeom>
          <a:solidFill>
            <a:srgbClr val="FFFF99"/>
          </a:solidFill>
          <a:ln>
            <a:solidFill>
              <a:schemeClr val="bg1">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000000"/>
                </a:solidFill>
              </a:rPr>
              <a:t>Decoration association used instead of inheritance</a:t>
            </a:r>
          </a:p>
        </p:txBody>
      </p:sp>
      <p:cxnSp>
        <p:nvCxnSpPr>
          <p:cNvPr id="34" name="Straight Connector 33"/>
          <p:cNvCxnSpPr>
            <a:endCxn id="6" idx="1"/>
          </p:cNvCxnSpPr>
          <p:nvPr/>
        </p:nvCxnSpPr>
        <p:spPr>
          <a:xfrm>
            <a:off x="3032630" y="945187"/>
            <a:ext cx="2901194" cy="3289"/>
          </a:xfrm>
          <a:prstGeom prst="line">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746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57" y="2675"/>
            <a:ext cx="8588861" cy="528350"/>
          </a:xfrm>
        </p:spPr>
        <p:txBody>
          <a:bodyPr/>
          <a:lstStyle/>
          <a:p>
            <a:r>
              <a:rPr lang="en-AU" dirty="0"/>
              <a:t>How the Protocols / Features add up</a:t>
            </a:r>
          </a:p>
        </p:txBody>
      </p:sp>
      <p:sp>
        <p:nvSpPr>
          <p:cNvPr id="5" name="Rectangle 4"/>
          <p:cNvSpPr/>
          <p:nvPr/>
        </p:nvSpPr>
        <p:spPr>
          <a:xfrm>
            <a:off x="4139952" y="1443025"/>
            <a:ext cx="916112" cy="6397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Key Component  #</a:t>
            </a:r>
          </a:p>
        </p:txBody>
      </p:sp>
      <p:sp>
        <p:nvSpPr>
          <p:cNvPr id="6" name="Rectangle 5"/>
          <p:cNvSpPr/>
          <p:nvPr/>
        </p:nvSpPr>
        <p:spPr>
          <a:xfrm>
            <a:off x="4139952" y="3363857"/>
            <a:ext cx="916111" cy="5346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1200" dirty="0"/>
              <a:t>Key Component Port #</a:t>
            </a:r>
          </a:p>
        </p:txBody>
      </p:sp>
      <p:sp>
        <p:nvSpPr>
          <p:cNvPr id="7" name="Rounded Rectangle 6"/>
          <p:cNvSpPr/>
          <p:nvPr/>
        </p:nvSpPr>
        <p:spPr>
          <a:xfrm>
            <a:off x="1331640" y="735546"/>
            <a:ext cx="2484276" cy="3996444"/>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b"/>
          <a:lstStyle/>
          <a:p>
            <a:pPr algn="ctr"/>
            <a:r>
              <a:rPr lang="en-AU" sz="1350" dirty="0">
                <a:solidFill>
                  <a:schemeClr val="accent3">
                    <a:lumMod val="75000"/>
                  </a:schemeClr>
                </a:solidFill>
              </a:rPr>
              <a:t> ERPS Module</a:t>
            </a:r>
          </a:p>
        </p:txBody>
      </p:sp>
      <p:sp>
        <p:nvSpPr>
          <p:cNvPr id="8" name="Rectangle 7"/>
          <p:cNvSpPr/>
          <p:nvPr/>
        </p:nvSpPr>
        <p:spPr>
          <a:xfrm>
            <a:off x="2735797" y="1443025"/>
            <a:ext cx="916111" cy="5832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a:t>ERPS</a:t>
            </a:r>
            <a:br>
              <a:rPr lang="en-AU" sz="1200" dirty="0"/>
            </a:br>
            <a:r>
              <a:rPr lang="en-AU" sz="1200" dirty="0"/>
              <a:t>Properties</a:t>
            </a:r>
          </a:p>
        </p:txBody>
      </p:sp>
      <p:sp>
        <p:nvSpPr>
          <p:cNvPr id="9" name="Rectangle 8"/>
          <p:cNvSpPr/>
          <p:nvPr/>
        </p:nvSpPr>
        <p:spPr>
          <a:xfrm>
            <a:off x="2735796" y="3315250"/>
            <a:ext cx="916111" cy="5832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a:t>ERPS Port</a:t>
            </a:r>
            <a:br>
              <a:rPr lang="en-AU" sz="1200" dirty="0"/>
            </a:br>
            <a:r>
              <a:rPr lang="en-AU" sz="1200" dirty="0"/>
              <a:t>Properties</a:t>
            </a:r>
          </a:p>
        </p:txBody>
      </p:sp>
      <p:sp>
        <p:nvSpPr>
          <p:cNvPr id="10" name="Rounded Rectangle 9"/>
          <p:cNvSpPr/>
          <p:nvPr/>
        </p:nvSpPr>
        <p:spPr>
          <a:xfrm>
            <a:off x="5328084" y="735546"/>
            <a:ext cx="2484276" cy="3996444"/>
          </a:xfrm>
          <a:prstGeom prst="roundRect">
            <a:avLst/>
          </a:prstGeom>
        </p:spPr>
        <p:style>
          <a:lnRef idx="2">
            <a:schemeClr val="accent4"/>
          </a:lnRef>
          <a:fillRef idx="1">
            <a:schemeClr val="lt1"/>
          </a:fillRef>
          <a:effectRef idx="0">
            <a:schemeClr val="accent4"/>
          </a:effectRef>
          <a:fontRef idx="minor">
            <a:schemeClr val="dk1"/>
          </a:fontRef>
        </p:style>
        <p:txBody>
          <a:bodyPr rtlCol="0" anchor="b"/>
          <a:lstStyle/>
          <a:p>
            <a:pPr algn="ctr"/>
            <a:r>
              <a:rPr lang="en-AU" sz="1350" dirty="0">
                <a:solidFill>
                  <a:srgbClr val="7030A0"/>
                </a:solidFill>
              </a:rPr>
              <a:t> PTP Clock Module</a:t>
            </a:r>
          </a:p>
        </p:txBody>
      </p:sp>
      <p:sp>
        <p:nvSpPr>
          <p:cNvPr id="11" name="Rectangle 10"/>
          <p:cNvSpPr/>
          <p:nvPr/>
        </p:nvSpPr>
        <p:spPr>
          <a:xfrm>
            <a:off x="5544109" y="1443025"/>
            <a:ext cx="916111" cy="5832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sz="1200" dirty="0"/>
              <a:t>PTP</a:t>
            </a:r>
            <a:br>
              <a:rPr lang="en-AU" sz="1200" dirty="0"/>
            </a:br>
            <a:r>
              <a:rPr lang="en-AU" sz="1200" dirty="0"/>
              <a:t>Properties</a:t>
            </a:r>
          </a:p>
        </p:txBody>
      </p:sp>
      <p:sp>
        <p:nvSpPr>
          <p:cNvPr id="12" name="Rectangle 11"/>
          <p:cNvSpPr/>
          <p:nvPr/>
        </p:nvSpPr>
        <p:spPr>
          <a:xfrm>
            <a:off x="5544109" y="3315252"/>
            <a:ext cx="916111" cy="5832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sz="1200" dirty="0"/>
              <a:t>PTP Port</a:t>
            </a:r>
            <a:br>
              <a:rPr lang="en-AU" sz="1200" dirty="0"/>
            </a:br>
            <a:r>
              <a:rPr lang="en-AU" sz="1200" dirty="0"/>
              <a:t>Properties</a:t>
            </a:r>
          </a:p>
        </p:txBody>
      </p:sp>
      <p:sp>
        <p:nvSpPr>
          <p:cNvPr id="13" name="TextBox 12"/>
          <p:cNvSpPr txBox="1"/>
          <p:nvPr/>
        </p:nvSpPr>
        <p:spPr>
          <a:xfrm>
            <a:off x="3383868" y="1212193"/>
            <a:ext cx="835485" cy="253916"/>
          </a:xfrm>
          <a:prstGeom prst="rect">
            <a:avLst/>
          </a:prstGeom>
          <a:noFill/>
        </p:spPr>
        <p:txBody>
          <a:bodyPr wrap="none" rtlCol="0">
            <a:spAutoFit/>
          </a:bodyPr>
          <a:lstStyle/>
          <a:p>
            <a:r>
              <a:rPr lang="en-AU" sz="1050" dirty="0"/>
              <a:t>&lt;&lt;specify&gt;&gt;</a:t>
            </a:r>
          </a:p>
        </p:txBody>
      </p:sp>
      <p:sp>
        <p:nvSpPr>
          <p:cNvPr id="14" name="TextBox 13"/>
          <p:cNvSpPr txBox="1"/>
          <p:nvPr/>
        </p:nvSpPr>
        <p:spPr>
          <a:xfrm>
            <a:off x="4846161" y="1221328"/>
            <a:ext cx="835485" cy="253916"/>
          </a:xfrm>
          <a:prstGeom prst="rect">
            <a:avLst/>
          </a:prstGeom>
          <a:noFill/>
        </p:spPr>
        <p:txBody>
          <a:bodyPr wrap="none" rtlCol="0">
            <a:spAutoFit/>
          </a:bodyPr>
          <a:lstStyle/>
          <a:p>
            <a:r>
              <a:rPr lang="en-AU" sz="1050" dirty="0"/>
              <a:t>&lt;&lt;specify&gt;&gt;</a:t>
            </a:r>
          </a:p>
        </p:txBody>
      </p:sp>
      <p:sp>
        <p:nvSpPr>
          <p:cNvPr id="15" name="TextBox 14"/>
          <p:cNvSpPr txBox="1"/>
          <p:nvPr/>
        </p:nvSpPr>
        <p:spPr>
          <a:xfrm>
            <a:off x="3380735" y="3049820"/>
            <a:ext cx="835485" cy="253916"/>
          </a:xfrm>
          <a:prstGeom prst="rect">
            <a:avLst/>
          </a:prstGeom>
          <a:noFill/>
        </p:spPr>
        <p:txBody>
          <a:bodyPr wrap="none" rtlCol="0">
            <a:spAutoFit/>
          </a:bodyPr>
          <a:lstStyle/>
          <a:p>
            <a:r>
              <a:rPr lang="en-AU" sz="1050" dirty="0"/>
              <a:t>&lt;&lt;specify&gt;&gt;</a:t>
            </a:r>
          </a:p>
        </p:txBody>
      </p:sp>
      <p:sp>
        <p:nvSpPr>
          <p:cNvPr id="16" name="TextBox 15"/>
          <p:cNvSpPr txBox="1"/>
          <p:nvPr/>
        </p:nvSpPr>
        <p:spPr>
          <a:xfrm>
            <a:off x="4849732" y="3058954"/>
            <a:ext cx="768159" cy="253916"/>
          </a:xfrm>
          <a:prstGeom prst="rect">
            <a:avLst/>
          </a:prstGeom>
          <a:noFill/>
        </p:spPr>
        <p:txBody>
          <a:bodyPr wrap="none" rtlCol="0">
            <a:spAutoFit/>
          </a:bodyPr>
          <a:lstStyle/>
          <a:p>
            <a:r>
              <a:rPr lang="en-AU" sz="1050" dirty="0"/>
              <a:t>&lt;&lt;</a:t>
            </a:r>
            <a:r>
              <a:rPr lang="en-AU" sz="1050" dirty="0" err="1"/>
              <a:t>spcify</a:t>
            </a:r>
            <a:r>
              <a:rPr lang="en-AU" sz="1050" dirty="0"/>
              <a:t>&gt;&gt;</a:t>
            </a:r>
          </a:p>
        </p:txBody>
      </p:sp>
      <p:cxnSp>
        <p:nvCxnSpPr>
          <p:cNvPr id="19" name="Straight Arrow Connector 18"/>
          <p:cNvCxnSpPr>
            <a:stCxn id="8" idx="3"/>
            <a:endCxn id="5" idx="1"/>
          </p:cNvCxnSpPr>
          <p:nvPr/>
        </p:nvCxnSpPr>
        <p:spPr>
          <a:xfrm>
            <a:off x="3651908" y="1734657"/>
            <a:ext cx="48804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1"/>
            <a:endCxn id="6" idx="3"/>
          </p:cNvCxnSpPr>
          <p:nvPr/>
        </p:nvCxnSpPr>
        <p:spPr>
          <a:xfrm flipH="1">
            <a:off x="5004048" y="3606884"/>
            <a:ext cx="5400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9" idx="3"/>
            <a:endCxn id="6" idx="1"/>
          </p:cNvCxnSpPr>
          <p:nvPr/>
        </p:nvCxnSpPr>
        <p:spPr>
          <a:xfrm>
            <a:off x="3651906" y="3606883"/>
            <a:ext cx="488046" cy="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1" idx="1"/>
            <a:endCxn id="5" idx="3"/>
          </p:cNvCxnSpPr>
          <p:nvPr/>
        </p:nvCxnSpPr>
        <p:spPr>
          <a:xfrm flipH="1">
            <a:off x="5004048" y="1734657"/>
            <a:ext cx="5400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Rectangle 32"/>
          <p:cNvSpPr/>
          <p:nvPr/>
        </p:nvSpPr>
        <p:spPr>
          <a:xfrm>
            <a:off x="1655676" y="1993642"/>
            <a:ext cx="907032" cy="5447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a:t>ERPS</a:t>
            </a:r>
            <a:br>
              <a:rPr lang="en-AU" sz="1200" dirty="0"/>
            </a:br>
            <a:r>
              <a:rPr lang="en-AU" sz="1200" dirty="0" err="1"/>
              <a:t>ConceptA</a:t>
            </a:r>
            <a:endParaRPr lang="en-AU" sz="1200" dirty="0"/>
          </a:p>
        </p:txBody>
      </p:sp>
      <p:sp>
        <p:nvSpPr>
          <p:cNvPr id="34" name="Rectangle 33"/>
          <p:cNvSpPr/>
          <p:nvPr/>
        </p:nvSpPr>
        <p:spPr>
          <a:xfrm>
            <a:off x="1654495" y="2855629"/>
            <a:ext cx="907032" cy="5447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1200" dirty="0"/>
              <a:t>ERPS</a:t>
            </a:r>
            <a:br>
              <a:rPr lang="en-AU" sz="1200" dirty="0"/>
            </a:br>
            <a:r>
              <a:rPr lang="en-AU" sz="1200" dirty="0" err="1"/>
              <a:t>ConceptB</a:t>
            </a:r>
            <a:endParaRPr lang="en-AU" sz="1200" dirty="0"/>
          </a:p>
        </p:txBody>
      </p:sp>
      <p:sp>
        <p:nvSpPr>
          <p:cNvPr id="36" name="Rectangle 35"/>
          <p:cNvSpPr/>
          <p:nvPr/>
        </p:nvSpPr>
        <p:spPr>
          <a:xfrm>
            <a:off x="6556721" y="3022653"/>
            <a:ext cx="907032" cy="5447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sz="1200" dirty="0"/>
              <a:t>PTP</a:t>
            </a:r>
            <a:br>
              <a:rPr lang="en-AU" sz="1200" dirty="0"/>
            </a:br>
            <a:r>
              <a:rPr lang="en-AU" sz="1200" dirty="0" err="1"/>
              <a:t>ConceptA</a:t>
            </a:r>
            <a:endParaRPr lang="en-AU" sz="1200" dirty="0"/>
          </a:p>
        </p:txBody>
      </p:sp>
      <p:sp>
        <p:nvSpPr>
          <p:cNvPr id="37" name="Rectangle 36"/>
          <p:cNvSpPr/>
          <p:nvPr/>
        </p:nvSpPr>
        <p:spPr>
          <a:xfrm>
            <a:off x="6813009" y="1005576"/>
            <a:ext cx="907032" cy="5447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sz="1200" dirty="0"/>
              <a:t>PTP</a:t>
            </a:r>
            <a:br>
              <a:rPr lang="en-AU" sz="1200" dirty="0"/>
            </a:br>
            <a:r>
              <a:rPr lang="en-AU" sz="1200" dirty="0" err="1"/>
              <a:t>ConceptB</a:t>
            </a:r>
            <a:endParaRPr lang="en-AU" sz="1200" dirty="0"/>
          </a:p>
        </p:txBody>
      </p:sp>
      <p:cxnSp>
        <p:nvCxnSpPr>
          <p:cNvPr id="38" name="Straight Connector 37"/>
          <p:cNvCxnSpPr>
            <a:stCxn id="8" idx="2"/>
            <a:endCxn id="9" idx="0"/>
          </p:cNvCxnSpPr>
          <p:nvPr/>
        </p:nvCxnSpPr>
        <p:spPr>
          <a:xfrm flipH="1">
            <a:off x="3193852" y="2026291"/>
            <a:ext cx="1" cy="1288961"/>
          </a:xfrm>
          <a:prstGeom prst="line">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cxnSp>
        <p:nvCxnSpPr>
          <p:cNvPr id="39" name="Straight Connector 38"/>
          <p:cNvCxnSpPr>
            <a:stCxn id="11" idx="2"/>
            <a:endCxn id="12" idx="0"/>
          </p:cNvCxnSpPr>
          <p:nvPr/>
        </p:nvCxnSpPr>
        <p:spPr>
          <a:xfrm>
            <a:off x="6002164" y="2026290"/>
            <a:ext cx="0" cy="1288963"/>
          </a:xfrm>
          <a:prstGeom prst="line">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cxnSp>
        <p:nvCxnSpPr>
          <p:cNvPr id="46" name="Elbow Connector 45"/>
          <p:cNvCxnSpPr>
            <a:stCxn id="8" idx="1"/>
            <a:endCxn id="33" idx="0"/>
          </p:cNvCxnSpPr>
          <p:nvPr/>
        </p:nvCxnSpPr>
        <p:spPr>
          <a:xfrm rot="10800000" flipV="1">
            <a:off x="2109192" y="1734657"/>
            <a:ext cx="626604" cy="258985"/>
          </a:xfrm>
          <a:prstGeom prst="bentConnector2">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cxnSp>
        <p:nvCxnSpPr>
          <p:cNvPr id="56" name="Straight Connector 55"/>
          <p:cNvCxnSpPr>
            <a:stCxn id="33" idx="2"/>
            <a:endCxn id="34" idx="0"/>
          </p:cNvCxnSpPr>
          <p:nvPr/>
        </p:nvCxnSpPr>
        <p:spPr>
          <a:xfrm flipH="1">
            <a:off x="2108012" y="2538400"/>
            <a:ext cx="1181" cy="317231"/>
          </a:xfrm>
          <a:prstGeom prst="line">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cxnSp>
        <p:nvCxnSpPr>
          <p:cNvPr id="60" name="Elbow Connector 59"/>
          <p:cNvCxnSpPr>
            <a:stCxn id="11" idx="3"/>
            <a:endCxn id="37" idx="0"/>
          </p:cNvCxnSpPr>
          <p:nvPr/>
        </p:nvCxnSpPr>
        <p:spPr>
          <a:xfrm flipV="1">
            <a:off x="6460220" y="1005576"/>
            <a:ext cx="806306" cy="729081"/>
          </a:xfrm>
          <a:prstGeom prst="bentConnector4">
            <a:avLst>
              <a:gd name="adj1" fmla="val 21877"/>
              <a:gd name="adj2" fmla="val 123516"/>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cxnSp>
        <p:nvCxnSpPr>
          <p:cNvPr id="61" name="Elbow Connector 60"/>
          <p:cNvCxnSpPr>
            <a:stCxn id="11" idx="3"/>
            <a:endCxn id="36" idx="0"/>
          </p:cNvCxnSpPr>
          <p:nvPr/>
        </p:nvCxnSpPr>
        <p:spPr>
          <a:xfrm>
            <a:off x="6460220" y="1734657"/>
            <a:ext cx="550018" cy="1287996"/>
          </a:xfrm>
          <a:prstGeom prst="bentConnector2">
            <a:avLst/>
          </a:prstGeom>
          <a:ln>
            <a:headEnd type="diamond" w="lg" len="lg"/>
            <a:tailEnd type="none" w="med" len="med"/>
          </a:ln>
        </p:spPr>
        <p:style>
          <a:lnRef idx="2">
            <a:schemeClr val="dk1"/>
          </a:lnRef>
          <a:fillRef idx="0">
            <a:schemeClr val="dk1"/>
          </a:fillRef>
          <a:effectRef idx="1">
            <a:schemeClr val="dk1"/>
          </a:effectRef>
          <a:fontRef idx="minor">
            <a:schemeClr val="tx1"/>
          </a:fontRef>
        </p:style>
      </p:cxnSp>
      <p:cxnSp>
        <p:nvCxnSpPr>
          <p:cNvPr id="72" name="Elbow Connector 71"/>
          <p:cNvCxnSpPr>
            <a:stCxn id="36" idx="3"/>
            <a:endCxn id="37" idx="2"/>
          </p:cNvCxnSpPr>
          <p:nvPr/>
        </p:nvCxnSpPr>
        <p:spPr>
          <a:xfrm flipH="1" flipV="1">
            <a:off x="7266525" y="1550334"/>
            <a:ext cx="197228" cy="1744699"/>
          </a:xfrm>
          <a:prstGeom prst="bentConnector4">
            <a:avLst>
              <a:gd name="adj1" fmla="val -86930"/>
              <a:gd name="adj2" fmla="val 57806"/>
            </a:avLst>
          </a:prstGeom>
        </p:spPr>
        <p:style>
          <a:lnRef idx="2">
            <a:schemeClr val="dk1"/>
          </a:lnRef>
          <a:fillRef idx="0">
            <a:schemeClr val="dk1"/>
          </a:fillRef>
          <a:effectRef idx="1">
            <a:schemeClr val="dk1"/>
          </a:effectRef>
          <a:fontRef idx="minor">
            <a:schemeClr val="tx1"/>
          </a:fontRef>
        </p:style>
      </p:cxnSp>
      <p:cxnSp>
        <p:nvCxnSpPr>
          <p:cNvPr id="74" name="Elbow Connector 73"/>
          <p:cNvCxnSpPr>
            <a:stCxn id="34" idx="2"/>
            <a:endCxn id="9" idx="1"/>
          </p:cNvCxnSpPr>
          <p:nvPr/>
        </p:nvCxnSpPr>
        <p:spPr>
          <a:xfrm rot="16200000" flipH="1">
            <a:off x="2318656" y="3189742"/>
            <a:ext cx="206497" cy="627785"/>
          </a:xfrm>
          <a:prstGeom prst="bentConnector2">
            <a:avLst/>
          </a:prstGeom>
        </p:spPr>
        <p:style>
          <a:lnRef idx="2">
            <a:schemeClr val="dk1"/>
          </a:lnRef>
          <a:fillRef idx="0">
            <a:schemeClr val="dk1"/>
          </a:fillRef>
          <a:effectRef idx="1">
            <a:schemeClr val="dk1"/>
          </a:effectRef>
          <a:fontRef idx="minor">
            <a:schemeClr val="tx1"/>
          </a:fontRef>
        </p:style>
      </p:cxnSp>
      <p:sp>
        <p:nvSpPr>
          <p:cNvPr id="3" name="Rounded Rectangle 2"/>
          <p:cNvSpPr/>
          <p:nvPr/>
        </p:nvSpPr>
        <p:spPr>
          <a:xfrm>
            <a:off x="2654787" y="897564"/>
            <a:ext cx="3915435" cy="145816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t"/>
          <a:lstStyle/>
          <a:p>
            <a:pPr algn="ctr"/>
            <a:endParaRPr lang="en-AU" sz="1350" dirty="0">
              <a:solidFill>
                <a:schemeClr val="accent6">
                  <a:lumMod val="75000"/>
                </a:schemeClr>
              </a:solidFill>
            </a:endParaRPr>
          </a:p>
        </p:txBody>
      </p:sp>
      <p:sp>
        <p:nvSpPr>
          <p:cNvPr id="4" name="Rounded Rectangle 3"/>
          <p:cNvSpPr/>
          <p:nvPr/>
        </p:nvSpPr>
        <p:spPr>
          <a:xfrm>
            <a:off x="2654787" y="2614900"/>
            <a:ext cx="3861429" cy="167418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b"/>
          <a:lstStyle/>
          <a:p>
            <a:pPr algn="ctr"/>
            <a:endParaRPr lang="en-AU" sz="1350" dirty="0">
              <a:solidFill>
                <a:schemeClr val="accent6">
                  <a:lumMod val="75000"/>
                </a:schemeClr>
              </a:solidFill>
            </a:endParaRPr>
          </a:p>
        </p:txBody>
      </p:sp>
      <p:sp>
        <p:nvSpPr>
          <p:cNvPr id="35" name="TextBox 34"/>
          <p:cNvSpPr txBox="1"/>
          <p:nvPr/>
        </p:nvSpPr>
        <p:spPr>
          <a:xfrm>
            <a:off x="206257" y="4839395"/>
            <a:ext cx="7893508" cy="300082"/>
          </a:xfrm>
          <a:prstGeom prst="rect">
            <a:avLst/>
          </a:prstGeom>
          <a:noFill/>
        </p:spPr>
        <p:txBody>
          <a:bodyPr wrap="none" rtlCol="0">
            <a:spAutoFit/>
          </a:bodyPr>
          <a:lstStyle/>
          <a:p>
            <a:r>
              <a:rPr lang="en-AU" sz="1350" dirty="0"/>
              <a:t># the Key Components defined in the ONF CIM core model are : LTP, FC, FD, Link, Control Construct, CD and PC</a:t>
            </a:r>
          </a:p>
        </p:txBody>
      </p:sp>
    </p:spTree>
    <p:extLst>
      <p:ext uri="{BB962C8B-B14F-4D97-AF65-F5344CB8AC3E}">
        <p14:creationId xmlns:p14="http://schemas.microsoft.com/office/powerpoint/2010/main" val="409066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6686-2DB3-4F73-A5D4-FB807A8771A8}"/>
              </a:ext>
            </a:extLst>
          </p:cNvPr>
          <p:cNvSpPr>
            <a:spLocks noGrp="1"/>
          </p:cNvSpPr>
          <p:nvPr>
            <p:ph type="title"/>
          </p:nvPr>
        </p:nvSpPr>
        <p:spPr>
          <a:xfrm>
            <a:off x="457200" y="72933"/>
            <a:ext cx="8229600" cy="964367"/>
          </a:xfrm>
        </p:spPr>
        <p:txBody>
          <a:bodyPr/>
          <a:lstStyle/>
          <a:p>
            <a:r>
              <a:rPr lang="en-GB" dirty="0"/>
              <a:t>Requested capability</a:t>
            </a:r>
            <a:br>
              <a:rPr lang="en-GB" dirty="0"/>
            </a:br>
            <a:r>
              <a:rPr lang="en-GB" dirty="0"/>
              <a:t>An interpretation of </a:t>
            </a:r>
            <a:r>
              <a:rPr lang="en-GB"/>
              <a:t>the Telefonica need</a:t>
            </a:r>
            <a:endParaRPr lang="en-GB" dirty="0"/>
          </a:p>
        </p:txBody>
      </p:sp>
      <p:sp>
        <p:nvSpPr>
          <p:cNvPr id="3" name="Content Placeholder 2">
            <a:extLst>
              <a:ext uri="{FF2B5EF4-FFF2-40B4-BE49-F238E27FC236}">
                <a16:creationId xmlns:a16="http://schemas.microsoft.com/office/drawing/2014/main" id="{AD169F70-3E5D-4758-B7DA-592CB4B87DAA}"/>
              </a:ext>
            </a:extLst>
          </p:cNvPr>
          <p:cNvSpPr>
            <a:spLocks noGrp="1"/>
          </p:cNvSpPr>
          <p:nvPr>
            <p:ph idx="1"/>
          </p:nvPr>
        </p:nvSpPr>
        <p:spPr/>
        <p:txBody>
          <a:bodyPr>
            <a:normAutofit fontScale="55000" lnSpcReduction="20000"/>
          </a:bodyPr>
          <a:lstStyle/>
          <a:p>
            <a:r>
              <a:rPr lang="en-US" dirty="0"/>
              <a:t>IP interface definition leads to need to support property value profiles as usually such definitions are existing “in the device” </a:t>
            </a:r>
          </a:p>
          <a:p>
            <a:pPr lvl="1"/>
            <a:r>
              <a:rPr lang="en-US" dirty="0"/>
              <a:t>The device based profile can be referenced in several instances of IP interfaces</a:t>
            </a:r>
          </a:p>
          <a:p>
            <a:pPr lvl="1"/>
            <a:r>
              <a:rPr lang="en-US" dirty="0"/>
              <a:t>The definitions exist independently any instance of IP interfaces</a:t>
            </a:r>
            <a:endParaRPr lang="en-GB" dirty="0"/>
          </a:p>
          <a:p>
            <a:r>
              <a:rPr lang="en-US" dirty="0"/>
              <a:t>The property definitions allow for single values, not value ranges.</a:t>
            </a:r>
            <a:endParaRPr lang="en-GB" dirty="0"/>
          </a:p>
          <a:p>
            <a:r>
              <a:rPr lang="en-US" dirty="0"/>
              <a:t>The properties are invariant (and hence write-create, i.e., configured at create and not changeable from then on)</a:t>
            </a:r>
          </a:p>
          <a:p>
            <a:pPr lvl="1"/>
            <a:r>
              <a:rPr lang="en-US" dirty="0"/>
              <a:t>Properties cannot be added/removed from a profile</a:t>
            </a:r>
          </a:p>
          <a:p>
            <a:r>
              <a:rPr lang="en-US" dirty="0"/>
              <a:t>There is no requirement to override the values on a per referencing instance basis</a:t>
            </a:r>
            <a:endParaRPr lang="en-GB" dirty="0"/>
          </a:p>
          <a:p>
            <a:r>
              <a:rPr lang="en-US" dirty="0"/>
              <a:t>A best effort application of the profiles is acceptable</a:t>
            </a:r>
          </a:p>
          <a:p>
            <a:pPr lvl="1"/>
            <a:r>
              <a:rPr lang="en-GB" dirty="0"/>
              <a:t>Properties that are not compatible are ignored</a:t>
            </a:r>
          </a:p>
          <a:p>
            <a:r>
              <a:rPr lang="en-US" dirty="0"/>
              <a:t>Several profiles might be referenced in an instance of the LTP, but they would be expected to be disjoint</a:t>
            </a:r>
          </a:p>
          <a:p>
            <a:pPr lvl="1"/>
            <a:r>
              <a:rPr lang="en-GB" dirty="0"/>
              <a:t>Ideally non-disjoint profile application would be rejected but unpredictable behaviour would result if not</a:t>
            </a:r>
          </a:p>
          <a:p>
            <a:r>
              <a:rPr lang="en-GB" dirty="0"/>
              <a:t>If a property required by the device is not present in the profile it will take a default value</a:t>
            </a:r>
          </a:p>
          <a:p>
            <a:pPr lvl="1"/>
            <a:r>
              <a:rPr lang="en-GB" dirty="0"/>
              <a:t>The default value will not be visible in the instance</a:t>
            </a:r>
          </a:p>
        </p:txBody>
      </p:sp>
    </p:spTree>
    <p:extLst>
      <p:ext uri="{BB962C8B-B14F-4D97-AF65-F5344CB8AC3E}">
        <p14:creationId xmlns:p14="http://schemas.microsoft.com/office/powerpoint/2010/main" val="172162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A973-0B3B-4271-A771-1A2F38DF1FBD}"/>
              </a:ext>
            </a:extLst>
          </p:cNvPr>
          <p:cNvSpPr>
            <a:spLocks noGrp="1"/>
          </p:cNvSpPr>
          <p:nvPr>
            <p:ph type="title"/>
          </p:nvPr>
        </p:nvSpPr>
        <p:spPr>
          <a:xfrm>
            <a:off x="628650" y="115432"/>
            <a:ext cx="7886700" cy="468517"/>
          </a:xfrm>
        </p:spPr>
        <p:txBody>
          <a:bodyPr>
            <a:normAutofit fontScale="90000"/>
          </a:bodyPr>
          <a:lstStyle/>
          <a:p>
            <a:r>
              <a:rPr lang="en-GB" dirty="0"/>
              <a:t>Basic capability framework</a:t>
            </a:r>
          </a:p>
        </p:txBody>
      </p:sp>
      <p:sp>
        <p:nvSpPr>
          <p:cNvPr id="3" name="Content Placeholder 2">
            <a:extLst>
              <a:ext uri="{FF2B5EF4-FFF2-40B4-BE49-F238E27FC236}">
                <a16:creationId xmlns:a16="http://schemas.microsoft.com/office/drawing/2014/main" id="{5A25C29B-5DC4-4AF6-81AD-2E4992CDAEA1}"/>
              </a:ext>
            </a:extLst>
          </p:cNvPr>
          <p:cNvSpPr>
            <a:spLocks noGrp="1"/>
          </p:cNvSpPr>
          <p:nvPr>
            <p:ph idx="1"/>
          </p:nvPr>
        </p:nvSpPr>
        <p:spPr>
          <a:xfrm>
            <a:off x="628650" y="583948"/>
            <a:ext cx="7886700" cy="4226887"/>
          </a:xfrm>
        </p:spPr>
        <p:txBody>
          <a:bodyPr>
            <a:normAutofit fontScale="40000" lnSpcReduction="20000"/>
          </a:bodyPr>
          <a:lstStyle/>
          <a:p>
            <a:pPr>
              <a:lnSpc>
                <a:spcPct val="120000"/>
              </a:lnSpc>
              <a:spcBef>
                <a:spcPts val="100"/>
              </a:spcBef>
            </a:pPr>
            <a:r>
              <a:rPr lang="en-GB" dirty="0"/>
              <a:t>All classes will provide a profile reference pointer list</a:t>
            </a:r>
          </a:p>
          <a:p>
            <a:pPr>
              <a:lnSpc>
                <a:spcPct val="120000"/>
              </a:lnSpc>
              <a:spcBef>
                <a:spcPts val="100"/>
              </a:spcBef>
            </a:pPr>
            <a:r>
              <a:rPr lang="en-GB" dirty="0"/>
              <a:t>A profile class will be defined that includes</a:t>
            </a:r>
          </a:p>
          <a:p>
            <a:pPr lvl="1">
              <a:lnSpc>
                <a:spcPct val="120000"/>
              </a:lnSpc>
              <a:spcBef>
                <a:spcPts val="100"/>
              </a:spcBef>
            </a:pPr>
            <a:r>
              <a:rPr lang="en-GB" dirty="0"/>
              <a:t>Identifiers and names </a:t>
            </a:r>
            <a:r>
              <a:rPr lang="en-GB" dirty="0">
                <a:solidFill>
                  <a:srgbClr val="0070C0"/>
                </a:solidFill>
              </a:rPr>
              <a:t>(for the profile instances)</a:t>
            </a:r>
            <a:endParaRPr lang="en-GB" dirty="0"/>
          </a:p>
          <a:p>
            <a:pPr lvl="1">
              <a:lnSpc>
                <a:spcPct val="120000"/>
              </a:lnSpc>
              <a:spcBef>
                <a:spcPts val="100"/>
              </a:spcBef>
            </a:pPr>
            <a:r>
              <a:rPr lang="en-GB" dirty="0"/>
              <a:t>Version </a:t>
            </a:r>
            <a:r>
              <a:rPr lang="en-GB" dirty="0">
                <a:solidFill>
                  <a:srgbClr val="0070C0"/>
                </a:solidFill>
              </a:rPr>
              <a:t>(a specific named profile may have several versions – they would all have different identifiers)</a:t>
            </a:r>
            <a:endParaRPr lang="en-GB" dirty="0"/>
          </a:p>
          <a:p>
            <a:pPr lvl="1">
              <a:lnSpc>
                <a:spcPct val="120000"/>
              </a:lnSpc>
              <a:spcBef>
                <a:spcPts val="100"/>
              </a:spcBef>
            </a:pPr>
            <a:r>
              <a:rPr lang="en-GB" dirty="0"/>
              <a:t>Admin state </a:t>
            </a:r>
            <a:r>
              <a:rPr lang="en-GB" dirty="0">
                <a:solidFill>
                  <a:srgbClr val="0070C0"/>
                </a:solidFill>
              </a:rPr>
              <a:t>(allows a profile to be taken “out of service” in a controlled fashion)</a:t>
            </a:r>
            <a:endParaRPr lang="en-GB" dirty="0"/>
          </a:p>
          <a:p>
            <a:pPr lvl="1">
              <a:lnSpc>
                <a:spcPct val="120000"/>
              </a:lnSpc>
              <a:spcBef>
                <a:spcPts val="100"/>
              </a:spcBef>
            </a:pPr>
            <a:r>
              <a:rPr lang="en-GB" dirty="0"/>
              <a:t>Lifecycle state </a:t>
            </a:r>
            <a:r>
              <a:rPr lang="en-GB" dirty="0">
                <a:solidFill>
                  <a:srgbClr val="0070C0"/>
                </a:solidFill>
              </a:rPr>
              <a:t>(the profile lifecycle state may determine whether the profile can be applied in a running system or not)</a:t>
            </a:r>
            <a:endParaRPr lang="en-GB" dirty="0"/>
          </a:p>
          <a:p>
            <a:pPr lvl="2">
              <a:lnSpc>
                <a:spcPct val="120000"/>
              </a:lnSpc>
              <a:spcBef>
                <a:spcPts val="100"/>
              </a:spcBef>
            </a:pPr>
            <a:r>
              <a:rPr lang="en-GB" dirty="0"/>
              <a:t>Draft</a:t>
            </a:r>
          </a:p>
          <a:p>
            <a:pPr lvl="2">
              <a:lnSpc>
                <a:spcPct val="120000"/>
              </a:lnSpc>
              <a:spcBef>
                <a:spcPts val="100"/>
              </a:spcBef>
            </a:pPr>
            <a:r>
              <a:rPr lang="en-GB" dirty="0"/>
              <a:t>Defined</a:t>
            </a:r>
          </a:p>
          <a:p>
            <a:pPr lvl="1">
              <a:lnSpc>
                <a:spcPct val="120000"/>
              </a:lnSpc>
              <a:spcBef>
                <a:spcPts val="100"/>
              </a:spcBef>
            </a:pPr>
            <a:r>
              <a:rPr lang="en-GB" dirty="0"/>
              <a:t>Admin state </a:t>
            </a:r>
            <a:r>
              <a:rPr lang="en-GB" dirty="0">
                <a:solidFill>
                  <a:srgbClr val="0070C0"/>
                </a:solidFill>
              </a:rPr>
              <a:t>(if a profile instance is shutting down then it cannot be applied to new instances but it will remain applied to existing instances)</a:t>
            </a:r>
            <a:endParaRPr lang="en-GB" dirty="0"/>
          </a:p>
          <a:p>
            <a:pPr lvl="1">
              <a:lnSpc>
                <a:spcPct val="120000"/>
              </a:lnSpc>
              <a:spcBef>
                <a:spcPts val="100"/>
              </a:spcBef>
            </a:pPr>
            <a:r>
              <a:rPr lang="en-GB" dirty="0"/>
              <a:t>Override priority </a:t>
            </a:r>
            <a:r>
              <a:rPr lang="en-GB" dirty="0">
                <a:solidFill>
                  <a:srgbClr val="0070C0"/>
                </a:solidFill>
              </a:rPr>
              <a:t>(whether a profile can be overridden by another profile or not (where both profiles have properties in common))</a:t>
            </a:r>
            <a:endParaRPr lang="en-GB" dirty="0"/>
          </a:p>
          <a:p>
            <a:pPr lvl="1">
              <a:lnSpc>
                <a:spcPct val="120000"/>
              </a:lnSpc>
              <a:spcBef>
                <a:spcPts val="100"/>
              </a:spcBef>
            </a:pPr>
            <a:r>
              <a:rPr lang="en-GB" dirty="0"/>
              <a:t>Run time visibility </a:t>
            </a:r>
            <a:r>
              <a:rPr lang="en-GB" dirty="0">
                <a:solidFill>
                  <a:srgbClr val="0070C0"/>
                </a:solidFill>
              </a:rPr>
              <a:t>(whether the profile can be seen on the running system or not)</a:t>
            </a:r>
            <a:endParaRPr lang="en-GB" dirty="0"/>
          </a:p>
          <a:p>
            <a:pPr lvl="2">
              <a:lnSpc>
                <a:spcPct val="120000"/>
              </a:lnSpc>
              <a:spcBef>
                <a:spcPts val="100"/>
              </a:spcBef>
            </a:pPr>
            <a:r>
              <a:rPr lang="en-GB" b="1" dirty="0"/>
              <a:t>Visible</a:t>
            </a:r>
          </a:p>
          <a:p>
            <a:pPr lvl="2">
              <a:lnSpc>
                <a:spcPct val="120000"/>
              </a:lnSpc>
              <a:spcBef>
                <a:spcPts val="100"/>
              </a:spcBef>
            </a:pPr>
            <a:r>
              <a:rPr lang="en-GB" dirty="0"/>
              <a:t>Invisible</a:t>
            </a:r>
          </a:p>
          <a:p>
            <a:pPr lvl="1">
              <a:lnSpc>
                <a:spcPct val="120000"/>
              </a:lnSpc>
              <a:spcBef>
                <a:spcPts val="100"/>
              </a:spcBef>
            </a:pPr>
            <a:r>
              <a:rPr lang="en-GB" dirty="0"/>
              <a:t>Application role </a:t>
            </a:r>
            <a:r>
              <a:rPr lang="en-GB" dirty="0">
                <a:solidFill>
                  <a:srgbClr val="0070C0"/>
                </a:solidFill>
              </a:rPr>
              <a:t>(whether the profile applies on an ongoing basis or not and whether it can have range values to constrain the setting of properties)</a:t>
            </a:r>
            <a:endParaRPr lang="en-GB" dirty="0"/>
          </a:p>
          <a:p>
            <a:pPr lvl="2">
              <a:lnSpc>
                <a:spcPct val="120000"/>
              </a:lnSpc>
              <a:spcBef>
                <a:spcPts val="100"/>
              </a:spcBef>
            </a:pPr>
            <a:r>
              <a:rPr lang="en-GB" dirty="0"/>
              <a:t>Initialization</a:t>
            </a:r>
          </a:p>
          <a:p>
            <a:pPr lvl="2">
              <a:lnSpc>
                <a:spcPct val="120000"/>
              </a:lnSpc>
              <a:spcBef>
                <a:spcPts val="100"/>
              </a:spcBef>
            </a:pPr>
            <a:r>
              <a:rPr lang="en-GB" b="1" dirty="0"/>
              <a:t>Absolute value</a:t>
            </a:r>
          </a:p>
          <a:p>
            <a:pPr lvl="2">
              <a:lnSpc>
                <a:spcPct val="120000"/>
              </a:lnSpc>
              <a:spcBef>
                <a:spcPts val="100"/>
              </a:spcBef>
            </a:pPr>
            <a:r>
              <a:rPr lang="en-GB" dirty="0"/>
              <a:t>Constraints</a:t>
            </a:r>
          </a:p>
          <a:p>
            <a:pPr lvl="1">
              <a:lnSpc>
                <a:spcPct val="120000"/>
              </a:lnSpc>
              <a:spcBef>
                <a:spcPts val="100"/>
              </a:spcBef>
            </a:pPr>
            <a:r>
              <a:rPr lang="en-GB" dirty="0"/>
              <a:t>Application mode </a:t>
            </a:r>
            <a:r>
              <a:rPr lang="en-GB" dirty="0">
                <a:solidFill>
                  <a:srgbClr val="0070C0"/>
                </a:solidFill>
              </a:rPr>
              <a:t>(whether, for the profile to apply, the target instance must be able to adopt all values specified or not)</a:t>
            </a:r>
            <a:endParaRPr lang="en-GB" dirty="0"/>
          </a:p>
          <a:p>
            <a:pPr lvl="2">
              <a:lnSpc>
                <a:spcPct val="120000"/>
              </a:lnSpc>
              <a:spcBef>
                <a:spcPts val="100"/>
              </a:spcBef>
            </a:pPr>
            <a:r>
              <a:rPr lang="en-GB" b="1" dirty="0"/>
              <a:t>Best Effort</a:t>
            </a:r>
          </a:p>
          <a:p>
            <a:pPr lvl="2">
              <a:lnSpc>
                <a:spcPct val="120000"/>
              </a:lnSpc>
              <a:spcBef>
                <a:spcPts val="100"/>
              </a:spcBef>
            </a:pPr>
            <a:r>
              <a:rPr lang="en-GB" dirty="0"/>
              <a:t>Complete Match reject on mismatch </a:t>
            </a:r>
            <a:r>
              <a:rPr lang="en-GB" dirty="0">
                <a:solidFill>
                  <a:srgbClr val="0070C0"/>
                </a:solidFill>
              </a:rPr>
              <a:t>(interesting challenge when a value is changed that an instance already referencing the profile cannot adopt!)</a:t>
            </a:r>
            <a:endParaRPr lang="en-GB" dirty="0"/>
          </a:p>
          <a:p>
            <a:pPr lvl="1">
              <a:lnSpc>
                <a:spcPct val="120000"/>
              </a:lnSpc>
              <a:spcBef>
                <a:spcPts val="100"/>
              </a:spcBef>
            </a:pPr>
            <a:r>
              <a:rPr lang="en-GB" dirty="0"/>
              <a:t>Target override capability </a:t>
            </a:r>
            <a:r>
              <a:rPr lang="en-GB" dirty="0">
                <a:solidFill>
                  <a:srgbClr val="0070C0"/>
                </a:solidFill>
              </a:rPr>
              <a:t>(whether the target also reflects the property and whether that property can be adjusted)</a:t>
            </a:r>
            <a:endParaRPr lang="en-GB" dirty="0"/>
          </a:p>
          <a:p>
            <a:pPr lvl="2">
              <a:lnSpc>
                <a:spcPct val="120000"/>
              </a:lnSpc>
              <a:spcBef>
                <a:spcPts val="100"/>
              </a:spcBef>
            </a:pPr>
            <a:r>
              <a:rPr lang="en-GB" b="1" dirty="0"/>
              <a:t>Properties Not Visible in target</a:t>
            </a:r>
          </a:p>
          <a:p>
            <a:pPr lvl="2">
              <a:lnSpc>
                <a:spcPct val="120000"/>
              </a:lnSpc>
              <a:spcBef>
                <a:spcPts val="100"/>
              </a:spcBef>
            </a:pPr>
            <a:r>
              <a:rPr lang="en-GB" dirty="0"/>
              <a:t>Properties Visible Read Only</a:t>
            </a:r>
          </a:p>
          <a:p>
            <a:pPr lvl="2">
              <a:lnSpc>
                <a:spcPct val="120000"/>
              </a:lnSpc>
              <a:spcBef>
                <a:spcPts val="100"/>
              </a:spcBef>
            </a:pPr>
            <a:r>
              <a:rPr lang="en-GB" dirty="0"/>
              <a:t>Properties Changeable Within Profile</a:t>
            </a:r>
          </a:p>
          <a:p>
            <a:pPr lvl="2">
              <a:lnSpc>
                <a:spcPct val="120000"/>
              </a:lnSpc>
              <a:spcBef>
                <a:spcPts val="100"/>
              </a:spcBef>
            </a:pPr>
            <a:r>
              <a:rPr lang="en-GB" dirty="0"/>
              <a:t>Properties Changeable Beyond Profile</a:t>
            </a:r>
          </a:p>
          <a:p>
            <a:pPr lvl="1">
              <a:lnSpc>
                <a:spcPct val="120000"/>
              </a:lnSpc>
              <a:spcBef>
                <a:spcPts val="100"/>
              </a:spcBef>
            </a:pPr>
            <a:r>
              <a:rPr lang="en-GB" dirty="0"/>
              <a:t>Adjustment mode </a:t>
            </a:r>
            <a:r>
              <a:rPr lang="en-GB" dirty="0">
                <a:solidFill>
                  <a:srgbClr val="0070C0"/>
                </a:solidFill>
              </a:rPr>
              <a:t>(degree of change that can occur in the profile)</a:t>
            </a:r>
            <a:endParaRPr lang="en-GB" dirty="0"/>
          </a:p>
          <a:p>
            <a:pPr lvl="2">
              <a:lnSpc>
                <a:spcPct val="120000"/>
              </a:lnSpc>
              <a:spcBef>
                <a:spcPts val="100"/>
              </a:spcBef>
            </a:pPr>
            <a:r>
              <a:rPr lang="en-GB" b="1" dirty="0"/>
              <a:t>Invariant</a:t>
            </a:r>
          </a:p>
          <a:p>
            <a:pPr lvl="2">
              <a:lnSpc>
                <a:spcPct val="120000"/>
              </a:lnSpc>
              <a:spcBef>
                <a:spcPts val="100"/>
              </a:spcBef>
            </a:pPr>
            <a:r>
              <a:rPr lang="en-GB" dirty="0"/>
              <a:t>Changeable</a:t>
            </a:r>
          </a:p>
          <a:p>
            <a:pPr lvl="2">
              <a:lnSpc>
                <a:spcPct val="120000"/>
              </a:lnSpc>
              <a:spcBef>
                <a:spcPts val="100"/>
              </a:spcBef>
            </a:pPr>
            <a:r>
              <a:rPr lang="en-GB" dirty="0" err="1"/>
              <a:t>ExtendAndShrink</a:t>
            </a:r>
            <a:endParaRPr lang="en-GB" dirty="0"/>
          </a:p>
          <a:p>
            <a:pPr lvl="2"/>
            <a:endParaRPr lang="en-GB" dirty="0"/>
          </a:p>
        </p:txBody>
      </p:sp>
      <p:sp>
        <p:nvSpPr>
          <p:cNvPr id="4" name="TextBox 3">
            <a:extLst>
              <a:ext uri="{FF2B5EF4-FFF2-40B4-BE49-F238E27FC236}">
                <a16:creationId xmlns:a16="http://schemas.microsoft.com/office/drawing/2014/main" id="{BED071E0-8977-4A15-B686-0CA391E42410}"/>
              </a:ext>
            </a:extLst>
          </p:cNvPr>
          <p:cNvSpPr txBox="1"/>
          <p:nvPr/>
        </p:nvSpPr>
        <p:spPr>
          <a:xfrm>
            <a:off x="6592064" y="746076"/>
            <a:ext cx="2062168" cy="507831"/>
          </a:xfrm>
          <a:prstGeom prst="rect">
            <a:avLst/>
          </a:prstGeom>
          <a:noFill/>
        </p:spPr>
        <p:txBody>
          <a:bodyPr wrap="none" rtlCol="0">
            <a:spAutoFit/>
          </a:bodyPr>
          <a:lstStyle/>
          <a:p>
            <a:r>
              <a:rPr lang="en-GB" sz="1350" dirty="0"/>
              <a:t>Bold = default </a:t>
            </a:r>
          </a:p>
          <a:p>
            <a:r>
              <a:rPr lang="en-GB" sz="1350" dirty="0"/>
              <a:t>Default need not be stated</a:t>
            </a:r>
          </a:p>
        </p:txBody>
      </p:sp>
    </p:spTree>
    <p:extLst>
      <p:ext uri="{BB962C8B-B14F-4D97-AF65-F5344CB8AC3E}">
        <p14:creationId xmlns:p14="http://schemas.microsoft.com/office/powerpoint/2010/main" val="314381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9F1E-3699-4D98-94EE-6938FF73E05F}"/>
              </a:ext>
            </a:extLst>
          </p:cNvPr>
          <p:cNvSpPr>
            <a:spLocks noGrp="1"/>
          </p:cNvSpPr>
          <p:nvPr>
            <p:ph type="title"/>
          </p:nvPr>
        </p:nvSpPr>
        <p:spPr/>
        <p:txBody>
          <a:bodyPr/>
          <a:lstStyle/>
          <a:p>
            <a:r>
              <a:rPr lang="en-US" dirty="0"/>
              <a:t>Questions</a:t>
            </a:r>
            <a:endParaRPr lang="en-AU" dirty="0"/>
          </a:p>
        </p:txBody>
      </p:sp>
      <p:sp>
        <p:nvSpPr>
          <p:cNvPr id="3" name="Content Placeholder 2">
            <a:extLst>
              <a:ext uri="{FF2B5EF4-FFF2-40B4-BE49-F238E27FC236}">
                <a16:creationId xmlns:a16="http://schemas.microsoft.com/office/drawing/2014/main" id="{1EB4F55F-BCB3-4527-B8D6-8399153C768B}"/>
              </a:ext>
            </a:extLst>
          </p:cNvPr>
          <p:cNvSpPr>
            <a:spLocks noGrp="1"/>
          </p:cNvSpPr>
          <p:nvPr>
            <p:ph idx="1"/>
          </p:nvPr>
        </p:nvSpPr>
        <p:spPr>
          <a:xfrm>
            <a:off x="457200" y="1097279"/>
            <a:ext cx="8521700" cy="2256499"/>
          </a:xfrm>
        </p:spPr>
        <p:txBody>
          <a:bodyPr>
            <a:normAutofit fontScale="47500" lnSpcReduction="20000"/>
          </a:bodyPr>
          <a:lstStyle/>
          <a:p>
            <a:r>
              <a:rPr lang="en-US" dirty="0"/>
              <a:t>Do we need ?</a:t>
            </a:r>
          </a:p>
          <a:p>
            <a:pPr lvl="1"/>
            <a:r>
              <a:rPr lang="en-US" dirty="0"/>
              <a:t>Profile Object instance (Template) version ? </a:t>
            </a:r>
            <a:r>
              <a:rPr lang="en-US" dirty="0">
                <a:solidFill>
                  <a:srgbClr val="0070C0"/>
                </a:solidFill>
              </a:rPr>
              <a:t>Propose no. A specific named instance of properties applied to an instance is equivalent to an FC with a composed part and we do not version an FC when we change a value in a composed part etc. It may however need an application maturity level (as the specific set of values may be experimental) and an application purpose name (i.e., why this set of values is relevant).</a:t>
            </a:r>
            <a:endParaRPr lang="en-US" dirty="0"/>
          </a:p>
          <a:p>
            <a:pPr lvl="1"/>
            <a:r>
              <a:rPr lang="en-US" dirty="0"/>
              <a:t>Profile Class version ? </a:t>
            </a:r>
            <a:r>
              <a:rPr lang="en-US" dirty="0">
                <a:solidFill>
                  <a:srgbClr val="0070C0"/>
                </a:solidFill>
              </a:rPr>
              <a:t>Propose potentially yes, with the caveat that it is the set of attributes with their qualities that is being versioned (more of an occurrence) and not the overall profile mechanism. The profile class (occurrence) may have properties added or removed. This seems much more like changes to the class model. BUT we do not version our classes. So perhaps the profile class (occurrence) should simply change with no explicit versioning.</a:t>
            </a:r>
            <a:endParaRPr lang="en-US" dirty="0"/>
          </a:p>
          <a:p>
            <a:r>
              <a:rPr lang="en-US" dirty="0"/>
              <a:t>Do you want a class / attribute style structure or a (Yang like) tree style structure or just a bag of attributes (no structure) ? </a:t>
            </a:r>
            <a:r>
              <a:rPr lang="en-US" dirty="0">
                <a:solidFill>
                  <a:srgbClr val="0070C0"/>
                </a:solidFill>
              </a:rPr>
              <a:t>Propose that we have an opportunity for a structure not just a bag or tree.</a:t>
            </a:r>
            <a:r>
              <a:rPr lang="en-US" dirty="0"/>
              <a:t> </a:t>
            </a:r>
          </a:p>
          <a:p>
            <a:r>
              <a:rPr lang="en-US" dirty="0"/>
              <a:t>Use of generics will simplify the result with type safety</a:t>
            </a:r>
          </a:p>
          <a:p>
            <a:r>
              <a:rPr lang="en-US" dirty="0"/>
              <a:t>Also need to consider event / Kafka support !</a:t>
            </a:r>
          </a:p>
          <a:p>
            <a:pPr lvl="1"/>
            <a:r>
              <a:rPr lang="en-US" dirty="0">
                <a:solidFill>
                  <a:srgbClr val="0070C0"/>
                </a:solidFill>
              </a:rPr>
              <a:t>The profile instance should be reported as for any other instance. </a:t>
            </a:r>
          </a:p>
        </p:txBody>
      </p:sp>
      <p:sp>
        <p:nvSpPr>
          <p:cNvPr id="4" name="Footer Placeholder 3">
            <a:extLst>
              <a:ext uri="{FF2B5EF4-FFF2-40B4-BE49-F238E27FC236}">
                <a16:creationId xmlns:a16="http://schemas.microsoft.com/office/drawing/2014/main" id="{B5FA2B44-AD1A-41E1-AB7B-6CC4D3D860DC}"/>
              </a:ext>
            </a:extLst>
          </p:cNvPr>
          <p:cNvSpPr>
            <a:spLocks noGrp="1"/>
          </p:cNvSpPr>
          <p:nvPr>
            <p:ph type="ftr" sz="quarter" idx="11"/>
          </p:nvPr>
        </p:nvSpPr>
        <p:spPr>
          <a:xfrm>
            <a:off x="3937635" y="6356352"/>
            <a:ext cx="401193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AU"/>
          </a:p>
        </p:txBody>
      </p:sp>
      <p:sp>
        <p:nvSpPr>
          <p:cNvPr id="5" name="Slide Number Placeholder 4">
            <a:extLst>
              <a:ext uri="{FF2B5EF4-FFF2-40B4-BE49-F238E27FC236}">
                <a16:creationId xmlns:a16="http://schemas.microsoft.com/office/drawing/2014/main" id="{9DEC9D47-CF3A-43E9-9FC5-5C50F3D06962}"/>
              </a:ext>
            </a:extLst>
          </p:cNvPr>
          <p:cNvSpPr>
            <a:spLocks noGrp="1"/>
          </p:cNvSpPr>
          <p:nvPr>
            <p:ph type="sldNum" sz="quarter" idx="12"/>
          </p:nvPr>
        </p:nvSpPr>
        <p:spPr>
          <a:xfrm>
            <a:off x="4556760" y="6356357"/>
            <a:ext cx="2773680" cy="365125"/>
          </a:xfrm>
          <a:prstGeom prst="rect">
            <a:avLst/>
          </a:prstGeom>
        </p:spPr>
        <p:txBody>
          <a:bodyPr vert="horz" lIns="91440" tIns="45720" rIns="91440" bIns="45720" rtlCol="0" anchor="b"/>
          <a:lstStyle>
            <a:defPPr>
              <a:defRPr lang="en-US"/>
            </a:defPPr>
            <a:lvl1pPr marL="0" algn="ctr"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4772843-B87D-40B2-BF99-205E76FA19BB}" type="slidenum">
              <a:rPr lang="en-AU" smtClean="0"/>
              <a:pPr/>
              <a:t>5</a:t>
            </a:fld>
            <a:endParaRPr lang="en-AU"/>
          </a:p>
        </p:txBody>
      </p:sp>
      <p:pic>
        <p:nvPicPr>
          <p:cNvPr id="6" name="Picture 5">
            <a:extLst>
              <a:ext uri="{FF2B5EF4-FFF2-40B4-BE49-F238E27FC236}">
                <a16:creationId xmlns:a16="http://schemas.microsoft.com/office/drawing/2014/main" id="{5E4A7441-1677-4F3C-B27A-44AEC6BB40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56774" y="2775369"/>
            <a:ext cx="3172926" cy="2003822"/>
          </a:xfrm>
          <a:prstGeom prst="rect">
            <a:avLst/>
          </a:prstGeom>
          <a:noFill/>
          <a:ln w="6350" cmpd="sng">
            <a:solidFill>
              <a:srgbClr val="000000"/>
            </a:solidFill>
            <a:miter lim="800000"/>
            <a:headEnd/>
            <a:tailEnd/>
          </a:ln>
          <a:effectLst/>
        </p:spPr>
      </p:pic>
      <p:sp>
        <p:nvSpPr>
          <p:cNvPr id="7" name="TextBox 6">
            <a:extLst>
              <a:ext uri="{FF2B5EF4-FFF2-40B4-BE49-F238E27FC236}">
                <a16:creationId xmlns:a16="http://schemas.microsoft.com/office/drawing/2014/main" id="{D929946D-856B-42D9-8AC5-644C5B0D4A38}"/>
              </a:ext>
            </a:extLst>
          </p:cNvPr>
          <p:cNvSpPr txBox="1"/>
          <p:nvPr/>
        </p:nvSpPr>
        <p:spPr>
          <a:xfrm>
            <a:off x="6357938" y="2507478"/>
            <a:ext cx="2001895" cy="300082"/>
          </a:xfrm>
          <a:prstGeom prst="rect">
            <a:avLst/>
          </a:prstGeom>
          <a:noFill/>
        </p:spPr>
        <p:txBody>
          <a:bodyPr wrap="none" rtlCol="0">
            <a:spAutoFit/>
          </a:bodyPr>
          <a:lstStyle/>
          <a:p>
            <a:r>
              <a:rPr lang="en-US" sz="1350" dirty="0">
                <a:solidFill>
                  <a:srgbClr val="1563FF"/>
                </a:solidFill>
              </a:rPr>
              <a:t>Basic Type Square Pattern</a:t>
            </a:r>
            <a:endParaRPr lang="en-AU" sz="1350" dirty="0">
              <a:solidFill>
                <a:srgbClr val="1563FF"/>
              </a:solidFill>
            </a:endParaRPr>
          </a:p>
        </p:txBody>
      </p:sp>
      <p:grpSp>
        <p:nvGrpSpPr>
          <p:cNvPr id="11" name="Group 10">
            <a:extLst>
              <a:ext uri="{FF2B5EF4-FFF2-40B4-BE49-F238E27FC236}">
                <a16:creationId xmlns:a16="http://schemas.microsoft.com/office/drawing/2014/main" id="{A458779E-DF92-413B-9822-83B3C5CC670B}"/>
              </a:ext>
            </a:extLst>
          </p:cNvPr>
          <p:cNvGrpSpPr/>
          <p:nvPr/>
        </p:nvGrpSpPr>
        <p:grpSpPr>
          <a:xfrm>
            <a:off x="8245235" y="3271141"/>
            <a:ext cx="148746" cy="82637"/>
            <a:chOff x="11155680" y="2495550"/>
            <a:chExt cx="274320" cy="152400"/>
          </a:xfrm>
        </p:grpSpPr>
        <p:cxnSp>
          <p:nvCxnSpPr>
            <p:cNvPr id="9" name="Straight Connector 8">
              <a:extLst>
                <a:ext uri="{FF2B5EF4-FFF2-40B4-BE49-F238E27FC236}">
                  <a16:creationId xmlns:a16="http://schemas.microsoft.com/office/drawing/2014/main" id="{EF735B83-0059-4CCC-86C0-78D3FDA8051C}"/>
                </a:ext>
              </a:extLst>
            </p:cNvPr>
            <p:cNvCxnSpPr/>
            <p:nvPr/>
          </p:nvCxnSpPr>
          <p:spPr>
            <a:xfrm flipH="1" flipV="1">
              <a:off x="11292840" y="2495550"/>
              <a:ext cx="137160" cy="142875"/>
            </a:xfrm>
            <a:prstGeom prst="line">
              <a:avLst/>
            </a:prstGeom>
            <a:ln>
              <a:solidFill>
                <a:srgbClr val="9933FF"/>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0578572-4A27-43AA-B0EC-E8C9087FD63B}"/>
                </a:ext>
              </a:extLst>
            </p:cNvPr>
            <p:cNvCxnSpPr>
              <a:cxnSpLocks/>
            </p:cNvCxnSpPr>
            <p:nvPr/>
          </p:nvCxnSpPr>
          <p:spPr>
            <a:xfrm flipV="1">
              <a:off x="11155680" y="2505075"/>
              <a:ext cx="137160" cy="142875"/>
            </a:xfrm>
            <a:prstGeom prst="line">
              <a:avLst/>
            </a:prstGeom>
            <a:ln>
              <a:solidFill>
                <a:srgbClr val="9933FF"/>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0E45E3D9-7B87-4CF4-B271-942F1AB74B74}"/>
              </a:ext>
            </a:extLst>
          </p:cNvPr>
          <p:cNvGrpSpPr/>
          <p:nvPr/>
        </p:nvGrpSpPr>
        <p:grpSpPr>
          <a:xfrm>
            <a:off x="6307589" y="3131182"/>
            <a:ext cx="148746" cy="82637"/>
            <a:chOff x="11155680" y="2495550"/>
            <a:chExt cx="274320" cy="152400"/>
          </a:xfrm>
        </p:grpSpPr>
        <p:cxnSp>
          <p:nvCxnSpPr>
            <p:cNvPr id="13" name="Straight Connector 12">
              <a:extLst>
                <a:ext uri="{FF2B5EF4-FFF2-40B4-BE49-F238E27FC236}">
                  <a16:creationId xmlns:a16="http://schemas.microsoft.com/office/drawing/2014/main" id="{38FFD97C-6F19-41AE-BDF0-C20460E78E85}"/>
                </a:ext>
              </a:extLst>
            </p:cNvPr>
            <p:cNvCxnSpPr/>
            <p:nvPr/>
          </p:nvCxnSpPr>
          <p:spPr>
            <a:xfrm flipH="1" flipV="1">
              <a:off x="11292840" y="2495550"/>
              <a:ext cx="137160" cy="142875"/>
            </a:xfrm>
            <a:prstGeom prst="line">
              <a:avLst/>
            </a:prstGeom>
            <a:ln>
              <a:solidFill>
                <a:srgbClr val="9933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608A249-159A-4818-AF39-796176410081}"/>
                </a:ext>
              </a:extLst>
            </p:cNvPr>
            <p:cNvCxnSpPr>
              <a:cxnSpLocks/>
            </p:cNvCxnSpPr>
            <p:nvPr/>
          </p:nvCxnSpPr>
          <p:spPr>
            <a:xfrm flipV="1">
              <a:off x="11155680" y="2505075"/>
              <a:ext cx="137160" cy="142875"/>
            </a:xfrm>
            <a:prstGeom prst="line">
              <a:avLst/>
            </a:prstGeom>
            <a:ln>
              <a:solidFill>
                <a:srgbClr val="9933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56626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562AD3-2022-4468-953E-3460447A4E2E}"/>
              </a:ext>
            </a:extLst>
          </p:cNvPr>
          <p:cNvPicPr>
            <a:picLocks noChangeAspect="1"/>
          </p:cNvPicPr>
          <p:nvPr/>
        </p:nvPicPr>
        <p:blipFill>
          <a:blip r:embed="rId2"/>
          <a:stretch>
            <a:fillRect/>
          </a:stretch>
        </p:blipFill>
        <p:spPr>
          <a:xfrm>
            <a:off x="4521161" y="1941340"/>
            <a:ext cx="3343275" cy="2521744"/>
          </a:xfrm>
          <a:prstGeom prst="rect">
            <a:avLst/>
          </a:prstGeom>
        </p:spPr>
      </p:pic>
      <p:sp>
        <p:nvSpPr>
          <p:cNvPr id="2" name="Title 1">
            <a:extLst>
              <a:ext uri="{FF2B5EF4-FFF2-40B4-BE49-F238E27FC236}">
                <a16:creationId xmlns:a16="http://schemas.microsoft.com/office/drawing/2014/main" id="{0E415FE7-997E-409A-B6D6-6C9DB6D1E105}"/>
              </a:ext>
            </a:extLst>
          </p:cNvPr>
          <p:cNvSpPr>
            <a:spLocks noGrp="1"/>
          </p:cNvSpPr>
          <p:nvPr>
            <p:ph type="title"/>
          </p:nvPr>
        </p:nvSpPr>
        <p:spPr/>
        <p:txBody>
          <a:bodyPr/>
          <a:lstStyle/>
          <a:p>
            <a:r>
              <a:rPr lang="en-US" dirty="0"/>
              <a:t>There are 4 basic hard / soft representation options</a:t>
            </a:r>
            <a:endParaRPr lang="en-AU" dirty="0"/>
          </a:p>
        </p:txBody>
      </p:sp>
      <p:sp>
        <p:nvSpPr>
          <p:cNvPr id="4" name="Footer Placeholder 3">
            <a:extLst>
              <a:ext uri="{FF2B5EF4-FFF2-40B4-BE49-F238E27FC236}">
                <a16:creationId xmlns:a16="http://schemas.microsoft.com/office/drawing/2014/main" id="{BA6E7C86-C645-4706-8FE9-DFA912FAE6E1}"/>
              </a:ext>
            </a:extLst>
          </p:cNvPr>
          <p:cNvSpPr>
            <a:spLocks noGrp="1"/>
          </p:cNvSpPr>
          <p:nvPr>
            <p:ph type="ftr" sz="quarter" idx="11"/>
          </p:nvPr>
        </p:nvSpPr>
        <p:spPr>
          <a:xfrm>
            <a:off x="3937635" y="6356352"/>
            <a:ext cx="401193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AU"/>
          </a:p>
        </p:txBody>
      </p:sp>
      <p:sp>
        <p:nvSpPr>
          <p:cNvPr id="5" name="Slide Number Placeholder 4">
            <a:extLst>
              <a:ext uri="{FF2B5EF4-FFF2-40B4-BE49-F238E27FC236}">
                <a16:creationId xmlns:a16="http://schemas.microsoft.com/office/drawing/2014/main" id="{BE62D41A-6C2D-483F-94FF-BDF4CB8616FE}"/>
              </a:ext>
            </a:extLst>
          </p:cNvPr>
          <p:cNvSpPr>
            <a:spLocks noGrp="1"/>
          </p:cNvSpPr>
          <p:nvPr>
            <p:ph type="sldNum" sz="quarter" idx="12"/>
          </p:nvPr>
        </p:nvSpPr>
        <p:spPr>
          <a:xfrm>
            <a:off x="4556760" y="6356357"/>
            <a:ext cx="2773680" cy="365125"/>
          </a:xfrm>
          <a:prstGeom prst="rect">
            <a:avLst/>
          </a:prstGeom>
        </p:spPr>
        <p:txBody>
          <a:bodyPr vert="horz" lIns="91440" tIns="45720" rIns="91440" bIns="45720" rtlCol="0" anchor="b"/>
          <a:lstStyle>
            <a:defPPr>
              <a:defRPr lang="en-US"/>
            </a:defPPr>
            <a:lvl1pPr marL="0" algn="ctr"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4772843-B87D-40B2-BF99-205E76FA19BB}" type="slidenum">
              <a:rPr lang="en-AU" smtClean="0"/>
              <a:pPr/>
              <a:t>6</a:t>
            </a:fld>
            <a:endParaRPr lang="en-AU"/>
          </a:p>
        </p:txBody>
      </p:sp>
      <p:sp>
        <p:nvSpPr>
          <p:cNvPr id="7" name="Content Placeholder 6">
            <a:extLst>
              <a:ext uri="{FF2B5EF4-FFF2-40B4-BE49-F238E27FC236}">
                <a16:creationId xmlns:a16="http://schemas.microsoft.com/office/drawing/2014/main" id="{57C9C32C-5DF0-4C2A-85C2-CB0E61B70B5E}"/>
              </a:ext>
            </a:extLst>
          </p:cNvPr>
          <p:cNvSpPr>
            <a:spLocks noGrp="1"/>
          </p:cNvSpPr>
          <p:nvPr>
            <p:ph idx="1"/>
          </p:nvPr>
        </p:nvSpPr>
        <p:spPr>
          <a:xfrm>
            <a:off x="560070" y="857250"/>
            <a:ext cx="4011930" cy="3771900"/>
          </a:xfrm>
        </p:spPr>
        <p:txBody>
          <a:bodyPr>
            <a:normAutofit fontScale="77500" lnSpcReduction="20000"/>
          </a:bodyPr>
          <a:lstStyle/>
          <a:p>
            <a:r>
              <a:rPr lang="en-US" dirty="0"/>
              <a:t>Soft = Soft Properties, </a:t>
            </a:r>
            <a:br>
              <a:rPr lang="en-US" dirty="0"/>
            </a:br>
            <a:r>
              <a:rPr lang="en-US" dirty="0"/>
              <a:t>Hard = normal attribute</a:t>
            </a:r>
          </a:p>
          <a:p>
            <a:r>
              <a:rPr lang="en-US" dirty="0"/>
              <a:t>For the hard – hard option </a:t>
            </a:r>
          </a:p>
          <a:p>
            <a:pPr lvl="1"/>
            <a:r>
              <a:rPr lang="en-US" dirty="0"/>
              <a:t>Need the attributes in a ‘PAC’</a:t>
            </a:r>
          </a:p>
          <a:p>
            <a:pPr lvl="1"/>
            <a:r>
              <a:rPr lang="en-US" dirty="0"/>
              <a:t>Then the profile is just an instance of the PAC</a:t>
            </a:r>
          </a:p>
          <a:p>
            <a:r>
              <a:rPr lang="en-US" dirty="0"/>
              <a:t>Do we need the profile to populate ALL values in the PAC ? Do we need all the attributes in the PAC to allow null ? Or extend the metamodel to allow for this ?? </a:t>
            </a:r>
            <a:r>
              <a:rPr lang="en-US" dirty="0">
                <a:solidFill>
                  <a:srgbClr val="FF0000"/>
                </a:solidFill>
              </a:rPr>
              <a:t>(see later sketch)</a:t>
            </a:r>
            <a:endParaRPr lang="en-US" dirty="0"/>
          </a:p>
          <a:p>
            <a:r>
              <a:rPr lang="en-US" dirty="0"/>
              <a:t>Some attributes may not be profile settable and this can be represented too (2)</a:t>
            </a:r>
            <a:endParaRPr lang="en-AU" dirty="0"/>
          </a:p>
        </p:txBody>
      </p:sp>
      <p:graphicFrame>
        <p:nvGraphicFramePr>
          <p:cNvPr id="8" name="Content Placeholder 5">
            <a:extLst>
              <a:ext uri="{FF2B5EF4-FFF2-40B4-BE49-F238E27FC236}">
                <a16:creationId xmlns:a16="http://schemas.microsoft.com/office/drawing/2014/main" id="{86F44D1B-F1BC-4EF7-8E4E-052D4621651D}"/>
              </a:ext>
            </a:extLst>
          </p:cNvPr>
          <p:cNvGraphicFramePr>
            <a:graphicFrameLocks/>
          </p:cNvGraphicFramePr>
          <p:nvPr/>
        </p:nvGraphicFramePr>
        <p:xfrm>
          <a:off x="4863146" y="557833"/>
          <a:ext cx="4012408" cy="1341120"/>
        </p:xfrm>
        <a:graphic>
          <a:graphicData uri="http://schemas.openxmlformats.org/drawingml/2006/table">
            <a:tbl>
              <a:tblPr firstRow="1" firstCol="1" bandRow="1">
                <a:tableStyleId>{5C22544A-7EE6-4342-B048-85BDC9FD1C3A}</a:tableStyleId>
              </a:tblPr>
              <a:tblGrid>
                <a:gridCol w="1003102">
                  <a:extLst>
                    <a:ext uri="{9D8B030D-6E8A-4147-A177-3AD203B41FA5}">
                      <a16:colId xmlns:a16="http://schemas.microsoft.com/office/drawing/2014/main" val="4191325745"/>
                    </a:ext>
                  </a:extLst>
                </a:gridCol>
                <a:gridCol w="1003102">
                  <a:extLst>
                    <a:ext uri="{9D8B030D-6E8A-4147-A177-3AD203B41FA5}">
                      <a16:colId xmlns:a16="http://schemas.microsoft.com/office/drawing/2014/main" val="3948588080"/>
                    </a:ext>
                  </a:extLst>
                </a:gridCol>
                <a:gridCol w="1003102">
                  <a:extLst>
                    <a:ext uri="{9D8B030D-6E8A-4147-A177-3AD203B41FA5}">
                      <a16:colId xmlns:a16="http://schemas.microsoft.com/office/drawing/2014/main" val="692906602"/>
                    </a:ext>
                  </a:extLst>
                </a:gridCol>
                <a:gridCol w="1003102">
                  <a:extLst>
                    <a:ext uri="{9D8B030D-6E8A-4147-A177-3AD203B41FA5}">
                      <a16:colId xmlns:a16="http://schemas.microsoft.com/office/drawing/2014/main" val="1315926675"/>
                    </a:ext>
                  </a:extLst>
                </a:gridCol>
              </a:tblGrid>
              <a:tr h="278130">
                <a:tc>
                  <a:txBody>
                    <a:bodyPr/>
                    <a:lstStyle/>
                    <a:p>
                      <a:pPr algn="ctr"/>
                      <a:endParaRPr lang="en-AU" sz="1400" dirty="0"/>
                    </a:p>
                  </a:txBody>
                  <a:tcPr marL="68580" marR="68580" marT="34290" marB="34290">
                    <a:noFill/>
                  </a:tcPr>
                </a:tc>
                <a:tc>
                  <a:txBody>
                    <a:bodyPr/>
                    <a:lstStyle/>
                    <a:p>
                      <a:pPr algn="ctr"/>
                      <a:endParaRPr lang="en-AU" sz="1400" dirty="0"/>
                    </a:p>
                  </a:txBody>
                  <a:tcPr marL="68580" marR="68580" marT="34290" marB="34290">
                    <a:noFill/>
                  </a:tcPr>
                </a:tc>
                <a:tc gridSpan="2">
                  <a:txBody>
                    <a:bodyPr/>
                    <a:lstStyle/>
                    <a:p>
                      <a:pPr algn="ctr"/>
                      <a:r>
                        <a:rPr lang="en-US" sz="1400" dirty="0"/>
                        <a:t>Model</a:t>
                      </a:r>
                      <a:endParaRPr lang="en-AU" sz="1400" dirty="0"/>
                    </a:p>
                  </a:txBody>
                  <a:tcPr marL="68580" marR="68580" marT="34290" marB="34290"/>
                </a:tc>
                <a:tc hMerge="1">
                  <a:txBody>
                    <a:bodyPr/>
                    <a:lstStyle/>
                    <a:p>
                      <a:endParaRPr lang="en-AU" dirty="0"/>
                    </a:p>
                  </a:txBody>
                  <a:tcPr/>
                </a:tc>
                <a:extLst>
                  <a:ext uri="{0D108BD9-81ED-4DB2-BD59-A6C34878D82A}">
                    <a16:rowId xmlns:a16="http://schemas.microsoft.com/office/drawing/2014/main" val="3850852411"/>
                  </a:ext>
                </a:extLst>
              </a:tr>
              <a:tr h="278130">
                <a:tc>
                  <a:txBody>
                    <a:bodyPr/>
                    <a:lstStyle/>
                    <a:p>
                      <a:pPr algn="ctr"/>
                      <a:endParaRPr lang="en-AU" sz="1400" dirty="0"/>
                    </a:p>
                  </a:txBody>
                  <a:tcPr marL="68580" marR="68580" marT="34290" marB="34290">
                    <a:noFill/>
                  </a:tcPr>
                </a:tc>
                <a:tc>
                  <a:txBody>
                    <a:bodyPr/>
                    <a:lstStyle/>
                    <a:p>
                      <a:pPr algn="ctr"/>
                      <a:endParaRPr lang="en-AU" sz="1400" dirty="0"/>
                    </a:p>
                  </a:txBody>
                  <a:tcPr marL="68580" marR="68580" marT="34290" marB="34290">
                    <a:noFill/>
                  </a:tcPr>
                </a:tc>
                <a:tc>
                  <a:txBody>
                    <a:bodyPr/>
                    <a:lstStyle/>
                    <a:p>
                      <a:pPr algn="ctr"/>
                      <a:r>
                        <a:rPr lang="en-US" sz="1400" dirty="0"/>
                        <a:t>Soft</a:t>
                      </a:r>
                      <a:endParaRPr lang="en-AU" sz="1400" dirty="0"/>
                    </a:p>
                  </a:txBody>
                  <a:tcPr marL="68580" marR="68580" marT="34290" marB="34290"/>
                </a:tc>
                <a:tc>
                  <a:txBody>
                    <a:bodyPr/>
                    <a:lstStyle/>
                    <a:p>
                      <a:pPr algn="ctr"/>
                      <a:r>
                        <a:rPr lang="en-US" sz="1400" dirty="0"/>
                        <a:t>Hard</a:t>
                      </a:r>
                      <a:endParaRPr lang="en-AU" sz="1400" dirty="0"/>
                    </a:p>
                  </a:txBody>
                  <a:tcPr marL="68580" marR="68580" marT="34290" marB="34290"/>
                </a:tc>
                <a:extLst>
                  <a:ext uri="{0D108BD9-81ED-4DB2-BD59-A6C34878D82A}">
                    <a16:rowId xmlns:a16="http://schemas.microsoft.com/office/drawing/2014/main" val="3637061125"/>
                  </a:ext>
                </a:extLst>
              </a:tr>
              <a:tr h="278130">
                <a:tc rowSpan="2">
                  <a:txBody>
                    <a:bodyPr/>
                    <a:lstStyle/>
                    <a:p>
                      <a:pPr algn="ctr"/>
                      <a:r>
                        <a:rPr lang="en-US" sz="1400" dirty="0"/>
                        <a:t>Profile / Template</a:t>
                      </a:r>
                      <a:endParaRPr lang="en-AU" sz="1400" dirty="0"/>
                    </a:p>
                  </a:txBody>
                  <a:tcPr marL="68580" marR="68580" marT="34290" marB="34290"/>
                </a:tc>
                <a:tc>
                  <a:txBody>
                    <a:bodyPr/>
                    <a:lstStyle/>
                    <a:p>
                      <a:pPr algn="ctr"/>
                      <a:r>
                        <a:rPr lang="en-US" sz="1400" dirty="0"/>
                        <a:t>Soft</a:t>
                      </a:r>
                      <a:endParaRPr lang="en-AU" sz="1400" dirty="0"/>
                    </a:p>
                  </a:txBody>
                  <a:tcPr marL="68580" marR="68580" marT="34290" marB="34290"/>
                </a:tc>
                <a:tc>
                  <a:txBody>
                    <a:bodyPr/>
                    <a:lstStyle/>
                    <a:p>
                      <a:pPr algn="ctr"/>
                      <a:r>
                        <a:rPr lang="en-AU" sz="1400" dirty="0">
                          <a:solidFill>
                            <a:srgbClr val="4FC440"/>
                          </a:solidFill>
                          <a:sym typeface="Wingdings 2" panose="05020102010507070707" pitchFamily="18" charset="2"/>
                        </a:rPr>
                        <a:t></a:t>
                      </a:r>
                      <a:endParaRPr lang="en-AU" sz="1400" dirty="0">
                        <a:solidFill>
                          <a:srgbClr val="FF0000"/>
                        </a:solidFill>
                      </a:endParaRP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400" dirty="0">
                          <a:solidFill>
                            <a:srgbClr val="FF0000"/>
                          </a:solidFill>
                          <a:sym typeface="Wingdings 2" panose="05020102010507070707" pitchFamily="18" charset="2"/>
                        </a:rPr>
                        <a:t></a:t>
                      </a:r>
                      <a:endParaRPr lang="en-AU" sz="1400" dirty="0">
                        <a:solidFill>
                          <a:srgbClr val="FF0000"/>
                        </a:solidFill>
                      </a:endParaRPr>
                    </a:p>
                  </a:txBody>
                  <a:tcPr marL="68580" marR="68580" marT="34290" marB="34290"/>
                </a:tc>
                <a:extLst>
                  <a:ext uri="{0D108BD9-81ED-4DB2-BD59-A6C34878D82A}">
                    <a16:rowId xmlns:a16="http://schemas.microsoft.com/office/drawing/2014/main" val="1731839448"/>
                  </a:ext>
                </a:extLst>
              </a:tr>
              <a:tr h="278130">
                <a:tc vMerge="1">
                  <a:txBody>
                    <a:bodyPr/>
                    <a:lstStyle/>
                    <a:p>
                      <a:endParaRPr lang="en-AU" dirty="0"/>
                    </a:p>
                  </a:txBody>
                  <a:tcPr/>
                </a:tc>
                <a:tc>
                  <a:txBody>
                    <a:bodyPr/>
                    <a:lstStyle/>
                    <a:p>
                      <a:pPr algn="ctr"/>
                      <a:r>
                        <a:rPr lang="en-US" sz="1400" dirty="0"/>
                        <a:t>Hard</a:t>
                      </a:r>
                      <a:endParaRPr lang="en-AU" sz="1400" dirty="0"/>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Not sensible</a:t>
                      </a:r>
                      <a:endParaRPr lang="en-AU" sz="1400" dirty="0">
                        <a:solidFill>
                          <a:srgbClr val="FF0000"/>
                        </a:solidFill>
                      </a:endParaRPr>
                    </a:p>
                  </a:txBody>
                  <a:tcPr marL="68580" marR="68580" marT="34290" marB="3429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1400" dirty="0">
                          <a:solidFill>
                            <a:srgbClr val="4FC440"/>
                          </a:solidFill>
                          <a:sym typeface="Wingdings 2" panose="05020102010507070707" pitchFamily="18" charset="2"/>
                        </a:rPr>
                        <a:t></a:t>
                      </a:r>
                      <a:endParaRPr lang="en-AU" sz="1400" dirty="0">
                        <a:solidFill>
                          <a:srgbClr val="FF0000"/>
                        </a:solidFill>
                      </a:endParaRPr>
                    </a:p>
                  </a:txBody>
                  <a:tcPr marL="68580" marR="68580" marT="34290" marB="34290"/>
                </a:tc>
                <a:extLst>
                  <a:ext uri="{0D108BD9-81ED-4DB2-BD59-A6C34878D82A}">
                    <a16:rowId xmlns:a16="http://schemas.microsoft.com/office/drawing/2014/main" val="2870523928"/>
                  </a:ext>
                </a:extLst>
              </a:tr>
            </a:tbl>
          </a:graphicData>
        </a:graphic>
      </p:graphicFrame>
      <p:sp>
        <p:nvSpPr>
          <p:cNvPr id="10" name="TextBox 9">
            <a:extLst>
              <a:ext uri="{FF2B5EF4-FFF2-40B4-BE49-F238E27FC236}">
                <a16:creationId xmlns:a16="http://schemas.microsoft.com/office/drawing/2014/main" id="{3DEB5979-A2F1-4FEE-8183-1D2D6F41D3AF}"/>
              </a:ext>
            </a:extLst>
          </p:cNvPr>
          <p:cNvSpPr txBox="1"/>
          <p:nvPr/>
        </p:nvSpPr>
        <p:spPr>
          <a:xfrm>
            <a:off x="6722872" y="2201515"/>
            <a:ext cx="378630" cy="300082"/>
          </a:xfrm>
          <a:prstGeom prst="rect">
            <a:avLst/>
          </a:prstGeom>
          <a:noFill/>
        </p:spPr>
        <p:txBody>
          <a:bodyPr wrap="none" rtlCol="0">
            <a:spAutoFit/>
          </a:bodyPr>
          <a:lstStyle/>
          <a:p>
            <a:r>
              <a:rPr lang="en-US" sz="1350" dirty="0">
                <a:solidFill>
                  <a:srgbClr val="1563FF"/>
                </a:solidFill>
              </a:rPr>
              <a:t>(1)</a:t>
            </a:r>
            <a:endParaRPr lang="en-AU" sz="1350" dirty="0">
              <a:solidFill>
                <a:srgbClr val="1563FF"/>
              </a:solidFill>
            </a:endParaRPr>
          </a:p>
        </p:txBody>
      </p:sp>
      <p:sp>
        <p:nvSpPr>
          <p:cNvPr id="11" name="TextBox 10">
            <a:extLst>
              <a:ext uri="{FF2B5EF4-FFF2-40B4-BE49-F238E27FC236}">
                <a16:creationId xmlns:a16="http://schemas.microsoft.com/office/drawing/2014/main" id="{EE52A737-A87B-49BA-9035-30D54AFFD491}"/>
              </a:ext>
            </a:extLst>
          </p:cNvPr>
          <p:cNvSpPr txBox="1"/>
          <p:nvPr/>
        </p:nvSpPr>
        <p:spPr>
          <a:xfrm>
            <a:off x="6110884" y="2848749"/>
            <a:ext cx="378630" cy="300082"/>
          </a:xfrm>
          <a:prstGeom prst="rect">
            <a:avLst/>
          </a:prstGeom>
          <a:noFill/>
        </p:spPr>
        <p:txBody>
          <a:bodyPr wrap="none" rtlCol="0">
            <a:spAutoFit/>
          </a:bodyPr>
          <a:lstStyle/>
          <a:p>
            <a:r>
              <a:rPr lang="en-US" sz="1350" dirty="0">
                <a:solidFill>
                  <a:srgbClr val="1563FF"/>
                </a:solidFill>
              </a:rPr>
              <a:t>(2)</a:t>
            </a:r>
            <a:endParaRPr lang="en-AU" sz="1350" dirty="0">
              <a:solidFill>
                <a:srgbClr val="1563FF"/>
              </a:solidFill>
            </a:endParaRPr>
          </a:p>
        </p:txBody>
      </p:sp>
      <p:sp>
        <p:nvSpPr>
          <p:cNvPr id="12" name="TextBox 11">
            <a:extLst>
              <a:ext uri="{FF2B5EF4-FFF2-40B4-BE49-F238E27FC236}">
                <a16:creationId xmlns:a16="http://schemas.microsoft.com/office/drawing/2014/main" id="{2E041018-0F61-4787-B359-8AA3D88F37E1}"/>
              </a:ext>
            </a:extLst>
          </p:cNvPr>
          <p:cNvSpPr txBox="1"/>
          <p:nvPr/>
        </p:nvSpPr>
        <p:spPr>
          <a:xfrm>
            <a:off x="7081501" y="3905599"/>
            <a:ext cx="378630" cy="300082"/>
          </a:xfrm>
          <a:prstGeom prst="rect">
            <a:avLst/>
          </a:prstGeom>
          <a:noFill/>
        </p:spPr>
        <p:txBody>
          <a:bodyPr wrap="none" rtlCol="0">
            <a:spAutoFit/>
          </a:bodyPr>
          <a:lstStyle/>
          <a:p>
            <a:r>
              <a:rPr lang="en-US" sz="1350" dirty="0">
                <a:solidFill>
                  <a:srgbClr val="1563FF"/>
                </a:solidFill>
              </a:rPr>
              <a:t>(3)</a:t>
            </a:r>
            <a:endParaRPr lang="en-AU" sz="1350" dirty="0">
              <a:solidFill>
                <a:srgbClr val="1563FF"/>
              </a:solidFill>
            </a:endParaRPr>
          </a:p>
        </p:txBody>
      </p:sp>
      <p:sp>
        <p:nvSpPr>
          <p:cNvPr id="3" name="TextBox 2">
            <a:extLst>
              <a:ext uri="{FF2B5EF4-FFF2-40B4-BE49-F238E27FC236}">
                <a16:creationId xmlns:a16="http://schemas.microsoft.com/office/drawing/2014/main" id="{9E105B52-EC76-4A4D-8C17-2811D7F9CAD1}"/>
              </a:ext>
            </a:extLst>
          </p:cNvPr>
          <p:cNvSpPr txBox="1"/>
          <p:nvPr/>
        </p:nvSpPr>
        <p:spPr>
          <a:xfrm>
            <a:off x="5637062" y="3335900"/>
            <a:ext cx="1464440" cy="300082"/>
          </a:xfrm>
          <a:prstGeom prst="rect">
            <a:avLst/>
          </a:prstGeom>
          <a:noFill/>
        </p:spPr>
        <p:txBody>
          <a:bodyPr wrap="none" rtlCol="0">
            <a:spAutoFit/>
          </a:bodyPr>
          <a:lstStyle/>
          <a:p>
            <a:r>
              <a:rPr lang="en-US" sz="1350" dirty="0">
                <a:solidFill>
                  <a:srgbClr val="9933FF"/>
                </a:solidFill>
              </a:rPr>
              <a:t>Hard-hard pattern</a:t>
            </a:r>
            <a:endParaRPr lang="en-AU" sz="1350" dirty="0">
              <a:solidFill>
                <a:srgbClr val="9933FF"/>
              </a:solidFill>
            </a:endParaRPr>
          </a:p>
        </p:txBody>
      </p:sp>
      <p:sp>
        <p:nvSpPr>
          <p:cNvPr id="6" name="TextBox 5">
            <a:extLst>
              <a:ext uri="{FF2B5EF4-FFF2-40B4-BE49-F238E27FC236}">
                <a16:creationId xmlns:a16="http://schemas.microsoft.com/office/drawing/2014/main" id="{2A26E1D7-56AE-4033-9F5F-88264D8D7559}"/>
              </a:ext>
            </a:extLst>
          </p:cNvPr>
          <p:cNvSpPr txBox="1"/>
          <p:nvPr/>
        </p:nvSpPr>
        <p:spPr>
          <a:xfrm>
            <a:off x="7824746" y="3821580"/>
            <a:ext cx="871538" cy="715581"/>
          </a:xfrm>
          <a:prstGeom prst="rect">
            <a:avLst/>
          </a:prstGeom>
          <a:noFill/>
        </p:spPr>
        <p:txBody>
          <a:bodyPr wrap="square" rtlCol="0">
            <a:spAutoFit/>
          </a:bodyPr>
          <a:lstStyle/>
          <a:p>
            <a:r>
              <a:rPr lang="en-US" sz="1350" dirty="0"/>
              <a:t>Profile metadata </a:t>
            </a:r>
            <a:r>
              <a:rPr lang="en-US" sz="1350" dirty="0" err="1"/>
              <a:t>attribs</a:t>
            </a:r>
            <a:endParaRPr lang="en-AU" sz="1350" dirty="0"/>
          </a:p>
        </p:txBody>
      </p:sp>
      <p:sp>
        <p:nvSpPr>
          <p:cNvPr id="13" name="Oval 12">
            <a:extLst>
              <a:ext uri="{FF2B5EF4-FFF2-40B4-BE49-F238E27FC236}">
                <a16:creationId xmlns:a16="http://schemas.microsoft.com/office/drawing/2014/main" id="{30564728-0328-40CB-A04C-2E9DC2B4D539}"/>
              </a:ext>
            </a:extLst>
          </p:cNvPr>
          <p:cNvSpPr/>
          <p:nvPr/>
        </p:nvSpPr>
        <p:spPr>
          <a:xfrm>
            <a:off x="7829805" y="1366330"/>
            <a:ext cx="1113510" cy="532625"/>
          </a:xfrm>
          <a:prstGeom prst="ellipse">
            <a:avLst/>
          </a:prstGeom>
          <a:no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5815E24-D22C-4348-A91B-10A6132EACF1}"/>
              </a:ext>
            </a:extLst>
          </p:cNvPr>
          <p:cNvSpPr txBox="1"/>
          <p:nvPr/>
        </p:nvSpPr>
        <p:spPr>
          <a:xfrm>
            <a:off x="7520145" y="1943292"/>
            <a:ext cx="1521497" cy="646331"/>
          </a:xfrm>
          <a:prstGeom prst="rect">
            <a:avLst/>
          </a:prstGeom>
          <a:noFill/>
        </p:spPr>
        <p:txBody>
          <a:bodyPr wrap="square" rtlCol="0">
            <a:spAutoFit/>
          </a:bodyPr>
          <a:lstStyle/>
          <a:p>
            <a:r>
              <a:rPr lang="en-GB" sz="1200" dirty="0">
                <a:solidFill>
                  <a:schemeClr val="accent3">
                    <a:lumMod val="75000"/>
                  </a:schemeClr>
                </a:solidFill>
              </a:rPr>
              <a:t>Aiming for hard-hard but with the necessary flexibility.</a:t>
            </a:r>
          </a:p>
        </p:txBody>
      </p:sp>
    </p:spTree>
    <p:extLst>
      <p:ext uri="{BB962C8B-B14F-4D97-AF65-F5344CB8AC3E}">
        <p14:creationId xmlns:p14="http://schemas.microsoft.com/office/powerpoint/2010/main" val="216905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1964-0B07-4C21-8C4A-31AC36C775A2}"/>
              </a:ext>
            </a:extLst>
          </p:cNvPr>
          <p:cNvSpPr>
            <a:spLocks noGrp="1"/>
          </p:cNvSpPr>
          <p:nvPr>
            <p:ph type="title"/>
          </p:nvPr>
        </p:nvSpPr>
        <p:spPr/>
        <p:txBody>
          <a:bodyPr/>
          <a:lstStyle/>
          <a:p>
            <a:r>
              <a:rPr lang="en-US" dirty="0"/>
              <a:t>Basic Starting Point </a:t>
            </a:r>
            <a:r>
              <a:rPr lang="en-US" u="sng" dirty="0"/>
              <a:t>Soft Properties</a:t>
            </a:r>
            <a:r>
              <a:rPr lang="en-US" dirty="0"/>
              <a:t> based model</a:t>
            </a:r>
            <a:endParaRPr lang="en-AU" dirty="0"/>
          </a:p>
        </p:txBody>
      </p:sp>
      <p:sp>
        <p:nvSpPr>
          <p:cNvPr id="4" name="Footer Placeholder 3">
            <a:extLst>
              <a:ext uri="{FF2B5EF4-FFF2-40B4-BE49-F238E27FC236}">
                <a16:creationId xmlns:a16="http://schemas.microsoft.com/office/drawing/2014/main" id="{CB42F3B0-1E4B-47FD-9777-83C70D0241A4}"/>
              </a:ext>
            </a:extLst>
          </p:cNvPr>
          <p:cNvSpPr>
            <a:spLocks noGrp="1"/>
          </p:cNvSpPr>
          <p:nvPr>
            <p:ph type="ftr" sz="quarter" idx="11"/>
          </p:nvPr>
        </p:nvSpPr>
        <p:spPr>
          <a:xfrm>
            <a:off x="3937635" y="6356352"/>
            <a:ext cx="401193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AU"/>
          </a:p>
        </p:txBody>
      </p:sp>
      <p:sp>
        <p:nvSpPr>
          <p:cNvPr id="5" name="Slide Number Placeholder 4">
            <a:extLst>
              <a:ext uri="{FF2B5EF4-FFF2-40B4-BE49-F238E27FC236}">
                <a16:creationId xmlns:a16="http://schemas.microsoft.com/office/drawing/2014/main" id="{FCD4376F-15DC-447E-AA3C-EF390190E3F2}"/>
              </a:ext>
            </a:extLst>
          </p:cNvPr>
          <p:cNvSpPr>
            <a:spLocks noGrp="1"/>
          </p:cNvSpPr>
          <p:nvPr>
            <p:ph type="sldNum" sz="quarter" idx="12"/>
          </p:nvPr>
        </p:nvSpPr>
        <p:spPr>
          <a:xfrm>
            <a:off x="4556760" y="6356357"/>
            <a:ext cx="2773680" cy="365125"/>
          </a:xfrm>
          <a:prstGeom prst="rect">
            <a:avLst/>
          </a:prstGeom>
        </p:spPr>
        <p:txBody>
          <a:bodyPr vert="horz" lIns="91440" tIns="45720" rIns="91440" bIns="45720" rtlCol="0" anchor="b"/>
          <a:lstStyle>
            <a:defPPr>
              <a:defRPr lang="en-US"/>
            </a:defPPr>
            <a:lvl1pPr marL="0" algn="ctr"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4772843-B87D-40B2-BF99-205E76FA19BB}" type="slidenum">
              <a:rPr lang="en-AU" smtClean="0"/>
              <a:pPr/>
              <a:t>7</a:t>
            </a:fld>
            <a:endParaRPr lang="en-AU"/>
          </a:p>
        </p:txBody>
      </p:sp>
      <p:pic>
        <p:nvPicPr>
          <p:cNvPr id="10" name="Picture 9">
            <a:extLst>
              <a:ext uri="{FF2B5EF4-FFF2-40B4-BE49-F238E27FC236}">
                <a16:creationId xmlns:a16="http://schemas.microsoft.com/office/drawing/2014/main" id="{E0D6D82C-04F1-44DE-86F0-1375C8A27DDC}"/>
              </a:ext>
            </a:extLst>
          </p:cNvPr>
          <p:cNvPicPr>
            <a:picLocks noChangeAspect="1"/>
          </p:cNvPicPr>
          <p:nvPr/>
        </p:nvPicPr>
        <p:blipFill>
          <a:blip r:embed="rId2"/>
          <a:stretch>
            <a:fillRect/>
          </a:stretch>
        </p:blipFill>
        <p:spPr>
          <a:xfrm>
            <a:off x="478631" y="1191399"/>
            <a:ext cx="8186738" cy="2957513"/>
          </a:xfrm>
          <a:prstGeom prst="rect">
            <a:avLst/>
          </a:prstGeom>
        </p:spPr>
      </p:pic>
    </p:spTree>
    <p:extLst>
      <p:ext uri="{BB962C8B-B14F-4D97-AF65-F5344CB8AC3E}">
        <p14:creationId xmlns:p14="http://schemas.microsoft.com/office/powerpoint/2010/main" val="421148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BD8B8CD-9D0C-4226-95BB-D70A0AFADED4}"/>
              </a:ext>
            </a:extLst>
          </p:cNvPr>
          <p:cNvPicPr>
            <a:picLocks noChangeAspect="1"/>
          </p:cNvPicPr>
          <p:nvPr/>
        </p:nvPicPr>
        <p:blipFill>
          <a:blip r:embed="rId2"/>
          <a:stretch>
            <a:fillRect/>
          </a:stretch>
        </p:blipFill>
        <p:spPr>
          <a:xfrm>
            <a:off x="642938" y="1188196"/>
            <a:ext cx="7858125" cy="3614738"/>
          </a:xfrm>
          <a:prstGeom prst="rect">
            <a:avLst/>
          </a:prstGeom>
        </p:spPr>
      </p:pic>
      <p:sp>
        <p:nvSpPr>
          <p:cNvPr id="2" name="Title 1">
            <a:extLst>
              <a:ext uri="{FF2B5EF4-FFF2-40B4-BE49-F238E27FC236}">
                <a16:creationId xmlns:a16="http://schemas.microsoft.com/office/drawing/2014/main" id="{C7F3995E-7C54-4133-A286-AFDC9B33ED82}"/>
              </a:ext>
            </a:extLst>
          </p:cNvPr>
          <p:cNvSpPr>
            <a:spLocks noGrp="1"/>
          </p:cNvSpPr>
          <p:nvPr>
            <p:ph type="title"/>
          </p:nvPr>
        </p:nvSpPr>
        <p:spPr>
          <a:xfrm>
            <a:off x="457200" y="72933"/>
            <a:ext cx="8229600" cy="964367"/>
          </a:xfrm>
        </p:spPr>
        <p:txBody>
          <a:bodyPr/>
          <a:lstStyle/>
          <a:p>
            <a:r>
              <a:rPr lang="en-US" dirty="0"/>
              <a:t>Applying a </a:t>
            </a:r>
            <a:r>
              <a:rPr lang="en-US" u="sng" dirty="0"/>
              <a:t>Soft Template</a:t>
            </a:r>
            <a:r>
              <a:rPr lang="en-US" dirty="0"/>
              <a:t> to a Soft Model – attempt 1</a:t>
            </a:r>
            <a:endParaRPr lang="en-AU" dirty="0"/>
          </a:p>
        </p:txBody>
      </p:sp>
      <p:sp>
        <p:nvSpPr>
          <p:cNvPr id="4" name="Footer Placeholder 3">
            <a:extLst>
              <a:ext uri="{FF2B5EF4-FFF2-40B4-BE49-F238E27FC236}">
                <a16:creationId xmlns:a16="http://schemas.microsoft.com/office/drawing/2014/main" id="{F690DFCB-1304-481F-A37A-3429B3F7333C}"/>
              </a:ext>
            </a:extLst>
          </p:cNvPr>
          <p:cNvSpPr>
            <a:spLocks noGrp="1"/>
          </p:cNvSpPr>
          <p:nvPr>
            <p:ph type="ftr" sz="quarter" idx="11"/>
          </p:nvPr>
        </p:nvSpPr>
        <p:spPr>
          <a:xfrm>
            <a:off x="3937635" y="6356352"/>
            <a:ext cx="401193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AU"/>
          </a:p>
        </p:txBody>
      </p:sp>
      <p:sp>
        <p:nvSpPr>
          <p:cNvPr id="5" name="Slide Number Placeholder 4">
            <a:extLst>
              <a:ext uri="{FF2B5EF4-FFF2-40B4-BE49-F238E27FC236}">
                <a16:creationId xmlns:a16="http://schemas.microsoft.com/office/drawing/2014/main" id="{62882C34-7BC7-4033-AF4E-FF533EA64584}"/>
              </a:ext>
            </a:extLst>
          </p:cNvPr>
          <p:cNvSpPr>
            <a:spLocks noGrp="1"/>
          </p:cNvSpPr>
          <p:nvPr>
            <p:ph type="sldNum" sz="quarter" idx="12"/>
          </p:nvPr>
        </p:nvSpPr>
        <p:spPr>
          <a:xfrm>
            <a:off x="4556760" y="6356357"/>
            <a:ext cx="2773680" cy="365125"/>
          </a:xfrm>
          <a:prstGeom prst="rect">
            <a:avLst/>
          </a:prstGeom>
        </p:spPr>
        <p:txBody>
          <a:bodyPr vert="horz" lIns="91440" tIns="45720" rIns="91440" bIns="45720" rtlCol="0" anchor="b"/>
          <a:lstStyle>
            <a:defPPr>
              <a:defRPr lang="en-US"/>
            </a:defPPr>
            <a:lvl1pPr marL="0" algn="ctr"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4772843-B87D-40B2-BF99-205E76FA19BB}" type="slidenum">
              <a:rPr lang="en-AU" smtClean="0"/>
              <a:pPr/>
              <a:t>8</a:t>
            </a:fld>
            <a:endParaRPr lang="en-AU"/>
          </a:p>
        </p:txBody>
      </p:sp>
      <p:sp>
        <p:nvSpPr>
          <p:cNvPr id="7" name="TextBox 6">
            <a:extLst>
              <a:ext uri="{FF2B5EF4-FFF2-40B4-BE49-F238E27FC236}">
                <a16:creationId xmlns:a16="http://schemas.microsoft.com/office/drawing/2014/main" id="{F8938C9C-1D98-45A2-B873-F45B29330F97}"/>
              </a:ext>
            </a:extLst>
          </p:cNvPr>
          <p:cNvSpPr txBox="1"/>
          <p:nvPr/>
        </p:nvSpPr>
        <p:spPr>
          <a:xfrm>
            <a:off x="4368688" y="1438360"/>
            <a:ext cx="636713" cy="646331"/>
          </a:xfrm>
          <a:prstGeom prst="rect">
            <a:avLst/>
          </a:prstGeom>
          <a:noFill/>
        </p:spPr>
        <p:txBody>
          <a:bodyPr wrap="none" rtlCol="0">
            <a:spAutoFit/>
          </a:bodyPr>
          <a:lstStyle/>
          <a:p>
            <a:r>
              <a:rPr lang="en-US" sz="3600" dirty="0">
                <a:solidFill>
                  <a:srgbClr val="FF00FF"/>
                </a:solidFill>
              </a:rPr>
              <a:t>!!!</a:t>
            </a:r>
            <a:endParaRPr lang="en-AU" sz="3600" dirty="0">
              <a:solidFill>
                <a:srgbClr val="FF00FF"/>
              </a:solidFill>
            </a:endParaRPr>
          </a:p>
        </p:txBody>
      </p:sp>
      <p:sp>
        <p:nvSpPr>
          <p:cNvPr id="8" name="TextBox 7">
            <a:extLst>
              <a:ext uri="{FF2B5EF4-FFF2-40B4-BE49-F238E27FC236}">
                <a16:creationId xmlns:a16="http://schemas.microsoft.com/office/drawing/2014/main" id="{15A0B250-5751-4DCF-A7AA-1F1193F8B0DD}"/>
              </a:ext>
            </a:extLst>
          </p:cNvPr>
          <p:cNvSpPr txBox="1"/>
          <p:nvPr/>
        </p:nvSpPr>
        <p:spPr>
          <a:xfrm>
            <a:off x="2396255" y="691869"/>
            <a:ext cx="5286122" cy="507831"/>
          </a:xfrm>
          <a:prstGeom prst="rect">
            <a:avLst/>
          </a:prstGeom>
          <a:noFill/>
        </p:spPr>
        <p:txBody>
          <a:bodyPr wrap="square" rtlCol="0">
            <a:spAutoFit/>
          </a:bodyPr>
          <a:lstStyle/>
          <a:p>
            <a:r>
              <a:rPr lang="en-US" sz="1350" dirty="0">
                <a:solidFill>
                  <a:srgbClr val="1563FF"/>
                </a:solidFill>
              </a:rPr>
              <a:t>There is an obvious issue because we don’t really want separate Template attribute definitions </a:t>
            </a:r>
            <a:endParaRPr lang="en-AU" sz="1350" dirty="0">
              <a:solidFill>
                <a:srgbClr val="1563FF"/>
              </a:solidFill>
            </a:endParaRPr>
          </a:p>
        </p:txBody>
      </p:sp>
    </p:spTree>
    <p:extLst>
      <p:ext uri="{BB962C8B-B14F-4D97-AF65-F5344CB8AC3E}">
        <p14:creationId xmlns:p14="http://schemas.microsoft.com/office/powerpoint/2010/main" val="428942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7921-784D-41EF-9636-0A1CC8471D1F}"/>
              </a:ext>
            </a:extLst>
          </p:cNvPr>
          <p:cNvSpPr>
            <a:spLocks noGrp="1"/>
          </p:cNvSpPr>
          <p:nvPr>
            <p:ph type="title"/>
          </p:nvPr>
        </p:nvSpPr>
        <p:spPr>
          <a:xfrm>
            <a:off x="457200" y="72933"/>
            <a:ext cx="8229600" cy="487056"/>
          </a:xfrm>
        </p:spPr>
        <p:txBody>
          <a:bodyPr/>
          <a:lstStyle/>
          <a:p>
            <a:r>
              <a:rPr lang="en-US" sz="2000" dirty="0"/>
              <a:t>Applying a </a:t>
            </a:r>
            <a:r>
              <a:rPr lang="en-US" sz="2000" u="sng" dirty="0"/>
              <a:t>Soft Template to a Soft Model </a:t>
            </a:r>
            <a:r>
              <a:rPr lang="en-US" sz="2000" dirty="0"/>
              <a:t>– with the Occurrence pattern</a:t>
            </a:r>
            <a:endParaRPr lang="en-AU" sz="2000" dirty="0"/>
          </a:p>
        </p:txBody>
      </p:sp>
      <p:sp>
        <p:nvSpPr>
          <p:cNvPr id="4" name="Footer Placeholder 3">
            <a:extLst>
              <a:ext uri="{FF2B5EF4-FFF2-40B4-BE49-F238E27FC236}">
                <a16:creationId xmlns:a16="http://schemas.microsoft.com/office/drawing/2014/main" id="{508C7A71-4DE6-4E51-A9DE-F486E7E0C6BE}"/>
              </a:ext>
            </a:extLst>
          </p:cNvPr>
          <p:cNvSpPr>
            <a:spLocks noGrp="1"/>
          </p:cNvSpPr>
          <p:nvPr>
            <p:ph type="ftr" sz="quarter" idx="11"/>
          </p:nvPr>
        </p:nvSpPr>
        <p:spPr>
          <a:xfrm>
            <a:off x="3937635" y="6356352"/>
            <a:ext cx="401193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AU"/>
          </a:p>
        </p:txBody>
      </p:sp>
      <p:sp>
        <p:nvSpPr>
          <p:cNvPr id="5" name="Slide Number Placeholder 4">
            <a:extLst>
              <a:ext uri="{FF2B5EF4-FFF2-40B4-BE49-F238E27FC236}">
                <a16:creationId xmlns:a16="http://schemas.microsoft.com/office/drawing/2014/main" id="{09FB9332-5A6D-4A55-8F44-44FC086C159A}"/>
              </a:ext>
            </a:extLst>
          </p:cNvPr>
          <p:cNvSpPr>
            <a:spLocks noGrp="1"/>
          </p:cNvSpPr>
          <p:nvPr>
            <p:ph type="sldNum" sz="quarter" idx="12"/>
          </p:nvPr>
        </p:nvSpPr>
        <p:spPr>
          <a:xfrm>
            <a:off x="4556760" y="6356357"/>
            <a:ext cx="2773680" cy="365125"/>
          </a:xfrm>
          <a:prstGeom prst="rect">
            <a:avLst/>
          </a:prstGeom>
        </p:spPr>
        <p:txBody>
          <a:bodyPr vert="horz" lIns="91440" tIns="45720" rIns="91440" bIns="45720" rtlCol="0" anchor="b"/>
          <a:lstStyle>
            <a:defPPr>
              <a:defRPr lang="en-US"/>
            </a:defPPr>
            <a:lvl1pPr marL="0" algn="ctr"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4772843-B87D-40B2-BF99-205E76FA19BB}" type="slidenum">
              <a:rPr lang="en-AU" smtClean="0"/>
              <a:pPr/>
              <a:t>9</a:t>
            </a:fld>
            <a:endParaRPr lang="en-AU"/>
          </a:p>
        </p:txBody>
      </p:sp>
      <p:sp>
        <p:nvSpPr>
          <p:cNvPr id="7" name="TextBox 6">
            <a:extLst>
              <a:ext uri="{FF2B5EF4-FFF2-40B4-BE49-F238E27FC236}">
                <a16:creationId xmlns:a16="http://schemas.microsoft.com/office/drawing/2014/main" id="{B9892DB4-2B14-4771-91FE-FA95EEE0F358}"/>
              </a:ext>
            </a:extLst>
          </p:cNvPr>
          <p:cNvSpPr txBox="1"/>
          <p:nvPr/>
        </p:nvSpPr>
        <p:spPr>
          <a:xfrm>
            <a:off x="2149419" y="680801"/>
            <a:ext cx="1350563" cy="300082"/>
          </a:xfrm>
          <a:prstGeom prst="rect">
            <a:avLst/>
          </a:prstGeom>
          <a:noFill/>
        </p:spPr>
        <p:txBody>
          <a:bodyPr wrap="none" rtlCol="0">
            <a:spAutoFit/>
          </a:bodyPr>
          <a:lstStyle/>
          <a:p>
            <a:r>
              <a:rPr lang="en-US" sz="1350" dirty="0">
                <a:solidFill>
                  <a:srgbClr val="9933FF"/>
                </a:solidFill>
              </a:rPr>
              <a:t>Soft-soft pattern</a:t>
            </a:r>
            <a:endParaRPr lang="en-AU" sz="1350" dirty="0">
              <a:solidFill>
                <a:srgbClr val="9933FF"/>
              </a:solidFill>
            </a:endParaRPr>
          </a:p>
        </p:txBody>
      </p:sp>
      <p:pic>
        <p:nvPicPr>
          <p:cNvPr id="9" name="Picture 8">
            <a:extLst>
              <a:ext uri="{FF2B5EF4-FFF2-40B4-BE49-F238E27FC236}">
                <a16:creationId xmlns:a16="http://schemas.microsoft.com/office/drawing/2014/main" id="{16F04DE8-1958-4330-BF8A-44185705282C}"/>
              </a:ext>
            </a:extLst>
          </p:cNvPr>
          <p:cNvPicPr>
            <a:picLocks noChangeAspect="1"/>
          </p:cNvPicPr>
          <p:nvPr/>
        </p:nvPicPr>
        <p:blipFill>
          <a:blip r:embed="rId2"/>
          <a:stretch>
            <a:fillRect/>
          </a:stretch>
        </p:blipFill>
        <p:spPr>
          <a:xfrm>
            <a:off x="379469" y="957801"/>
            <a:ext cx="6615113" cy="3707606"/>
          </a:xfrm>
          <a:prstGeom prst="rect">
            <a:avLst/>
          </a:prstGeom>
        </p:spPr>
      </p:pic>
      <p:sp>
        <p:nvSpPr>
          <p:cNvPr id="10" name="TextBox 9">
            <a:extLst>
              <a:ext uri="{FF2B5EF4-FFF2-40B4-BE49-F238E27FC236}">
                <a16:creationId xmlns:a16="http://schemas.microsoft.com/office/drawing/2014/main" id="{EB1B457D-DD55-4247-ACBD-0CA666EE8BBC}"/>
              </a:ext>
            </a:extLst>
          </p:cNvPr>
          <p:cNvSpPr txBox="1"/>
          <p:nvPr/>
        </p:nvSpPr>
        <p:spPr>
          <a:xfrm>
            <a:off x="7071933" y="814216"/>
            <a:ext cx="1764922" cy="3000821"/>
          </a:xfrm>
          <a:prstGeom prst="rect">
            <a:avLst/>
          </a:prstGeom>
          <a:noFill/>
        </p:spPr>
        <p:txBody>
          <a:bodyPr wrap="square" rtlCol="0">
            <a:spAutoFit/>
          </a:bodyPr>
          <a:lstStyle/>
          <a:p>
            <a:r>
              <a:rPr lang="en-US" sz="1350" dirty="0"/>
              <a:t>Note that there is a temporal aspect here that we don’t show, when the profile was applied to the model. We also can’t know if the application actually changed the value or not.</a:t>
            </a:r>
          </a:p>
          <a:p>
            <a:endParaRPr lang="en-US" sz="1350" dirty="0"/>
          </a:p>
          <a:p>
            <a:r>
              <a:rPr lang="en-US" sz="1350" dirty="0"/>
              <a:t>This would be much better in a Kafka log where we can see the changes over time</a:t>
            </a:r>
            <a:endParaRPr lang="en-AU" sz="1350" dirty="0"/>
          </a:p>
        </p:txBody>
      </p:sp>
      <p:sp>
        <p:nvSpPr>
          <p:cNvPr id="3" name="Rectangle 2">
            <a:extLst>
              <a:ext uri="{FF2B5EF4-FFF2-40B4-BE49-F238E27FC236}">
                <a16:creationId xmlns:a16="http://schemas.microsoft.com/office/drawing/2014/main" id="{39CCE054-2758-4D21-9EAA-297C58F619DC}"/>
              </a:ext>
            </a:extLst>
          </p:cNvPr>
          <p:cNvSpPr/>
          <p:nvPr/>
        </p:nvSpPr>
        <p:spPr>
          <a:xfrm>
            <a:off x="3992408" y="3999703"/>
            <a:ext cx="1056011" cy="5459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Profile</a:t>
            </a:r>
            <a:br>
              <a:rPr lang="en-US" sz="1350" dirty="0"/>
            </a:br>
            <a:r>
              <a:rPr lang="en-US" sz="1350" dirty="0"/>
              <a:t>Application</a:t>
            </a:r>
            <a:endParaRPr lang="en-AU" sz="1350" dirty="0"/>
          </a:p>
        </p:txBody>
      </p:sp>
    </p:spTree>
    <p:extLst>
      <p:ext uri="{BB962C8B-B14F-4D97-AF65-F5344CB8AC3E}">
        <p14:creationId xmlns:p14="http://schemas.microsoft.com/office/powerpoint/2010/main" val="2294009095"/>
      </p:ext>
    </p:extLst>
  </p:cSld>
  <p:clrMapOvr>
    <a:masterClrMapping/>
  </p:clrMapOvr>
</p:sld>
</file>

<file path=ppt/theme/theme1.xml><?xml version="1.0" encoding="utf-8"?>
<a:theme xmlns:a="http://schemas.openxmlformats.org/drawingml/2006/main" name="ONF PPT Template 102017">
  <a:themeElements>
    <a:clrScheme name="Custom 108">
      <a:dk1>
        <a:srgbClr val="4B4B4B"/>
      </a:dk1>
      <a:lt1>
        <a:srgbClr val="FFFFFF"/>
      </a:lt1>
      <a:dk2>
        <a:srgbClr val="004B7D"/>
      </a:dk2>
      <a:lt2>
        <a:srgbClr val="FFAF00"/>
      </a:lt2>
      <a:accent1>
        <a:srgbClr val="007DCC"/>
      </a:accent1>
      <a:accent2>
        <a:srgbClr val="CC3333"/>
      </a:accent2>
      <a:accent3>
        <a:srgbClr val="339866"/>
      </a:accent3>
      <a:accent4>
        <a:srgbClr val="664B97"/>
      </a:accent4>
      <a:accent5>
        <a:srgbClr val="00CCFF"/>
      </a:accent5>
      <a:accent6>
        <a:srgbClr val="CC6600"/>
      </a:accent6>
      <a:hlink>
        <a:srgbClr val="004B7D"/>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5400" cap="rnd" cmpd="sng">
          <a:solidFill>
            <a:schemeClr val="tx1">
              <a:lumMod val="60000"/>
              <a:lumOff val="4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ONF PPT Template 102017</Template>
  <TotalTime>0</TotalTime>
  <Words>2498</Words>
  <Application>Microsoft Office PowerPoint</Application>
  <PresentationFormat>On-screen Show (16:9)</PresentationFormat>
  <Paragraphs>294</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Wingdings 2</vt:lpstr>
      <vt:lpstr>ONF PPT Template 102017</vt:lpstr>
      <vt:lpstr>Profiles and Templates</vt:lpstr>
      <vt:lpstr>Central feature – The Basic Profile</vt:lpstr>
      <vt:lpstr>Requested capability An interpretation of the Telefonica need</vt:lpstr>
      <vt:lpstr>Basic capability framework</vt:lpstr>
      <vt:lpstr>Questions</vt:lpstr>
      <vt:lpstr>There are 4 basic hard / soft representation options</vt:lpstr>
      <vt:lpstr>Basic Starting Point Soft Properties based model</vt:lpstr>
      <vt:lpstr>Applying a Soft Template to a Soft Model – attempt 1</vt:lpstr>
      <vt:lpstr>Applying a Soft Template to a Soft Model – with the Occurrence pattern</vt:lpstr>
      <vt:lpstr>Don’t forget to apply the decoration pattern here too</vt:lpstr>
      <vt:lpstr>Positioning the Profile</vt:lpstr>
      <vt:lpstr>There are 8 key classes in the ONF CIM Core Model</vt:lpstr>
      <vt:lpstr>Technology extensions considering Profiles</vt:lpstr>
      <vt:lpstr>Progression of sub-setting – Constraining Semantics</vt:lpstr>
      <vt:lpstr>Further thoughts</vt:lpstr>
      <vt:lpstr>Observations</vt:lpstr>
      <vt:lpstr>Rough sketch of Basic Profile (for further discussion)</vt:lpstr>
      <vt:lpstr>Several sub cases</vt:lpstr>
      <vt:lpstr>Discussion</vt:lpstr>
      <vt:lpstr>Backup</vt:lpstr>
      <vt:lpstr>There is an issue with applying a soft profile to a hard class model</vt:lpstr>
      <vt:lpstr>This produces a Common Protocol / Feature Structure</vt:lpstr>
      <vt:lpstr>How the Protocols / Features add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2018-12-04T23:32:03Z</dcterms:created>
  <dcterms:modified xsi:type="dcterms:W3CDTF">2024-01-25T12:41:48Z</dcterms:modified>
</cp:coreProperties>
</file>