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8" r:id="rId3"/>
    <p:sldId id="298" r:id="rId4"/>
    <p:sldId id="310" r:id="rId5"/>
    <p:sldId id="311" r:id="rId6"/>
    <p:sldId id="313" r:id="rId7"/>
    <p:sldId id="316" r:id="rId8"/>
    <p:sldId id="350" r:id="rId9"/>
    <p:sldId id="352" r:id="rId10"/>
    <p:sldId id="353" r:id="rId11"/>
    <p:sldId id="355" r:id="rId12"/>
    <p:sldId id="356" r:id="rId13"/>
    <p:sldId id="329" r:id="rId1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 preferSingleView="1">
    <p:restoredLeft sz="7589" autoAdjust="0"/>
    <p:restoredTop sz="97033" autoAdjust="0"/>
  </p:normalViewPr>
  <p:slideViewPr>
    <p:cSldViewPr snapToObjects="1">
      <p:cViewPr varScale="1">
        <p:scale>
          <a:sx n="117" d="100"/>
          <a:sy n="117" d="100"/>
        </p:scale>
        <p:origin x="2352" y="108"/>
      </p:cViewPr>
      <p:guideLst>
        <p:guide orient="horz" pos="720"/>
        <p:guide orient="horz" pos="192"/>
        <p:guide orient="horz" pos="3888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5" d="100"/>
          <a:sy n="105" d="100"/>
        </p:scale>
        <p:origin x="-428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0C9753-D86A-7E46-B736-151B08FBBA06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B06AA0-874E-1E43-B7A6-3A32CCFD9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56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4ED3BF-3CB7-5046-84A2-725EAA880A50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6C6165-BF42-A041-98E4-81607A4266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57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C6165-BF42-A041-98E4-81607A4266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1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C6165-BF42-A041-98E4-81607A4266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C6165-BF42-A041-98E4-81607A4266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7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2590800"/>
            <a:ext cx="9144000" cy="2246769"/>
          </a:xfrm>
          <a:prstGeom prst="rect">
            <a:avLst/>
          </a:prstGeom>
          <a:solidFill>
            <a:srgbClr val="414FAB"/>
          </a:solidFill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05956"/>
            <a:ext cx="8229600" cy="598487"/>
          </a:xfrm>
        </p:spPr>
        <p:txBody>
          <a:bodyPr anchor="b">
            <a:normAutofit/>
          </a:bodyPr>
          <a:lstStyle>
            <a:lvl1pPr algn="l">
              <a:defRPr sz="28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813177"/>
            <a:ext cx="8229600" cy="455612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1600" y="304800"/>
            <a:ext cx="965200" cy="1293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8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1600" y="304800"/>
            <a:ext cx="965200" cy="1293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8229600" cy="76200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8229600" cy="4068764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1600" y="304800"/>
            <a:ext cx="965200" cy="1293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1600" y="304800"/>
            <a:ext cx="965200" cy="1293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ef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2895600" cy="50292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05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1600" y="304800"/>
            <a:ext cx="965200" cy="1293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&amp;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1200" y="1143000"/>
            <a:ext cx="2895600" cy="5029200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1600" y="304800"/>
            <a:ext cx="965200" cy="1293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09742"/>
            <a:ext cx="241102" cy="25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79" tIns="32139" rIns="64279" bIns="321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264" indent="-200871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483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4877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270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766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056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449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184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15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257479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99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276600"/>
            <a:ext cx="8229600" cy="476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000"/>
            <a:ext cx="8229600" cy="30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4.gif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57150"/>
            <a:ext cx="259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© 2016 Open Networking Foundation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702" r:id="rId7"/>
    <p:sldLayoutId id="214748370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NF-horiz-large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760" y="88392"/>
            <a:ext cx="5679440" cy="166420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7200" y="6356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900" dirty="0" smtClean="0">
              <a:solidFill>
                <a:srgbClr val="141313"/>
              </a:solidFill>
            </a:endParaRPr>
          </a:p>
          <a:p>
            <a:pPr algn="l"/>
            <a:r>
              <a:rPr lang="en-US" sz="900" dirty="0" smtClean="0">
                <a:solidFill>
                  <a:srgbClr val="141313"/>
                </a:solidFill>
              </a:rPr>
              <a:t>© 2016 Open Networking Foundation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21600" y="304800"/>
            <a:ext cx="965200" cy="129336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0" y="2590800"/>
            <a:ext cx="9144000" cy="2246769"/>
          </a:xfrm>
          <a:prstGeom prst="rect">
            <a:avLst/>
          </a:prstGeom>
          <a:solidFill>
            <a:srgbClr val="414FAB"/>
          </a:solidFill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NetworkingFoundation/PIF-Open-Intermediate-Representation" TargetMode="External"/><Relationship Id="rId2" Type="http://schemas.openxmlformats.org/officeDocument/2006/relationships/hyperlink" Target="https://groups.opensourcesdn.org/wg/PIF/dashbo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76600"/>
            <a:ext cx="8229600" cy="1066800"/>
          </a:xfrm>
        </p:spPr>
        <p:txBody>
          <a:bodyPr/>
          <a:lstStyle/>
          <a:p>
            <a:r>
              <a:rPr lang="en-US" dirty="0" smtClean="0"/>
              <a:t>Protocol </a:t>
            </a:r>
            <a:r>
              <a:rPr lang="en-US" dirty="0"/>
              <a:t>Independent </a:t>
            </a:r>
            <a:r>
              <a:rPr lang="en-US" dirty="0" smtClean="0"/>
              <a:t>Forwarding (PIF) project</a:t>
            </a:r>
            <a:br>
              <a:rPr lang="en-US" dirty="0" smtClean="0"/>
            </a:b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8229600" cy="304800"/>
          </a:xfrm>
        </p:spPr>
        <p:txBody>
          <a:bodyPr/>
          <a:lstStyle/>
          <a:p>
            <a:r>
              <a:rPr lang="en-US" dirty="0" smtClean="0"/>
              <a:t>ONF SDN Evolution workday session / September,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152400"/>
            <a:ext cx="8457753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Runtime API setting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276600"/>
            <a:ext cx="1600200" cy="914400"/>
          </a:xfrm>
          <a:prstGeom prst="ellipse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3276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Intermediate representation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600" y="1421493"/>
            <a:ext cx="6222898" cy="4674507"/>
            <a:chOff x="1397102" y="1421493"/>
            <a:chExt cx="6222898" cy="46745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102" y="1421493"/>
              <a:ext cx="6222898" cy="467450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810000" y="2245800"/>
              <a:ext cx="533400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88600" y="2250000"/>
              <a:ext cx="533400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24600" y="2245800"/>
              <a:ext cx="664200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PIFL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6280498" y="2362200"/>
            <a:ext cx="1560298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HLL’s API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80498" y="3543300"/>
            <a:ext cx="1560298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IR’s API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280498" y="4724400"/>
            <a:ext cx="1568102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Target’s API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53200" y="2952750"/>
            <a:ext cx="1066800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53200" y="4133850"/>
            <a:ext cx="1066800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191000" y="2895600"/>
            <a:ext cx="2286000" cy="4115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Generates</a:t>
            </a:r>
            <a:endParaRPr lang="en-US" sz="1400" dirty="0"/>
          </a:p>
        </p:txBody>
      </p:sp>
      <p:sp>
        <p:nvSpPr>
          <p:cNvPr id="22" name="Right Arrow 21"/>
          <p:cNvSpPr/>
          <p:nvPr/>
        </p:nvSpPr>
        <p:spPr>
          <a:xfrm>
            <a:off x="4191000" y="4084293"/>
            <a:ext cx="2286000" cy="4115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506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7771953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Summary of PIF work areas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647" y="1752600"/>
            <a:ext cx="8228707" cy="4220765"/>
          </a:xfrm>
        </p:spPr>
        <p:txBody>
          <a:bodyPr>
            <a:normAutofit/>
          </a:bodyPr>
          <a:lstStyle/>
          <a:p>
            <a:r>
              <a:rPr lang="en-US" dirty="0"/>
              <a:t>Experimentation with IR features and capabilities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lead to a final IR </a:t>
            </a:r>
            <a:r>
              <a:rPr lang="en-US" dirty="0" smtClean="0"/>
              <a:t>proposal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Investigating </a:t>
            </a:r>
            <a:r>
              <a:rPr lang="en-US" dirty="0"/>
              <a:t>diverse use cases for the IR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to ensure apt </a:t>
            </a:r>
            <a:r>
              <a:rPr lang="en-US" dirty="0" smtClean="0"/>
              <a:t>coverage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Runtime </a:t>
            </a:r>
            <a:r>
              <a:rPr lang="en-US" dirty="0"/>
              <a:t>API for the IR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feed into next-generation </a:t>
            </a:r>
            <a:r>
              <a:rPr lang="en-US" dirty="0" err="1" smtClean="0"/>
              <a:t>OpenFlow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A5862B-04AC-4D94-92F7-D9392A3EE6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72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join in the PIF project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416675"/>
            <a:ext cx="2133600" cy="365125"/>
          </a:xfrm>
        </p:spPr>
        <p:txBody>
          <a:bodyPr/>
          <a:lstStyle/>
          <a:p>
            <a:fld id="{95FB27F1-C2FE-E646-9E41-8F3092BBAFAE}" type="slidenum">
              <a:rPr lang="en-US" sz="13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pPr/>
              <a:t>12</a:t>
            </a:fld>
            <a:endParaRPr lang="en-US" sz="1300" dirty="0">
              <a:solidFill>
                <a:schemeClr val="tx1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PIF Open Source </a:t>
            </a:r>
            <a:r>
              <a:rPr lang="en-US" dirty="0"/>
              <a:t>SDN project at: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groups.opensourcesdn.org/wg/PIF/dashboard</a:t>
            </a:r>
            <a:endParaRPr lang="en-US" dirty="0" smtClean="0"/>
          </a:p>
          <a:p>
            <a:pPr lvl="1"/>
            <a:r>
              <a:rPr lang="en-US" dirty="0" smtClean="0"/>
              <a:t>Contains calendar, mail archive, documents, etc.</a:t>
            </a:r>
          </a:p>
          <a:p>
            <a:endParaRPr lang="en-US" dirty="0" smtClean="0"/>
          </a:p>
          <a:p>
            <a:r>
              <a:rPr lang="en-US" dirty="0" smtClean="0"/>
              <a:t>PIF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u="sng" dirty="0" smtClean="0">
                <a:hlinkClick r:id="rId3"/>
              </a:rPr>
              <a:t>https://github.com/OpenNetworkingFoundation/PIF-Open-Intermediate-Representation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Join the weekly call:</a:t>
            </a:r>
          </a:p>
          <a:p>
            <a:pPr fontAlgn="base"/>
            <a:r>
              <a:rPr lang="en-US" dirty="0" smtClean="0"/>
              <a:t>Tues</a:t>
            </a:r>
            <a:r>
              <a:rPr lang="en-US" dirty="0" smtClean="0"/>
              <a:t>days </a:t>
            </a:r>
            <a:r>
              <a:rPr lang="en-US" dirty="0" smtClean="0"/>
              <a:t>11am -12 noon Pacific</a:t>
            </a:r>
          </a:p>
          <a:p>
            <a:pPr fontAlgn="base"/>
            <a:r>
              <a:rPr lang="en-US" dirty="0" smtClean="0"/>
              <a:t>See calendar entry for full information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/>
              <a:t>the mailing list </a:t>
            </a:r>
            <a:r>
              <a:rPr lang="en-US" dirty="0"/>
              <a:t>(</a:t>
            </a:r>
            <a:r>
              <a:rPr lang="en-US" dirty="0" smtClean="0"/>
              <a:t>pif@community.opensourcesdn.org)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152400"/>
            <a:ext cx="8457753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PIF </a:t>
            </a:r>
            <a:r>
              <a:rPr lang="en-US" sz="2800" dirty="0" smtClean="0">
                <a:solidFill>
                  <a:schemeClr val="tx1"/>
                </a:solidFill>
              </a:rPr>
              <a:t>Open Source SDN software </a:t>
            </a:r>
            <a:r>
              <a:rPr lang="en-US" sz="2800" dirty="0">
                <a:solidFill>
                  <a:schemeClr val="tx1"/>
                </a:solidFill>
              </a:rPr>
              <a:t>project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… and also ONF Specifications Area group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276600"/>
            <a:ext cx="1600200" cy="914400"/>
          </a:xfrm>
          <a:prstGeom prst="ellipse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3276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Intermediate representation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600" y="1421493"/>
            <a:ext cx="6222898" cy="4674507"/>
            <a:chOff x="1397102" y="1421493"/>
            <a:chExt cx="6222898" cy="46745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102" y="1421493"/>
              <a:ext cx="6222898" cy="467450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810000" y="2245800"/>
              <a:ext cx="533400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88600" y="2250000"/>
              <a:ext cx="533400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24600" y="2245800"/>
              <a:ext cx="664200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PIFL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2771001"/>
            <a:ext cx="4384534" cy="2791599"/>
            <a:chOff x="5184065" y="2771001"/>
            <a:chExt cx="4384534" cy="2791599"/>
          </a:xfrm>
        </p:grpSpPr>
        <p:sp>
          <p:nvSpPr>
            <p:cNvPr id="15" name="TextBox 14"/>
            <p:cNvSpPr txBox="1"/>
            <p:nvPr/>
          </p:nvSpPr>
          <p:spPr>
            <a:xfrm>
              <a:off x="5189815" y="2771001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Focus areas of PIF project: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84065" y="3191470"/>
              <a:ext cx="43845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Intermediate Representation elements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Use cases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Runtime APIs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9400" y="4639270"/>
              <a:ext cx="228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Feeds into ONF “SDN Evolution” specification activity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7086600" y="4114800"/>
              <a:ext cx="228600" cy="457200"/>
            </a:xfrm>
            <a:prstGeom prst="straightConnector1">
              <a:avLst/>
            </a:prstGeom>
            <a:solidFill>
              <a:schemeClr val="tx2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96716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BIR (pronounced “beer”): the “B” IR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524000"/>
            <a:ext cx="8228707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capture the different threads of IR-related discussions</a:t>
            </a:r>
          </a:p>
          <a:p>
            <a:endParaRPr lang="en-US" dirty="0"/>
          </a:p>
          <a:p>
            <a:r>
              <a:rPr lang="en-US" dirty="0" smtClean="0"/>
              <a:t>Intended to be at the “right” level for this domain-specific IR</a:t>
            </a:r>
          </a:p>
          <a:p>
            <a:endParaRPr lang="en-US" dirty="0" smtClean="0"/>
          </a:p>
          <a:p>
            <a:r>
              <a:rPr lang="en-US" dirty="0" smtClean="0"/>
              <a:t>Intended to be more language/target neutral than the AIR strawman</a:t>
            </a:r>
          </a:p>
          <a:p>
            <a:endParaRPr lang="en-US" dirty="0"/>
          </a:p>
          <a:p>
            <a:r>
              <a:rPr lang="en-US" dirty="0" smtClean="0"/>
              <a:t>Candidate as programmable </a:t>
            </a:r>
            <a:r>
              <a:rPr lang="en-US" dirty="0" err="1" smtClean="0"/>
              <a:t>datapath</a:t>
            </a:r>
            <a:r>
              <a:rPr lang="en-US" dirty="0" smtClean="0"/>
              <a:t> model for evolved SDN</a:t>
            </a:r>
          </a:p>
          <a:p>
            <a:endParaRPr lang="en-US" dirty="0"/>
          </a:p>
          <a:p>
            <a:r>
              <a:rPr lang="en-US" dirty="0" smtClean="0"/>
              <a:t>Open </a:t>
            </a:r>
            <a:r>
              <a:rPr lang="en-US" dirty="0"/>
              <a:t>source software simulator based on </a:t>
            </a:r>
            <a:r>
              <a:rPr lang="en-US" dirty="0" smtClean="0"/>
              <a:t>Meta-IR </a:t>
            </a:r>
            <a:r>
              <a:rPr lang="en-US" dirty="0"/>
              <a:t>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8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Main influences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819400" y="1417589"/>
            <a:ext cx="3429000" cy="277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9144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PIF group discussions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548" y="1524000"/>
            <a:ext cx="1569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P4, RMT, AIR</a:t>
            </a:r>
          </a:p>
          <a:p>
            <a:pPr algn="ctr"/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1242" y="1524000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POF</a:t>
            </a:r>
          </a:p>
          <a:p>
            <a:pPr algn="ctr"/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0480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NetASM</a:t>
            </a:r>
            <a:r>
              <a:rPr lang="en-US" dirty="0" smtClean="0"/>
              <a:t>, Banzai</a:t>
            </a:r>
          </a:p>
          <a:p>
            <a:pPr algn="ctr"/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1242" y="3008531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PX</a:t>
            </a:r>
          </a:p>
          <a:p>
            <a:pPr algn="ctr"/>
            <a:r>
              <a:rPr lang="en-US" dirty="0" smtClean="0"/>
              <a:t>school</a:t>
            </a:r>
            <a:endParaRPr lang="en-US" dirty="0"/>
          </a:p>
        </p:txBody>
      </p:sp>
      <p:pic>
        <p:nvPicPr>
          <p:cNvPr id="1026" name="Picture 2" descr="https://upload.wikimedia.org/wikipedia/commons/8/82/2011_Trampeltier_15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47" y="4491894"/>
            <a:ext cx="1936053" cy="15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uzzsharer.com/wp-content/uploads/2015/06/beautiful-running-hor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34" y="4491894"/>
            <a:ext cx="2309466" cy="15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8200" y="5029200"/>
            <a:ext cx="81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rather than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193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5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he BIR packet processing 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45" y="1143000"/>
            <a:ext cx="8228707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Top-level static packet data flow graph (linear pipeline at first)</a:t>
            </a:r>
          </a:p>
          <a:p>
            <a:pPr lvl="1"/>
            <a:r>
              <a:rPr lang="en-US" dirty="0" smtClean="0"/>
              <a:t>User-defined metadata collection(s) associated with each packet in transit </a:t>
            </a:r>
          </a:p>
          <a:p>
            <a:r>
              <a:rPr lang="en-US" dirty="0" smtClean="0"/>
              <a:t>Each node is a “packet processor”</a:t>
            </a:r>
          </a:p>
          <a:p>
            <a:pPr lvl="1"/>
            <a:r>
              <a:rPr lang="en-US" dirty="0" smtClean="0"/>
              <a:t>Either a “control flow”: programmed processor</a:t>
            </a:r>
          </a:p>
          <a:p>
            <a:pPr lvl="1"/>
            <a:r>
              <a:rPr lang="en-US" dirty="0" smtClean="0"/>
              <a:t>Or an “other processor”: supplied processor</a:t>
            </a:r>
          </a:p>
          <a:p>
            <a:r>
              <a:rPr lang="en-US" dirty="0" smtClean="0"/>
              <a:t>Could be described as “µVNF chaining”</a:t>
            </a:r>
          </a:p>
          <a:p>
            <a:endParaRPr lang="en-US" dirty="0" smtClean="0"/>
          </a:p>
          <a:p>
            <a:r>
              <a:rPr lang="en-US" dirty="0" smtClean="0"/>
              <a:t>A control flow involves traversing “basic blocks” to completion</a:t>
            </a:r>
          </a:p>
          <a:p>
            <a:r>
              <a:rPr lang="en-US" dirty="0" smtClean="0"/>
              <a:t>A basic block:</a:t>
            </a:r>
          </a:p>
          <a:p>
            <a:pPr lvl="1"/>
            <a:r>
              <a:rPr lang="en-US" dirty="0" smtClean="0"/>
              <a:t>Has optional defined local contexts of: header type, table</a:t>
            </a:r>
          </a:p>
          <a:p>
            <a:pPr lvl="1"/>
            <a:r>
              <a:rPr lang="en-US" dirty="0" smtClean="0"/>
              <a:t>Is passed a packet and an offset into that packet</a:t>
            </a:r>
          </a:p>
          <a:p>
            <a:pPr lvl="1"/>
            <a:r>
              <a:rPr lang="en-US" dirty="0" smtClean="0"/>
              <a:t>Carries out an unconditional sequence of header/metadata updates and/or calls on library methods</a:t>
            </a:r>
          </a:p>
          <a:p>
            <a:pPr lvl="1"/>
            <a:r>
              <a:rPr lang="en-US" dirty="0" smtClean="0"/>
              <a:t>Calculates next offset and next basic block at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34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Control </a:t>
            </a:r>
            <a:r>
              <a:rPr lang="en-US" sz="2800" dirty="0">
                <a:solidFill>
                  <a:schemeClr val="tx1"/>
                </a:solidFill>
              </a:rPr>
              <a:t>F</a:t>
            </a:r>
            <a:r>
              <a:rPr lang="en-US" sz="2800" dirty="0" smtClean="0">
                <a:solidFill>
                  <a:schemeClr val="tx1"/>
                </a:solidFill>
              </a:rPr>
              <a:t>low motivation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647" y="1143000"/>
            <a:ext cx="8228707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Recognizes that packet processing is driven by two dynamic factors:</a:t>
            </a:r>
          </a:p>
          <a:p>
            <a:pPr lvl="1"/>
            <a:r>
              <a:rPr lang="en-US" dirty="0" smtClean="0"/>
              <a:t>Packet data  (data plane input)</a:t>
            </a:r>
          </a:p>
          <a:p>
            <a:pPr lvl="1"/>
            <a:r>
              <a:rPr lang="en-US" dirty="0" smtClean="0"/>
              <a:t>Table data  (control plane input)</a:t>
            </a:r>
          </a:p>
          <a:p>
            <a:endParaRPr lang="en-US" dirty="0"/>
          </a:p>
          <a:p>
            <a:r>
              <a:rPr lang="en-US" dirty="0" smtClean="0"/>
              <a:t>Therefore, context for a basic block:</a:t>
            </a:r>
          </a:p>
          <a:p>
            <a:pPr lvl="1"/>
            <a:r>
              <a:rPr lang="en-US" dirty="0" smtClean="0"/>
              <a:t>Particular header in packet: can be read or written</a:t>
            </a:r>
          </a:p>
          <a:p>
            <a:pPr lvl="1"/>
            <a:r>
              <a:rPr lang="en-US" dirty="0" smtClean="0"/>
              <a:t>Particular table:</a:t>
            </a:r>
          </a:p>
          <a:p>
            <a:pPr lvl="2"/>
            <a:r>
              <a:rPr lang="en-US" dirty="0" smtClean="0"/>
              <a:t>Lookup takes a </a:t>
            </a:r>
            <a:r>
              <a:rPr lang="en-US" dirty="0" err="1" smtClean="0"/>
              <a:t>struct</a:t>
            </a:r>
            <a:r>
              <a:rPr lang="en-US" dirty="0" smtClean="0"/>
              <a:t> containing expressions for values</a:t>
            </a:r>
          </a:p>
          <a:p>
            <a:pPr lvl="2"/>
            <a:r>
              <a:rPr lang="en-US" dirty="0" smtClean="0"/>
              <a:t>Result is a </a:t>
            </a:r>
            <a:r>
              <a:rPr lang="en-US" dirty="0" err="1" smtClean="0"/>
              <a:t>struct</a:t>
            </a:r>
            <a:r>
              <a:rPr lang="en-US" dirty="0" smtClean="0"/>
              <a:t> containing values: some can be decoded as actions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etadata collections can be associated with each packet</a:t>
            </a:r>
          </a:p>
          <a:p>
            <a:pPr lvl="1"/>
            <a:r>
              <a:rPr lang="en-US" dirty="0" smtClean="0"/>
              <a:t>Can represent fine- and coarse-grain parsing and match-action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>
          <a:xfrm>
            <a:off x="457647" y="274588"/>
            <a:ext cx="7505018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Example: Three-stage processor pipeline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6416675"/>
            <a:ext cx="2133600" cy="365125"/>
          </a:xfrm>
        </p:spPr>
        <p:txBody>
          <a:bodyPr/>
          <a:lstStyle/>
          <a:p>
            <a:fld id="{E5F86BF4-DED3-490A-88EF-E06B4F63893B}" type="slidenum">
              <a:rPr lang="en-US" sz="13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pPr/>
              <a:t>7</a:t>
            </a:fld>
            <a:endParaRPr lang="en-US" sz="1300" dirty="0">
              <a:solidFill>
                <a:schemeClr val="tx1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Arrow Connector 2"/>
          <p:cNvCxnSpPr>
            <a:stCxn id="40" idx="0"/>
          </p:cNvCxnSpPr>
          <p:nvPr/>
        </p:nvCxnSpPr>
        <p:spPr>
          <a:xfrm flipH="1" flipV="1">
            <a:off x="6582441" y="2343023"/>
            <a:ext cx="1775875" cy="1874387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09600" y="1084385"/>
            <a:ext cx="1905000" cy="139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7432" rtlCol="0" anchor="t"/>
          <a:lstStyle/>
          <a:p>
            <a:pPr algn="ctr"/>
            <a:r>
              <a:rPr lang="en-US" sz="1400" b="1" dirty="0" smtClean="0"/>
              <a:t>Control Flow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671147" y="1676400"/>
            <a:ext cx="1778653" cy="7666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7432" rtlCol="0" anchor="t"/>
          <a:lstStyle/>
          <a:p>
            <a:pPr algn="ctr"/>
            <a:r>
              <a:rPr lang="en-US" sz="1400" b="1" dirty="0" smtClean="0"/>
              <a:t> Start Control</a:t>
            </a:r>
            <a:r>
              <a:rPr lang="en-US" sz="1400" b="1" dirty="0"/>
              <a:t> </a:t>
            </a:r>
            <a:r>
              <a:rPr lang="en-US" sz="1400" b="1" dirty="0" smtClean="0"/>
              <a:t>State</a:t>
            </a:r>
          </a:p>
          <a:p>
            <a:endParaRPr lang="en-US" sz="105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05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Packet_offset</a:t>
            </a:r>
            <a:endParaRPr lang="en-US" sz="105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05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Basic_block</a:t>
            </a:r>
            <a:endParaRPr lang="en-US" sz="105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429000"/>
            <a:ext cx="1828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7432" rtlCol="0" anchor="t"/>
          <a:lstStyle/>
          <a:p>
            <a:pPr algn="ctr"/>
            <a:r>
              <a:rPr lang="en-US" sz="1400" b="1" dirty="0" smtClean="0"/>
              <a:t>Basic Block</a:t>
            </a:r>
          </a:p>
          <a:p>
            <a:endParaRPr lang="en-US" sz="105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 1</a:t>
            </a:r>
          </a:p>
          <a:p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 2</a:t>
            </a:r>
          </a:p>
          <a:p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. . </a:t>
            </a:r>
          </a:p>
          <a:p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 N</a:t>
            </a:r>
          </a:p>
          <a:p>
            <a:endParaRPr lang="en-US" sz="105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154" y="5410200"/>
            <a:ext cx="1723292" cy="6409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7432" rtlCol="0" anchor="t"/>
          <a:lstStyle/>
          <a:p>
            <a:pPr algn="ctr"/>
            <a:r>
              <a:rPr lang="en-US" sz="1400" b="1" dirty="0" smtClean="0"/>
              <a:t>Next Control State</a:t>
            </a:r>
          </a:p>
          <a:p>
            <a:r>
              <a:rPr lang="en-US" sz="105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05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Packet_offset</a:t>
            </a:r>
            <a:endParaRPr lang="en-US" sz="105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05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Basic_block</a:t>
            </a:r>
            <a:endParaRPr lang="en-US" sz="105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7155" y="4249615"/>
            <a:ext cx="1014046" cy="246185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7432" rtlCol="0" anchor="t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Header </a:t>
            </a:r>
            <a:r>
              <a:rPr lang="en-US" sz="1050" b="1" dirty="0">
                <a:solidFill>
                  <a:schemeClr val="tx1"/>
                </a:solidFill>
              </a:rPr>
              <a:t>f</a:t>
            </a:r>
            <a:r>
              <a:rPr lang="en-US" sz="1050" b="1" dirty="0" smtClean="0">
                <a:solidFill>
                  <a:schemeClr val="tx1"/>
                </a:solidFill>
              </a:rPr>
              <a:t>ormat</a:t>
            </a:r>
            <a:endParaRPr lang="en-US" sz="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1669"/>
              </p:ext>
            </p:extLst>
          </p:nvPr>
        </p:nvGraphicFramePr>
        <p:xfrm>
          <a:off x="2286000" y="4165602"/>
          <a:ext cx="381000" cy="63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"/>
                <a:gridCol w="127000"/>
                <a:gridCol w="127000"/>
              </a:tblGrid>
              <a:tr h="105833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50800" marR="50800" marT="25400" marB="25400"/>
                </a:tc>
              </a:tr>
              <a:tr h="105833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50800" marR="50800" marT="25400" marB="25400"/>
                </a:tc>
              </a:tr>
              <a:tr h="105833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50800" marR="50800" marT="25400" marB="25400"/>
                </a:tc>
              </a:tr>
              <a:tr h="105833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50800" marR="50800" marT="25400" marB="25400"/>
                </a:tc>
              </a:tr>
              <a:tr h="105833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/>
                </a:tc>
              </a:tr>
              <a:tr h="105833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50800" marR="50800" marT="25400" marB="25400"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endCxn id="34" idx="1"/>
          </p:cNvCxnSpPr>
          <p:nvPr/>
        </p:nvCxnSpPr>
        <p:spPr>
          <a:xfrm flipV="1">
            <a:off x="2743200" y="5257800"/>
            <a:ext cx="342900" cy="4132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2" idx="2"/>
          </p:cNvCxnSpPr>
          <p:nvPr/>
        </p:nvCxnSpPr>
        <p:spPr>
          <a:xfrm flipV="1">
            <a:off x="3408485" y="4504592"/>
            <a:ext cx="96715" cy="4865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5" idx="1"/>
          </p:cNvCxnSpPr>
          <p:nvPr/>
        </p:nvCxnSpPr>
        <p:spPr>
          <a:xfrm flipV="1">
            <a:off x="3695700" y="4730262"/>
            <a:ext cx="495300" cy="5612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5" idx="1"/>
          </p:cNvCxnSpPr>
          <p:nvPr/>
        </p:nvCxnSpPr>
        <p:spPr>
          <a:xfrm>
            <a:off x="3823188" y="4237892"/>
            <a:ext cx="367812" cy="4923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1" idx="3"/>
            <a:endCxn id="28" idx="1"/>
          </p:cNvCxnSpPr>
          <p:nvPr/>
        </p:nvCxnSpPr>
        <p:spPr>
          <a:xfrm flipV="1">
            <a:off x="3927231" y="5671038"/>
            <a:ext cx="363416" cy="2344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31" idx="1"/>
          </p:cNvCxnSpPr>
          <p:nvPr/>
        </p:nvCxnSpPr>
        <p:spPr>
          <a:xfrm>
            <a:off x="2743200" y="5653453"/>
            <a:ext cx="574431" cy="2520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5" idx="0"/>
          </p:cNvCxnSpPr>
          <p:nvPr/>
        </p:nvCxnSpPr>
        <p:spPr>
          <a:xfrm flipH="1" flipV="1">
            <a:off x="2406890" y="2184833"/>
            <a:ext cx="2088910" cy="2278729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57500" y="1084385"/>
            <a:ext cx="1676400" cy="13914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7432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Other Processor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1560474" y="2443088"/>
            <a:ext cx="268326" cy="98591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1084385"/>
            <a:ext cx="1676400" cy="139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7432" rtlCol="0" anchor="t"/>
          <a:lstStyle/>
          <a:p>
            <a:pPr algn="ctr"/>
            <a:r>
              <a:rPr lang="en-US" sz="1400" b="1" dirty="0" smtClean="0"/>
              <a:t>Control Flow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4964147" y="1999179"/>
            <a:ext cx="1436653" cy="3630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7432" rtlCol="0" anchor="t"/>
          <a:lstStyle/>
          <a:p>
            <a:pPr algn="ctr"/>
            <a:endParaRPr lang="en-US" sz="105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00400" y="3971192"/>
            <a:ext cx="609600" cy="533400"/>
            <a:chOff x="2743200" y="3437792"/>
            <a:chExt cx="609600" cy="533400"/>
          </a:xfrm>
        </p:grpSpPr>
        <p:sp>
          <p:nvSpPr>
            <p:cNvPr id="22" name="Rectangle 21"/>
            <p:cNvSpPr/>
            <p:nvPr/>
          </p:nvSpPr>
          <p:spPr>
            <a:xfrm>
              <a:off x="2743200" y="3437792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34054" y="3613638"/>
              <a:ext cx="427892" cy="357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pPr algn="ctr"/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1000" y="4463562"/>
            <a:ext cx="609600" cy="533400"/>
            <a:chOff x="3733800" y="3930162"/>
            <a:chExt cx="609600" cy="533400"/>
          </a:xfrm>
        </p:grpSpPr>
        <p:sp>
          <p:nvSpPr>
            <p:cNvPr id="25" name="Rectangle 24"/>
            <p:cNvSpPr/>
            <p:nvPr/>
          </p:nvSpPr>
          <p:spPr>
            <a:xfrm>
              <a:off x="3733800" y="3930162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24654" y="4106008"/>
              <a:ext cx="427892" cy="357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pPr algn="ctr"/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647" y="5404338"/>
            <a:ext cx="609600" cy="533400"/>
            <a:chOff x="3833447" y="4870938"/>
            <a:chExt cx="609600" cy="533400"/>
          </a:xfrm>
        </p:grpSpPr>
        <p:sp>
          <p:nvSpPr>
            <p:cNvPr id="28" name="Rectangle 27"/>
            <p:cNvSpPr/>
            <p:nvPr/>
          </p:nvSpPr>
          <p:spPr>
            <a:xfrm>
              <a:off x="3833447" y="4870938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24301" y="5046784"/>
              <a:ext cx="427892" cy="357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pPr algn="ctr"/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17631" y="5638800"/>
            <a:ext cx="609600" cy="533400"/>
            <a:chOff x="2860431" y="5257800"/>
            <a:chExt cx="609600" cy="533400"/>
          </a:xfrm>
        </p:grpSpPr>
        <p:sp>
          <p:nvSpPr>
            <p:cNvPr id="31" name="Rectangle 30"/>
            <p:cNvSpPr/>
            <p:nvPr/>
          </p:nvSpPr>
          <p:spPr>
            <a:xfrm>
              <a:off x="2860431" y="52578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51285" y="5433646"/>
              <a:ext cx="427892" cy="357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pPr algn="ctr"/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86100" y="4991100"/>
            <a:ext cx="609600" cy="533400"/>
            <a:chOff x="2628900" y="4457700"/>
            <a:chExt cx="609600" cy="533400"/>
          </a:xfrm>
        </p:grpSpPr>
        <p:sp>
          <p:nvSpPr>
            <p:cNvPr id="34" name="Rectangle 33"/>
            <p:cNvSpPr/>
            <p:nvPr/>
          </p:nvSpPr>
          <p:spPr>
            <a:xfrm>
              <a:off x="2628900" y="44577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19754" y="4633546"/>
              <a:ext cx="427892" cy="357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pPr algn="ctr"/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4220" y="4129487"/>
            <a:ext cx="609600" cy="533400"/>
            <a:chOff x="5032136" y="2528533"/>
            <a:chExt cx="609600" cy="533400"/>
          </a:xfrm>
        </p:grpSpPr>
        <p:sp>
          <p:nvSpPr>
            <p:cNvPr id="37" name="Rectangle 36"/>
            <p:cNvSpPr/>
            <p:nvPr/>
          </p:nvSpPr>
          <p:spPr>
            <a:xfrm>
              <a:off x="5032136" y="2528533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22990" y="2704379"/>
              <a:ext cx="427892" cy="357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pPr algn="ctr"/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53516" y="4217410"/>
            <a:ext cx="609600" cy="533400"/>
            <a:chOff x="7051432" y="2616456"/>
            <a:chExt cx="609600" cy="533400"/>
          </a:xfrm>
        </p:grpSpPr>
        <p:sp>
          <p:nvSpPr>
            <p:cNvPr id="40" name="Rectangle 39"/>
            <p:cNvSpPr/>
            <p:nvPr/>
          </p:nvSpPr>
          <p:spPr>
            <a:xfrm>
              <a:off x="7051432" y="2616456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42286" y="2792302"/>
              <a:ext cx="427892" cy="357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pPr algn="ctr"/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45709" y="3664217"/>
            <a:ext cx="609600" cy="533400"/>
            <a:chOff x="6143625" y="2063263"/>
            <a:chExt cx="609600" cy="533400"/>
          </a:xfrm>
        </p:grpSpPr>
        <p:sp>
          <p:nvSpPr>
            <p:cNvPr id="43" name="Rectangle 42"/>
            <p:cNvSpPr/>
            <p:nvPr/>
          </p:nvSpPr>
          <p:spPr>
            <a:xfrm>
              <a:off x="6143625" y="2063263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34479" y="2239109"/>
              <a:ext cx="427892" cy="357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pPr algn="ctr"/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11832" y="5126669"/>
            <a:ext cx="609600" cy="533400"/>
            <a:chOff x="4709748" y="3525715"/>
            <a:chExt cx="609600" cy="533400"/>
          </a:xfrm>
        </p:grpSpPr>
        <p:sp>
          <p:nvSpPr>
            <p:cNvPr id="46" name="Rectangle 45"/>
            <p:cNvSpPr/>
            <p:nvPr/>
          </p:nvSpPr>
          <p:spPr>
            <a:xfrm>
              <a:off x="4709748" y="3525715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00602" y="3701561"/>
              <a:ext cx="427892" cy="357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pPr algn="ctr"/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443919" y="5410200"/>
            <a:ext cx="609600" cy="533400"/>
            <a:chOff x="6441835" y="3809246"/>
            <a:chExt cx="609600" cy="533400"/>
          </a:xfrm>
        </p:grpSpPr>
        <p:sp>
          <p:nvSpPr>
            <p:cNvPr id="49" name="Rectangle 48"/>
            <p:cNvSpPr/>
            <p:nvPr/>
          </p:nvSpPr>
          <p:spPr>
            <a:xfrm>
              <a:off x="6441835" y="3809246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32689" y="3985092"/>
              <a:ext cx="427892" cy="357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7432" rtlCol="0" anchor="t"/>
            <a:lstStyle/>
            <a:p>
              <a:pPr algn="ctr"/>
              <a:endParaRPr lang="en-US" sz="105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1" name="Straight Arrow Connector 50"/>
          <p:cNvCxnSpPr>
            <a:stCxn id="37" idx="3"/>
            <a:endCxn id="43" idx="1"/>
          </p:cNvCxnSpPr>
          <p:nvPr/>
        </p:nvCxnSpPr>
        <p:spPr>
          <a:xfrm flipV="1">
            <a:off x="6643820" y="3930917"/>
            <a:ext cx="501889" cy="4652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2"/>
            <a:endCxn id="40" idx="1"/>
          </p:cNvCxnSpPr>
          <p:nvPr/>
        </p:nvCxnSpPr>
        <p:spPr>
          <a:xfrm>
            <a:off x="7450509" y="4197617"/>
            <a:ext cx="603007" cy="28649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2"/>
            <a:endCxn id="49" idx="0"/>
          </p:cNvCxnSpPr>
          <p:nvPr/>
        </p:nvCxnSpPr>
        <p:spPr>
          <a:xfrm>
            <a:off x="7450509" y="4197617"/>
            <a:ext cx="298210" cy="12125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46" idx="3"/>
          </p:cNvCxnSpPr>
          <p:nvPr/>
        </p:nvCxnSpPr>
        <p:spPr>
          <a:xfrm flipH="1" flipV="1">
            <a:off x="6321432" y="5393369"/>
            <a:ext cx="1122487" cy="283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415742" y="2477479"/>
            <a:ext cx="137224" cy="1619737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2"/>
            <a:endCxn id="37" idx="0"/>
          </p:cNvCxnSpPr>
          <p:nvPr/>
        </p:nvCxnSpPr>
        <p:spPr>
          <a:xfrm>
            <a:off x="5682474" y="2362200"/>
            <a:ext cx="656546" cy="17672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61057" y="3124200"/>
            <a:ext cx="934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</a:rPr>
              <a:t>Terminate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56657" y="3197423"/>
            <a:ext cx="934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</a:rPr>
              <a:t>Terminate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99052" y="36657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BB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533900" y="418656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BB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98059" y="466210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BB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713285" y="533400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BB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709746" y="513541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BB</a:t>
            </a:r>
            <a:endParaRPr lang="en-US" sz="1200" b="1" dirty="0"/>
          </a:p>
        </p:txBody>
      </p:sp>
      <p:cxnSp>
        <p:nvCxnSpPr>
          <p:cNvPr id="64" name="Straight Arrow Connector 63"/>
          <p:cNvCxnSpPr>
            <a:endCxn id="34" idx="3"/>
          </p:cNvCxnSpPr>
          <p:nvPr/>
        </p:nvCxnSpPr>
        <p:spPr>
          <a:xfrm flipH="1" flipV="1">
            <a:off x="3695700" y="5257800"/>
            <a:ext cx="832338" cy="1839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0" idx="1"/>
            <a:endCxn id="46" idx="3"/>
          </p:cNvCxnSpPr>
          <p:nvPr/>
        </p:nvCxnSpPr>
        <p:spPr>
          <a:xfrm flipH="1">
            <a:off x="6321432" y="4484110"/>
            <a:ext cx="1732084" cy="9092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26742" y="2057400"/>
            <a:ext cx="15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Start Control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64115" y="386896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BB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043010" y="483208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BB</a:t>
            </a:r>
            <a:endParaRPr 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010400" y="429500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BB</a:t>
            </a:r>
            <a:endParaRPr 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405210" y="391333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BB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957039" y="509878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BB</a:t>
            </a:r>
            <a:endParaRPr lang="en-US" sz="1200" b="1" dirty="0"/>
          </a:p>
        </p:txBody>
      </p:sp>
      <p:sp>
        <p:nvSpPr>
          <p:cNvPr id="72" name="Right Arrow 71"/>
          <p:cNvSpPr/>
          <p:nvPr/>
        </p:nvSpPr>
        <p:spPr>
          <a:xfrm>
            <a:off x="2514600" y="1717867"/>
            <a:ext cx="381000" cy="28677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4521600" y="1712400"/>
            <a:ext cx="381000" cy="28677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6553200" y="1701621"/>
            <a:ext cx="381000" cy="28677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228600" y="1727421"/>
            <a:ext cx="381000" cy="28677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7771953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BIR open source software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647" y="1371600"/>
            <a:ext cx="8228707" cy="4449365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OpenNetworkingFoundation</a:t>
            </a:r>
            <a:r>
              <a:rPr lang="en-US" b="1" dirty="0" smtClean="0"/>
              <a:t>/PIF-Open-Intermediate-Representation</a:t>
            </a:r>
          </a:p>
          <a:p>
            <a:endParaRPr lang="en-US" dirty="0"/>
          </a:p>
          <a:p>
            <a:r>
              <a:rPr lang="en-US" dirty="0" smtClean="0"/>
              <a:t>Refactoring of original PIF AIR-IRI software framework</a:t>
            </a:r>
          </a:p>
          <a:p>
            <a:pPr lvl="1"/>
            <a:r>
              <a:rPr lang="en-US" dirty="0" smtClean="0"/>
              <a:t>Meta-IR for defining experimental IRs</a:t>
            </a:r>
          </a:p>
          <a:p>
            <a:pPr lvl="1"/>
            <a:r>
              <a:rPr lang="en-US" dirty="0" smtClean="0"/>
              <a:t>BIR model defined using Meta-IR</a:t>
            </a:r>
          </a:p>
          <a:p>
            <a:pPr lvl="1"/>
            <a:r>
              <a:rPr lang="en-US" dirty="0" smtClean="0"/>
              <a:t>Switches defined as BIR instances</a:t>
            </a:r>
          </a:p>
          <a:p>
            <a:endParaRPr lang="en-US" dirty="0"/>
          </a:p>
          <a:p>
            <a:r>
              <a:rPr lang="en-US" dirty="0" smtClean="0"/>
              <a:t>YAML used to represent BIR model, and BIR-defined switches</a:t>
            </a:r>
          </a:p>
          <a:p>
            <a:endParaRPr lang="en-US" dirty="0"/>
          </a:p>
          <a:p>
            <a:r>
              <a:rPr lang="en-US" dirty="0" smtClean="0"/>
              <a:t>Some to-do items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A5862B-04AC-4D94-92F7-D9392A3EE6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91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7771953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BIR technical report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647" y="1904999"/>
            <a:ext cx="8228707" cy="4220765"/>
          </a:xfrm>
        </p:spPr>
        <p:txBody>
          <a:bodyPr/>
          <a:lstStyle/>
          <a:p>
            <a:r>
              <a:rPr lang="en-US" dirty="0" smtClean="0"/>
              <a:t>Currently version 1.1 – </a:t>
            </a:r>
            <a:r>
              <a:rPr lang="en-US" i="1" dirty="0" smtClean="0"/>
              <a:t>updated version 1.2 imminent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the OSSDN PIF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Also in the ONF ARO repository</a:t>
            </a:r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pen for wider (extra-PIF) review</a:t>
            </a:r>
          </a:p>
          <a:p>
            <a:endParaRPr lang="en-US" dirty="0"/>
          </a:p>
          <a:p>
            <a:r>
              <a:rPr lang="en-US" dirty="0" smtClean="0"/>
              <a:t>Appendix summarizes some issues under discussion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tep towards a ONF “Open IR” specification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A5862B-04AC-4D94-92F7-D9392A3EE6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07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F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F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9923</TotalTime>
  <Words>611</Words>
  <Application>Microsoft Office PowerPoint</Application>
  <PresentationFormat>On-screen Show (4:3)</PresentationFormat>
  <Paragraphs>167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Gill Sans</vt:lpstr>
      <vt:lpstr>ヒラギノ角ゴ ProN W3</vt:lpstr>
      <vt:lpstr>ONF</vt:lpstr>
      <vt:lpstr>ONF Title</vt:lpstr>
      <vt:lpstr>Protocol Independent Forwarding (PIF) project </vt:lpstr>
      <vt:lpstr>PIF Open Source SDN software project … and also ONF Specifications Area group </vt:lpstr>
      <vt:lpstr>BIR (pronounced “beer”): the “B” IR</vt:lpstr>
      <vt:lpstr>Main influences</vt:lpstr>
      <vt:lpstr>The BIR packet processing model</vt:lpstr>
      <vt:lpstr>Control Flow motivation</vt:lpstr>
      <vt:lpstr>Example: Three-stage processor pipeline</vt:lpstr>
      <vt:lpstr>BIR open source software</vt:lpstr>
      <vt:lpstr>BIR technical report</vt:lpstr>
      <vt:lpstr>Runtime API setting </vt:lpstr>
      <vt:lpstr>Summary of PIF work areas</vt:lpstr>
      <vt:lpstr>How to join in the PIF project</vt:lpstr>
    </vt:vector>
  </TitlesOfParts>
  <Company>Tompertdesign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Claudia Tompert</dc:creator>
  <cp:keywords>Public</cp:keywords>
  <cp:lastModifiedBy>Gordon Brebner</cp:lastModifiedBy>
  <cp:revision>311</cp:revision>
  <cp:lastPrinted>2015-02-05T23:24:16Z</cp:lastPrinted>
  <dcterms:created xsi:type="dcterms:W3CDTF">2013-04-17T18:00:25Z</dcterms:created>
  <dcterms:modified xsi:type="dcterms:W3CDTF">2016-09-07T21:08:27Z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c19649d2-aee0-439c-abe6-e64bb007d2f8</vt:lpwstr>
  </property>
  <property fmtid="{D5CDD505-2E9C-101B-9397-08002B2CF9AE}" pid="3" name="TITUSCustom1">
    <vt:lpwstr>1</vt:lpwstr>
  </property>
  <property fmtid="{D5CDD505-2E9C-101B-9397-08002B2CF9AE}" pid="4" name="XilinxClassification">
    <vt:lpwstr>Public</vt:lpwstr>
  </property>
  <property fmtid="{D5CDD505-2E9C-101B-9397-08002B2CF9AE}" pid="5" name="XilinxVisual Markings">
    <vt:lpwstr>No</vt:lpwstr>
  </property>
  <property fmtid="{D5CDD505-2E9C-101B-9397-08002B2CF9AE}" pid="6" name="XilinxPublication Year">
    <vt:lpwstr>2015</vt:lpwstr>
  </property>
  <property fmtid="{D5CDD505-2E9C-101B-9397-08002B2CF9AE}" pid="7" name="XilinxRemoveLegacyFooters">
    <vt:lpwstr>Yes</vt:lpwstr>
  </property>
</Properties>
</file>