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D"/>
    <a:srgbClr val="007AD7"/>
    <a:srgbClr val="00BAFF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8E7B-91B5-8243-8144-A5FE216C863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9371-2DDF-2841-B52C-AF59E998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65012" y="2796377"/>
            <a:ext cx="3918389" cy="12652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u="none" dirty="0" err="1">
                <a:solidFill>
                  <a:schemeClr val="bg1"/>
                </a:solidFill>
              </a:rPr>
              <a:t>www.peppol.eu</a:t>
            </a:r>
            <a:endParaRPr lang="en-GB" sz="1200" u="none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u="none" dirty="0">
                <a:solidFill>
                  <a:schemeClr val="bg1">
                    <a:alpha val="40000"/>
                  </a:schemeClr>
                </a:solidFill>
              </a:rPr>
              <a:t>PEPPOL is owned by </a:t>
            </a:r>
            <a:r>
              <a:rPr lang="en-GB" sz="600" u="none" dirty="0" err="1">
                <a:solidFill>
                  <a:schemeClr val="bg1">
                    <a:alpha val="40000"/>
                  </a:schemeClr>
                </a:solidFill>
              </a:rPr>
              <a:t>OpenPEPPOL</a:t>
            </a:r>
            <a:r>
              <a:rPr lang="en-GB" sz="600" u="none" dirty="0">
                <a:solidFill>
                  <a:schemeClr val="bg1">
                    <a:alpha val="40000"/>
                  </a:schemeClr>
                </a:solidFill>
              </a:rPr>
              <a:t> AISBL</a:t>
            </a:r>
          </a:p>
        </p:txBody>
      </p:sp>
    </p:spTree>
    <p:extLst>
      <p:ext uri="{BB962C8B-B14F-4D97-AF65-F5344CB8AC3E}">
        <p14:creationId xmlns:p14="http://schemas.microsoft.com/office/powerpoint/2010/main" val="32043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141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778D66-CD32-8F4B-BC00-176C1E3DE6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D5368E-8BB6-134E-81DA-5CF4EF87F3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773152" y="1469985"/>
            <a:ext cx="10613985" cy="5388014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2E87-725C-704B-A400-9AFF25B185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4102E-C22E-BE46-ADAD-5A7FFEA06DFD}"/>
              </a:ext>
            </a:extLst>
          </p:cNvPr>
          <p:cNvSpPr/>
          <p:nvPr userDrawn="1"/>
        </p:nvSpPr>
        <p:spPr>
          <a:xfrm>
            <a:off x="6274040" y="2941117"/>
            <a:ext cx="5113097" cy="2861953"/>
          </a:xfrm>
          <a:prstGeom prst="rect">
            <a:avLst/>
          </a:prstGeom>
          <a:solidFill>
            <a:srgbClr val="007AD7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26F71-0A2F-2042-A44A-272B58C36BFB}"/>
              </a:ext>
            </a:extLst>
          </p:cNvPr>
          <p:cNvSpPr/>
          <p:nvPr userDrawn="1"/>
        </p:nvSpPr>
        <p:spPr>
          <a:xfrm>
            <a:off x="801495" y="2941117"/>
            <a:ext cx="5113097" cy="2861953"/>
          </a:xfrm>
          <a:prstGeom prst="rect">
            <a:avLst/>
          </a:prstGeom>
          <a:solidFill>
            <a:srgbClr val="00BAFF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685E4-A6C1-C743-AB56-4C134CA17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75" y="3181350"/>
            <a:ext cx="4413250" cy="2317750"/>
          </a:xfrm>
        </p:spPr>
        <p:txBody>
          <a:bodyPr>
            <a:noAutofit/>
          </a:bodyPr>
          <a:lstStyle>
            <a:lvl1pPr>
              <a:buClr>
                <a:srgbClr val="00326D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28BB382-0E43-254D-AF06-EC9A555C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8968" y="3181350"/>
            <a:ext cx="441325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26F71-0A2F-2042-A44A-272B58C36BFB}"/>
              </a:ext>
            </a:extLst>
          </p:cNvPr>
          <p:cNvSpPr/>
          <p:nvPr userDrawn="1"/>
        </p:nvSpPr>
        <p:spPr>
          <a:xfrm>
            <a:off x="801496" y="2941117"/>
            <a:ext cx="3285596" cy="2861953"/>
          </a:xfrm>
          <a:prstGeom prst="rect">
            <a:avLst/>
          </a:prstGeom>
          <a:solidFill>
            <a:srgbClr val="00BAFF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E46302-BFBE-A44A-BEA7-F2E070161390}"/>
              </a:ext>
            </a:extLst>
          </p:cNvPr>
          <p:cNvSpPr/>
          <p:nvPr userDrawn="1"/>
        </p:nvSpPr>
        <p:spPr>
          <a:xfrm>
            <a:off x="4453202" y="2941117"/>
            <a:ext cx="3285596" cy="2861953"/>
          </a:xfrm>
          <a:prstGeom prst="rect">
            <a:avLst/>
          </a:prstGeom>
          <a:solidFill>
            <a:srgbClr val="007AD7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68EF7-8E9B-604E-A002-6DA88D4B5844}"/>
              </a:ext>
            </a:extLst>
          </p:cNvPr>
          <p:cNvSpPr/>
          <p:nvPr userDrawn="1"/>
        </p:nvSpPr>
        <p:spPr>
          <a:xfrm>
            <a:off x="8101759" y="2941117"/>
            <a:ext cx="3285596" cy="2861953"/>
          </a:xfrm>
          <a:prstGeom prst="rect">
            <a:avLst/>
          </a:prstGeom>
          <a:solidFill>
            <a:srgbClr val="00326D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EA74456-E8B8-CA46-8A56-B65AED980E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75" y="3181350"/>
            <a:ext cx="2502382" cy="2317750"/>
          </a:xfrm>
        </p:spPr>
        <p:txBody>
          <a:bodyPr>
            <a:noAutofit/>
          </a:bodyPr>
          <a:lstStyle>
            <a:lvl1pPr>
              <a:buClr>
                <a:srgbClr val="00326D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CA6ABCC-1C55-6C45-B30C-D8BECE62C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5765" y="3181350"/>
            <a:ext cx="264516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D0D7BBC-8E0B-F24A-B2C6-B725965141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7058" y="3181350"/>
            <a:ext cx="264516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1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BAFF8-81B2-BE4A-8770-987BE457B37D}"/>
              </a:ext>
            </a:extLst>
          </p:cNvPr>
          <p:cNvSpPr/>
          <p:nvPr userDrawn="1"/>
        </p:nvSpPr>
        <p:spPr>
          <a:xfrm>
            <a:off x="7107382" y="0"/>
            <a:ext cx="5084618" cy="6858000"/>
          </a:xfrm>
          <a:prstGeom prst="rect">
            <a:avLst/>
          </a:prstGeom>
          <a:solidFill>
            <a:srgbClr val="007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7107382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4639973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464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4627611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4639973" cy="122136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8BF75F-7C85-7D48-A4BD-E2EE6A730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5166A8-1B73-BC4C-8814-4565CFCD7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260474"/>
            <a:ext cx="5672138" cy="4226400"/>
          </a:xfrm>
          <a:solidFill>
            <a:schemeClr val="bg1"/>
          </a:solidFill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1053-3A45-8D4B-A2D7-2642339734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781" y="3889375"/>
            <a:ext cx="4662344" cy="243840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4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D9DF8B-7625-644C-9B05-4EFE9453FB72}"/>
              </a:ext>
            </a:extLst>
          </p:cNvPr>
          <p:cNvSpPr txBox="1">
            <a:spLocks/>
          </p:cNvSpPr>
          <p:nvPr userDrawn="1"/>
        </p:nvSpPr>
        <p:spPr>
          <a:xfrm>
            <a:off x="6412992" y="2239617"/>
            <a:ext cx="2678889" cy="26280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600" spc="300" dirty="0"/>
              <a:t>MORE INFORMATION</a:t>
            </a:r>
          </a:p>
          <a:p>
            <a:endParaRPr lang="en-GB" sz="1600" dirty="0"/>
          </a:p>
          <a:p>
            <a:r>
              <a:rPr lang="en-GB" sz="2400" dirty="0" err="1"/>
              <a:t>info@peppol.eu</a:t>
            </a:r>
            <a:endParaRPr lang="en-GB" sz="2400" dirty="0"/>
          </a:p>
          <a:p>
            <a:r>
              <a:rPr lang="en-GB" sz="2400" u="none" dirty="0">
                <a:solidFill>
                  <a:schemeClr val="bg1"/>
                </a:solidFill>
              </a:rPr>
              <a:t>www.peppol.eu</a:t>
            </a:r>
          </a:p>
          <a:p>
            <a:endParaRPr lang="en-GB" sz="1600" dirty="0"/>
          </a:p>
          <a:p>
            <a:endParaRPr lang="en-GB" sz="1000" spc="300" dirty="0"/>
          </a:p>
          <a:p>
            <a:r>
              <a:rPr lang="en-GB" sz="1600" spc="300" dirty="0"/>
              <a:t>FOLLOW US</a:t>
            </a:r>
          </a:p>
          <a:p>
            <a:endParaRPr lang="en-GB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D9B8C-07DD-414F-B44B-A0104CB10B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31682" y="4376281"/>
            <a:ext cx="491366" cy="491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389A-0253-2741-8F9C-743A648216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526654" y="4376281"/>
            <a:ext cx="491366" cy="49136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367EEC1-A766-7745-96F5-B9DC4133A9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00120" y="1990354"/>
            <a:ext cx="2817625" cy="2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5012" y="2796377"/>
            <a:ext cx="3918389" cy="12652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0032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7AD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u="none" dirty="0" err="1">
                <a:solidFill>
                  <a:srgbClr val="00326D"/>
                </a:solidFill>
              </a:rPr>
              <a:t>www.peppol.eu</a:t>
            </a:r>
            <a:endParaRPr lang="en-GB" sz="1200" u="none" dirty="0">
              <a:solidFill>
                <a:srgbClr val="00326D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u="none" dirty="0">
                <a:solidFill>
                  <a:srgbClr val="00326D">
                    <a:alpha val="40000"/>
                  </a:srgbClr>
                </a:solidFill>
              </a:rPr>
              <a:t>PEPPOL is owned by </a:t>
            </a:r>
            <a:r>
              <a:rPr lang="en-GB" sz="600" u="none" dirty="0" err="1">
                <a:solidFill>
                  <a:srgbClr val="00326D">
                    <a:alpha val="40000"/>
                  </a:srgbClr>
                </a:solidFill>
              </a:rPr>
              <a:t>OpenPEPPOL</a:t>
            </a:r>
            <a:r>
              <a:rPr lang="en-GB" sz="600" u="none" dirty="0">
                <a:solidFill>
                  <a:srgbClr val="00326D">
                    <a:alpha val="40000"/>
                  </a:srgbClr>
                </a:solidFill>
              </a:rPr>
              <a:t> AISBL</a:t>
            </a:r>
          </a:p>
        </p:txBody>
      </p:sp>
    </p:spTree>
    <p:extLst>
      <p:ext uri="{BB962C8B-B14F-4D97-AF65-F5344CB8AC3E}">
        <p14:creationId xmlns:p14="http://schemas.microsoft.com/office/powerpoint/2010/main" val="7074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0931" y="3311392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Quote text to go here</a:t>
            </a:r>
            <a:endParaRPr lang="en-US" dirty="0"/>
          </a:p>
        </p:txBody>
      </p:sp>
      <p:pic>
        <p:nvPicPr>
          <p:cNvPr id="4" name="Picture 3" descr="A picture containing necklace, drawing, knot&#10;&#10;Description automatically generated">
            <a:extLst>
              <a:ext uri="{FF2B5EF4-FFF2-40B4-BE49-F238E27FC236}">
                <a16:creationId xmlns:a16="http://schemas.microsoft.com/office/drawing/2014/main" id="{F5868033-A3CE-3A4A-831A-E58E65705D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8665" y="2279971"/>
            <a:ext cx="1394669" cy="6595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D1F0EA-E48B-F346-A71F-DC5FD25BA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0931" y="4041745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– Quote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254668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 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47D0C-B625-0C4B-A036-692DC325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CE0E-3D1D-574F-BD6F-52151022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FB4A-D389-2C41-9D48-BDF357A0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2E0-4596-5E40-9B2F-B7E327C0CAD7}" type="datetime1">
              <a:rPr lang="en-GB" smtClean="0"/>
              <a:t>18/06/2021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54F-FED9-2A41-8618-CC9E03F9F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A4CD-8FF0-754C-A598-DC59CD84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340D-312D-204F-893F-B70EFC62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1" r:id="rId4"/>
    <p:sldLayoutId id="2147483659" r:id="rId5"/>
    <p:sldLayoutId id="2147483663" r:id="rId6"/>
    <p:sldLayoutId id="2147483661" r:id="rId7"/>
    <p:sldLayoutId id="2147483658" r:id="rId8"/>
    <p:sldLayoutId id="2147483660" r:id="rId9"/>
    <p:sldLayoutId id="2147483664" r:id="rId10"/>
    <p:sldLayoutId id="2147483662" r:id="rId11"/>
    <p:sldLayoutId id="2147483655" r:id="rId12"/>
    <p:sldLayoutId id="2147483653" r:id="rId13"/>
    <p:sldLayoutId id="2147483654" r:id="rId14"/>
    <p:sldLayoutId id="2147483652" r:id="rId15"/>
    <p:sldLayoutId id="214748365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2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AD7"/>
        </a:buClr>
        <a:buFont typeface="Arial" panose="020B0604020202020204" pitchFamily="34" charset="0"/>
        <a:buChar char="•"/>
        <a:defRPr sz="20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D8F3F-9779-CB4A-9961-865DCA3B0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PINT PoC Initial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FF81-E307-B642-BE8F-6B9EB9A1CF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EDD7-9F55-184E-AAA7-0C1551E1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 PoC Initial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EC031-A7C1-D242-B52D-05B735AB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5E18E-8A46-AB4D-8B6A-B3A0805D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0E14E-2ECD-F149-9645-70986DFA14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be split in multiple Steams of work, following CTC PoC Plan</a:t>
            </a:r>
          </a:p>
          <a:p>
            <a:pPr lvl="1"/>
            <a:r>
              <a:rPr lang="en-US" dirty="0"/>
              <a:t>Stream 1 – Main Infrastructure</a:t>
            </a:r>
          </a:p>
          <a:p>
            <a:pPr lvl="2"/>
            <a:r>
              <a:rPr lang="en-US" dirty="0"/>
              <a:t>Provision and Deployment of SMP and 2 APs (Acting as C2 and C3)</a:t>
            </a:r>
          </a:p>
          <a:p>
            <a:pPr lvl="2"/>
            <a:r>
              <a:rPr lang="en-US" dirty="0"/>
              <a:t>One environment initially – Sandbox</a:t>
            </a:r>
          </a:p>
          <a:p>
            <a:pPr lvl="2"/>
            <a:r>
              <a:rPr lang="en-US" dirty="0"/>
              <a:t>Implementation of the DDTS query in the AP </a:t>
            </a:r>
          </a:p>
          <a:p>
            <a:pPr lvl="2"/>
            <a:r>
              <a:rPr lang="en-US" dirty="0"/>
              <a:t>Sending API – Update to support DDTS submissions and proper error provision. </a:t>
            </a:r>
          </a:p>
          <a:p>
            <a:pPr lvl="2"/>
            <a:r>
              <a:rPr lang="en-US" dirty="0"/>
              <a:t>Initial time estimation of work: </a:t>
            </a:r>
            <a:r>
              <a:rPr lang="en-US" b="1" dirty="0"/>
              <a:t>5/7/2021 (Two full weeks)</a:t>
            </a:r>
          </a:p>
          <a:p>
            <a:pPr lvl="1"/>
            <a:r>
              <a:rPr lang="en-US" dirty="0"/>
              <a:t>Stream 2 – Testing System</a:t>
            </a:r>
          </a:p>
          <a:p>
            <a:pPr lvl="2"/>
            <a:r>
              <a:rPr lang="en-US" dirty="0"/>
              <a:t>Wrapped around the APs and the SMP, will provide onboarding and result provision functionality</a:t>
            </a:r>
          </a:p>
          <a:p>
            <a:pPr lvl="2"/>
            <a:r>
              <a:rPr lang="en-US" dirty="0"/>
              <a:t>More Information required for a plan and an estimation</a:t>
            </a:r>
          </a:p>
          <a:p>
            <a:pPr lvl="2"/>
            <a:r>
              <a:rPr lang="en-US" dirty="0"/>
              <a:t>Analysis of Stream 2 work – next weeks.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ppol">
      <a:dk1>
        <a:srgbClr val="000000"/>
      </a:dk1>
      <a:lt1>
        <a:srgbClr val="FFFFFF"/>
      </a:lt1>
      <a:dk2>
        <a:srgbClr val="0D316D"/>
      </a:dk2>
      <a:lt2>
        <a:srgbClr val="F7F9FC"/>
      </a:lt2>
      <a:accent1>
        <a:srgbClr val="2279D6"/>
      </a:accent1>
      <a:accent2>
        <a:srgbClr val="00BAFF"/>
      </a:accent2>
      <a:accent3>
        <a:srgbClr val="0D316D"/>
      </a:accent3>
      <a:accent4>
        <a:srgbClr val="2279D6"/>
      </a:accent4>
      <a:accent5>
        <a:srgbClr val="1CBAF8"/>
      </a:accent5>
      <a:accent6>
        <a:srgbClr val="0D316D"/>
      </a:accent6>
      <a:hlink>
        <a:srgbClr val="2279D6"/>
      </a:hlink>
      <a:folHlink>
        <a:srgbClr val="1CBAF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PINT PoC Initial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Taylor</dc:creator>
  <cp:lastModifiedBy>DIMITRIOU Jerry (DIGIT-EXT)</cp:lastModifiedBy>
  <cp:revision>54</cp:revision>
  <dcterms:created xsi:type="dcterms:W3CDTF">2019-10-08T18:52:00Z</dcterms:created>
  <dcterms:modified xsi:type="dcterms:W3CDTF">2021-06-18T07:45:49Z</dcterms:modified>
</cp:coreProperties>
</file>