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9" r:id="rId2"/>
    <p:sldId id="361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FF"/>
    <a:srgbClr val="6273A4"/>
    <a:srgbClr val="7A8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30" autoAdjust="0"/>
  </p:normalViewPr>
  <p:slideViewPr>
    <p:cSldViewPr snapToGrid="0">
      <p:cViewPr varScale="1">
        <p:scale>
          <a:sx n="112" d="100"/>
          <a:sy n="112" d="100"/>
        </p:scale>
        <p:origin x="-738" y="-90"/>
      </p:cViewPr>
      <p:guideLst>
        <p:guide orient="horz" pos="2160"/>
        <p:guide orient="horz" pos="153"/>
        <p:guide pos="194"/>
        <p:guide pos="1030"/>
        <p:guide pos="5566"/>
        <p:guide pos="1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E886E37-3B45-44F3-8B73-DDE71ED53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8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FFA08FF8-AEAE-4640-AB4F-DF404B264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46" tIns="48322" rIns="96646" bIns="48322"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-1" y="0"/>
            <a:ext cx="9144001" cy="1200329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6156960" y="320040"/>
            <a:ext cx="29870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San</a:t>
            </a:r>
            <a:r>
              <a:rPr lang="en-US" sz="1600" b="1" baseline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Mateo</a:t>
            </a: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Marriott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San Mateo,</a:t>
            </a:r>
            <a:r>
              <a:rPr lang="en-US" sz="1600" b="1" baseline="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CA</a:t>
            </a:r>
            <a:endParaRPr lang="en-US" sz="16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448056"/>
            <a:ext cx="2987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November 14-17, 2011</a:t>
            </a:r>
            <a:endParaRPr lang="en-US" sz="16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10" y="199959"/>
            <a:ext cx="2851150" cy="834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677BA-8C67-453C-A3F7-CD1FF8199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0"/>
            <a:ext cx="2220912" cy="6592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350" y="0"/>
            <a:ext cx="6510338" cy="6592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0460A-82BE-4B1E-81B7-BD7553243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F84FF-4983-48B3-8A7D-2F91E54A0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9A3C6-7AF8-43A1-8325-59C31D37C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350" y="1379538"/>
            <a:ext cx="4157663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379538"/>
            <a:ext cx="41592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249DE-53E3-42CA-82B8-B76281ED4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48D08-06BC-44BC-B211-7C5E8F219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76116-2947-4372-92D4-F8F746B83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3429E-887A-4264-87C7-F9A3FAE48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055FB-E9F4-4092-B4C0-7583AEE91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4ABD6-C1DA-446C-B361-1D3B11C65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379538"/>
            <a:ext cx="8469313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2603501" y="0"/>
            <a:ext cx="65405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67613" y="6626225"/>
            <a:ext cx="1160462" cy="128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39CC489-CFF7-4FEC-A59F-97B572396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3303"/>
            <a:ext cx="2344788" cy="686497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 bwMode="auto">
          <a:xfrm>
            <a:off x="0" y="1193800"/>
            <a:ext cx="9144000" cy="0"/>
          </a:xfrm>
          <a:prstGeom prst="line">
            <a:avLst/>
          </a:prstGeom>
          <a:ln w="8255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.schopmeyer@swbel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hyperlink" Target="http://simplewbem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cimplesupport@inovadevelopment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ovadevelopment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CIMPLE, BREVITY</a:t>
            </a:r>
            <a:br>
              <a:rPr lang="en-US" sz="3600" dirty="0" smtClean="0"/>
            </a:br>
            <a:r>
              <a:rPr lang="en-US" sz="3600" dirty="0" smtClean="0"/>
              <a:t>and</a:t>
            </a:r>
            <a:br>
              <a:rPr lang="en-US" sz="3600" dirty="0" smtClean="0"/>
            </a:br>
            <a:r>
              <a:rPr lang="en-US" sz="3600" dirty="0" err="1" smtClean="0"/>
              <a:t>KonkretCMPI</a:t>
            </a:r>
            <a:endParaRPr lang="en-US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2795" y="3763386"/>
            <a:ext cx="6400800" cy="1169987"/>
          </a:xfrm>
        </p:spPr>
        <p:txBody>
          <a:bodyPr/>
          <a:lstStyle/>
          <a:p>
            <a:r>
              <a:rPr lang="en-US" dirty="0" smtClean="0"/>
              <a:t>Karl Schopmeyer </a:t>
            </a:r>
            <a:r>
              <a:rPr lang="en-US" sz="2400" dirty="0" smtClean="0">
                <a:hlinkClick r:id="rId2"/>
              </a:rPr>
              <a:t>k.schopmeyer@swbell.net</a:t>
            </a:r>
            <a:endParaRPr lang="en-US" sz="2400" dirty="0" smtClean="0"/>
          </a:p>
          <a:p>
            <a:r>
              <a:rPr lang="en-US" sz="2400" dirty="0" smtClean="0"/>
              <a:t>k.schopmeyer@opengroup.org</a:t>
            </a:r>
          </a:p>
          <a:p>
            <a:endParaRPr lang="en-US" dirty="0" smtClean="0"/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5970588" y="5037138"/>
            <a:ext cx="2997200" cy="1612900"/>
            <a:chOff x="288" y="192"/>
            <a:chExt cx="1728" cy="864"/>
          </a:xfrm>
        </p:grpSpPr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288" y="192"/>
              <a:ext cx="1728" cy="86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384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480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576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672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768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864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960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1056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1152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1248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344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1440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1536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1632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728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1824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1920" y="192"/>
              <a:ext cx="0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288" y="288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>
              <a:off x="288" y="384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88" y="480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88" y="576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>
              <a:off x="288" y="672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88" y="768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Line 30"/>
            <p:cNvSpPr>
              <a:spLocks noChangeShapeType="1"/>
            </p:cNvSpPr>
            <p:nvPr/>
          </p:nvSpPr>
          <p:spPr bwMode="auto">
            <a:xfrm>
              <a:off x="288" y="864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>
              <a:off x="288" y="960"/>
              <a:ext cx="17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Text Box 32"/>
            <p:cNvSpPr txBox="1">
              <a:spLocks noChangeArrowheads="1"/>
            </p:cNvSpPr>
            <p:nvPr/>
          </p:nvSpPr>
          <p:spPr bwMode="auto">
            <a:xfrm>
              <a:off x="288" y="192"/>
              <a:ext cx="139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600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Impact" pitchFamily="34" charset="0"/>
                </a:rPr>
                <a:t>Inova</a:t>
              </a: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816" y="720"/>
              <a:ext cx="106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Impact" pitchFamily="34" charset="0"/>
                </a:rPr>
                <a:t>Development</a:t>
              </a:r>
            </a:p>
          </p:txBody>
        </p:sp>
      </p:grp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141143" y="6380596"/>
            <a:ext cx="13516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 dirty="0"/>
              <a:t>V </a:t>
            </a:r>
            <a:r>
              <a:rPr lang="en-US" sz="1100" dirty="0" smtClean="0"/>
              <a:t>1.1 </a:t>
            </a:r>
            <a:r>
              <a:rPr lang="en-US" sz="1100" dirty="0"/>
              <a:t>17 Nov </a:t>
            </a:r>
            <a:r>
              <a:rPr lang="en-US" sz="1100" dirty="0" smtClean="0"/>
              <a:t>2011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85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0FE3692-E2F6-4BFA-AA68-3AACE9E925B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 smtClean="0"/>
              <a:t>Pegasus/</a:t>
            </a:r>
            <a:r>
              <a:rPr lang="en-US" smtClean="0">
                <a:latin typeface="Impact" pitchFamily="34" charset="0"/>
              </a:rPr>
              <a:t>CIMPLE</a:t>
            </a:r>
            <a:br>
              <a:rPr lang="en-US" smtClean="0">
                <a:latin typeface="Impact" pitchFamily="34" charset="0"/>
              </a:rPr>
            </a:br>
            <a:r>
              <a:rPr lang="en-US" smtClean="0"/>
              <a:t> source 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343400" cy="5715000"/>
          </a:xfrm>
          <a:solidFill>
            <a:srgbClr val="EAEAEA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void Pegasus_example()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try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CIMInstance inst("TheClass");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inst.addProperty(CIMProperty("u", "hello"));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inst.addProperty(CIMProperty("v", Uint32(99)));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inst.addProperty(CIMProperty("w", Boolean(true)));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inst.addProperty(CIMProperty("x", Real32(1.5)));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Array&lt;Uint32&gt;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y.append(1);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y.append(2);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y.append(3);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inst.addProperty(CIMProperty("y", y));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Uint32 pos = inst.findProperty("v");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if (pos != PEG_NOT_FOUND)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  Uint32 v;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  CIMProperty prop = inst.getProperty(pos);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  prop.getValue().get(v);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catch(...)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smtClean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smtClean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116388" cy="5181600"/>
          </a:xfrm>
          <a:solidFill>
            <a:srgbClr val="EAEAEA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void CIMPLE_example()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myClass* inst = myClass::create();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inst-&gt;u.value = "hello";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inst-&gt;v.value = 99;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inst-&gt;w.value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inst-&gt;x.value = 1.5;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inst-&gt;y.value.append(1);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inst-&gt;y.value.append(2);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inst-&gt;y.value.append(3);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uint32 v = inst-&gt;v.value;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destroy(inst);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5924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DB89C37-087A-496D-9932-E88792F74F7E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use CIMPLE or Konkret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379538"/>
            <a:ext cx="4157663" cy="4945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smtClean="0"/>
              <a:t>CIMPLE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C++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Supports multiple provider interfaces(CMPI, C++ pegasus, WMI)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Common provider code between multiple interfaces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Change with link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Supports Windows platforms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Includes extensive support for threading, etc. to keep common code.</a:t>
            </a:r>
          </a:p>
          <a:p>
            <a:pPr lvl="1"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2000" b="1" smtClean="0"/>
              <a:t>GOAL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General provider development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Support multiple provider interfaces with same provider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smtClean="0"/>
              <a:t>Konkret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C language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CMPI interface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*nix supported platforms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Providers will run anywhere a cmpi provider would run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No additional runtime libraries required for deployment</a:t>
            </a:r>
          </a:p>
          <a:p>
            <a:pPr lvl="1"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</a:pPr>
            <a:endParaRPr lang="en-US" sz="1800" smtClean="0"/>
          </a:p>
          <a:p>
            <a:pPr lvl="1">
              <a:lnSpc>
                <a:spcPct val="80000"/>
              </a:lnSpc>
            </a:pPr>
            <a:endParaRPr lang="en-US" sz="1600" smtClean="0"/>
          </a:p>
          <a:p>
            <a:pPr lvl="1"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</a:pPr>
            <a:r>
              <a:rPr lang="en-US" sz="1800" b="1" smtClean="0"/>
              <a:t>GOAL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Embedded CMPI provider environments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Can be used with existing CMPI providers (in the same provider)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Allow concrete object, skeleton creation, etc. without using c++ and within cmpi provider philosophy</a:t>
            </a:r>
          </a:p>
        </p:txBody>
      </p:sp>
    </p:spTree>
    <p:extLst>
      <p:ext uri="{BB962C8B-B14F-4D97-AF65-F5344CB8AC3E}">
        <p14:creationId xmlns:p14="http://schemas.microsoft.com/office/powerpoint/2010/main" val="2617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EB4AEB1-DFED-40D2-80A7-B39B7A483688}" type="slidenum">
              <a:rPr lang="en-US"/>
              <a:pPr>
                <a:defRPr/>
              </a:pPr>
              <a:t>101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Directions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 smtClean="0"/>
              <a:t>CIMPLE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Active development today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More common features for the provider environment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Availability of memory cache, instance persistent repository, configuration control (V 2.1 or 3.0)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Reduce </a:t>
            </a:r>
            <a:r>
              <a:rPr lang="en-US" sz="1600" dirty="0" smtClean="0"/>
              <a:t>provider size further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Size measuring tools( instance size, etc.)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Further improve tracing and debugging tool set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Long term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Grow from provider development to profile development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Interface to scripting languages as a resource.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Query Providers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Match Specification Changes (ex. Pull operations)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WE ARE ACTIVELY LOOKING FOR FUTURE IDEAS FROM OUR USERS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Brevity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Now integrated with CIMPLE</a:t>
            </a:r>
          </a:p>
          <a:p>
            <a:pPr>
              <a:lnSpc>
                <a:spcPct val="80000"/>
              </a:lnSpc>
            </a:pPr>
            <a:r>
              <a:rPr lang="en-US" sz="2000" b="1" dirty="0" err="1" smtClean="0"/>
              <a:t>KonkretCMPI</a:t>
            </a:r>
            <a:endParaRPr lang="en-US" sz="2000" b="1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Parallel growth to CIMPLE but probably more limited since it live within CMPI framework.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023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FD65AAB-2EAA-4D4F-BE9C-4106AE2F2C48}" type="slidenum">
              <a:rPr lang="en-US"/>
              <a:pPr>
                <a:defRPr/>
              </a:pPr>
              <a:t>102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Discussion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3932238" y="1744663"/>
            <a:ext cx="13858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9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?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538163" y="4687888"/>
            <a:ext cx="8185150" cy="12715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en-US" sz="2400"/>
              <a:t>We would like to get your feedback on issues, priorities, users/usage, functional additions, etc.</a:t>
            </a:r>
          </a:p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86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A50E2CC-1209-436B-B5E5-75B20BEDC91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 2: CIM Operation Dichotomy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Instances</a:t>
            </a:r>
            <a:r>
              <a:rPr lang="en-US" sz="2800" smtClean="0"/>
              <a:t> and </a:t>
            </a:r>
            <a:r>
              <a:rPr lang="en-US" sz="2800" b="1" smtClean="0"/>
              <a:t>object paths</a:t>
            </a:r>
            <a:r>
              <a:rPr lang="en-US" sz="2800" smtClean="0"/>
              <a:t> are parallel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BUT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Implemented as separate CIM operations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Internally defined separately (CIMInstance vs. CIMObjectPath.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Parallel operation (enumerateInstance(), enumerateInstanceNames()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Create parallel work for provider developer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WHAT IF</a:t>
            </a:r>
            <a:r>
              <a:rPr lang="en-US" sz="2800" smtClean="0"/>
              <a:t> objectPaths were treated as instances with just the key properties?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User defines instances, infrastructure manages corresponding paths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335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ADE23C1-8C8B-44A3-9E46-CEA6A097F6D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Short Example of creating paths, and instances in parallel</a:t>
            </a:r>
          </a:p>
          <a:p>
            <a:r>
              <a:rPr lang="en-US" smtClean="0"/>
              <a:t>NEED Example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600200" y="4953000"/>
            <a:ext cx="3802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NOTE: Hiding this slide because not complete</a:t>
            </a:r>
          </a:p>
        </p:txBody>
      </p:sp>
    </p:spTree>
    <p:extLst>
      <p:ext uri="{BB962C8B-B14F-4D97-AF65-F5344CB8AC3E}">
        <p14:creationId xmlns:p14="http://schemas.microsoft.com/office/powerpoint/2010/main" val="87747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CA2341E-1CC0-4B07-85C3-97213F7B3AB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Issue 3: Not all CIM operations should require programmer effort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core read operation is: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CC0000"/>
                </a:solidFill>
              </a:rPr>
              <a:t>EnumerateInstances</a:t>
            </a:r>
          </a:p>
          <a:p>
            <a:pPr>
              <a:lnSpc>
                <a:spcPct val="90000"/>
              </a:lnSpc>
            </a:pPr>
            <a:r>
              <a:rPr lang="en-US" smtClean="0"/>
              <a:t>All other read operations could be derived from this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GetInstance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EnumerateInstanceNames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References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ReferenceNames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Associators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AssociatorNames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36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E4CE491-60A5-46E3-9B6C-0D1865163C2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Reduces Instance Operation coding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492625" y="4664075"/>
            <a:ext cx="2430463" cy="1058863"/>
          </a:xfrm>
          <a:prstGeom prst="rect">
            <a:avLst/>
          </a:prstGeom>
          <a:gradFill rotWithShape="1">
            <a:gsLst>
              <a:gs pos="0">
                <a:srgbClr val="008000">
                  <a:gamma/>
                  <a:shade val="44314"/>
                  <a:invGamma/>
                </a:srgbClr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200" b="1">
                <a:solidFill>
                  <a:srgbClr val="FFFF00"/>
                </a:solidFill>
              </a:rPr>
              <a:t>CIMPLE</a:t>
            </a:r>
          </a:p>
          <a:p>
            <a:pPr algn="ctr"/>
            <a:r>
              <a:rPr lang="en-US" sz="1200" b="1">
                <a:solidFill>
                  <a:srgbClr val="FFFF00"/>
                </a:solidFill>
              </a:rPr>
              <a:t>Enumerate Instance Names</a:t>
            </a:r>
          </a:p>
          <a:p>
            <a:pPr algn="ctr"/>
            <a:r>
              <a:rPr lang="en-US" sz="1200" b="1">
                <a:solidFill>
                  <a:srgbClr val="FFFF00"/>
                </a:solidFill>
              </a:rPr>
              <a:t>Handler</a:t>
            </a:r>
          </a:p>
          <a:p>
            <a:pPr algn="ctr"/>
            <a:r>
              <a:rPr lang="en-US" sz="1200">
                <a:solidFill>
                  <a:srgbClr val="FFFF00"/>
                </a:solidFill>
              </a:rPr>
              <a:t>(Map key-only instances</a:t>
            </a:r>
          </a:p>
          <a:p>
            <a:pPr algn="ctr"/>
            <a:r>
              <a:rPr lang="en-US" sz="1200">
                <a:solidFill>
                  <a:srgbClr val="FFFF00"/>
                </a:solidFill>
              </a:rPr>
              <a:t>To paths)</a:t>
            </a: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1473200" y="5318125"/>
            <a:ext cx="2976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1693863" y="5073650"/>
            <a:ext cx="2570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 Return All Instance of X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495800" y="3095625"/>
            <a:ext cx="2430463" cy="1058863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12549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33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User </a:t>
            </a:r>
          </a:p>
          <a:p>
            <a:pPr algn="ctr"/>
            <a:r>
              <a:rPr lang="en-US" sz="1400" b="1">
                <a:solidFill>
                  <a:srgbClr val="FFFF00"/>
                </a:solidFill>
              </a:rPr>
              <a:t>enumerateInstances</a:t>
            </a:r>
          </a:p>
          <a:p>
            <a:pPr algn="ctr"/>
            <a:r>
              <a:rPr lang="en-US" sz="1400" b="1">
                <a:solidFill>
                  <a:srgbClr val="FFFF00"/>
                </a:solidFill>
              </a:rPr>
              <a:t>Handler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H="1">
            <a:off x="1498600" y="3910013"/>
            <a:ext cx="2976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952625" y="3709988"/>
            <a:ext cx="2570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 Return All Instance of X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520825" y="3240088"/>
            <a:ext cx="29654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784350" y="3033713"/>
            <a:ext cx="22431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Enumerate Instances Request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V="1">
            <a:off x="4799013" y="41767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679825" y="4216400"/>
            <a:ext cx="144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000"/>
              <a:t>Request</a:t>
            </a:r>
          </a:p>
          <a:p>
            <a:r>
              <a:rPr lang="en-US" sz="1000"/>
              <a:t>Enumerate (keys only)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6178550" y="4152900"/>
            <a:ext cx="11113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1473200" y="4826000"/>
            <a:ext cx="296545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736725" y="4619625"/>
            <a:ext cx="2243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Enumerate Instances Request</a:t>
            </a: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6194425" y="4256088"/>
            <a:ext cx="998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Instances with</a:t>
            </a:r>
          </a:p>
          <a:p>
            <a:r>
              <a:rPr lang="en-US" sz="1000"/>
              <a:t>Key properties</a:t>
            </a: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4494213" y="1524000"/>
            <a:ext cx="2393950" cy="1058863"/>
          </a:xfrm>
          <a:prstGeom prst="rect">
            <a:avLst/>
          </a:prstGeom>
          <a:gradFill rotWithShape="1">
            <a:gsLst>
              <a:gs pos="0">
                <a:srgbClr val="008000">
                  <a:gamma/>
                  <a:shade val="44314"/>
                  <a:invGamma/>
                </a:srgbClr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CIMPLE</a:t>
            </a:r>
          </a:p>
          <a:p>
            <a:pPr algn="ctr"/>
            <a:r>
              <a:rPr lang="en-US" sz="1400" b="1">
                <a:solidFill>
                  <a:srgbClr val="FFFF00"/>
                </a:solidFill>
              </a:rPr>
              <a:t>Get instance Handler</a:t>
            </a:r>
          </a:p>
          <a:p>
            <a:pPr algn="ctr"/>
            <a:r>
              <a:rPr lang="en-US" sz="1200">
                <a:solidFill>
                  <a:srgbClr val="FFFF00"/>
                </a:solidFill>
              </a:rPr>
              <a:t>(Filters returned enumerate</a:t>
            </a:r>
          </a:p>
          <a:p>
            <a:pPr algn="ctr"/>
            <a:r>
              <a:rPr lang="en-US" sz="1200">
                <a:solidFill>
                  <a:srgbClr val="FFFF00"/>
                </a:solidFill>
              </a:rPr>
              <a:t>To find instance that</a:t>
            </a:r>
          </a:p>
          <a:p>
            <a:pPr algn="ctr"/>
            <a:r>
              <a:rPr lang="en-US" sz="1200">
                <a:solidFill>
                  <a:srgbClr val="FFFF00"/>
                </a:solidFill>
              </a:rPr>
              <a:t>Matches requested keys)</a:t>
            </a:r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H="1">
            <a:off x="1497013" y="2338388"/>
            <a:ext cx="2976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1951038" y="2138363"/>
            <a:ext cx="2570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 Return 0/1 Instance of X</a:t>
            </a:r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1519238" y="1668463"/>
            <a:ext cx="29654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1782763" y="1462088"/>
            <a:ext cx="2243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Get Instances Request</a:t>
            </a: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149850" y="2605088"/>
            <a:ext cx="0" cy="488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805238" y="2701925"/>
            <a:ext cx="1370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/>
              <a:t>Requests Enumerate</a:t>
            </a:r>
          </a:p>
          <a:p>
            <a:pPr algn="ctr"/>
            <a:r>
              <a:rPr lang="en-US" sz="1000"/>
              <a:t>Instances</a:t>
            </a:r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flipH="1" flipV="1">
            <a:off x="6251575" y="2578100"/>
            <a:ext cx="1588" cy="50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6251575" y="2728913"/>
            <a:ext cx="723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Instances</a:t>
            </a:r>
          </a:p>
        </p:txBody>
      </p:sp>
      <p:sp>
        <p:nvSpPr>
          <p:cNvPr id="58401" name="AutoShape 33"/>
          <p:cNvSpPr>
            <a:spLocks noChangeArrowheads="1"/>
          </p:cNvSpPr>
          <p:nvPr/>
        </p:nvSpPr>
        <p:spPr bwMode="auto">
          <a:xfrm>
            <a:off x="7315200" y="1422400"/>
            <a:ext cx="1409700" cy="939800"/>
          </a:xfrm>
          <a:prstGeom prst="wedgeRoundRectCallout">
            <a:avLst>
              <a:gd name="adj1" fmla="val -84458"/>
              <a:gd name="adj2" fmla="val 44255"/>
              <a:gd name="adj3" fmla="val 16667"/>
            </a:avLst>
          </a:prstGeom>
          <a:gradFill rotWithShape="1">
            <a:gsLst>
              <a:gs pos="0">
                <a:srgbClr val="FFFF66">
                  <a:gamma/>
                  <a:shade val="79216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CIMPLE</a:t>
            </a:r>
          </a:p>
          <a:p>
            <a:pPr algn="ctr"/>
            <a:r>
              <a:rPr lang="en-US"/>
              <a:t>does</a:t>
            </a:r>
          </a:p>
          <a:p>
            <a:pPr algn="ctr"/>
            <a:r>
              <a:rPr lang="en-US"/>
              <a:t>this</a:t>
            </a:r>
          </a:p>
        </p:txBody>
      </p:sp>
      <p:sp>
        <p:nvSpPr>
          <p:cNvPr id="58402" name="AutoShape 34"/>
          <p:cNvSpPr>
            <a:spLocks noChangeArrowheads="1"/>
          </p:cNvSpPr>
          <p:nvPr/>
        </p:nvSpPr>
        <p:spPr bwMode="auto">
          <a:xfrm>
            <a:off x="7289800" y="4483100"/>
            <a:ext cx="1409700" cy="939800"/>
          </a:xfrm>
          <a:prstGeom prst="wedgeRoundRectCallout">
            <a:avLst>
              <a:gd name="adj1" fmla="val -79056"/>
              <a:gd name="adj2" fmla="val 44255"/>
              <a:gd name="adj3" fmla="val 16667"/>
            </a:avLst>
          </a:prstGeom>
          <a:gradFill rotWithShape="1">
            <a:gsLst>
              <a:gs pos="0">
                <a:srgbClr val="FFFF66">
                  <a:gamma/>
                  <a:shade val="79216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CIMPLE</a:t>
            </a:r>
          </a:p>
          <a:p>
            <a:pPr algn="ctr"/>
            <a:r>
              <a:rPr lang="en-US"/>
              <a:t>does</a:t>
            </a:r>
          </a:p>
          <a:p>
            <a:pPr algn="ctr"/>
            <a:r>
              <a:rPr lang="en-US"/>
              <a:t>this</a:t>
            </a:r>
          </a:p>
        </p:txBody>
      </p:sp>
      <p:sp>
        <p:nvSpPr>
          <p:cNvPr id="58403" name="AutoShape 35"/>
          <p:cNvSpPr>
            <a:spLocks noChangeArrowheads="1"/>
          </p:cNvSpPr>
          <p:nvPr/>
        </p:nvSpPr>
        <p:spPr bwMode="auto">
          <a:xfrm>
            <a:off x="7226300" y="2743200"/>
            <a:ext cx="1409700" cy="939800"/>
          </a:xfrm>
          <a:prstGeom prst="wedgeRoundRectCallout">
            <a:avLst>
              <a:gd name="adj1" fmla="val -72750"/>
              <a:gd name="adj2" fmla="val 26690"/>
              <a:gd name="adj3" fmla="val 16667"/>
            </a:avLst>
          </a:prstGeom>
          <a:gradFill rotWithShape="1">
            <a:gsLst>
              <a:gs pos="0">
                <a:srgbClr val="FFFF66">
                  <a:gamma/>
                  <a:shade val="79216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You </a:t>
            </a:r>
          </a:p>
          <a:p>
            <a:pPr algn="ctr"/>
            <a:r>
              <a:rPr lang="en-US"/>
              <a:t>Write</a:t>
            </a:r>
          </a:p>
          <a:p>
            <a:pPr algn="ctr"/>
            <a:r>
              <a:rPr lang="en-US"/>
              <a:t>This</a:t>
            </a:r>
          </a:p>
        </p:txBody>
      </p:sp>
      <p:sp>
        <p:nvSpPr>
          <p:cNvPr id="58404" name="AutoShape 36"/>
          <p:cNvSpPr>
            <a:spLocks noChangeArrowheads="1"/>
          </p:cNvSpPr>
          <p:nvPr/>
        </p:nvSpPr>
        <p:spPr bwMode="auto">
          <a:xfrm>
            <a:off x="241300" y="5511800"/>
            <a:ext cx="3937000" cy="10541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At any time you can write your</a:t>
            </a:r>
          </a:p>
          <a:p>
            <a:pPr algn="ctr"/>
            <a:r>
              <a:rPr lang="en-US"/>
              <a:t>Own instanceName and</a:t>
            </a:r>
          </a:p>
          <a:p>
            <a:pPr algn="ctr"/>
            <a:r>
              <a:rPr lang="en-US"/>
              <a:t>Get instance handlers</a:t>
            </a:r>
          </a:p>
          <a:p>
            <a:pPr algn="ctr"/>
            <a:r>
              <a:rPr lang="en-US"/>
              <a:t>Functionality First, Performance later</a:t>
            </a:r>
          </a:p>
        </p:txBody>
      </p:sp>
    </p:spTree>
    <p:extLst>
      <p:ext uri="{BB962C8B-B14F-4D97-AF65-F5344CB8AC3E}">
        <p14:creationId xmlns:p14="http://schemas.microsoft.com/office/powerpoint/2010/main" val="13918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8958B61-7963-4B74-AAB9-70BE90DFEDF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assoc/ref operations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The assoc/ref operations are filters on enumerateInstances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Reference (filter instances that match target ref property, role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 and result class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ReferenceNames (References reduced to just the CIMObjectPath)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Associators (filter instances that match target ref property, association class, result class, role, result role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AssociatiorNames (associators reduced to just the CIMObjectPath)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CC0000"/>
                </a:solidFill>
              </a:rPr>
              <a:t>What if the developer only had to implement enumerateInstances?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Write one CIM Operation all others default to implementations of filters provided by infrastructure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Later possibly implement the others as performance optimizations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Remember: most classes return very few objects.</a:t>
            </a:r>
          </a:p>
        </p:txBody>
      </p:sp>
    </p:spTree>
    <p:extLst>
      <p:ext uri="{BB962C8B-B14F-4D97-AF65-F5344CB8AC3E}">
        <p14:creationId xmlns:p14="http://schemas.microsoft.com/office/powerpoint/2010/main" val="5870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50A4D05-3D4A-4B46-93BB-52A3E5BD065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Association Operations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025900" y="1762125"/>
            <a:ext cx="2430463" cy="1058863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12549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User</a:t>
            </a:r>
          </a:p>
          <a:p>
            <a:pPr algn="ctr"/>
            <a:r>
              <a:rPr lang="en-US" sz="1400" b="1">
                <a:solidFill>
                  <a:srgbClr val="FFFF00"/>
                </a:solidFill>
              </a:rPr>
              <a:t>enumerateInstances</a:t>
            </a:r>
          </a:p>
          <a:p>
            <a:pPr algn="ctr"/>
            <a:r>
              <a:rPr lang="en-US" sz="1400" b="1">
                <a:solidFill>
                  <a:srgbClr val="FFFF00"/>
                </a:solidFill>
              </a:rPr>
              <a:t>Handler</a:t>
            </a:r>
          </a:p>
        </p:txBody>
      </p:sp>
      <p:grpSp>
        <p:nvGrpSpPr>
          <p:cNvPr id="61461" name="Group 21"/>
          <p:cNvGrpSpPr>
            <a:grpSpLocks/>
          </p:cNvGrpSpPr>
          <p:nvPr/>
        </p:nvGrpSpPr>
        <p:grpSpPr bwMode="auto">
          <a:xfrm>
            <a:off x="1028700" y="1700213"/>
            <a:ext cx="3024188" cy="950912"/>
            <a:chOff x="648" y="1071"/>
            <a:chExt cx="1905" cy="599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 flipH="1">
              <a:off x="648" y="1623"/>
              <a:ext cx="1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34" y="1497"/>
              <a:ext cx="16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 Return All Instance of X</a:t>
              </a:r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662" y="1201"/>
              <a:ext cx="186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828" y="1071"/>
              <a:ext cx="14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Enumerate Instances Request</a:t>
              </a:r>
            </a:p>
          </p:txBody>
        </p:sp>
      </p:grpSp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4316413" y="2843213"/>
            <a:ext cx="12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349625" y="2692400"/>
            <a:ext cx="144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000"/>
              <a:t>Request</a:t>
            </a:r>
          </a:p>
          <a:p>
            <a:r>
              <a:rPr lang="en-US" sz="1000"/>
              <a:t>Enumerate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08650" y="2819400"/>
            <a:ext cx="36513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5737225" y="2922588"/>
            <a:ext cx="723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Instances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6934200" y="1587500"/>
            <a:ext cx="2019300" cy="1562100"/>
          </a:xfrm>
          <a:prstGeom prst="wedgeRoundRectCallout">
            <a:avLst>
              <a:gd name="adj1" fmla="val -75315"/>
              <a:gd name="adj2" fmla="val -15245"/>
              <a:gd name="adj3" fmla="val 16667"/>
            </a:avLst>
          </a:prstGeom>
          <a:gradFill rotWithShape="1">
            <a:gsLst>
              <a:gs pos="0">
                <a:srgbClr val="FFFF66">
                  <a:gamma/>
                  <a:shade val="79216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You </a:t>
            </a:r>
          </a:p>
          <a:p>
            <a:pPr algn="ctr"/>
            <a:r>
              <a:rPr lang="en-US"/>
              <a:t>Write</a:t>
            </a:r>
          </a:p>
          <a:p>
            <a:pPr algn="ctr"/>
            <a:r>
              <a:rPr lang="en-US"/>
              <a:t>Association</a:t>
            </a:r>
          </a:p>
          <a:p>
            <a:pPr algn="ctr"/>
            <a:r>
              <a:rPr lang="en-US"/>
              <a:t>Instance enumerator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4000500" y="3171825"/>
            <a:ext cx="2417763" cy="6397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CIMPLE References</a:t>
            </a:r>
          </a:p>
          <a:p>
            <a:pPr algn="ctr"/>
            <a:r>
              <a:rPr lang="en-US" sz="1400" b="1">
                <a:solidFill>
                  <a:srgbClr val="FFFF00"/>
                </a:solidFill>
              </a:rPr>
              <a:t>Handler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997200" y="4048125"/>
            <a:ext cx="2417763" cy="6397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CIMPLE Reference Names</a:t>
            </a:r>
          </a:p>
          <a:p>
            <a:pPr algn="ctr"/>
            <a:r>
              <a:rPr lang="en-US" sz="1400" b="1">
                <a:solidFill>
                  <a:srgbClr val="FFFF00"/>
                </a:solidFill>
              </a:rPr>
              <a:t>Handler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4114800" y="4937125"/>
            <a:ext cx="2417763" cy="6397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CIMPLE Association</a:t>
            </a:r>
          </a:p>
          <a:p>
            <a:pPr algn="ctr"/>
            <a:r>
              <a:rPr lang="en-US" sz="1400" b="1">
                <a:solidFill>
                  <a:srgbClr val="FFFF00"/>
                </a:solidFill>
              </a:rPr>
              <a:t>Handler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3568700" y="6016625"/>
            <a:ext cx="2417763" cy="6397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CIMPLE Association Names</a:t>
            </a:r>
          </a:p>
          <a:p>
            <a:pPr algn="ctr"/>
            <a:r>
              <a:rPr lang="en-US" sz="1400" b="1">
                <a:solidFill>
                  <a:srgbClr val="FFFF00"/>
                </a:solidFill>
              </a:rPr>
              <a:t>Handler</a:t>
            </a: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V="1">
            <a:off x="5508625" y="3833813"/>
            <a:ext cx="14288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67" name="Group 27"/>
          <p:cNvGrpSpPr>
            <a:grpSpLocks/>
          </p:cNvGrpSpPr>
          <p:nvPr/>
        </p:nvGrpSpPr>
        <p:grpSpPr bwMode="auto">
          <a:xfrm>
            <a:off x="1003300" y="3122613"/>
            <a:ext cx="3138488" cy="595312"/>
            <a:chOff x="552" y="1943"/>
            <a:chExt cx="1977" cy="375"/>
          </a:xfrm>
        </p:grpSpPr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 flipH="1">
              <a:off x="552" y="2271"/>
              <a:ext cx="1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Text Box 24"/>
            <p:cNvSpPr txBox="1">
              <a:spLocks noChangeArrowheads="1"/>
            </p:cNvSpPr>
            <p:nvPr/>
          </p:nvSpPr>
          <p:spPr bwMode="auto">
            <a:xfrm>
              <a:off x="838" y="2145"/>
              <a:ext cx="16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 Return All References of X</a:t>
              </a:r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>
              <a:off x="566" y="2073"/>
              <a:ext cx="186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Text Box 26"/>
            <p:cNvSpPr txBox="1">
              <a:spLocks noChangeArrowheads="1"/>
            </p:cNvSpPr>
            <p:nvPr/>
          </p:nvSpPr>
          <p:spPr bwMode="auto">
            <a:xfrm>
              <a:off x="668" y="1943"/>
              <a:ext cx="186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Enumerate ReferencesRequest</a:t>
              </a:r>
            </a:p>
          </p:txBody>
        </p:sp>
      </p:grp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432425" y="4102100"/>
            <a:ext cx="144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000"/>
              <a:t>Request</a:t>
            </a:r>
          </a:p>
          <a:p>
            <a:r>
              <a:rPr lang="en-US" sz="1000"/>
              <a:t>references</a:t>
            </a:r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H="1" flipV="1">
            <a:off x="4608513" y="3770313"/>
            <a:ext cx="11112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>
            <a:off x="6311900" y="38227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>
            <a:off x="48641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6207125" y="4167188"/>
            <a:ext cx="723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Instances</a:t>
            </a:r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 flipV="1">
            <a:off x="4635500" y="5575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H="1">
            <a:off x="5295900" y="5575300"/>
            <a:ext cx="12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75" name="Group 35"/>
          <p:cNvGrpSpPr>
            <a:grpSpLocks/>
          </p:cNvGrpSpPr>
          <p:nvPr/>
        </p:nvGrpSpPr>
        <p:grpSpPr bwMode="auto">
          <a:xfrm>
            <a:off x="1104900" y="4913313"/>
            <a:ext cx="3138488" cy="595312"/>
            <a:chOff x="552" y="1943"/>
            <a:chExt cx="1977" cy="375"/>
          </a:xfrm>
        </p:grpSpPr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 flipH="1">
              <a:off x="552" y="2271"/>
              <a:ext cx="1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7" name="Text Box 37"/>
            <p:cNvSpPr txBox="1">
              <a:spLocks noChangeArrowheads="1"/>
            </p:cNvSpPr>
            <p:nvPr/>
          </p:nvSpPr>
          <p:spPr bwMode="auto">
            <a:xfrm>
              <a:off x="838" y="2145"/>
              <a:ext cx="16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 Return All Associations of X</a:t>
              </a:r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>
              <a:off x="566" y="2073"/>
              <a:ext cx="186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9" name="Text Box 39"/>
            <p:cNvSpPr txBox="1">
              <a:spLocks noChangeArrowheads="1"/>
            </p:cNvSpPr>
            <p:nvPr/>
          </p:nvSpPr>
          <p:spPr bwMode="auto">
            <a:xfrm>
              <a:off x="668" y="1943"/>
              <a:ext cx="186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Enumerate IAssociations Request</a:t>
              </a:r>
            </a:p>
          </p:txBody>
        </p:sp>
      </p:grpSp>
      <p:sp>
        <p:nvSpPr>
          <p:cNvPr id="61480" name="AutoShape 40"/>
          <p:cNvSpPr>
            <a:spLocks/>
          </p:cNvSpPr>
          <p:nvPr/>
        </p:nvSpPr>
        <p:spPr bwMode="auto">
          <a:xfrm>
            <a:off x="6578600" y="3073400"/>
            <a:ext cx="596900" cy="3517900"/>
          </a:xfrm>
          <a:prstGeom prst="rightBrace">
            <a:avLst>
              <a:gd name="adj1" fmla="val 4911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Text Box 41"/>
          <p:cNvSpPr txBox="1">
            <a:spLocks noChangeArrowheads="1"/>
          </p:cNvSpPr>
          <p:nvPr/>
        </p:nvSpPr>
        <p:spPr bwMode="auto">
          <a:xfrm>
            <a:off x="7064375" y="4481513"/>
            <a:ext cx="2079625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Infrastructure provides default generic functions for these handlers.</a:t>
            </a:r>
          </a:p>
          <a:p>
            <a:pPr>
              <a:spcBef>
                <a:spcPct val="50000"/>
              </a:spcBef>
            </a:pPr>
            <a:r>
              <a:rPr lang="en-US" sz="1600"/>
              <a:t>They filter instances generate by enumerateInstances</a:t>
            </a:r>
          </a:p>
        </p:txBody>
      </p:sp>
      <p:grpSp>
        <p:nvGrpSpPr>
          <p:cNvPr id="61482" name="Group 42"/>
          <p:cNvGrpSpPr>
            <a:grpSpLocks/>
          </p:cNvGrpSpPr>
          <p:nvPr/>
        </p:nvGrpSpPr>
        <p:grpSpPr bwMode="auto">
          <a:xfrm>
            <a:off x="0" y="4024313"/>
            <a:ext cx="3138488" cy="777875"/>
            <a:chOff x="552" y="1943"/>
            <a:chExt cx="1977" cy="490"/>
          </a:xfrm>
        </p:grpSpPr>
        <p:sp>
          <p:nvSpPr>
            <p:cNvPr id="61483" name="Line 43"/>
            <p:cNvSpPr>
              <a:spLocks noChangeShapeType="1"/>
            </p:cNvSpPr>
            <p:nvPr/>
          </p:nvSpPr>
          <p:spPr bwMode="auto">
            <a:xfrm flipH="1">
              <a:off x="552" y="2271"/>
              <a:ext cx="1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4" name="Text Box 44"/>
            <p:cNvSpPr txBox="1">
              <a:spLocks noChangeArrowheads="1"/>
            </p:cNvSpPr>
            <p:nvPr/>
          </p:nvSpPr>
          <p:spPr bwMode="auto">
            <a:xfrm>
              <a:off x="838" y="2145"/>
              <a:ext cx="16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 Return All Names of References of X</a:t>
              </a:r>
            </a:p>
          </p:txBody>
        </p:sp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>
              <a:off x="566" y="2073"/>
              <a:ext cx="186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6" name="Text Box 46"/>
            <p:cNvSpPr txBox="1">
              <a:spLocks noChangeArrowheads="1"/>
            </p:cNvSpPr>
            <p:nvPr/>
          </p:nvSpPr>
          <p:spPr bwMode="auto">
            <a:xfrm>
              <a:off x="668" y="1943"/>
              <a:ext cx="186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Enumerate ReferencesNamesRequest</a:t>
              </a:r>
            </a:p>
          </p:txBody>
        </p:sp>
      </p:grpSp>
      <p:grpSp>
        <p:nvGrpSpPr>
          <p:cNvPr id="61487" name="Group 47"/>
          <p:cNvGrpSpPr>
            <a:grpSpLocks/>
          </p:cNvGrpSpPr>
          <p:nvPr/>
        </p:nvGrpSpPr>
        <p:grpSpPr bwMode="auto">
          <a:xfrm>
            <a:off x="330200" y="5840413"/>
            <a:ext cx="3138488" cy="777875"/>
            <a:chOff x="552" y="1943"/>
            <a:chExt cx="1977" cy="490"/>
          </a:xfrm>
        </p:grpSpPr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 flipH="1">
              <a:off x="552" y="2271"/>
              <a:ext cx="1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9" name="Text Box 49"/>
            <p:cNvSpPr txBox="1">
              <a:spLocks noChangeArrowheads="1"/>
            </p:cNvSpPr>
            <p:nvPr/>
          </p:nvSpPr>
          <p:spPr bwMode="auto">
            <a:xfrm>
              <a:off x="838" y="2145"/>
              <a:ext cx="16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 Return All Names of Associations of X</a:t>
              </a:r>
            </a:p>
          </p:txBody>
        </p:sp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>
              <a:off x="566" y="2073"/>
              <a:ext cx="186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1" name="Text Box 51"/>
            <p:cNvSpPr txBox="1">
              <a:spLocks noChangeArrowheads="1"/>
            </p:cNvSpPr>
            <p:nvPr/>
          </p:nvSpPr>
          <p:spPr bwMode="auto">
            <a:xfrm>
              <a:off x="668" y="1943"/>
              <a:ext cx="186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Enumerate AssociationNamesRequest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8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217DB44-B141-4BF2-82DD-A9F339720AC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 4: Hand coding objects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provider writer normally manually builds dynamic instances (ex. In Pegasus the CIMInstance class).</a:t>
            </a:r>
          </a:p>
          <a:p>
            <a:pPr lvl="1"/>
            <a:r>
              <a:rPr lang="en-US" smtClean="0"/>
              <a:t>Build from Class</a:t>
            </a:r>
          </a:p>
          <a:p>
            <a:pPr lvl="2"/>
            <a:r>
              <a:rPr lang="en-US" smtClean="0"/>
              <a:t>getClass from repository</a:t>
            </a:r>
          </a:p>
          <a:p>
            <a:pPr lvl="2"/>
            <a:r>
              <a:rPr lang="en-US" sz="2000" b="1" smtClean="0">
                <a:latin typeface="Courier New" pitchFamily="49" charset="0"/>
              </a:rPr>
              <a:t>CIMInstance x = myClass.buildInstance();</a:t>
            </a:r>
          </a:p>
          <a:p>
            <a:pPr lvl="1"/>
            <a:r>
              <a:rPr lang="en-US" smtClean="0"/>
              <a:t>Build by coding creation of dynamic objects</a:t>
            </a:r>
          </a:p>
          <a:p>
            <a:pPr lvl="2"/>
            <a:r>
              <a:rPr lang="en-US" b="1" smtClean="0">
                <a:latin typeface="Courier New" pitchFamily="49" charset="0"/>
              </a:rPr>
              <a:t>CIMInstance myInstance(</a:t>
            </a:r>
            <a:r>
              <a:rPr lang="en-US" b="1" smtClean="0"/>
              <a:t>“</a:t>
            </a:r>
            <a:r>
              <a:rPr lang="en-US" b="1" smtClean="0">
                <a:latin typeface="Courier New" pitchFamily="49" charset="0"/>
              </a:rPr>
              <a:t>CIM_Junk</a:t>
            </a:r>
            <a:r>
              <a:rPr lang="en-US" b="1" smtClean="0"/>
              <a:t>”</a:t>
            </a:r>
            <a:r>
              <a:rPr lang="en-US" b="1" smtClean="0">
                <a:latin typeface="Courier New" pitchFamily="49" charset="0"/>
              </a:rPr>
              <a:t>);</a:t>
            </a:r>
          </a:p>
          <a:p>
            <a:pPr lvl="2"/>
            <a:r>
              <a:rPr lang="en-US" b="1" smtClean="0">
                <a:latin typeface="Courier New" pitchFamily="49" charset="0"/>
              </a:rPr>
              <a:t>addProperty(</a:t>
            </a:r>
            <a:r>
              <a:rPr lang="en-US" b="1" smtClean="0"/>
              <a:t>…</a:t>
            </a:r>
            <a:r>
              <a:rPr lang="en-US" b="1" smtClean="0">
                <a:latin typeface="Courier New" pitchFamily="49" charset="0"/>
              </a:rPr>
              <a:t>);</a:t>
            </a:r>
          </a:p>
          <a:p>
            <a:r>
              <a:rPr lang="en-US" smtClean="0"/>
              <a:t>Error prone activity</a:t>
            </a:r>
          </a:p>
        </p:txBody>
      </p:sp>
    </p:spTree>
    <p:extLst>
      <p:ext uri="{BB962C8B-B14F-4D97-AF65-F5344CB8AC3E}">
        <p14:creationId xmlns:p14="http://schemas.microsoft.com/office/powerpoint/2010/main" val="32907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F3B1761-1B23-40E1-BCA9-53A2E7EC265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Concrete Classes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if the concrete class definitions were generated automatically from the mof?</a:t>
            </a:r>
          </a:p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Compile time error detection</a:t>
            </a:r>
          </a:p>
          <a:p>
            <a:pPr lvl="1"/>
            <a:r>
              <a:rPr lang="en-US" smtClean="0"/>
              <a:t>Decreased code complexity</a:t>
            </a:r>
          </a:p>
          <a:p>
            <a:pPr lvl="1"/>
            <a:r>
              <a:rPr lang="en-US" smtClean="0"/>
              <a:t>Assurance of code to MOF compatibility</a:t>
            </a:r>
          </a:p>
          <a:p>
            <a:pPr lvl="1"/>
            <a:r>
              <a:rPr lang="en-US" smtClean="0"/>
              <a:t>Reduce code bloat</a:t>
            </a:r>
          </a:p>
          <a:p>
            <a:pPr lvl="1"/>
            <a:r>
              <a:rPr lang="en-US" smtClean="0"/>
              <a:t>Improve program reliability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07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B44E61F-5A65-406E-85AF-4A2C9D19D01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Concrete CIM Elements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</a:t>
            </a:r>
            <a:r>
              <a:rPr lang="en-US" b="1" smtClean="0"/>
              <a:t> CIMPLE</a:t>
            </a:r>
            <a:r>
              <a:rPr lang="en-US" smtClean="0"/>
              <a:t>,  </a:t>
            </a:r>
            <a:r>
              <a:rPr lang="en-US" b="1" smtClean="0"/>
              <a:t>BREVITY, konkret</a:t>
            </a:r>
            <a:r>
              <a:rPr lang="en-US" smtClean="0"/>
              <a:t> interfaces employ </a:t>
            </a:r>
            <a:r>
              <a:rPr lang="en-US" b="1" smtClean="0"/>
              <a:t>concrete  CIM elements</a:t>
            </a:r>
            <a:r>
              <a:rPr lang="en-US" smtClean="0"/>
              <a:t> whereas conventional interfaces use </a:t>
            </a:r>
            <a:r>
              <a:rPr lang="en-US" b="1" smtClean="0"/>
              <a:t>abstract CIM elements</a:t>
            </a:r>
            <a:r>
              <a:rPr lang="en-US" smtClean="0"/>
              <a:t>.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152400" y="3810000"/>
            <a:ext cx="8839200" cy="2057400"/>
            <a:chOff x="96" y="2784"/>
            <a:chExt cx="5568" cy="1296"/>
          </a:xfrm>
        </p:grpSpPr>
        <p:sp>
          <p:nvSpPr>
            <p:cNvPr id="48133" name="AutoShape 5"/>
            <p:cNvSpPr>
              <a:spLocks noChangeArrowheads="1"/>
            </p:cNvSpPr>
            <p:nvPr/>
          </p:nvSpPr>
          <p:spPr bwMode="auto">
            <a:xfrm>
              <a:off x="2880" y="2784"/>
              <a:ext cx="2784" cy="1296"/>
            </a:xfrm>
            <a:prstGeom prst="foldedCorner">
              <a:avLst>
                <a:gd name="adj" fmla="val 6366"/>
              </a:avLst>
            </a:prstGeom>
            <a:solidFill>
              <a:srgbClr val="FFFFD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sz="1400" b="1">
                  <a:solidFill>
                    <a:srgbClr val="0000CC"/>
                  </a:solidFill>
                  <a:latin typeface="Courier New" pitchFamily="49" charset="0"/>
                </a:rPr>
                <a:t>// Concrete CIM elements in CIMPLE:</a:t>
              </a:r>
            </a:p>
            <a:p>
              <a:r>
                <a:rPr lang="en-US" sz="1600"/>
                <a:t>Person* inst = Person::create();</a:t>
              </a:r>
            </a:p>
            <a:p>
              <a:r>
                <a:rPr lang="en-US" sz="1600"/>
                <a:t>inst-&gt;Id.set(1000);</a:t>
              </a:r>
            </a:p>
            <a:p>
              <a:r>
                <a:rPr lang="en-US" sz="1600"/>
                <a:t>inst-&gt;First.set("Homer");</a:t>
              </a:r>
            </a:p>
            <a:p>
              <a:r>
                <a:rPr lang="en-US" sz="1600"/>
                <a:t>inst-&gt;Last.set("Simpson");</a:t>
              </a:r>
            </a:p>
          </p:txBody>
        </p:sp>
        <p:sp>
          <p:nvSpPr>
            <p:cNvPr id="48134" name="AutoShape 6"/>
            <p:cNvSpPr>
              <a:spLocks noChangeArrowheads="1"/>
            </p:cNvSpPr>
            <p:nvPr/>
          </p:nvSpPr>
          <p:spPr bwMode="auto">
            <a:xfrm>
              <a:off x="96" y="2784"/>
              <a:ext cx="2640" cy="1296"/>
            </a:xfrm>
            <a:prstGeom prst="foldedCorner">
              <a:avLst>
                <a:gd name="adj" fmla="val 6366"/>
              </a:avLst>
            </a:prstGeom>
            <a:solidFill>
              <a:srgbClr val="FFFFD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sz="1400" b="1">
                  <a:solidFill>
                    <a:srgbClr val="0000CC"/>
                  </a:solidFill>
                  <a:latin typeface="Courier New" pitchFamily="49" charset="0"/>
                </a:rPr>
                <a:t>// Abstract CIM elements in Pegasus</a:t>
              </a:r>
            </a:p>
            <a:p>
              <a:r>
                <a:rPr lang="en-US" sz="1400" b="1">
                  <a:latin typeface="Courier New" pitchFamily="49" charset="0"/>
                </a:rPr>
                <a:t>CIMInstance ci(“Person”);</a:t>
              </a:r>
            </a:p>
            <a:p>
              <a:r>
                <a:rPr lang="en-US" sz="1400" b="1">
                  <a:latin typeface="Courier New" pitchFamily="49" charset="0"/>
                </a:rPr>
                <a:t>ci.addProperty(CIMProperty(</a:t>
              </a:r>
            </a:p>
            <a:p>
              <a:r>
                <a:rPr lang="en-US" sz="1400" b="1">
                  <a:latin typeface="Courier New" pitchFamily="49" charset="0"/>
                </a:rPr>
                <a:t>  “Id”, Uint32(1000)));</a:t>
              </a:r>
            </a:p>
            <a:p>
              <a:r>
                <a:rPr lang="en-US" sz="1400" b="1">
                  <a:latin typeface="Courier New" pitchFamily="49" charset="0"/>
                </a:rPr>
                <a:t>ci.addProperty(CIMProperty(</a:t>
              </a:r>
            </a:p>
            <a:p>
              <a:r>
                <a:rPr lang="en-US" sz="1400" b="1">
                  <a:latin typeface="Courier New" pitchFamily="49" charset="0"/>
                </a:rPr>
                <a:t>  “First”, String(“Homer”)));</a:t>
              </a:r>
            </a:p>
            <a:p>
              <a:r>
                <a:rPr lang="en-US" sz="1400" b="1">
                  <a:latin typeface="Courier New" pitchFamily="49" charset="0"/>
                </a:rPr>
                <a:t>ci.addProperty(CIMProperty(</a:t>
              </a:r>
            </a:p>
            <a:p>
              <a:r>
                <a:rPr lang="en-US" sz="1400" b="1">
                  <a:latin typeface="Courier New" pitchFamily="49" charset="0"/>
                </a:rPr>
                <a:t>  “Last”, String(“Simpson”)));</a:t>
              </a:r>
            </a:p>
            <a:p>
              <a:endParaRPr lang="en-US" sz="14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4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C18DB43-F470-4C56-9671-5304BBE7E24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TBD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Indication Provider</a:t>
            </a:r>
          </a:p>
          <a:p>
            <a:r>
              <a:rPr lang="en-US" sz="2800" dirty="0" smtClean="0"/>
              <a:t>Etc.</a:t>
            </a:r>
          </a:p>
          <a:p>
            <a:r>
              <a:rPr lang="en-US" sz="2800" dirty="0" smtClean="0"/>
              <a:t>Other APIs in the kit</a:t>
            </a:r>
          </a:p>
          <a:p>
            <a:r>
              <a:rPr lang="en-US" sz="2800" dirty="0" smtClean="0"/>
              <a:t>What CIMPLE Includes</a:t>
            </a:r>
          </a:p>
          <a:p>
            <a:r>
              <a:rPr lang="en-US" sz="2800" dirty="0" smtClean="0"/>
              <a:t>CIMPLE Documentation</a:t>
            </a:r>
          </a:p>
          <a:p>
            <a:r>
              <a:rPr lang="en-US" sz="2800" dirty="0" smtClean="0"/>
              <a:t>Major goal – Portability of real providers between environments.</a:t>
            </a:r>
          </a:p>
          <a:p>
            <a:r>
              <a:rPr lang="en-US" sz="2800" dirty="0" smtClean="0"/>
              <a:t>Handling qualifiers, etc.</a:t>
            </a:r>
          </a:p>
          <a:p>
            <a:r>
              <a:rPr lang="en-US" sz="2800" dirty="0" smtClean="0"/>
              <a:t>Automate functionality of modify instance</a:t>
            </a:r>
          </a:p>
          <a:p>
            <a:r>
              <a:rPr lang="en-US" sz="2800" dirty="0" smtClean="0"/>
              <a:t>An instance size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808562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4F787FB-DECE-4BDA-8E99-EF54C5933B8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 5 – CIM Extrinsic Methods are hard to implement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Provider writer must</a:t>
            </a:r>
          </a:p>
          <a:p>
            <a:pPr lvl="1"/>
            <a:r>
              <a:rPr lang="en-US" smtClean="0"/>
              <a:t>Dynamically parse method names</a:t>
            </a:r>
          </a:p>
          <a:p>
            <a:pPr lvl="1"/>
            <a:r>
              <a:rPr lang="en-US" smtClean="0"/>
              <a:t>Dynamically parse input parameters</a:t>
            </a:r>
          </a:p>
          <a:p>
            <a:pPr lvl="1"/>
            <a:r>
              <a:rPr lang="en-US" smtClean="0"/>
              <a:t>Hand build methods to be executed and parse input parameters</a:t>
            </a:r>
          </a:p>
          <a:p>
            <a:pPr lvl="1"/>
            <a:r>
              <a:rPr lang="en-US" smtClean="0"/>
              <a:t>Dynamically build response parameters and response return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smtClean="0"/>
              <a:t>What if?</a:t>
            </a:r>
          </a:p>
          <a:p>
            <a:pPr lvl="1"/>
            <a:r>
              <a:rPr lang="en-US" smtClean="0"/>
              <a:t>Infrastructure provided parse of method names and parameters</a:t>
            </a:r>
          </a:p>
          <a:p>
            <a:pPr lvl="1"/>
            <a:r>
              <a:rPr lang="en-US" smtClean="0"/>
              <a:t>Created skeleton for the method to be invoked in native language (i.e C or C++ function)</a:t>
            </a:r>
          </a:p>
          <a:p>
            <a:pPr lvl="1"/>
            <a:r>
              <a:rPr lang="en-US" smtClean="0"/>
              <a:t>Build output parameters and response return</a:t>
            </a:r>
          </a:p>
        </p:txBody>
      </p:sp>
    </p:spTree>
    <p:extLst>
      <p:ext uri="{BB962C8B-B14F-4D97-AF65-F5344CB8AC3E}">
        <p14:creationId xmlns:p14="http://schemas.microsoft.com/office/powerpoint/2010/main" val="24446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5143F0D-B860-4826-B708-92A0B3A2C90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Example</a:t>
            </a: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4495800" y="4419600"/>
            <a:ext cx="4343400" cy="20574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 b="1">
                <a:latin typeface="Courier New" pitchFamily="49" charset="0"/>
              </a:rPr>
              <a:t>Invoke_Method_Status Foo_Provider::foo(</a:t>
            </a:r>
          </a:p>
          <a:p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8000"/>
                </a:solidFill>
                <a:latin typeface="Courier New" pitchFamily="49" charset="0"/>
              </a:rPr>
              <a:t>const</a:t>
            </a:r>
            <a:r>
              <a:rPr lang="en-US" sz="1400" b="1">
                <a:latin typeface="Courier New" pitchFamily="49" charset="0"/>
              </a:rPr>
              <a:t> Foo* self,</a:t>
            </a:r>
          </a:p>
          <a:p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8000"/>
                </a:solidFill>
                <a:latin typeface="Courier New" pitchFamily="49" charset="0"/>
              </a:rPr>
              <a:t>const</a:t>
            </a:r>
            <a:r>
              <a:rPr lang="en-US" sz="1400" b="1">
                <a:latin typeface="Courier New" pitchFamily="49" charset="0"/>
              </a:rPr>
              <a:t> Property&lt;String&gt;&amp; p1,</a:t>
            </a:r>
          </a:p>
          <a:p>
            <a:r>
              <a:rPr lang="en-US" sz="1400" b="1">
                <a:latin typeface="Courier New" pitchFamily="49" charset="0"/>
              </a:rPr>
              <a:t>    Property&lt;String&gt;&amp; p2,</a:t>
            </a:r>
          </a:p>
          <a:p>
            <a:r>
              <a:rPr lang="en-US" sz="1400" b="1">
                <a:latin typeface="Courier New" pitchFamily="49" charset="0"/>
              </a:rPr>
              <a:t>    Property&lt;uint32&gt;&amp; return_value)</a:t>
            </a:r>
          </a:p>
          <a:p>
            <a:r>
              <a:rPr lang="en-US" sz="1400" b="1">
                <a:latin typeface="Courier New" pitchFamily="49" charset="0"/>
              </a:rPr>
              <a:t>{</a:t>
            </a:r>
          </a:p>
          <a:p>
            <a:r>
              <a:rPr lang="en-US" sz="1400" b="1">
                <a:latin typeface="Courier New" pitchFamily="49" charset="0"/>
              </a:rPr>
              <a:t>    .. Your code to set p2;</a:t>
            </a:r>
          </a:p>
          <a:p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C09B00"/>
                </a:solidFill>
                <a:latin typeface="Courier New" pitchFamily="49" charset="0"/>
              </a:rPr>
              <a:t>return</a:t>
            </a:r>
            <a:r>
              <a:rPr lang="en-US" sz="1400" b="1">
                <a:latin typeface="Courier New" pitchFamily="49" charset="0"/>
              </a:rPr>
              <a:t> INVOKE_METHOD_OK;</a:t>
            </a:r>
          </a:p>
          <a:p>
            <a:r>
              <a:rPr lang="en-US" sz="1400" b="1">
                <a:latin typeface="Courier New" pitchFamily="49" charset="0"/>
              </a:rPr>
              <a:t>}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228600" y="1447800"/>
            <a:ext cx="3733800" cy="56388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800" b="1">
                <a:latin typeface="Courier New" pitchFamily="49" charset="0"/>
              </a:rPr>
              <a:t>void MethodProvider::invokeMethod(</a:t>
            </a:r>
          </a:p>
          <a:p>
            <a:r>
              <a:rPr lang="en-US" sz="800" b="1">
                <a:latin typeface="Courier New" pitchFamily="49" charset="0"/>
              </a:rPr>
              <a:t>    const OperationContext&amp; context,</a:t>
            </a:r>
          </a:p>
          <a:p>
            <a:r>
              <a:rPr lang="en-US" sz="800" b="1">
                <a:latin typeface="Courier New" pitchFamily="49" charset="0"/>
              </a:rPr>
              <a:t>    const CIMObjectPath&amp; objectReference,</a:t>
            </a:r>
          </a:p>
          <a:p>
            <a:r>
              <a:rPr lang="en-US" sz="800" b="1">
                <a:latin typeface="Courier New" pitchFamily="49" charset="0"/>
              </a:rPr>
              <a:t>    const CIMName&amp; methodName,</a:t>
            </a:r>
          </a:p>
          <a:p>
            <a:r>
              <a:rPr lang="en-US" sz="800" b="1">
                <a:latin typeface="Courier New" pitchFamily="49" charset="0"/>
              </a:rPr>
              <a:t>    const Array&lt;CIMParamValue&gt;&amp; inParameters,</a:t>
            </a:r>
          </a:p>
          <a:p>
            <a:r>
              <a:rPr lang="en-US" sz="800" b="1">
                <a:latin typeface="Courier New" pitchFamily="49" charset="0"/>
              </a:rPr>
              <a:t>    MethodResultResponseHandler&amp; handler)</a:t>
            </a:r>
          </a:p>
          <a:p>
            <a:r>
              <a:rPr lang="en-US" sz="800" b="1">
                <a:latin typeface="Courier New" pitchFamily="49" charset="0"/>
              </a:rPr>
              <a:t>{</a:t>
            </a:r>
          </a:p>
          <a:p>
            <a:r>
              <a:rPr lang="en-US" sz="800" b="1">
                <a:latin typeface="Courier New" pitchFamily="49" charset="0"/>
              </a:rPr>
              <a:t>    CIMObjectPath localReference = CIMObjectPath(</a:t>
            </a:r>
          </a:p>
          <a:p>
            <a:r>
              <a:rPr lang="en-US" sz="800" b="1">
                <a:latin typeface="Courier New" pitchFamily="49" charset="0"/>
              </a:rPr>
              <a:t>        String(),</a:t>
            </a:r>
          </a:p>
          <a:p>
            <a:r>
              <a:rPr lang="en-US" sz="800" b="1">
                <a:latin typeface="Courier New" pitchFamily="49" charset="0"/>
              </a:rPr>
              <a:t>        CIMNamespaceName(),</a:t>
            </a:r>
          </a:p>
          <a:p>
            <a:r>
              <a:rPr lang="en-US" sz="800" b="1">
                <a:latin typeface="Courier New" pitchFamily="49" charset="0"/>
              </a:rPr>
              <a:t>        objectReference.getClassName(),</a:t>
            </a:r>
          </a:p>
          <a:p>
            <a:r>
              <a:rPr lang="en-US" sz="800" b="1">
                <a:latin typeface="Courier New" pitchFamily="49" charset="0"/>
              </a:rPr>
              <a:t>        objectReference.getKeyBindings());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800" b="1">
                <a:latin typeface="Courier New" pitchFamily="49" charset="0"/>
              </a:rPr>
              <a:t>    handler.processing();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800" b="1">
                <a:latin typeface="Courier New" pitchFamily="49" charset="0"/>
              </a:rPr>
              <a:t>    if (objectReference.getClassName().equal("Foo"))</a:t>
            </a:r>
          </a:p>
          <a:p>
            <a:r>
              <a:rPr lang="en-US" sz="800" b="1">
                <a:latin typeface="Courier New" pitchFamily="49" charset="0"/>
              </a:rPr>
              <a:t>    {</a:t>
            </a:r>
          </a:p>
          <a:p>
            <a:r>
              <a:rPr lang="en-US" sz="800" b="1">
                <a:latin typeface="Courier New" pitchFamily="49" charset="0"/>
              </a:rPr>
              <a:t>        if (methodName.equal("Foo"))</a:t>
            </a:r>
          </a:p>
          <a:p>
            <a:r>
              <a:rPr lang="en-US" sz="800" b="1">
                <a:latin typeface="Courier New" pitchFamily="49" charset="0"/>
              </a:rPr>
              <a:t>        {</a:t>
            </a:r>
          </a:p>
          <a:p>
            <a:r>
              <a:rPr lang="en-US" sz="800" b="1">
                <a:latin typeface="Courier New" pitchFamily="49" charset="0"/>
              </a:rPr>
              <a:t>            if (inParameters.size() &gt; 0)</a:t>
            </a:r>
          </a:p>
          <a:p>
            <a:r>
              <a:rPr lang="en-US" sz="800" b="1">
                <a:latin typeface="Courier New" pitchFamily="49" charset="0"/>
              </a:rPr>
              <a:t>            for (Uint32 i = 0; i &lt; inParameters.size(); i++</a:t>
            </a:r>
          </a:p>
          <a:p>
            <a:r>
              <a:rPr lang="en-US" sz="800" b="1">
                <a:latin typeface="Courier New" pitchFamily="49" charset="0"/>
              </a:rPr>
              <a:t>            {</a:t>
            </a:r>
          </a:p>
          <a:p>
            <a:r>
              <a:rPr lang="en-US" sz="800" b="1">
                <a:latin typeface="Courier New" pitchFamily="49" charset="0"/>
              </a:rPr>
              <a:t>                if(inParameterrs[i].getName().equal("p1")</a:t>
            </a:r>
          </a:p>
          <a:p>
            <a:r>
              <a:rPr lang="en-US" sz="800" b="1">
                <a:latin typeface="Courier New" pitchFamily="49" charset="0"/>
              </a:rPr>
              <a:t>                {</a:t>
            </a:r>
          </a:p>
          <a:p>
            <a:r>
              <a:rPr lang="en-US" sz="800" b="1">
                <a:latin typeface="Courier New" pitchFamily="49" charset="0"/>
              </a:rPr>
              <a:t>                CIMValue paramVal = inParameters[i].getValue();</a:t>
            </a:r>
          </a:p>
          <a:p>
            <a:r>
              <a:rPr lang="en-US" sz="800" b="1">
                <a:latin typeface="Courier New" pitchFamily="49" charset="0"/>
              </a:rPr>
              <a:t>                    if (!paramVal.isNull())</a:t>
            </a:r>
          </a:p>
          <a:p>
            <a:r>
              <a:rPr lang="en-US" sz="800" b="1">
                <a:latin typeface="Courier New" pitchFamily="49" charset="0"/>
              </a:rPr>
              <a:t>                    {</a:t>
            </a:r>
          </a:p>
          <a:p>
            <a:r>
              <a:rPr lang="en-US" sz="800" b="1">
                <a:latin typeface="Courier New" pitchFamily="49" charset="0"/>
              </a:rPr>
              <a:t>                        . . . </a:t>
            </a:r>
          </a:p>
          <a:p>
            <a:r>
              <a:rPr lang="en-US" sz="800" b="1">
                <a:latin typeface="Courier New" pitchFamily="49" charset="0"/>
              </a:rPr>
              <a:t>                    }</a:t>
            </a:r>
          </a:p>
          <a:p>
            <a:r>
              <a:rPr lang="en-US" sz="800" b="1">
                <a:latin typeface="Courier New" pitchFamily="49" charset="0"/>
              </a:rPr>
              <a:t>                }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800" b="1">
                <a:latin typeface="Courier New" pitchFamily="49" charset="0"/>
              </a:rPr>
              <a:t>                handler.deliverParamValue(CIMParamValue(</a:t>
            </a:r>
          </a:p>
          <a:p>
            <a:r>
              <a:rPr lang="en-US" sz="800" b="1">
                <a:latin typeface="Courier New" pitchFamily="49" charset="0"/>
              </a:rPr>
              <a:t>                    "p2",</a:t>
            </a:r>
          </a:p>
          <a:p>
            <a:r>
              <a:rPr lang="en-US" sz="800" b="1">
                <a:latin typeface="Courier New" pitchFamily="49" charset="0"/>
              </a:rPr>
              <a:t>                    CIMValue(String("blah"))));</a:t>
            </a:r>
          </a:p>
          <a:p>
            <a:r>
              <a:rPr lang="en-US" sz="800" b="1">
                <a:latin typeface="Courier New" pitchFamily="49" charset="0"/>
              </a:rPr>
              <a:t>                handler.deliver(CIMValue(outString));</a:t>
            </a:r>
          </a:p>
          <a:p>
            <a:r>
              <a:rPr lang="en-US" sz="800" b="1">
                <a:latin typeface="Courier New" pitchFamily="49" charset="0"/>
              </a:rPr>
              <a:t>            }</a:t>
            </a:r>
          </a:p>
          <a:p>
            <a:r>
              <a:rPr lang="en-US" sz="800" b="1">
                <a:latin typeface="Courier New" pitchFamily="49" charset="0"/>
              </a:rPr>
              <a:t>            else</a:t>
            </a:r>
          </a:p>
          <a:p>
            <a:r>
              <a:rPr lang="en-US" sz="800" b="1">
                <a:latin typeface="Courier New" pitchFamily="49" charset="0"/>
              </a:rPr>
              <a:t>            {</a:t>
            </a:r>
          </a:p>
          <a:p>
            <a:r>
              <a:rPr lang="en-US" sz="800" b="1">
                <a:latin typeface="Courier New" pitchFamily="49" charset="0"/>
              </a:rPr>
              <a:t>                handler.d</a:t>
            </a:r>
            <a:r>
              <a:rPr lang="en-US" sz="900" b="1">
                <a:latin typeface="Courier New" pitchFamily="49" charset="0"/>
              </a:rPr>
              <a:t>e</a:t>
            </a:r>
            <a:r>
              <a:rPr lang="en-US" sz="800" b="1">
                <a:latin typeface="Courier New" pitchFamily="49" charset="0"/>
              </a:rPr>
              <a:t>liver(0);</a:t>
            </a:r>
          </a:p>
          <a:p>
            <a:r>
              <a:rPr lang="en-US" sz="800" b="1">
                <a:latin typeface="Courier New" pitchFamily="49" charset="0"/>
              </a:rPr>
              <a:t>            }</a:t>
            </a:r>
          </a:p>
          <a:p>
            <a:r>
              <a:rPr lang="en-US" sz="800" b="1">
                <a:latin typeface="Courier New" pitchFamily="49" charset="0"/>
              </a:rPr>
              <a:t>        }</a:t>
            </a:r>
          </a:p>
          <a:p>
            <a:r>
              <a:rPr lang="en-US" sz="800" b="1">
                <a:latin typeface="Courier New" pitchFamily="49" charset="0"/>
              </a:rPr>
              <a:t>    }</a:t>
            </a:r>
          </a:p>
          <a:p>
            <a:endParaRPr lang="en-US" sz="800" b="1">
              <a:latin typeface="Courier New" pitchFamily="49" charset="0"/>
            </a:endParaRPr>
          </a:p>
          <a:p>
            <a:r>
              <a:rPr lang="en-US" sz="800" b="1">
                <a:latin typeface="Courier New" pitchFamily="49" charset="0"/>
              </a:rPr>
              <a:t>    handler.complete();</a:t>
            </a:r>
          </a:p>
          <a:p>
            <a:r>
              <a:rPr lang="en-US" sz="800" b="1">
                <a:latin typeface="Courier New" pitchFamily="49" charset="0"/>
              </a:rPr>
              <a:t>}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53000" y="1524000"/>
            <a:ext cx="2378075" cy="16652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 b="1"/>
              <a:t>class Foo</a:t>
            </a:r>
          </a:p>
          <a:p>
            <a:r>
              <a:rPr lang="en-US" sz="1400" b="1"/>
              <a:t>{</a:t>
            </a:r>
          </a:p>
          <a:p>
            <a:r>
              <a:rPr lang="en-US" sz="1400" b="1"/>
              <a:t>  [Key] uint32 key;</a:t>
            </a:r>
          </a:p>
          <a:p>
            <a:r>
              <a:rPr lang="en-US" sz="1400" b="1"/>
              <a:t>   uint32 foo(</a:t>
            </a:r>
          </a:p>
          <a:p>
            <a:r>
              <a:rPr lang="en-US" sz="1400" b="1"/>
              <a:t>     [In] string p1, </a:t>
            </a:r>
          </a:p>
          <a:p>
            <a:r>
              <a:rPr lang="en-US" sz="1400" b="1"/>
              <a:t>     [In(false), Out] string p2);</a:t>
            </a:r>
          </a:p>
          <a:p>
            <a:r>
              <a:rPr lang="en-US" sz="1400" b="1"/>
              <a:t>};</a:t>
            </a:r>
          </a:p>
          <a:p>
            <a:endParaRPr lang="en-US" sz="1400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699000" y="3275013"/>
            <a:ext cx="407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ym typeface="Wingdings" pitchFamily="2" charset="2"/>
              </a:rPr>
              <a:t>Dynamic Provider becomes C++ method</a:t>
            </a:r>
            <a:endParaRPr lang="en-US" sz="1400"/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4102100" y="3251200"/>
            <a:ext cx="533400" cy="381000"/>
          </a:xfrm>
          <a:prstGeom prst="lef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5969000" y="3721100"/>
            <a:ext cx="787400" cy="6223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239000" y="3962400"/>
            <a:ext cx="1692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CIMPLE generated</a:t>
            </a:r>
          </a:p>
          <a:p>
            <a:r>
              <a:rPr lang="en-US" sz="1400"/>
              <a:t>method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62000" y="1143000"/>
            <a:ext cx="892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17525" y="1154113"/>
            <a:ext cx="3140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Pegasus InvokeMethod provider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5181600" y="1219200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Example Class</a:t>
            </a:r>
          </a:p>
        </p:txBody>
      </p:sp>
    </p:spTree>
    <p:extLst>
      <p:ext uri="{BB962C8B-B14F-4D97-AF65-F5344CB8AC3E}">
        <p14:creationId xmlns:p14="http://schemas.microsoft.com/office/powerpoint/2010/main" val="38702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10A2DDE-14A1-4A32-8D2B-669B923D9F0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 6 - 90 – 10 Rule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/>
              <a:t>90% of providers are very low volume</a:t>
            </a:r>
          </a:p>
          <a:p>
            <a:pPr lvl="1">
              <a:lnSpc>
                <a:spcPct val="80000"/>
              </a:lnSpc>
            </a:pPr>
            <a:endParaRPr lang="en-US" sz="2400" b="1" smtClean="0"/>
          </a:p>
          <a:p>
            <a:pPr>
              <a:lnSpc>
                <a:spcPct val="80000"/>
              </a:lnSpc>
            </a:pPr>
            <a:r>
              <a:rPr lang="en-US" sz="2800" smtClean="0"/>
              <a:t>Only a small percentage of providers developed for a profile have high numbers of instances and require performance tuning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At the same time, every provider takes significant work (or a complete infrastructure to simplify the task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With CIMPLE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Develop providers rapidly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Improve performance later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Developers spend time on the important issues, not the repeated creation of many simple providers.</a:t>
            </a:r>
          </a:p>
        </p:txBody>
      </p:sp>
    </p:spTree>
    <p:extLst>
      <p:ext uri="{BB962C8B-B14F-4D97-AF65-F5344CB8AC3E}">
        <p14:creationId xmlns:p14="http://schemas.microsoft.com/office/powerpoint/2010/main" val="41247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BB5D0C7-E786-4A61-BF17-0655431CDB0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/>
              <a:t>CIMPLE</a:t>
            </a:r>
            <a:r>
              <a:rPr lang="en-US" sz="2800" smtClean="0"/>
              <a:t>,</a:t>
            </a:r>
            <a:r>
              <a:rPr lang="en-US" sz="2800" b="1" smtClean="0"/>
              <a:t>BREVITY and KonkretCMPI</a:t>
            </a:r>
            <a:r>
              <a:rPr lang="en-US" sz="2800" smtClean="0"/>
              <a:t> share the following goals: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Reduce code complexity.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Decrease development effort.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Reduce coding errors.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Improve reliability.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Promote interoperability.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Raise provider development from a detailed programming effort to a system development effort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Give the provider developer a common infrastructure so he can concentrate on his real problems: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Managing the issue of performance on those few providers that handle high volumes of instances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Managing the issue of the interface between the provider and the resource</a:t>
            </a:r>
          </a:p>
          <a:p>
            <a:pPr lvl="1">
              <a:lnSpc>
                <a:spcPct val="80000"/>
              </a:lnSpc>
            </a:pPr>
            <a:endParaRPr lang="en-US" sz="2400" smtClean="0"/>
          </a:p>
          <a:p>
            <a:pPr lvl="1">
              <a:lnSpc>
                <a:spcPct val="8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9605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2F4251F-9EC1-4C2A-BE64-909AC415F75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Issues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Manual creation of providers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Mof -&gt; coder -&gt; provider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Multiple similar CIM Operations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Ex. Enumerate instance vs. enumerateinstancenames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Dynamic CIM object models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Ex. Methods to create objects, etc.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Complex CIM operation set for provider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Get, enumerate, references, associators …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(10- 90 rule)Concentrate on the Important Provider issues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Large volume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Difficult resource interfaces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8946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032FC53-A481-44F5-A25A-59B964D35F9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CIMPLE Vision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/>
              <a:t>What</a:t>
            </a:r>
          </a:p>
          <a:p>
            <a:pPr>
              <a:lnSpc>
                <a:spcPct val="80000"/>
              </a:lnSpc>
            </a:pPr>
            <a:r>
              <a:rPr lang="en-US" smtClean="0"/>
              <a:t>Simplify provider writing</a:t>
            </a:r>
          </a:p>
          <a:p>
            <a:pPr>
              <a:lnSpc>
                <a:spcPct val="80000"/>
              </a:lnSpc>
            </a:pPr>
            <a:r>
              <a:rPr lang="en-US" smtClean="0"/>
              <a:t>Reduce code complexity.</a:t>
            </a:r>
          </a:p>
          <a:p>
            <a:pPr>
              <a:lnSpc>
                <a:spcPct val="80000"/>
              </a:lnSpc>
            </a:pPr>
            <a:r>
              <a:rPr lang="en-US" smtClean="0"/>
              <a:t>Decrease development effort.</a:t>
            </a:r>
          </a:p>
          <a:p>
            <a:pPr>
              <a:lnSpc>
                <a:spcPct val="80000"/>
              </a:lnSpc>
            </a:pPr>
            <a:r>
              <a:rPr lang="en-US" smtClean="0"/>
              <a:t>Reduce coding errors.</a:t>
            </a:r>
          </a:p>
          <a:p>
            <a:pPr>
              <a:lnSpc>
                <a:spcPct val="80000"/>
              </a:lnSpc>
            </a:pPr>
            <a:r>
              <a:rPr lang="en-US" smtClean="0"/>
              <a:t>Improve reliability.</a:t>
            </a:r>
          </a:p>
          <a:p>
            <a:pPr>
              <a:lnSpc>
                <a:spcPct val="80000"/>
              </a:lnSpc>
            </a:pPr>
            <a:r>
              <a:rPr lang="en-US" smtClean="0"/>
              <a:t>Promote interoperability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smtClean="0"/>
              <a:t>HOW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Automatic class/instance generation from MOF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Concrete class and instance generation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Automatic provider and provider module generation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Default CIM Operation generation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Remove  basic dichotomies (ex. Instance and object paths)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Integrate registration of providers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Add missing convenience and support functions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3821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5D4B73E-1405-42B6-930E-746F70F23C4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Impact" pitchFamily="34" charset="0"/>
              </a:rPr>
              <a:t>CIMPLE</a:t>
            </a:r>
            <a:r>
              <a:rPr lang="en-US" smtClean="0"/>
              <a:t>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latin typeface="Impact" pitchFamily="34" charset="0"/>
              </a:rPr>
              <a:t>CIMPLE</a:t>
            </a:r>
            <a:r>
              <a:rPr lang="en-US" sz="2400" smtClean="0"/>
              <a:t> is an environment for developing providers with several key advantages.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They are </a:t>
            </a:r>
            <a:r>
              <a:rPr lang="en-US" sz="2000" u="sng" smtClean="0"/>
              <a:t>easy to build</a:t>
            </a:r>
            <a:r>
              <a:rPr lang="en-US" sz="20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They are </a:t>
            </a:r>
            <a:r>
              <a:rPr lang="en-US" sz="2000" u="sng" smtClean="0"/>
              <a:t>small</a:t>
            </a:r>
            <a:r>
              <a:rPr lang="en-US" sz="20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They are </a:t>
            </a:r>
            <a:r>
              <a:rPr lang="en-US" sz="2000" u="sng" smtClean="0"/>
              <a:t>fast</a:t>
            </a:r>
            <a:r>
              <a:rPr lang="en-US" sz="20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They are portable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Key simplifications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Reduce the need to implement all of the provider operations.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Generate </a:t>
            </a:r>
            <a:r>
              <a:rPr lang="en-US" sz="2000" smtClean="0">
                <a:solidFill>
                  <a:srgbClr val="CC0000"/>
                </a:solidFill>
              </a:rPr>
              <a:t>real classes</a:t>
            </a:r>
            <a:r>
              <a:rPr lang="en-US" sz="2000" smtClean="0"/>
              <a:t> in the target language </a:t>
            </a:r>
            <a:r>
              <a:rPr lang="en-US" sz="2000" smtClean="0">
                <a:solidFill>
                  <a:srgbClr val="CC0000"/>
                </a:solidFill>
              </a:rPr>
              <a:t>from MOF classes</a:t>
            </a:r>
            <a:r>
              <a:rPr lang="en-US" sz="20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Generate the provider skeleton </a:t>
            </a:r>
            <a:r>
              <a:rPr lang="en-US" sz="2000" smtClean="0">
                <a:solidFill>
                  <a:srgbClr val="CC0000"/>
                </a:solidFill>
              </a:rPr>
              <a:t>AND CIMOM INTERFACES</a:t>
            </a:r>
            <a:r>
              <a:rPr lang="en-US" sz="2000" smtClean="0"/>
              <a:t> automatically.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Move error checking from runtime to compile time.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Separate the interface from the provider CIM Object manipulation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6141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1125029A-C9BE-4516-8921-8B304D9815D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Licensing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CIMPLE, BREVITY and KonkretCMPI released under </a:t>
            </a:r>
            <a:r>
              <a:rPr lang="en-US" b="1" smtClean="0"/>
              <a:t>MIT open-source</a:t>
            </a:r>
            <a:r>
              <a:rPr lang="en-US" smtClean="0"/>
              <a:t> license.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smtClean="0"/>
              <a:t>Minimal restrictions on use.</a:t>
            </a:r>
          </a:p>
          <a:p>
            <a:pPr lvl="1"/>
            <a:r>
              <a:rPr lang="en-US" sz="1800" smtClean="0"/>
              <a:t>Free to redistribute with license header retained in all sources.</a:t>
            </a:r>
          </a:p>
          <a:p>
            <a:pPr lvl="1"/>
            <a:r>
              <a:rPr lang="en-US" sz="1800" smtClean="0"/>
              <a:t>No limitations on generated code</a:t>
            </a:r>
          </a:p>
          <a:p>
            <a:r>
              <a:rPr lang="en-US" sz="2000" smtClean="0"/>
              <a:t>No warranty license.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3898900"/>
            <a:ext cx="7543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Permission is hereby granted, free of charge, to any person obtaining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copy of this software and associated documentation files (the "Software"),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to deal in the Software without restriction, including without limitation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the rights to use, copy, modify, merge, publish, distribute, sublicense,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and/or sell copies of the Software, and to permit persons to whom the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Software is furnished to do so, subject to the following conditions: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CC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The above copyright notice and this permission notice shall be included 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all copies or substantial portions of the Software.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CC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THE SOFTWARE IS PROVIDED "AS IS", WITHOUT WARRANTY OF ANY KIND, EXPRESS 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IMPLIED, INCLUDING BUT NOT LIMITED TO THE WARRANTIES OF MERCHANTABILITY,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FITNESS FOR A PARTICULAR PURPOSE AND NONINFRINGEMENT. IN NO EVENT SHALL THE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AUTHORS OR COPYRIGHT HOLDERS BE LIABLE FOR ANY CLAIM, DAMAGES OR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LIABILITY, WHETHER IN AN ACTION OF CONTRACT, TORT OR OTHERWISE, ARISING FROM,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OUT OF OR IN CONNECTION WITH THE SOFTWARE OR THE USE OR OTHER DEALINGS IN THE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000">
                <a:solidFill>
                  <a:srgbClr val="0000CC"/>
                </a:solidFill>
                <a:latin typeface="Courier New" pitchFamily="49" charset="0"/>
              </a:rPr>
              <a:t>SOFTWARE.</a:t>
            </a:r>
            <a:endParaRPr lang="en-US" sz="1200">
              <a:solidFill>
                <a:srgbClr val="0000CC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827713" y="4406900"/>
            <a:ext cx="33162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NOTE:</a:t>
            </a:r>
            <a:r>
              <a:rPr lang="en-US" sz="2000"/>
              <a:t> There is no licensing applied to code generated by these tools</a:t>
            </a:r>
          </a:p>
        </p:txBody>
      </p:sp>
    </p:spTree>
    <p:extLst>
      <p:ext uri="{BB962C8B-B14F-4D97-AF65-F5344CB8AC3E}">
        <p14:creationId xmlns:p14="http://schemas.microsoft.com/office/powerpoint/2010/main" val="11277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E0906CF-A604-4FD2-A490-51E213A505F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Supported Platforms</a:t>
            </a:r>
          </a:p>
        </p:txBody>
      </p:sp>
      <p:graphicFrame>
        <p:nvGraphicFramePr>
          <p:cNvPr id="71683" name="Group 3"/>
          <p:cNvGraphicFramePr>
            <a:graphicFrameLocks noGrp="1"/>
          </p:cNvGraphicFramePr>
          <p:nvPr/>
        </p:nvGraphicFramePr>
        <p:xfrm>
          <a:off x="1600200" y="2133600"/>
          <a:ext cx="5715000" cy="3492504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Processor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Linux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IX86-32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GNU 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Linux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IX86-64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GNU 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Linux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PPC-32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GNU 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Linux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PPC-64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GNU 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Windows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IX86-32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MSVC++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Windows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IX86-64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MSVC++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Darwin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IX86-32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GNU 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Solaris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SPARC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GNU C++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VxWorks 6.X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XScale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ebdings" pitchFamily="18" charset="2"/>
                        </a:rPr>
                        <a:t>GNU C++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</a:rPr>
                        <a:t>VxWorks 5.X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</a:rPr>
                        <a:t>Pentium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</a:rPr>
                        <a:t>GNU 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33" name="Text Box 53"/>
          <p:cNvSpPr txBox="1">
            <a:spLocks noChangeArrowheads="1"/>
          </p:cNvSpPr>
          <p:nvPr/>
        </p:nvSpPr>
        <p:spPr bwMode="auto">
          <a:xfrm>
            <a:off x="898525" y="5903913"/>
            <a:ext cx="789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Note: KonkretCMPI not tested in windows and uses linux  installation utilities</a:t>
            </a:r>
          </a:p>
        </p:txBody>
      </p:sp>
    </p:spTree>
    <p:extLst>
      <p:ext uri="{BB962C8B-B14F-4D97-AF65-F5344CB8AC3E}">
        <p14:creationId xmlns:p14="http://schemas.microsoft.com/office/powerpoint/2010/main" val="32947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0678494-6518-4F7C-AD93-33C0C0DE85A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What’s new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CIMPLE (CIMPLE 2.0 2008)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Interface to WMI CIM Object Manager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Expanded multithread support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Expanded error responses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Bug fixes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CIMPLE 2.0.2 – 2.0.16 (2008 – now)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Bug fixes, 64 bit support, etc.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Bug fixes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Dynamic control of configuration from within provider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Logging/Trace of app and adapters as production feature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Size control of logs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Configuration/dynamic control of logs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CIMPLE 2.1 (End 2011)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Expanded Threading Support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CIMError</a:t>
            </a:r>
            <a:r>
              <a:rPr lang="en-US" sz="1800" dirty="0" smtClean="0"/>
              <a:t> support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CIMPLE 2.2 (or 3.0) (Q1 2012)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Memory Cache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Persistent Instance Repository</a:t>
            </a: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254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D856315-E08D-463F-A458-C0B2651081B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 dirty="0"/>
          </a:p>
        </p:txBody>
      </p:sp>
      <p:sp>
        <p:nvSpPr>
          <p:cNvPr id="4098" name="Slide Number Placeholder 3"/>
          <p:cNvSpPr txBox="1">
            <a:spLocks noGrp="1"/>
          </p:cNvSpPr>
          <p:nvPr/>
        </p:nvSpPr>
        <p:spPr bwMode="auto">
          <a:xfrm>
            <a:off x="7567613" y="6626225"/>
            <a:ext cx="116046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83465462-FAEC-481E-AE9F-BBA71B9A2945}" type="slidenum">
              <a:rPr lang="en-US" sz="1000"/>
              <a:pPr algn="r"/>
              <a:t>3</a:t>
            </a:fld>
            <a:endParaRPr lang="en-US" sz="10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>
              <a:buFontTx/>
              <a:buAutoNum type="romanUcPeriod"/>
            </a:pPr>
            <a:r>
              <a:rPr lang="en-US" dirty="0" smtClean="0"/>
              <a:t>Introduction</a:t>
            </a:r>
          </a:p>
          <a:p>
            <a:pPr marL="812800" indent="-812800">
              <a:buFontTx/>
              <a:buAutoNum type="romanUcPeriod"/>
            </a:pPr>
            <a:r>
              <a:rPr lang="en-US" dirty="0" smtClean="0"/>
              <a:t>CIMPLE</a:t>
            </a:r>
          </a:p>
          <a:p>
            <a:pPr marL="812800" indent="-812800">
              <a:buFontTx/>
              <a:buAutoNum type="romanUcPeriod"/>
            </a:pPr>
            <a:r>
              <a:rPr lang="en-US" dirty="0" smtClean="0"/>
              <a:t>BREVITY</a:t>
            </a:r>
          </a:p>
          <a:p>
            <a:pPr marL="812800" indent="-812800">
              <a:buFontTx/>
              <a:buAutoNum type="romanUcPeriod"/>
            </a:pPr>
            <a:r>
              <a:rPr lang="en-US" dirty="0" err="1" smtClean="0"/>
              <a:t>KonkretCMPI</a:t>
            </a:r>
            <a:endParaRPr lang="en-US" dirty="0" smtClean="0"/>
          </a:p>
          <a:p>
            <a:pPr marL="812800" indent="-812800">
              <a:buFontTx/>
              <a:buAutoNum type="romanUcPeriod"/>
            </a:pPr>
            <a:r>
              <a:rPr lang="en-US" dirty="0" smtClean="0"/>
              <a:t>Work in Progress</a:t>
            </a:r>
          </a:p>
          <a:p>
            <a:pPr marL="812800" indent="-812800">
              <a:buFontTx/>
              <a:buAutoNum type="romanUcPeriod"/>
            </a:pPr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964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77D21D6-9C9E-447E-A1DC-818AEF578A9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http://simplewbem.org</a:t>
            </a:r>
            <a:endParaRPr lang="en-US" dirty="0" smtClean="0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219200" y="1447800"/>
          <a:ext cx="6726238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5" imgW="6725589" imgH="5047619" progId="Paint.Picture">
                  <p:embed/>
                </p:oleObj>
              </mc:Choice>
              <mc:Fallback>
                <p:oleObj name="Bitmap Image" r:id="rId5" imgW="6725589" imgH="50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6726238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6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01BD77B-B3D9-4E6D-A43A-37C01C5C904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="1" smtClean="0"/>
              <a:t>Free Support</a:t>
            </a:r>
          </a:p>
          <a:p>
            <a:r>
              <a:rPr lang="en-US" sz="2000" smtClean="0"/>
              <a:t>Answer questions via e-mail sent to </a:t>
            </a:r>
            <a:r>
              <a:rPr lang="en-US" sz="2000" smtClean="0">
                <a:hlinkClick r:id="rId3"/>
              </a:rPr>
              <a:t>cimplesupport@inovadevelopment.com</a:t>
            </a:r>
            <a:r>
              <a:rPr lang="en-US" sz="2000" smtClean="0"/>
              <a:t>.</a:t>
            </a:r>
          </a:p>
          <a:p>
            <a:r>
              <a:rPr lang="en-US" sz="2000" smtClean="0"/>
              <a:t>Accept patches subject to review and approval.</a:t>
            </a:r>
          </a:p>
          <a:p>
            <a:r>
              <a:rPr lang="en-US" sz="2000" smtClean="0"/>
              <a:t>Accept bug reports (open Bugzilla database).</a:t>
            </a:r>
          </a:p>
          <a:p>
            <a:r>
              <a:rPr lang="en-US" sz="2000" smtClean="0"/>
              <a:t>Fix bugs based on our own priorities and objectives.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Paid support</a:t>
            </a:r>
            <a:r>
              <a:rPr lang="en-US" sz="2400" smtClean="0"/>
              <a:t> available through Inova Development.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Paid support includes: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Quick turnaround on support questions.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Quick resolution to bugs.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Implementation of custom enhancements.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Special releases to address client needs.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“Emergency” support for tight delivery schedules.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Adding extensions to the environment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1527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1230F83-BE25-45F6-AE8D-75C7DFB6ED53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Obtaining CIMPLE, BREVITY, and BREVITY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Freely available:</a:t>
            </a:r>
          </a:p>
          <a:p>
            <a:pPr lvl="1"/>
            <a:r>
              <a:rPr lang="en-US" smtClean="0"/>
              <a:t>Download source distributions</a:t>
            </a:r>
          </a:p>
          <a:p>
            <a:pPr lvl="1"/>
            <a:r>
              <a:rPr lang="en-US" smtClean="0"/>
              <a:t>Since these tools are for developers we felt that source distribution should not be an issue</a:t>
            </a:r>
          </a:p>
          <a:p>
            <a:r>
              <a:rPr lang="en-US" smtClean="0"/>
              <a:t>See</a:t>
            </a:r>
          </a:p>
          <a:p>
            <a:pPr lvl="1"/>
            <a:r>
              <a:rPr lang="en-US" smtClean="0">
                <a:hlinkClick r:id="rId3"/>
              </a:rPr>
              <a:t>www.inovadevelopment.com</a:t>
            </a:r>
            <a:endParaRPr lang="en-US" smtClean="0"/>
          </a:p>
          <a:p>
            <a:pPr lvl="1"/>
            <a:r>
              <a:rPr lang="en-US" smtClean="0"/>
              <a:t>Simplewbem.org</a:t>
            </a:r>
          </a:p>
          <a:p>
            <a:pPr lvl="1"/>
            <a:r>
              <a:rPr lang="en-US" smtClean="0"/>
              <a:t>Konkretcmpi.org</a:t>
            </a:r>
          </a:p>
          <a:p>
            <a:pPr lvl="1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44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133600"/>
            <a:ext cx="8610600" cy="1470025"/>
          </a:xfrm>
        </p:spPr>
        <p:txBody>
          <a:bodyPr/>
          <a:lstStyle/>
          <a:p>
            <a:r>
              <a:rPr lang="en-US" sz="600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CIMPLE</a:t>
            </a:r>
          </a:p>
        </p:txBody>
      </p:sp>
    </p:spTree>
    <p:extLst>
      <p:ext uri="{BB962C8B-B14F-4D97-AF65-F5344CB8AC3E}">
        <p14:creationId xmlns:p14="http://schemas.microsoft.com/office/powerpoint/2010/main" val="4328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A06BD0F-A2C7-4149-B4F6-6A747CF27B5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CIMPLE?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79538"/>
            <a:ext cx="8469313" cy="1516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CIMPLE</a:t>
            </a:r>
            <a:r>
              <a:rPr lang="en-US" sz="2400" smtClean="0"/>
              <a:t> is an open-source tool for building CIM providers for multiple provider interfaces (and multiple CIM servers).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CIMPLE</a:t>
            </a:r>
            <a:r>
              <a:rPr lang="en-US" sz="2400" smtClean="0"/>
              <a:t> providers can be reconfigured to support multiple provider interfaces (without source code changes).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28600" y="3835400"/>
            <a:ext cx="2514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CMPI-Compliant</a:t>
            </a:r>
          </a:p>
          <a:p>
            <a:pPr algn="ctr"/>
            <a:r>
              <a:rPr lang="en-US"/>
              <a:t>CIM server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28600" y="5435600"/>
            <a:ext cx="2514600" cy="609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Impact" pitchFamily="34" charset="0"/>
              </a:rPr>
              <a:t>CIMPLE</a:t>
            </a:r>
          </a:p>
          <a:p>
            <a:pPr algn="ctr"/>
            <a:r>
              <a:rPr lang="en-US"/>
              <a:t>Provider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6232525" y="3871913"/>
            <a:ext cx="291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485900" y="4749800"/>
            <a:ext cx="1588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524000" y="49022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CMPI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124200" y="3835400"/>
            <a:ext cx="2514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CIM server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3124200" y="5435600"/>
            <a:ext cx="2514600" cy="609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Impact" pitchFamily="34" charset="0"/>
              </a:rPr>
              <a:t>CIMPLE</a:t>
            </a:r>
          </a:p>
          <a:p>
            <a:pPr algn="ctr"/>
            <a:r>
              <a:rPr lang="en-US"/>
              <a:t>Provider</a:t>
            </a: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4381500" y="4749800"/>
            <a:ext cx="1588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4419600" y="4749800"/>
            <a:ext cx="140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Pegasus</a:t>
            </a:r>
          </a:p>
          <a:p>
            <a:r>
              <a:rPr lang="en-US"/>
              <a:t>Default C++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6096000" y="3835400"/>
            <a:ext cx="2514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WMI Server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6096000" y="5435600"/>
            <a:ext cx="2514600" cy="609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Impact" pitchFamily="34" charset="0"/>
              </a:rPr>
              <a:t>CIMPLE</a:t>
            </a:r>
          </a:p>
          <a:p>
            <a:pPr algn="ctr"/>
            <a:r>
              <a:rPr lang="en-US"/>
              <a:t>Provider</a:t>
            </a: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7353300" y="4749800"/>
            <a:ext cx="1588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7391400" y="49022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WMI</a:t>
            </a:r>
          </a:p>
        </p:txBody>
      </p:sp>
    </p:spTree>
    <p:extLst>
      <p:ext uri="{BB962C8B-B14F-4D97-AF65-F5344CB8AC3E}">
        <p14:creationId xmlns:p14="http://schemas.microsoft.com/office/powerpoint/2010/main" val="34297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FD7C5F5-14A1-4CBF-88FC-657BF0C688F3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Provider Architecture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701800" y="1651000"/>
            <a:ext cx="7200900" cy="4559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3556000" y="2286000"/>
            <a:ext cx="1358900" cy="97790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CMPI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Adapter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6172200" y="3556000"/>
            <a:ext cx="2603500" cy="863600"/>
          </a:xfrm>
          <a:prstGeom prst="rect">
            <a:avLst/>
          </a:prstGeom>
          <a:gradFill rotWithShape="1">
            <a:gsLst>
              <a:gs pos="0">
                <a:srgbClr val="66FFFF">
                  <a:gamma/>
                  <a:shade val="46275"/>
                  <a:invGamma/>
                </a:srgbClr>
              </a:gs>
              <a:gs pos="100000">
                <a:srgbClr val="66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First-Class Object-based</a:t>
            </a:r>
          </a:p>
          <a:p>
            <a:pPr algn="ctr"/>
            <a:r>
              <a:rPr lang="en-US"/>
              <a:t>Operation Providers</a:t>
            </a:r>
          </a:p>
          <a:p>
            <a:pPr algn="ctr"/>
            <a:r>
              <a:rPr lang="en-US"/>
              <a:t>One Per Class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5143500" y="2286000"/>
            <a:ext cx="1435100" cy="97790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Pegasus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Adapter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6692900" y="2311400"/>
            <a:ext cx="1346200" cy="97790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WMI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Adapter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1851025" y="5726113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CIMPLE Provider Module</a:t>
            </a:r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1828800" y="1930400"/>
            <a:ext cx="1574800" cy="290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CIMPLE Common Services</a:t>
            </a:r>
          </a:p>
          <a:p>
            <a:pPr>
              <a:buFontTx/>
              <a:buChar char="•"/>
            </a:pPr>
            <a:r>
              <a:rPr lang="en-US" sz="1200"/>
              <a:t>Logging</a:t>
            </a:r>
          </a:p>
          <a:p>
            <a:pPr>
              <a:buFontTx/>
              <a:buChar char="•"/>
            </a:pPr>
            <a:r>
              <a:rPr lang="en-US" sz="1200"/>
              <a:t>Threading</a:t>
            </a:r>
          </a:p>
          <a:p>
            <a:pPr>
              <a:buFontTx/>
              <a:buChar char="•"/>
            </a:pPr>
            <a:r>
              <a:rPr lang="en-US" sz="1200"/>
              <a:t>Multithread support</a:t>
            </a:r>
          </a:p>
          <a:p>
            <a:pPr>
              <a:buFontTx/>
              <a:buChar char="•"/>
            </a:pPr>
            <a:r>
              <a:rPr lang="en-US" sz="1200"/>
              <a:t>Instance Mgt</a:t>
            </a:r>
          </a:p>
          <a:p>
            <a:pPr>
              <a:buFontTx/>
              <a:buChar char="•"/>
            </a:pPr>
            <a:r>
              <a:rPr lang="en-US" sz="1200"/>
              <a:t>Configuration</a:t>
            </a:r>
          </a:p>
          <a:p>
            <a:pPr>
              <a:buFontTx/>
              <a:buChar char="•"/>
            </a:pPr>
            <a:r>
              <a:rPr lang="en-US" sz="1200"/>
              <a:t>…</a:t>
            </a:r>
          </a:p>
          <a:p>
            <a:pPr>
              <a:buFontTx/>
              <a:buChar char="•"/>
            </a:pPr>
            <a:endParaRPr lang="en-US" sz="1200"/>
          </a:p>
          <a:p>
            <a:endParaRPr lang="en-US" sz="1600"/>
          </a:p>
          <a:p>
            <a:endParaRPr lang="en-US"/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6731000" y="4991100"/>
            <a:ext cx="17780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Memory</a:t>
            </a:r>
          </a:p>
          <a:p>
            <a:pPr algn="ctr"/>
            <a:r>
              <a:rPr lang="en-US"/>
              <a:t>Cache</a:t>
            </a:r>
          </a:p>
        </p:txBody>
      </p:sp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4610100" y="5029200"/>
            <a:ext cx="1473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Persistent</a:t>
            </a:r>
          </a:p>
          <a:p>
            <a:pPr algn="ctr"/>
            <a:r>
              <a:rPr lang="en-US"/>
              <a:t>Repository</a:t>
            </a: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3496733" y="3568700"/>
            <a:ext cx="252306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First-Class Object-based</a:t>
            </a:r>
          </a:p>
          <a:p>
            <a:pPr algn="ctr"/>
            <a:r>
              <a:rPr lang="en-US"/>
              <a:t>Upcall Handler</a:t>
            </a:r>
          </a:p>
        </p:txBody>
      </p:sp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101600" y="1943100"/>
            <a:ext cx="1638300" cy="2171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b="1"/>
              <a:t>CIMPLE</a:t>
            </a:r>
          </a:p>
          <a:p>
            <a:r>
              <a:rPr lang="en-US" sz="1600" b="1"/>
              <a:t>Tools</a:t>
            </a:r>
          </a:p>
          <a:p>
            <a:pPr>
              <a:buFontTx/>
              <a:buChar char="•"/>
            </a:pPr>
            <a:r>
              <a:rPr lang="en-US" sz="1200"/>
              <a:t> MOF compiler</a:t>
            </a:r>
          </a:p>
          <a:p>
            <a:pPr>
              <a:buFontTx/>
              <a:buChar char="•"/>
            </a:pPr>
            <a:r>
              <a:rPr lang="en-US" sz="1200"/>
              <a:t>Class generator</a:t>
            </a:r>
          </a:p>
          <a:p>
            <a:pPr>
              <a:buFontTx/>
              <a:buChar char="•"/>
            </a:pPr>
            <a:r>
              <a:rPr lang="en-US" sz="1200"/>
              <a:t>Provider generator</a:t>
            </a:r>
          </a:p>
          <a:p>
            <a:pPr>
              <a:buFontTx/>
              <a:buChar char="•"/>
            </a:pPr>
            <a:r>
              <a:rPr lang="en-US" sz="1200"/>
              <a:t>Module generator</a:t>
            </a:r>
          </a:p>
          <a:p>
            <a:pPr>
              <a:buFontTx/>
              <a:buChar char="•"/>
            </a:pPr>
            <a:r>
              <a:rPr lang="en-US" sz="1200"/>
              <a:t> Makefile generator</a:t>
            </a:r>
          </a:p>
          <a:p>
            <a:pPr>
              <a:buFontTx/>
              <a:buChar char="•"/>
            </a:pPr>
            <a:r>
              <a:rPr lang="en-US" sz="1200"/>
              <a:t>. . .</a:t>
            </a:r>
          </a:p>
          <a:p>
            <a:endParaRPr lang="en-US" sz="1600"/>
          </a:p>
        </p:txBody>
      </p:sp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6248400" y="3708400"/>
            <a:ext cx="2679700" cy="863600"/>
          </a:xfrm>
          <a:prstGeom prst="rect">
            <a:avLst/>
          </a:prstGeom>
          <a:gradFill rotWithShape="1">
            <a:gsLst>
              <a:gs pos="0">
                <a:srgbClr val="66FFFF">
                  <a:gamma/>
                  <a:shade val="46275"/>
                  <a:invGamma/>
                </a:srgbClr>
              </a:gs>
              <a:gs pos="100000">
                <a:srgbClr val="66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First-Class Object-based</a:t>
            </a:r>
          </a:p>
          <a:p>
            <a:pPr algn="ctr"/>
            <a:r>
              <a:rPr lang="en-US" dirty="0"/>
              <a:t>Operation Providers</a:t>
            </a:r>
          </a:p>
          <a:p>
            <a:pPr algn="ctr"/>
            <a:r>
              <a:rPr lang="en-US" dirty="0"/>
              <a:t>One Per Class</a:t>
            </a:r>
          </a:p>
        </p:txBody>
      </p:sp>
      <p:sp>
        <p:nvSpPr>
          <p:cNvPr id="186385" name="Text Box 17"/>
          <p:cNvSpPr txBox="1">
            <a:spLocks noChangeArrowheads="1"/>
          </p:cNvSpPr>
          <p:nvPr/>
        </p:nvSpPr>
        <p:spPr bwMode="auto">
          <a:xfrm>
            <a:off x="8150225" y="2465388"/>
            <a:ext cx="60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2023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1FCE56EB-923D-4FFA-8152-335FC1900CD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CMPI Providers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CMPI Providers created with CIMPLE are true CMPI providers.</a:t>
            </a:r>
          </a:p>
          <a:p>
            <a:pPr lvl="1"/>
            <a:r>
              <a:rPr lang="en-US" smtClean="0"/>
              <a:t>They implement the CMPI provider interface.</a:t>
            </a:r>
          </a:p>
          <a:p>
            <a:pPr lvl="1"/>
            <a:r>
              <a:rPr lang="en-US" smtClean="0"/>
              <a:t>They define the proper CMPI entry points.</a:t>
            </a:r>
          </a:p>
          <a:p>
            <a:pPr lvl="1"/>
            <a:r>
              <a:rPr lang="en-US" smtClean="0"/>
              <a:t>They can be loaded by CMPI-capable CIM servers.</a:t>
            </a:r>
          </a:p>
          <a:p>
            <a:pPr lvl="1"/>
            <a:r>
              <a:rPr lang="en-US" smtClean="0"/>
              <a:t>Integrated registration for Pegasus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896100" y="5041900"/>
            <a:ext cx="1803400" cy="128270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CMPI</a:t>
            </a:r>
          </a:p>
          <a:p>
            <a:pPr algn="ctr"/>
            <a:r>
              <a:rPr lang="en-US" sz="2400">
                <a:solidFill>
                  <a:srgbClr val="FFFF00"/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221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5DB8F79-C101-4421-9576-30D9FDD02E5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Pegasus C++ Providers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Pegasus Default C++ Providers created with CIMPLE are true Pegasus C++ interface providers.</a:t>
            </a:r>
          </a:p>
          <a:p>
            <a:pPr lvl="1"/>
            <a:r>
              <a:rPr lang="en-US" smtClean="0"/>
              <a:t>Implement Pegasus C++ interfaces</a:t>
            </a:r>
          </a:p>
          <a:p>
            <a:pPr lvl="1"/>
            <a:r>
              <a:rPr lang="en-US" smtClean="0"/>
              <a:t>Implement Pegasus C++ entry point</a:t>
            </a:r>
          </a:p>
          <a:p>
            <a:pPr lvl="1"/>
            <a:r>
              <a:rPr lang="en-US" smtClean="0"/>
              <a:t>Registered and loaded by Pegasus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629400" y="5308600"/>
            <a:ext cx="1930400" cy="118110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Pegasus</a:t>
            </a:r>
          </a:p>
          <a:p>
            <a:pPr algn="ctr"/>
            <a:r>
              <a:rPr lang="en-US" sz="2400">
                <a:solidFill>
                  <a:srgbClr val="FFFF00"/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5766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8A080A2-E696-46E2-905A-CB2548F7AFE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WMI Providers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Pegasus WMI created with CIMPLE are true WMI interface providers.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Implement Microsoft WMI interfaces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Implement WMI entry point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Register as com provider with Microsoft com tools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generated module.cpp is no different except for generate entry point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CIMPLE genmod generates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 Microsoft .def file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 register.mof file (register with mofcomp)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Makefile slightly different to account for linking Microsoft libraries</a:t>
            </a: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7416800" y="4343400"/>
            <a:ext cx="1346200" cy="97790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WMI</a:t>
            </a:r>
          </a:p>
          <a:p>
            <a:pPr algn="ctr"/>
            <a:r>
              <a:rPr lang="en-US" sz="2400">
                <a:solidFill>
                  <a:srgbClr val="FFFF00"/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41982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B1EDAB4-5C98-4877-9891-2543805D90E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Provider Types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Instance Providers</a:t>
            </a:r>
          </a:p>
          <a:p>
            <a:r>
              <a:rPr lang="en-US" b="1" smtClean="0"/>
              <a:t>Association Providers</a:t>
            </a:r>
          </a:p>
          <a:p>
            <a:r>
              <a:rPr lang="en-US" b="1" smtClean="0"/>
              <a:t>Method Providers</a:t>
            </a:r>
          </a:p>
          <a:p>
            <a:pPr lvl="1"/>
            <a:r>
              <a:rPr lang="en-US" smtClean="0"/>
              <a:t>Note: This is no separate method provider type in CIMPLE. Any CIMPLE instance provider  generates methods defined in the MOF</a:t>
            </a:r>
          </a:p>
          <a:p>
            <a:r>
              <a:rPr lang="en-US" b="1" smtClean="0"/>
              <a:t>Indication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96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67B6EBA-0F6B-4A3E-A614-8E45906CFAB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3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CIMPLE, BREVITY and KonkretCMPI?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098800" y="3009900"/>
            <a:ext cx="2514600" cy="10033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/>
              <a:t>CIM server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514600" y="4765675"/>
            <a:ext cx="1828800" cy="66992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00"/>
                </a:solidFill>
                <a:latin typeface="Imprint MT Shadow" pitchFamily="82" charset="0"/>
              </a:rPr>
              <a:t>CIMPLE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Provider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581400" y="4013200"/>
            <a:ext cx="0" cy="752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429000" y="1587500"/>
            <a:ext cx="2171700" cy="66992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00"/>
                </a:solidFill>
                <a:latin typeface="Imprint MT Shadow" pitchFamily="82" charset="0"/>
              </a:rPr>
              <a:t>BREVITY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343400" y="2257425"/>
            <a:ext cx="0" cy="752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343400" y="2424113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CIM-XML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625600" y="40132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CMPI, WMI, or</a:t>
            </a:r>
          </a:p>
          <a:p>
            <a:pPr algn="ctr"/>
            <a:r>
              <a:rPr lang="en-US"/>
              <a:t>Pegasus Interface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572000" y="4765675"/>
            <a:ext cx="1676400" cy="66992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00"/>
                </a:solidFill>
                <a:latin typeface="Imprint MT Shadow" pitchFamily="82" charset="0"/>
              </a:rPr>
              <a:t>KonkretCMPI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Provider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5181600" y="4013200"/>
            <a:ext cx="0" cy="752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508500" y="4181475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CMPI Interface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279400" y="1322388"/>
            <a:ext cx="1993900" cy="1263650"/>
          </a:xfrm>
          <a:prstGeom prst="wedgeRoundRectCallout">
            <a:avLst>
              <a:gd name="adj1" fmla="val 88694"/>
              <a:gd name="adj2" fmla="val -9046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Brevity</a:t>
            </a:r>
          </a:p>
          <a:p>
            <a:pPr algn="ctr"/>
            <a:r>
              <a:rPr lang="en-US"/>
              <a:t>A tool for</a:t>
            </a:r>
          </a:p>
          <a:p>
            <a:pPr algn="ctr"/>
            <a:r>
              <a:rPr lang="en-US"/>
              <a:t>Building CIM Clients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514600" y="4765675"/>
            <a:ext cx="1828800" cy="66992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00"/>
                </a:solidFill>
                <a:latin typeface="Imprint MT Shadow" pitchFamily="82" charset="0"/>
              </a:rPr>
              <a:t>CIMPLE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Provider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340100" y="1587500"/>
            <a:ext cx="2260600" cy="66992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00"/>
                </a:solidFill>
                <a:latin typeface="Imprint MT Shadow" pitchFamily="82" charset="0"/>
              </a:rPr>
              <a:t>BREVITY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584700" y="4752975"/>
            <a:ext cx="1854200" cy="84772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solidFill>
                  <a:srgbClr val="FFFF00"/>
                </a:solidFill>
                <a:latin typeface="Imprint MT Shadow" pitchFamily="82" charset="0"/>
              </a:rPr>
              <a:t>KonkretCMPI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Provider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349500" y="4765675"/>
            <a:ext cx="1981200" cy="80962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solidFill>
                  <a:srgbClr val="FFFF00"/>
                </a:solidFill>
                <a:latin typeface="Imprint MT Shadow" pitchFamily="82" charset="0"/>
              </a:rPr>
              <a:t>CIMPLE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Provider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136900" y="1435100"/>
            <a:ext cx="2565400" cy="92392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solidFill>
                  <a:srgbClr val="FFFF00"/>
                </a:solidFill>
                <a:latin typeface="Imprint MT Shadow" pitchFamily="82" charset="0"/>
              </a:rPr>
              <a:t>BREVITY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6997700" y="4903788"/>
            <a:ext cx="1993900" cy="1685925"/>
          </a:xfrm>
          <a:prstGeom prst="wedgeRoundRectCallout">
            <a:avLst>
              <a:gd name="adj1" fmla="val -74361"/>
              <a:gd name="adj2" fmla="val -27213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KonkretCMPI</a:t>
            </a:r>
          </a:p>
          <a:p>
            <a:pPr algn="ctr"/>
            <a:r>
              <a:rPr lang="en-US"/>
              <a:t>A tool for</a:t>
            </a:r>
          </a:p>
          <a:p>
            <a:pPr algn="ctr"/>
            <a:r>
              <a:rPr lang="en-US"/>
              <a:t>Building CIM CMPI</a:t>
            </a:r>
          </a:p>
          <a:p>
            <a:pPr algn="ctr"/>
            <a:r>
              <a:rPr lang="en-US"/>
              <a:t>Providers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177800" y="4922838"/>
            <a:ext cx="1993900" cy="1250950"/>
          </a:xfrm>
          <a:prstGeom prst="wedgeRoundRectCallout">
            <a:avLst>
              <a:gd name="adj1" fmla="val 66403"/>
              <a:gd name="adj2" fmla="val -22843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CIMPLE</a:t>
            </a:r>
          </a:p>
          <a:p>
            <a:pPr algn="ctr"/>
            <a:r>
              <a:rPr lang="en-US"/>
              <a:t>A tool for</a:t>
            </a:r>
          </a:p>
          <a:p>
            <a:pPr algn="ctr"/>
            <a:r>
              <a:rPr lang="en-US"/>
              <a:t>Building CIM Providers</a:t>
            </a:r>
          </a:p>
        </p:txBody>
      </p:sp>
    </p:spTree>
    <p:extLst>
      <p:ext uri="{BB962C8B-B14F-4D97-AF65-F5344CB8AC3E}">
        <p14:creationId xmlns:p14="http://schemas.microsoft.com/office/powerpoint/2010/main" val="16102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130F2FC-56FC-464E-8FD4-9473E8516EAF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C++ Class generation (from MOF).</a:t>
            </a:r>
          </a:p>
          <a:p>
            <a:r>
              <a:rPr lang="en-US" sz="2800" smtClean="0"/>
              <a:t>Provider skeleton generation.</a:t>
            </a:r>
          </a:p>
          <a:p>
            <a:r>
              <a:rPr lang="en-US" sz="2800" smtClean="0"/>
              <a:t>Extrinsic method stub generation.</a:t>
            </a:r>
          </a:p>
          <a:p>
            <a:r>
              <a:rPr lang="en-US" sz="2800" smtClean="0"/>
              <a:t>Provider Module generation.</a:t>
            </a:r>
          </a:p>
          <a:p>
            <a:r>
              <a:rPr lang="en-US" sz="2800" smtClean="0"/>
              <a:t>Provider module Makefile generation.</a:t>
            </a:r>
          </a:p>
          <a:p>
            <a:r>
              <a:rPr lang="en-US" sz="2800" smtClean="0"/>
              <a:t>Automated provider registration.</a:t>
            </a:r>
          </a:p>
          <a:p>
            <a:r>
              <a:rPr lang="en-US" sz="2800" smtClean="0"/>
              <a:t>Elimination of object paths.</a:t>
            </a:r>
          </a:p>
          <a:p>
            <a:r>
              <a:rPr lang="en-US" sz="2800" smtClean="0"/>
              <a:t>Operation automation.</a:t>
            </a:r>
          </a:p>
          <a:p>
            <a:r>
              <a:rPr lang="en-US" sz="2800" smtClean="0"/>
              <a:t>Module packaging</a:t>
            </a:r>
          </a:p>
          <a:p>
            <a:r>
              <a:rPr lang="en-US" sz="2800" smtClean="0"/>
              <a:t>Multiple CIMOM/Provider Interfaces</a:t>
            </a:r>
          </a:p>
        </p:txBody>
      </p:sp>
    </p:spTree>
    <p:extLst>
      <p:ext uri="{BB962C8B-B14F-4D97-AF65-F5344CB8AC3E}">
        <p14:creationId xmlns:p14="http://schemas.microsoft.com/office/powerpoint/2010/main" val="41399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27BAB7D-F071-4CB1-A2B2-B9BC0BB413D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Provider Development Steps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98600"/>
            <a:ext cx="4583113" cy="5848350"/>
          </a:xfrm>
        </p:spPr>
        <p:txBody>
          <a:bodyPr/>
          <a:lstStyle/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Generate class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Generate provider and module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Implement skeleton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Define Provider Interface Type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Build provider Makefile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Build provider library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Register provider</a:t>
            </a:r>
          </a:p>
          <a:p>
            <a:pPr marL="609600" indent="-609600"/>
            <a:endParaRPr lang="en-US" sz="2000" smtClean="0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5740400" y="5842000"/>
            <a:ext cx="10668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regmod</a:t>
            </a:r>
          </a:p>
        </p:txBody>
      </p:sp>
      <p:cxnSp>
        <p:nvCxnSpPr>
          <p:cNvPr id="189445" name="AutoShape 5"/>
          <p:cNvCxnSpPr>
            <a:cxnSpLocks noChangeShapeType="1"/>
            <a:stCxn id="189446" idx="3"/>
            <a:endCxn id="189444" idx="1"/>
          </p:cNvCxnSpPr>
          <p:nvPr/>
        </p:nvCxnSpPr>
        <p:spPr bwMode="auto">
          <a:xfrm>
            <a:off x="5473700" y="6070600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4445000" y="5842000"/>
            <a:ext cx="10287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libFoo.so</a:t>
            </a:r>
          </a:p>
        </p:txBody>
      </p:sp>
      <p:cxnSp>
        <p:nvCxnSpPr>
          <p:cNvPr id="189447" name="AutoShape 7"/>
          <p:cNvCxnSpPr>
            <a:cxnSpLocks noChangeShapeType="1"/>
            <a:stCxn id="189444" idx="3"/>
            <a:endCxn id="189448" idx="2"/>
          </p:cNvCxnSpPr>
          <p:nvPr/>
        </p:nvCxnSpPr>
        <p:spPr bwMode="auto">
          <a:xfrm>
            <a:off x="6807200" y="60706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48" name="AutoShape 8"/>
          <p:cNvSpPr>
            <a:spLocks noChangeArrowheads="1"/>
          </p:cNvSpPr>
          <p:nvPr/>
        </p:nvSpPr>
        <p:spPr bwMode="auto">
          <a:xfrm>
            <a:off x="7188200" y="5765800"/>
            <a:ext cx="1219200" cy="609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CIMOM</a:t>
            </a:r>
          </a:p>
          <a:p>
            <a:pPr algn="ctr"/>
            <a:r>
              <a:rPr lang="en-US" sz="1400"/>
              <a:t>Repository</a:t>
            </a: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5664200" y="1587500"/>
            <a:ext cx="9906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genclass</a:t>
            </a:r>
          </a:p>
        </p:txBody>
      </p:sp>
      <p:cxnSp>
        <p:nvCxnSpPr>
          <p:cNvPr id="189450" name="AutoShape 10"/>
          <p:cNvCxnSpPr>
            <a:cxnSpLocks noChangeShapeType="1"/>
            <a:stCxn id="189452" idx="3"/>
            <a:endCxn id="189449" idx="1"/>
          </p:cNvCxnSpPr>
          <p:nvPr/>
        </p:nvCxnSpPr>
        <p:spPr bwMode="auto">
          <a:xfrm>
            <a:off x="5207000" y="18161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7188200" y="13589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Foo.h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4445000" y="15875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Foo.mof</a:t>
            </a:r>
          </a:p>
        </p:txBody>
      </p:sp>
      <p:cxnSp>
        <p:nvCxnSpPr>
          <p:cNvPr id="189453" name="AutoShape 13"/>
          <p:cNvCxnSpPr>
            <a:cxnSpLocks noChangeShapeType="1"/>
            <a:stCxn id="189449" idx="3"/>
            <a:endCxn id="189451" idx="1"/>
          </p:cNvCxnSpPr>
          <p:nvPr/>
        </p:nvCxnSpPr>
        <p:spPr bwMode="auto">
          <a:xfrm flipV="1">
            <a:off x="6654800" y="1587500"/>
            <a:ext cx="533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54" name="Rectangle 14"/>
          <p:cNvSpPr>
            <a:spLocks noChangeArrowheads="1"/>
          </p:cNvSpPr>
          <p:nvPr/>
        </p:nvSpPr>
        <p:spPr bwMode="auto">
          <a:xfrm>
            <a:off x="7188200" y="18923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Foo.cpp</a:t>
            </a:r>
          </a:p>
        </p:txBody>
      </p:sp>
      <p:cxnSp>
        <p:nvCxnSpPr>
          <p:cNvPr id="189455" name="AutoShape 15"/>
          <p:cNvCxnSpPr>
            <a:cxnSpLocks noChangeShapeType="1"/>
            <a:stCxn id="189449" idx="3"/>
            <a:endCxn id="189454" idx="1"/>
          </p:cNvCxnSpPr>
          <p:nvPr/>
        </p:nvCxnSpPr>
        <p:spPr bwMode="auto">
          <a:xfrm>
            <a:off x="6654800" y="18161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5740400" y="2374900"/>
            <a:ext cx="9144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genprov</a:t>
            </a:r>
          </a:p>
        </p:txBody>
      </p:sp>
      <p:cxnSp>
        <p:nvCxnSpPr>
          <p:cNvPr id="189457" name="AutoShape 17"/>
          <p:cNvCxnSpPr>
            <a:cxnSpLocks noChangeShapeType="1"/>
            <a:stCxn id="189459" idx="3"/>
            <a:endCxn id="189456" idx="1"/>
          </p:cNvCxnSpPr>
          <p:nvPr/>
        </p:nvCxnSpPr>
        <p:spPr bwMode="auto">
          <a:xfrm>
            <a:off x="5435600" y="2552700"/>
            <a:ext cx="304800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58" name="Rectangle 18"/>
          <p:cNvSpPr>
            <a:spLocks noChangeArrowheads="1"/>
          </p:cNvSpPr>
          <p:nvPr/>
        </p:nvSpPr>
        <p:spPr bwMode="auto">
          <a:xfrm>
            <a:off x="7188200" y="30353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Foo_Provider.cpp</a:t>
            </a:r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673600" y="23241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Foo.mof</a:t>
            </a:r>
          </a:p>
        </p:txBody>
      </p:sp>
      <p:cxnSp>
        <p:nvCxnSpPr>
          <p:cNvPr id="189460" name="AutoShape 20"/>
          <p:cNvCxnSpPr>
            <a:cxnSpLocks noChangeShapeType="1"/>
            <a:stCxn id="189456" idx="3"/>
            <a:endCxn id="189458" idx="1"/>
          </p:cNvCxnSpPr>
          <p:nvPr/>
        </p:nvCxnSpPr>
        <p:spPr bwMode="auto">
          <a:xfrm>
            <a:off x="6654800" y="2603500"/>
            <a:ext cx="5334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7213600" y="36703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module.cpp</a:t>
            </a:r>
          </a:p>
        </p:txBody>
      </p:sp>
      <p:cxnSp>
        <p:nvCxnSpPr>
          <p:cNvPr id="189462" name="AutoShape 22"/>
          <p:cNvCxnSpPr>
            <a:cxnSpLocks noChangeShapeType="1"/>
            <a:stCxn id="189491" idx="3"/>
            <a:endCxn id="189461" idx="1"/>
          </p:cNvCxnSpPr>
          <p:nvPr/>
        </p:nvCxnSpPr>
        <p:spPr bwMode="auto">
          <a:xfrm>
            <a:off x="6692900" y="3492500"/>
            <a:ext cx="5207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3" name="Rectangle 23"/>
          <p:cNvSpPr>
            <a:spLocks noChangeArrowheads="1"/>
          </p:cNvSpPr>
          <p:nvPr/>
        </p:nvSpPr>
        <p:spPr bwMode="auto">
          <a:xfrm>
            <a:off x="6273800" y="4470400"/>
            <a:ext cx="10668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genmake</a:t>
            </a:r>
          </a:p>
        </p:txBody>
      </p:sp>
      <p:cxnSp>
        <p:nvCxnSpPr>
          <p:cNvPr id="189464" name="AutoShape 24"/>
          <p:cNvCxnSpPr>
            <a:cxnSpLocks noChangeShapeType="1"/>
            <a:stCxn id="189481" idx="3"/>
            <a:endCxn id="189463" idx="1"/>
          </p:cNvCxnSpPr>
          <p:nvPr/>
        </p:nvCxnSpPr>
        <p:spPr bwMode="auto">
          <a:xfrm>
            <a:off x="5588000" y="43180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5" name="AutoShape 25"/>
          <p:cNvCxnSpPr>
            <a:cxnSpLocks noChangeShapeType="1"/>
            <a:stCxn id="189463" idx="3"/>
          </p:cNvCxnSpPr>
          <p:nvPr/>
        </p:nvCxnSpPr>
        <p:spPr bwMode="auto">
          <a:xfrm>
            <a:off x="7340600" y="469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6" name="Rectangle 26"/>
          <p:cNvSpPr>
            <a:spLocks noChangeArrowheads="1"/>
          </p:cNvSpPr>
          <p:nvPr/>
        </p:nvSpPr>
        <p:spPr bwMode="auto">
          <a:xfrm>
            <a:off x="7721600" y="4470400"/>
            <a:ext cx="10287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Makefile</a:t>
            </a:r>
          </a:p>
        </p:txBody>
      </p:sp>
      <p:cxnSp>
        <p:nvCxnSpPr>
          <p:cNvPr id="189467" name="AutoShape 27"/>
          <p:cNvCxnSpPr>
            <a:cxnSpLocks noChangeShapeType="1"/>
            <a:stCxn id="189479" idx="3"/>
            <a:endCxn id="189463" idx="1"/>
          </p:cNvCxnSpPr>
          <p:nvPr/>
        </p:nvCxnSpPr>
        <p:spPr bwMode="auto">
          <a:xfrm>
            <a:off x="5588000" y="4699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8" name="Oval 28"/>
          <p:cNvSpPr>
            <a:spLocks noChangeArrowheads="1"/>
          </p:cNvSpPr>
          <p:nvPr/>
        </p:nvSpPr>
        <p:spPr bwMode="auto">
          <a:xfrm>
            <a:off x="688975" y="1476375"/>
            <a:ext cx="20574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9" name="Oval 29"/>
          <p:cNvSpPr>
            <a:spLocks noChangeArrowheads="1"/>
          </p:cNvSpPr>
          <p:nvPr/>
        </p:nvSpPr>
        <p:spPr bwMode="auto">
          <a:xfrm>
            <a:off x="622300" y="1987550"/>
            <a:ext cx="37465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0" name="Oval 30"/>
          <p:cNvSpPr>
            <a:spLocks noChangeArrowheads="1"/>
          </p:cNvSpPr>
          <p:nvPr/>
        </p:nvSpPr>
        <p:spPr bwMode="auto">
          <a:xfrm>
            <a:off x="685800" y="3924300"/>
            <a:ext cx="2743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1" name="Oval 31"/>
          <p:cNvSpPr>
            <a:spLocks noChangeArrowheads="1"/>
          </p:cNvSpPr>
          <p:nvPr/>
        </p:nvSpPr>
        <p:spPr bwMode="auto">
          <a:xfrm>
            <a:off x="609600" y="5156200"/>
            <a:ext cx="2438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9472" name="AutoShape 32"/>
          <p:cNvCxnSpPr>
            <a:cxnSpLocks noChangeShapeType="1"/>
            <a:stCxn id="189468" idx="6"/>
            <a:endCxn id="189452" idx="1"/>
          </p:cNvCxnSpPr>
          <p:nvPr/>
        </p:nvCxnSpPr>
        <p:spPr bwMode="auto">
          <a:xfrm>
            <a:off x="2746375" y="1704975"/>
            <a:ext cx="1698625" cy="1111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73" name="AutoShape 33"/>
          <p:cNvCxnSpPr>
            <a:cxnSpLocks noChangeShapeType="1"/>
            <a:stCxn id="189469" idx="6"/>
          </p:cNvCxnSpPr>
          <p:nvPr/>
        </p:nvCxnSpPr>
        <p:spPr bwMode="auto">
          <a:xfrm>
            <a:off x="4368800" y="2254250"/>
            <a:ext cx="1384300" cy="1238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74" name="AutoShape 34"/>
          <p:cNvCxnSpPr>
            <a:cxnSpLocks noChangeShapeType="1"/>
            <a:stCxn id="189470" idx="6"/>
            <a:endCxn id="189479" idx="1"/>
          </p:cNvCxnSpPr>
          <p:nvPr/>
        </p:nvCxnSpPr>
        <p:spPr bwMode="auto">
          <a:xfrm>
            <a:off x="3429000" y="4152900"/>
            <a:ext cx="63500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75" name="AutoShape 35"/>
          <p:cNvCxnSpPr>
            <a:cxnSpLocks noChangeShapeType="1"/>
            <a:stCxn id="189471" idx="6"/>
            <a:endCxn id="189446" idx="1"/>
          </p:cNvCxnSpPr>
          <p:nvPr/>
        </p:nvCxnSpPr>
        <p:spPr bwMode="auto">
          <a:xfrm>
            <a:off x="3048000" y="5422900"/>
            <a:ext cx="13970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76" name="Oval 36"/>
          <p:cNvSpPr>
            <a:spLocks noChangeArrowheads="1"/>
          </p:cNvSpPr>
          <p:nvPr/>
        </p:nvSpPr>
        <p:spPr bwMode="auto">
          <a:xfrm>
            <a:off x="622300" y="2679700"/>
            <a:ext cx="25908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7188200" y="26543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Foo_Provider.h</a:t>
            </a:r>
          </a:p>
        </p:txBody>
      </p:sp>
      <p:cxnSp>
        <p:nvCxnSpPr>
          <p:cNvPr id="189478" name="AutoShape 38"/>
          <p:cNvCxnSpPr>
            <a:cxnSpLocks noChangeShapeType="1"/>
            <a:stCxn id="189456" idx="3"/>
            <a:endCxn id="189477" idx="1"/>
          </p:cNvCxnSpPr>
          <p:nvPr/>
        </p:nvCxnSpPr>
        <p:spPr bwMode="auto">
          <a:xfrm>
            <a:off x="6654800" y="2603500"/>
            <a:ext cx="53340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79" name="Rectangle 39"/>
          <p:cNvSpPr>
            <a:spLocks noChangeArrowheads="1"/>
          </p:cNvSpPr>
          <p:nvPr/>
        </p:nvSpPr>
        <p:spPr bwMode="auto">
          <a:xfrm>
            <a:off x="4064000" y="45466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Foo_Provider.cpp</a:t>
            </a:r>
          </a:p>
        </p:txBody>
      </p:sp>
      <p:sp>
        <p:nvSpPr>
          <p:cNvPr id="189480" name="Rectangle 40"/>
          <p:cNvSpPr>
            <a:spLocks noChangeArrowheads="1"/>
          </p:cNvSpPr>
          <p:nvPr/>
        </p:nvSpPr>
        <p:spPr bwMode="auto">
          <a:xfrm>
            <a:off x="4064000" y="49276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module.cpp</a:t>
            </a:r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4064000" y="41656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Foo_Provider.h</a:t>
            </a:r>
          </a:p>
        </p:txBody>
      </p:sp>
      <p:cxnSp>
        <p:nvCxnSpPr>
          <p:cNvPr id="189482" name="AutoShape 42"/>
          <p:cNvCxnSpPr>
            <a:cxnSpLocks noChangeShapeType="1"/>
            <a:stCxn id="189480" idx="3"/>
            <a:endCxn id="189463" idx="1"/>
          </p:cNvCxnSpPr>
          <p:nvPr/>
        </p:nvCxnSpPr>
        <p:spPr bwMode="auto">
          <a:xfrm flipV="1">
            <a:off x="5588000" y="46990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83" name="Oval 43"/>
          <p:cNvSpPr>
            <a:spLocks noChangeArrowheads="1"/>
          </p:cNvSpPr>
          <p:nvPr/>
        </p:nvSpPr>
        <p:spPr bwMode="auto">
          <a:xfrm>
            <a:off x="688975" y="3295650"/>
            <a:ext cx="3733800" cy="482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9484" name="AutoShape 44"/>
          <p:cNvCxnSpPr>
            <a:cxnSpLocks noChangeShapeType="1"/>
            <a:stCxn id="189476" idx="6"/>
            <a:endCxn id="189458" idx="1"/>
          </p:cNvCxnSpPr>
          <p:nvPr/>
        </p:nvCxnSpPr>
        <p:spPr bwMode="auto">
          <a:xfrm>
            <a:off x="3213100" y="2908300"/>
            <a:ext cx="3975100" cy="279400"/>
          </a:xfrm>
          <a:prstGeom prst="curvedConnector3">
            <a:avLst>
              <a:gd name="adj1" fmla="val 51278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85" name="AutoShape 45"/>
          <p:cNvCxnSpPr>
            <a:cxnSpLocks noChangeShapeType="1"/>
          </p:cNvCxnSpPr>
          <p:nvPr/>
        </p:nvCxnSpPr>
        <p:spPr bwMode="auto">
          <a:xfrm>
            <a:off x="4410075" y="3536950"/>
            <a:ext cx="3362325" cy="8572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86" name="Oval 46"/>
          <p:cNvSpPr>
            <a:spLocks noChangeArrowheads="1"/>
          </p:cNvSpPr>
          <p:nvPr/>
        </p:nvSpPr>
        <p:spPr bwMode="auto">
          <a:xfrm>
            <a:off x="673100" y="4445000"/>
            <a:ext cx="27432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87" name="Rectangle 47"/>
          <p:cNvSpPr>
            <a:spLocks noChangeArrowheads="1"/>
          </p:cNvSpPr>
          <p:nvPr/>
        </p:nvSpPr>
        <p:spPr bwMode="auto">
          <a:xfrm>
            <a:off x="7721600" y="5156200"/>
            <a:ext cx="10287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libFoo.so</a:t>
            </a:r>
          </a:p>
        </p:txBody>
      </p:sp>
      <p:cxnSp>
        <p:nvCxnSpPr>
          <p:cNvPr id="189488" name="AutoShape 48"/>
          <p:cNvCxnSpPr>
            <a:cxnSpLocks noChangeShapeType="1"/>
          </p:cNvCxnSpPr>
          <p:nvPr/>
        </p:nvCxnSpPr>
        <p:spPr bwMode="auto">
          <a:xfrm>
            <a:off x="7340600" y="53848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89" name="Rectangle 49"/>
          <p:cNvSpPr>
            <a:spLocks noChangeArrowheads="1"/>
          </p:cNvSpPr>
          <p:nvPr/>
        </p:nvSpPr>
        <p:spPr bwMode="auto">
          <a:xfrm>
            <a:off x="6273800" y="5156200"/>
            <a:ext cx="10668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make</a:t>
            </a:r>
          </a:p>
        </p:txBody>
      </p:sp>
      <p:cxnSp>
        <p:nvCxnSpPr>
          <p:cNvPr id="189490" name="AutoShape 50"/>
          <p:cNvCxnSpPr>
            <a:cxnSpLocks noChangeShapeType="1"/>
            <a:stCxn id="189466" idx="1"/>
            <a:endCxn id="189489" idx="0"/>
          </p:cNvCxnSpPr>
          <p:nvPr/>
        </p:nvCxnSpPr>
        <p:spPr bwMode="auto">
          <a:xfrm flipH="1">
            <a:off x="6807200" y="4699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91" name="Rectangle 51"/>
          <p:cNvSpPr>
            <a:spLocks noChangeArrowheads="1"/>
          </p:cNvSpPr>
          <p:nvPr/>
        </p:nvSpPr>
        <p:spPr bwMode="auto">
          <a:xfrm>
            <a:off x="5778500" y="3263900"/>
            <a:ext cx="9144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genmod</a:t>
            </a:r>
          </a:p>
        </p:txBody>
      </p:sp>
      <p:cxnSp>
        <p:nvCxnSpPr>
          <p:cNvPr id="189492" name="AutoShape 52"/>
          <p:cNvCxnSpPr>
            <a:cxnSpLocks noChangeShapeType="1"/>
            <a:stCxn id="189486" idx="5"/>
          </p:cNvCxnSpPr>
          <p:nvPr/>
        </p:nvCxnSpPr>
        <p:spPr bwMode="auto">
          <a:xfrm rot="16200000" flipH="1">
            <a:off x="4352132" y="3628231"/>
            <a:ext cx="571500" cy="3246437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93" name="AutoShape 53"/>
          <p:cNvCxnSpPr>
            <a:cxnSpLocks noChangeShapeType="1"/>
            <a:stCxn id="189469" idx="6"/>
            <a:endCxn id="189456" idx="1"/>
          </p:cNvCxnSpPr>
          <p:nvPr/>
        </p:nvCxnSpPr>
        <p:spPr bwMode="auto">
          <a:xfrm>
            <a:off x="4368800" y="2254250"/>
            <a:ext cx="137160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93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F230415-F6C2-459C-9526-B2492743352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Generation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CIMPLE generates C++ files defining the class (meta-data) for each class</a:t>
            </a:r>
          </a:p>
          <a:p>
            <a:pPr lvl="1"/>
            <a:endParaRPr lang="en-US" smtClean="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302000" y="2971800"/>
            <a:ext cx="2743200" cy="457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genclass Foo</a:t>
            </a:r>
          </a:p>
        </p:txBody>
      </p:sp>
      <p:cxnSp>
        <p:nvCxnSpPr>
          <p:cNvPr id="91141" name="AutoShape 5"/>
          <p:cNvCxnSpPr>
            <a:cxnSpLocks noChangeShapeType="1"/>
            <a:stCxn id="91142" idx="3"/>
            <a:endCxn id="91140" idx="1"/>
          </p:cNvCxnSpPr>
          <p:nvPr/>
        </p:nvCxnSpPr>
        <p:spPr bwMode="auto">
          <a:xfrm>
            <a:off x="2616200" y="3187700"/>
            <a:ext cx="6858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635000" y="29591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repository.mof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6807200" y="25908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Foo.h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6781800" y="33528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Foo.cpp</a:t>
            </a:r>
          </a:p>
        </p:txBody>
      </p:sp>
      <p:sp>
        <p:nvSpPr>
          <p:cNvPr id="91145" name="AutoShape 9"/>
          <p:cNvSpPr>
            <a:spLocks noChangeArrowheads="1"/>
          </p:cNvSpPr>
          <p:nvPr/>
        </p:nvSpPr>
        <p:spPr bwMode="auto">
          <a:xfrm>
            <a:off x="381000" y="3962400"/>
            <a:ext cx="2438400" cy="1143000"/>
          </a:xfrm>
          <a:prstGeom prst="foldedCorner">
            <a:avLst>
              <a:gd name="adj" fmla="val 12500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latin typeface="Courier New" pitchFamily="49" charset="0"/>
              </a:rPr>
              <a:t>class Foo</a:t>
            </a:r>
          </a:p>
          <a:p>
            <a:r>
              <a:rPr lang="en-US" sz="1600" b="1">
                <a:latin typeface="Courier New" pitchFamily="49" charset="0"/>
              </a:rPr>
              <a:t>{</a:t>
            </a:r>
          </a:p>
          <a:p>
            <a:r>
              <a:rPr lang="en-US" sz="1600" b="1">
                <a:latin typeface="Courier New" pitchFamily="49" charset="0"/>
              </a:rPr>
              <a:t>  [Key] uint32 ID;</a:t>
            </a:r>
          </a:p>
          <a:p>
            <a:r>
              <a:rPr lang="en-US" sz="1600" b="1">
                <a:latin typeface="Courier New" pitchFamily="49" charset="0"/>
              </a:rPr>
              <a:t>};</a:t>
            </a:r>
          </a:p>
        </p:txBody>
      </p:sp>
      <p:cxnSp>
        <p:nvCxnSpPr>
          <p:cNvPr id="91146" name="AutoShape 10"/>
          <p:cNvCxnSpPr>
            <a:cxnSpLocks noChangeShapeType="1"/>
            <a:stCxn id="91142" idx="2"/>
            <a:endCxn id="91145" idx="0"/>
          </p:cNvCxnSpPr>
          <p:nvPr/>
        </p:nvCxnSpPr>
        <p:spPr bwMode="auto">
          <a:xfrm flipH="1">
            <a:off x="1600200" y="3416300"/>
            <a:ext cx="2540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7" name="AutoShape 11"/>
          <p:cNvCxnSpPr>
            <a:cxnSpLocks noChangeShapeType="1"/>
            <a:stCxn id="91140" idx="3"/>
            <a:endCxn id="91143" idx="1"/>
          </p:cNvCxnSpPr>
          <p:nvPr/>
        </p:nvCxnSpPr>
        <p:spPr bwMode="auto">
          <a:xfrm flipV="1">
            <a:off x="6045200" y="2819400"/>
            <a:ext cx="762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148" name="AutoShape 12"/>
          <p:cNvCxnSpPr>
            <a:cxnSpLocks noChangeShapeType="1"/>
            <a:stCxn id="91140" idx="3"/>
            <a:endCxn id="91144" idx="1"/>
          </p:cNvCxnSpPr>
          <p:nvPr/>
        </p:nvCxnSpPr>
        <p:spPr bwMode="auto">
          <a:xfrm>
            <a:off x="6045200" y="3200400"/>
            <a:ext cx="736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2819400" y="3543300"/>
            <a:ext cx="3683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  <a:cs typeface="Courier New" pitchFamily="49" charset="0"/>
              </a:rPr>
              <a:t>genclass –r foo</a:t>
            </a:r>
          </a:p>
        </p:txBody>
      </p:sp>
    </p:spTree>
    <p:extLst>
      <p:ext uri="{BB962C8B-B14F-4D97-AF65-F5344CB8AC3E}">
        <p14:creationId xmlns:p14="http://schemas.microsoft.com/office/powerpoint/2010/main" val="11959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D40187D-05B9-4A6C-B66C-CD43DA2C17E8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Provider Generation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Impact" pitchFamily="34" charset="0"/>
              </a:rPr>
              <a:t>CIMPLE</a:t>
            </a:r>
            <a:r>
              <a:rPr lang="en-US" smtClean="0"/>
              <a:t> generates the provider skeletons automatically for provider operations and extrinsic methods.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00400" y="3581400"/>
            <a:ext cx="2209800" cy="457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genprov Foo</a:t>
            </a:r>
          </a:p>
        </p:txBody>
      </p:sp>
      <p:cxnSp>
        <p:nvCxnSpPr>
          <p:cNvPr id="93189" name="AutoShape 5"/>
          <p:cNvCxnSpPr>
            <a:cxnSpLocks noChangeShapeType="1"/>
          </p:cNvCxnSpPr>
          <p:nvPr/>
        </p:nvCxnSpPr>
        <p:spPr bwMode="auto">
          <a:xfrm>
            <a:off x="2540000" y="3810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533400" y="35814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repository.mof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6019800" y="32004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Foo_Provider.h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6019800" y="39624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Foo_Provider.cpp</a:t>
            </a:r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auto">
          <a:xfrm>
            <a:off x="304800" y="4724400"/>
            <a:ext cx="2438400" cy="1143000"/>
          </a:xfrm>
          <a:prstGeom prst="foldedCorner">
            <a:avLst>
              <a:gd name="adj" fmla="val 12500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latin typeface="Courier New" pitchFamily="49" charset="0"/>
              </a:rPr>
              <a:t>class Foo</a:t>
            </a:r>
          </a:p>
          <a:p>
            <a:r>
              <a:rPr lang="en-US" sz="1600" b="1">
                <a:latin typeface="Courier New" pitchFamily="49" charset="0"/>
              </a:rPr>
              <a:t>{</a:t>
            </a:r>
          </a:p>
          <a:p>
            <a:r>
              <a:rPr lang="en-US" sz="1600" b="1">
                <a:latin typeface="Courier New" pitchFamily="49" charset="0"/>
              </a:rPr>
              <a:t>  [Key] uint32 ID;</a:t>
            </a:r>
          </a:p>
          <a:p>
            <a:r>
              <a:rPr lang="en-US" sz="1600" b="1">
                <a:latin typeface="Courier New" pitchFamily="49" charset="0"/>
              </a:rPr>
              <a:t>};</a:t>
            </a:r>
          </a:p>
        </p:txBody>
      </p:sp>
      <p:cxnSp>
        <p:nvCxnSpPr>
          <p:cNvPr id="93194" name="AutoShape 10"/>
          <p:cNvCxnSpPr>
            <a:cxnSpLocks noChangeShapeType="1"/>
            <a:stCxn id="93190" idx="2"/>
            <a:endCxn id="93193" idx="0"/>
          </p:cNvCxnSpPr>
          <p:nvPr/>
        </p:nvCxnSpPr>
        <p:spPr bwMode="auto">
          <a:xfrm>
            <a:off x="1524000" y="40386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95" name="AutoShape 11"/>
          <p:cNvCxnSpPr>
            <a:cxnSpLocks noChangeShapeType="1"/>
          </p:cNvCxnSpPr>
          <p:nvPr/>
        </p:nvCxnSpPr>
        <p:spPr bwMode="auto">
          <a:xfrm flipV="1">
            <a:off x="5435600" y="34290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96" name="AutoShape 12"/>
          <p:cNvCxnSpPr>
            <a:cxnSpLocks noChangeShapeType="1"/>
          </p:cNvCxnSpPr>
          <p:nvPr/>
        </p:nvCxnSpPr>
        <p:spPr bwMode="auto">
          <a:xfrm>
            <a:off x="5435600" y="38100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257550" y="5105400"/>
            <a:ext cx="588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Note:</a:t>
            </a:r>
            <a:r>
              <a:rPr lang="en-US"/>
              <a:t> The provider type is detected from the MOF class</a:t>
            </a:r>
          </a:p>
          <a:p>
            <a:r>
              <a:rPr lang="en-US"/>
              <a:t>itself. The generated provider will have methods suitable</a:t>
            </a:r>
          </a:p>
          <a:p>
            <a:r>
              <a:rPr lang="en-US"/>
              <a:t>for that provider type.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2565400" y="4089400"/>
            <a:ext cx="3683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  <a:cs typeface="Courier New" pitchFamily="49" charset="0"/>
              </a:rPr>
              <a:t>genprov foo</a:t>
            </a:r>
          </a:p>
        </p:txBody>
      </p:sp>
    </p:spTree>
    <p:extLst>
      <p:ext uri="{BB962C8B-B14F-4D97-AF65-F5344CB8AC3E}">
        <p14:creationId xmlns:p14="http://schemas.microsoft.com/office/powerpoint/2010/main" val="3838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F23C51B-A763-471F-BAA3-F23680C5062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Generation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124200" y="2959100"/>
            <a:ext cx="2209800" cy="457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genmod foo Foo</a:t>
            </a:r>
          </a:p>
        </p:txBody>
      </p:sp>
      <p:cxnSp>
        <p:nvCxnSpPr>
          <p:cNvPr id="95236" name="AutoShape 4"/>
          <p:cNvCxnSpPr>
            <a:cxnSpLocks noChangeShapeType="1"/>
            <a:stCxn id="95237" idx="3"/>
            <a:endCxn id="95235" idx="1"/>
          </p:cNvCxnSpPr>
          <p:nvPr/>
        </p:nvCxnSpPr>
        <p:spPr bwMode="auto">
          <a:xfrm>
            <a:off x="2438400" y="31877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57200" y="29591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repository.mof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6019800" y="29591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module.cpp</a:t>
            </a:r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>
            <a:off x="228600" y="4114800"/>
            <a:ext cx="2438400" cy="1143000"/>
          </a:xfrm>
          <a:prstGeom prst="foldedCorner">
            <a:avLst>
              <a:gd name="adj" fmla="val 12500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latin typeface="Courier New" pitchFamily="49" charset="0"/>
              </a:rPr>
              <a:t>class Foo</a:t>
            </a:r>
          </a:p>
          <a:p>
            <a:r>
              <a:rPr lang="en-US" sz="1600" b="1">
                <a:latin typeface="Courier New" pitchFamily="49" charset="0"/>
              </a:rPr>
              <a:t>{</a:t>
            </a:r>
          </a:p>
          <a:p>
            <a:r>
              <a:rPr lang="en-US" sz="1600" b="1">
                <a:latin typeface="Courier New" pitchFamily="49" charset="0"/>
              </a:rPr>
              <a:t>  [Key] uint32 ID;</a:t>
            </a:r>
          </a:p>
          <a:p>
            <a:r>
              <a:rPr lang="en-US" sz="1600" b="1">
                <a:latin typeface="Courier New" pitchFamily="49" charset="0"/>
              </a:rPr>
              <a:t>};</a:t>
            </a:r>
          </a:p>
        </p:txBody>
      </p:sp>
      <p:cxnSp>
        <p:nvCxnSpPr>
          <p:cNvPr id="95240" name="AutoShape 8"/>
          <p:cNvCxnSpPr>
            <a:cxnSpLocks noChangeShapeType="1"/>
            <a:stCxn id="95237" idx="2"/>
            <a:endCxn id="95239" idx="0"/>
          </p:cNvCxnSpPr>
          <p:nvPr/>
        </p:nvCxnSpPr>
        <p:spPr bwMode="auto">
          <a:xfrm>
            <a:off x="1447800" y="3416300"/>
            <a:ext cx="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241" name="AutoShape 9"/>
          <p:cNvCxnSpPr>
            <a:cxnSpLocks noChangeShapeType="1"/>
            <a:stCxn id="95235" idx="3"/>
            <a:endCxn id="95238" idx="1"/>
          </p:cNvCxnSpPr>
          <p:nvPr/>
        </p:nvCxnSpPr>
        <p:spPr bwMode="auto">
          <a:xfrm>
            <a:off x="5334000" y="31877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4635500" y="4660900"/>
            <a:ext cx="3708400" cy="18288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Module.cpp provides the glue between the CIM Object Manager for the selected type and each provider definition.</a:t>
            </a:r>
          </a:p>
          <a:p>
            <a:r>
              <a:rPr lang="en-US"/>
              <a:t>Ex. Code to map invoke method to each CIMPLE created invoke function.</a:t>
            </a:r>
          </a:p>
        </p:txBody>
      </p:sp>
    </p:spTree>
    <p:extLst>
      <p:ext uri="{BB962C8B-B14F-4D97-AF65-F5344CB8AC3E}">
        <p14:creationId xmlns:p14="http://schemas.microsoft.com/office/powerpoint/2010/main" val="26263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5FF0B43-1208-43D3-BB7E-B2171977C1E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Provider Module Makefile Generation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752600" y="2971800"/>
            <a:ext cx="2438400" cy="457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genmak foo Foo.cpp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876800" y="29718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Makefile</a:t>
            </a:r>
          </a:p>
        </p:txBody>
      </p:sp>
      <p:cxnSp>
        <p:nvCxnSpPr>
          <p:cNvPr id="97285" name="AutoShape 5"/>
          <p:cNvCxnSpPr>
            <a:cxnSpLocks noChangeShapeType="1"/>
            <a:stCxn id="97283" idx="3"/>
            <a:endCxn id="97284" idx="1"/>
          </p:cNvCxnSpPr>
          <p:nvPr/>
        </p:nvCxnSpPr>
        <p:spPr bwMode="auto">
          <a:xfrm>
            <a:off x="4191000" y="3200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17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CA1EF11-649C-4946-A886-533ACF0FC65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Provider Module Registration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Regmod tool automates provider registration and class creation</a:t>
            </a:r>
          </a:p>
          <a:p>
            <a:r>
              <a:rPr lang="en-US" smtClean="0"/>
              <a:t>CIMPLE integrates registration into the library file.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048000" y="3975100"/>
            <a:ext cx="3200400" cy="457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regmod –c libFoo.so</a:t>
            </a:r>
          </a:p>
        </p:txBody>
      </p:sp>
      <p:cxnSp>
        <p:nvCxnSpPr>
          <p:cNvPr id="99333" name="AutoShape 5"/>
          <p:cNvCxnSpPr>
            <a:cxnSpLocks noChangeShapeType="1"/>
            <a:stCxn id="99334" idx="3"/>
            <a:endCxn id="99332" idx="1"/>
          </p:cNvCxnSpPr>
          <p:nvPr/>
        </p:nvCxnSpPr>
        <p:spPr bwMode="auto">
          <a:xfrm flipV="1">
            <a:off x="2489200" y="4203700"/>
            <a:ext cx="558800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508000" y="40005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libFoo.so</a:t>
            </a: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6972300" y="3657600"/>
            <a:ext cx="1524000" cy="1066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CIMOM</a:t>
            </a:r>
          </a:p>
          <a:p>
            <a:pPr algn="ctr"/>
            <a:r>
              <a:rPr lang="en-US"/>
              <a:t>Repository</a:t>
            </a:r>
          </a:p>
        </p:txBody>
      </p:sp>
      <p:cxnSp>
        <p:nvCxnSpPr>
          <p:cNvPr id="99336" name="AutoShape 8"/>
          <p:cNvCxnSpPr>
            <a:cxnSpLocks noChangeShapeType="1"/>
            <a:stCxn id="99332" idx="3"/>
            <a:endCxn id="99335" idx="2"/>
          </p:cNvCxnSpPr>
          <p:nvPr/>
        </p:nvCxnSpPr>
        <p:spPr bwMode="auto">
          <a:xfrm flipV="1">
            <a:off x="6248400" y="4191000"/>
            <a:ext cx="7239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431800" y="5918200"/>
            <a:ext cx="4554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 Regmod only works with Pegasus today.</a:t>
            </a:r>
          </a:p>
        </p:txBody>
      </p:sp>
    </p:spTree>
    <p:extLst>
      <p:ext uri="{BB962C8B-B14F-4D97-AF65-F5344CB8AC3E}">
        <p14:creationId xmlns:p14="http://schemas.microsoft.com/office/powerpoint/2010/main" val="37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9CE3E1C-195A-4154-8237-51DF75EFFEE4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Provider Development Steps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98600"/>
            <a:ext cx="4583113" cy="5848350"/>
          </a:xfrm>
        </p:spPr>
        <p:txBody>
          <a:bodyPr/>
          <a:lstStyle/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Generate class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Generate provider and module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Implement skeleton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Define Provider Interface Type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Build provider Makefile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Build provider library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2000" smtClean="0"/>
              <a:t>Register provider</a:t>
            </a:r>
          </a:p>
          <a:p>
            <a:pPr marL="609600" indent="-609600"/>
            <a:endParaRPr lang="en-US" sz="2000" smtClean="0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5727700" y="5842000"/>
            <a:ext cx="10668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regmod</a:t>
            </a:r>
          </a:p>
        </p:txBody>
      </p:sp>
      <p:cxnSp>
        <p:nvCxnSpPr>
          <p:cNvPr id="222213" name="AutoShape 5"/>
          <p:cNvCxnSpPr>
            <a:cxnSpLocks noChangeShapeType="1"/>
            <a:stCxn id="222214" idx="3"/>
            <a:endCxn id="222212" idx="1"/>
          </p:cNvCxnSpPr>
          <p:nvPr/>
        </p:nvCxnSpPr>
        <p:spPr bwMode="auto">
          <a:xfrm>
            <a:off x="5461000" y="6070600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4432300" y="5842000"/>
            <a:ext cx="10287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libFoo.so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3"/>
            <a:endCxn id="222216" idx="2"/>
          </p:cNvCxnSpPr>
          <p:nvPr/>
        </p:nvCxnSpPr>
        <p:spPr bwMode="auto">
          <a:xfrm>
            <a:off x="6794500" y="6070600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16" name="AutoShape 8"/>
          <p:cNvSpPr>
            <a:spLocks noChangeArrowheads="1"/>
          </p:cNvSpPr>
          <p:nvPr/>
        </p:nvSpPr>
        <p:spPr bwMode="auto">
          <a:xfrm>
            <a:off x="7188200" y="5765800"/>
            <a:ext cx="1219200" cy="609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CIMOM</a:t>
            </a:r>
          </a:p>
          <a:p>
            <a:pPr algn="ctr"/>
            <a:r>
              <a:rPr lang="en-US" sz="1400"/>
              <a:t>Repository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5664200" y="1587500"/>
            <a:ext cx="9906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genclass</a:t>
            </a:r>
          </a:p>
        </p:txBody>
      </p:sp>
      <p:cxnSp>
        <p:nvCxnSpPr>
          <p:cNvPr id="222218" name="AutoShape 10"/>
          <p:cNvCxnSpPr>
            <a:cxnSpLocks noChangeShapeType="1"/>
            <a:stCxn id="222220" idx="3"/>
            <a:endCxn id="222217" idx="1"/>
          </p:cNvCxnSpPr>
          <p:nvPr/>
        </p:nvCxnSpPr>
        <p:spPr bwMode="auto">
          <a:xfrm>
            <a:off x="5194300" y="1803400"/>
            <a:ext cx="4699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7188200" y="13589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Foo.h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4432300" y="157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Foo.mof</a:t>
            </a:r>
          </a:p>
        </p:txBody>
      </p:sp>
      <p:cxnSp>
        <p:nvCxnSpPr>
          <p:cNvPr id="222221" name="AutoShape 13"/>
          <p:cNvCxnSpPr>
            <a:cxnSpLocks noChangeShapeType="1"/>
            <a:stCxn id="222217" idx="3"/>
            <a:endCxn id="222219" idx="1"/>
          </p:cNvCxnSpPr>
          <p:nvPr/>
        </p:nvCxnSpPr>
        <p:spPr bwMode="auto">
          <a:xfrm flipV="1">
            <a:off x="6654800" y="1587500"/>
            <a:ext cx="533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7188200" y="18923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Foo.cpp</a:t>
            </a:r>
          </a:p>
        </p:txBody>
      </p:sp>
      <p:cxnSp>
        <p:nvCxnSpPr>
          <p:cNvPr id="222223" name="AutoShape 15"/>
          <p:cNvCxnSpPr>
            <a:cxnSpLocks noChangeShapeType="1"/>
            <a:stCxn id="222217" idx="3"/>
            <a:endCxn id="222222" idx="1"/>
          </p:cNvCxnSpPr>
          <p:nvPr/>
        </p:nvCxnSpPr>
        <p:spPr bwMode="auto">
          <a:xfrm>
            <a:off x="6654800" y="18161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4" name="Rectangle 16"/>
          <p:cNvSpPr>
            <a:spLocks noChangeArrowheads="1"/>
          </p:cNvSpPr>
          <p:nvPr/>
        </p:nvSpPr>
        <p:spPr bwMode="auto">
          <a:xfrm>
            <a:off x="5740400" y="2374900"/>
            <a:ext cx="9144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genprov</a:t>
            </a:r>
          </a:p>
        </p:txBody>
      </p:sp>
      <p:cxnSp>
        <p:nvCxnSpPr>
          <p:cNvPr id="222225" name="AutoShape 17"/>
          <p:cNvCxnSpPr>
            <a:cxnSpLocks noChangeShapeType="1"/>
            <a:stCxn id="222227" idx="3"/>
            <a:endCxn id="222224" idx="1"/>
          </p:cNvCxnSpPr>
          <p:nvPr/>
        </p:nvCxnSpPr>
        <p:spPr bwMode="auto">
          <a:xfrm>
            <a:off x="5422900" y="2540000"/>
            <a:ext cx="3175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6" name="Rectangle 18"/>
          <p:cNvSpPr>
            <a:spLocks noChangeArrowheads="1"/>
          </p:cNvSpPr>
          <p:nvPr/>
        </p:nvSpPr>
        <p:spPr bwMode="auto">
          <a:xfrm>
            <a:off x="7188200" y="30353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Foo_Provider.cpp</a:t>
            </a:r>
          </a:p>
        </p:txBody>
      </p:sp>
      <p:sp>
        <p:nvSpPr>
          <p:cNvPr id="222227" name="Rectangle 19"/>
          <p:cNvSpPr>
            <a:spLocks noChangeArrowheads="1"/>
          </p:cNvSpPr>
          <p:nvPr/>
        </p:nvSpPr>
        <p:spPr bwMode="auto">
          <a:xfrm>
            <a:off x="4660900" y="2311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Foo.mof</a:t>
            </a:r>
          </a:p>
        </p:txBody>
      </p:sp>
      <p:cxnSp>
        <p:nvCxnSpPr>
          <p:cNvPr id="222228" name="AutoShape 20"/>
          <p:cNvCxnSpPr>
            <a:cxnSpLocks noChangeShapeType="1"/>
            <a:stCxn id="222224" idx="3"/>
            <a:endCxn id="222226" idx="1"/>
          </p:cNvCxnSpPr>
          <p:nvPr/>
        </p:nvCxnSpPr>
        <p:spPr bwMode="auto">
          <a:xfrm>
            <a:off x="6654800" y="2603500"/>
            <a:ext cx="5334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9" name="Rectangle 21"/>
          <p:cNvSpPr>
            <a:spLocks noChangeArrowheads="1"/>
          </p:cNvSpPr>
          <p:nvPr/>
        </p:nvSpPr>
        <p:spPr bwMode="auto">
          <a:xfrm>
            <a:off x="7213600" y="36703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module.cpp</a:t>
            </a:r>
          </a:p>
        </p:txBody>
      </p:sp>
      <p:cxnSp>
        <p:nvCxnSpPr>
          <p:cNvPr id="222230" name="AutoShape 22"/>
          <p:cNvCxnSpPr>
            <a:cxnSpLocks noChangeShapeType="1"/>
            <a:stCxn id="222259" idx="3"/>
            <a:endCxn id="222229" idx="1"/>
          </p:cNvCxnSpPr>
          <p:nvPr/>
        </p:nvCxnSpPr>
        <p:spPr bwMode="auto">
          <a:xfrm>
            <a:off x="6692900" y="3492500"/>
            <a:ext cx="5207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31" name="Rectangle 23"/>
          <p:cNvSpPr>
            <a:spLocks noChangeArrowheads="1"/>
          </p:cNvSpPr>
          <p:nvPr/>
        </p:nvSpPr>
        <p:spPr bwMode="auto">
          <a:xfrm>
            <a:off x="6273800" y="4470400"/>
            <a:ext cx="10668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genmake</a:t>
            </a:r>
          </a:p>
        </p:txBody>
      </p:sp>
      <p:cxnSp>
        <p:nvCxnSpPr>
          <p:cNvPr id="222232" name="AutoShape 24"/>
          <p:cNvCxnSpPr>
            <a:cxnSpLocks noChangeShapeType="1"/>
            <a:stCxn id="222249" idx="3"/>
            <a:endCxn id="222231" idx="1"/>
          </p:cNvCxnSpPr>
          <p:nvPr/>
        </p:nvCxnSpPr>
        <p:spPr bwMode="auto">
          <a:xfrm>
            <a:off x="5575300" y="4305300"/>
            <a:ext cx="6985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33" name="AutoShape 25"/>
          <p:cNvCxnSpPr>
            <a:cxnSpLocks noChangeShapeType="1"/>
            <a:stCxn id="222231" idx="3"/>
          </p:cNvCxnSpPr>
          <p:nvPr/>
        </p:nvCxnSpPr>
        <p:spPr bwMode="auto">
          <a:xfrm>
            <a:off x="7340600" y="469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34" name="Rectangle 26"/>
          <p:cNvSpPr>
            <a:spLocks noChangeArrowheads="1"/>
          </p:cNvSpPr>
          <p:nvPr/>
        </p:nvSpPr>
        <p:spPr bwMode="auto">
          <a:xfrm>
            <a:off x="7721600" y="4470400"/>
            <a:ext cx="10287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Makefile</a:t>
            </a:r>
          </a:p>
        </p:txBody>
      </p:sp>
      <p:cxnSp>
        <p:nvCxnSpPr>
          <p:cNvPr id="222235" name="AutoShape 27"/>
          <p:cNvCxnSpPr>
            <a:cxnSpLocks noChangeShapeType="1"/>
            <a:stCxn id="222247" idx="3"/>
            <a:endCxn id="222231" idx="1"/>
          </p:cNvCxnSpPr>
          <p:nvPr/>
        </p:nvCxnSpPr>
        <p:spPr bwMode="auto">
          <a:xfrm>
            <a:off x="5575300" y="4686300"/>
            <a:ext cx="6985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36" name="Oval 28"/>
          <p:cNvSpPr>
            <a:spLocks noChangeArrowheads="1"/>
          </p:cNvSpPr>
          <p:nvPr/>
        </p:nvSpPr>
        <p:spPr bwMode="auto">
          <a:xfrm>
            <a:off x="688975" y="1476375"/>
            <a:ext cx="20574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7" name="Oval 29"/>
          <p:cNvSpPr>
            <a:spLocks noChangeArrowheads="1"/>
          </p:cNvSpPr>
          <p:nvPr/>
        </p:nvSpPr>
        <p:spPr bwMode="auto">
          <a:xfrm>
            <a:off x="622300" y="1987550"/>
            <a:ext cx="37465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8" name="Oval 30"/>
          <p:cNvSpPr>
            <a:spLocks noChangeArrowheads="1"/>
          </p:cNvSpPr>
          <p:nvPr/>
        </p:nvSpPr>
        <p:spPr bwMode="auto">
          <a:xfrm>
            <a:off x="685800" y="3924300"/>
            <a:ext cx="2743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9" name="Oval 31"/>
          <p:cNvSpPr>
            <a:spLocks noChangeArrowheads="1"/>
          </p:cNvSpPr>
          <p:nvPr/>
        </p:nvSpPr>
        <p:spPr bwMode="auto">
          <a:xfrm>
            <a:off x="609600" y="5156200"/>
            <a:ext cx="2438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240" name="AutoShape 32"/>
          <p:cNvCxnSpPr>
            <a:cxnSpLocks noChangeShapeType="1"/>
            <a:stCxn id="222236" idx="6"/>
            <a:endCxn id="222220" idx="1"/>
          </p:cNvCxnSpPr>
          <p:nvPr/>
        </p:nvCxnSpPr>
        <p:spPr bwMode="auto">
          <a:xfrm>
            <a:off x="2746375" y="1704975"/>
            <a:ext cx="1685925" cy="984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41" name="AutoShape 33"/>
          <p:cNvCxnSpPr>
            <a:cxnSpLocks noChangeShapeType="1"/>
            <a:stCxn id="222237" idx="6"/>
          </p:cNvCxnSpPr>
          <p:nvPr/>
        </p:nvCxnSpPr>
        <p:spPr bwMode="auto">
          <a:xfrm>
            <a:off x="4368800" y="2254250"/>
            <a:ext cx="1384300" cy="1238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42" name="AutoShape 34"/>
          <p:cNvCxnSpPr>
            <a:cxnSpLocks noChangeShapeType="1"/>
            <a:stCxn id="222238" idx="6"/>
            <a:endCxn id="222247" idx="1"/>
          </p:cNvCxnSpPr>
          <p:nvPr/>
        </p:nvCxnSpPr>
        <p:spPr bwMode="auto">
          <a:xfrm>
            <a:off x="3429000" y="4152900"/>
            <a:ext cx="622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43" name="AutoShape 35"/>
          <p:cNvCxnSpPr>
            <a:cxnSpLocks noChangeShapeType="1"/>
            <a:stCxn id="222239" idx="6"/>
            <a:endCxn id="222214" idx="1"/>
          </p:cNvCxnSpPr>
          <p:nvPr/>
        </p:nvCxnSpPr>
        <p:spPr bwMode="auto">
          <a:xfrm>
            <a:off x="3048000" y="5422900"/>
            <a:ext cx="13843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44" name="Oval 36"/>
          <p:cNvSpPr>
            <a:spLocks noChangeArrowheads="1"/>
          </p:cNvSpPr>
          <p:nvPr/>
        </p:nvSpPr>
        <p:spPr bwMode="auto">
          <a:xfrm>
            <a:off x="622300" y="2679700"/>
            <a:ext cx="25908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5" name="Rectangle 37"/>
          <p:cNvSpPr>
            <a:spLocks noChangeArrowheads="1"/>
          </p:cNvSpPr>
          <p:nvPr/>
        </p:nvSpPr>
        <p:spPr bwMode="auto">
          <a:xfrm>
            <a:off x="7188200" y="26543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Foo_Provider.h</a:t>
            </a:r>
          </a:p>
        </p:txBody>
      </p:sp>
      <p:cxnSp>
        <p:nvCxnSpPr>
          <p:cNvPr id="222246" name="AutoShape 38"/>
          <p:cNvCxnSpPr>
            <a:cxnSpLocks noChangeShapeType="1"/>
            <a:stCxn id="222224" idx="3"/>
            <a:endCxn id="222245" idx="1"/>
          </p:cNvCxnSpPr>
          <p:nvPr/>
        </p:nvCxnSpPr>
        <p:spPr bwMode="auto">
          <a:xfrm>
            <a:off x="6654800" y="2603500"/>
            <a:ext cx="53340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47" name="Rectangle 39"/>
          <p:cNvSpPr>
            <a:spLocks noChangeArrowheads="1"/>
          </p:cNvSpPr>
          <p:nvPr/>
        </p:nvSpPr>
        <p:spPr bwMode="auto">
          <a:xfrm>
            <a:off x="4051300" y="45339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Foo_Provider.cpp</a:t>
            </a:r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4051300" y="49276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module.cpp</a:t>
            </a:r>
          </a:p>
        </p:txBody>
      </p:sp>
      <p:sp>
        <p:nvSpPr>
          <p:cNvPr id="222249" name="Rectangle 41"/>
          <p:cNvSpPr>
            <a:spLocks noChangeArrowheads="1"/>
          </p:cNvSpPr>
          <p:nvPr/>
        </p:nvSpPr>
        <p:spPr bwMode="auto">
          <a:xfrm>
            <a:off x="4051300" y="41529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Foo_Provider.h</a:t>
            </a:r>
          </a:p>
        </p:txBody>
      </p:sp>
      <p:cxnSp>
        <p:nvCxnSpPr>
          <p:cNvPr id="222250" name="AutoShape 42"/>
          <p:cNvCxnSpPr>
            <a:cxnSpLocks noChangeShapeType="1"/>
            <a:stCxn id="222248" idx="3"/>
            <a:endCxn id="222231" idx="1"/>
          </p:cNvCxnSpPr>
          <p:nvPr/>
        </p:nvCxnSpPr>
        <p:spPr bwMode="auto">
          <a:xfrm flipV="1">
            <a:off x="5575300" y="4699000"/>
            <a:ext cx="6985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51" name="Oval 43"/>
          <p:cNvSpPr>
            <a:spLocks noChangeArrowheads="1"/>
          </p:cNvSpPr>
          <p:nvPr/>
        </p:nvSpPr>
        <p:spPr bwMode="auto">
          <a:xfrm>
            <a:off x="688975" y="3295650"/>
            <a:ext cx="3733800" cy="482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252" name="AutoShape 44"/>
          <p:cNvCxnSpPr>
            <a:cxnSpLocks noChangeShapeType="1"/>
            <a:stCxn id="222244" idx="6"/>
            <a:endCxn id="222226" idx="1"/>
          </p:cNvCxnSpPr>
          <p:nvPr/>
        </p:nvCxnSpPr>
        <p:spPr bwMode="auto">
          <a:xfrm>
            <a:off x="3213100" y="2908300"/>
            <a:ext cx="3975100" cy="279400"/>
          </a:xfrm>
          <a:prstGeom prst="curvedConnector3">
            <a:avLst>
              <a:gd name="adj1" fmla="val 51278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53" name="AutoShape 45"/>
          <p:cNvCxnSpPr>
            <a:cxnSpLocks noChangeShapeType="1"/>
          </p:cNvCxnSpPr>
          <p:nvPr/>
        </p:nvCxnSpPr>
        <p:spPr bwMode="auto">
          <a:xfrm>
            <a:off x="4410075" y="3536950"/>
            <a:ext cx="3362325" cy="8572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54" name="Oval 46"/>
          <p:cNvSpPr>
            <a:spLocks noChangeArrowheads="1"/>
          </p:cNvSpPr>
          <p:nvPr/>
        </p:nvSpPr>
        <p:spPr bwMode="auto">
          <a:xfrm>
            <a:off x="673100" y="4445000"/>
            <a:ext cx="27432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5" name="Rectangle 47"/>
          <p:cNvSpPr>
            <a:spLocks noChangeArrowheads="1"/>
          </p:cNvSpPr>
          <p:nvPr/>
        </p:nvSpPr>
        <p:spPr bwMode="auto">
          <a:xfrm>
            <a:off x="7721600" y="5156200"/>
            <a:ext cx="10287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libFoo.so</a:t>
            </a:r>
          </a:p>
        </p:txBody>
      </p:sp>
      <p:cxnSp>
        <p:nvCxnSpPr>
          <p:cNvPr id="222256" name="AutoShape 48"/>
          <p:cNvCxnSpPr>
            <a:cxnSpLocks noChangeShapeType="1"/>
          </p:cNvCxnSpPr>
          <p:nvPr/>
        </p:nvCxnSpPr>
        <p:spPr bwMode="auto">
          <a:xfrm>
            <a:off x="7340600" y="53848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57" name="Rectangle 49"/>
          <p:cNvSpPr>
            <a:spLocks noChangeArrowheads="1"/>
          </p:cNvSpPr>
          <p:nvPr/>
        </p:nvSpPr>
        <p:spPr bwMode="auto">
          <a:xfrm>
            <a:off x="6261100" y="5156200"/>
            <a:ext cx="10668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make</a:t>
            </a:r>
          </a:p>
        </p:txBody>
      </p:sp>
      <p:cxnSp>
        <p:nvCxnSpPr>
          <p:cNvPr id="222258" name="AutoShape 50"/>
          <p:cNvCxnSpPr>
            <a:cxnSpLocks noChangeShapeType="1"/>
            <a:stCxn id="222234" idx="1"/>
            <a:endCxn id="222257" idx="0"/>
          </p:cNvCxnSpPr>
          <p:nvPr/>
        </p:nvCxnSpPr>
        <p:spPr bwMode="auto">
          <a:xfrm flipH="1">
            <a:off x="6794500" y="4699000"/>
            <a:ext cx="927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59" name="Rectangle 51"/>
          <p:cNvSpPr>
            <a:spLocks noChangeArrowheads="1"/>
          </p:cNvSpPr>
          <p:nvPr/>
        </p:nvSpPr>
        <p:spPr bwMode="auto">
          <a:xfrm>
            <a:off x="5778500" y="3263900"/>
            <a:ext cx="914400" cy="457200"/>
          </a:xfrm>
          <a:prstGeom prst="rect">
            <a:avLst/>
          </a:prstGeom>
          <a:gradFill rotWithShape="1">
            <a:gsLst>
              <a:gs pos="0">
                <a:srgbClr val="0033CC">
                  <a:gamma/>
                  <a:shade val="46275"/>
                  <a:invGamma/>
                </a:srgbClr>
              </a:gs>
              <a:gs pos="100000">
                <a:srgbClr val="0033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FF00"/>
                </a:solidFill>
              </a:rPr>
              <a:t>genmod</a:t>
            </a:r>
          </a:p>
        </p:txBody>
      </p:sp>
      <p:cxnSp>
        <p:nvCxnSpPr>
          <p:cNvPr id="222260" name="AutoShape 52"/>
          <p:cNvCxnSpPr>
            <a:cxnSpLocks noChangeShapeType="1"/>
            <a:stCxn id="222254" idx="5"/>
          </p:cNvCxnSpPr>
          <p:nvPr/>
        </p:nvCxnSpPr>
        <p:spPr bwMode="auto">
          <a:xfrm rot="16200000" flipH="1">
            <a:off x="4352132" y="3628231"/>
            <a:ext cx="571500" cy="3246437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61" name="AutoShape 53"/>
          <p:cNvCxnSpPr>
            <a:cxnSpLocks noChangeShapeType="1"/>
            <a:stCxn id="222237" idx="6"/>
            <a:endCxn id="222224" idx="1"/>
          </p:cNvCxnSpPr>
          <p:nvPr/>
        </p:nvCxnSpPr>
        <p:spPr bwMode="auto">
          <a:xfrm>
            <a:off x="4368800" y="2254250"/>
            <a:ext cx="137160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28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DBEB37D-CC67-4E37-B063-86195FF8A7AB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Genproj Tool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2057400"/>
            <a:ext cx="6488113" cy="4146550"/>
          </a:xfrm>
        </p:spPr>
        <p:txBody>
          <a:bodyPr/>
          <a:lstStyle/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1600" smtClean="0"/>
              <a:t>Generate class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1600" smtClean="0"/>
              <a:t>Generate provider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1600" smtClean="0"/>
              <a:t>Implement skeleton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1600" smtClean="0"/>
              <a:t>Define entry point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1600" smtClean="0"/>
              <a:t>Build provider Makefile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1600" smtClean="0"/>
              <a:t>Build provider library</a:t>
            </a:r>
          </a:p>
          <a:p>
            <a:pPr marL="609600" indent="-609600">
              <a:spcBef>
                <a:spcPct val="100000"/>
              </a:spcBef>
              <a:buFontTx/>
              <a:buAutoNum type="arabicPeriod"/>
            </a:pPr>
            <a:r>
              <a:rPr lang="en-US" sz="1600" smtClean="0"/>
              <a:t>Register provider</a:t>
            </a:r>
          </a:p>
          <a:p>
            <a:pPr marL="609600" indent="-609600"/>
            <a:endParaRPr lang="en-US" sz="2000" smtClean="0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3657600" y="1371600"/>
            <a:ext cx="5067300" cy="4191000"/>
            <a:chOff x="378" y="864"/>
            <a:chExt cx="5118" cy="3120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3600" y="3648"/>
              <a:ext cx="672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/>
                <a:t>regmod</a:t>
              </a:r>
            </a:p>
          </p:txBody>
        </p:sp>
        <p:cxnSp>
          <p:nvCxnSpPr>
            <p:cNvPr id="103430" name="AutoShape 6"/>
            <p:cNvCxnSpPr>
              <a:cxnSpLocks noChangeShapeType="1"/>
              <a:stCxn id="103431" idx="3"/>
              <a:endCxn id="103429" idx="1"/>
            </p:cNvCxnSpPr>
            <p:nvPr/>
          </p:nvCxnSpPr>
          <p:spPr bwMode="auto">
            <a:xfrm>
              <a:off x="3432" y="3792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784" y="3648"/>
              <a:ext cx="6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libFoo.so</a:t>
              </a:r>
            </a:p>
          </p:txBody>
        </p:sp>
        <p:cxnSp>
          <p:nvCxnSpPr>
            <p:cNvPr id="103432" name="AutoShape 8"/>
            <p:cNvCxnSpPr>
              <a:cxnSpLocks noChangeShapeType="1"/>
              <a:stCxn id="103429" idx="3"/>
              <a:endCxn id="103433" idx="2"/>
            </p:cNvCxnSpPr>
            <p:nvPr/>
          </p:nvCxnSpPr>
          <p:spPr bwMode="auto">
            <a:xfrm>
              <a:off x="4272" y="379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33" name="AutoShape 9"/>
            <p:cNvSpPr>
              <a:spLocks noChangeArrowheads="1"/>
            </p:cNvSpPr>
            <p:nvPr/>
          </p:nvSpPr>
          <p:spPr bwMode="auto">
            <a:xfrm>
              <a:off x="4512" y="3600"/>
              <a:ext cx="768" cy="38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CIMOM</a:t>
              </a:r>
            </a:p>
            <a:p>
              <a:pPr algn="ctr"/>
              <a:r>
                <a:rPr lang="en-US" sz="800"/>
                <a:t>Repository</a:t>
              </a: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3552" y="1008"/>
              <a:ext cx="624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/>
                <a:t>genclass</a:t>
              </a:r>
            </a:p>
          </p:txBody>
        </p:sp>
        <p:cxnSp>
          <p:nvCxnSpPr>
            <p:cNvPr id="103435" name="AutoShape 11"/>
            <p:cNvCxnSpPr>
              <a:cxnSpLocks noChangeShapeType="1"/>
              <a:stCxn id="103437" idx="3"/>
              <a:endCxn id="103434" idx="1"/>
            </p:cNvCxnSpPr>
            <p:nvPr/>
          </p:nvCxnSpPr>
          <p:spPr bwMode="auto">
            <a:xfrm>
              <a:off x="3264" y="1152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4512" y="864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Foo.h</a:t>
              </a:r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2784" y="100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Foo.mof</a:t>
              </a:r>
            </a:p>
          </p:txBody>
        </p:sp>
        <p:cxnSp>
          <p:nvCxnSpPr>
            <p:cNvPr id="103438" name="AutoShape 14"/>
            <p:cNvCxnSpPr>
              <a:cxnSpLocks noChangeShapeType="1"/>
              <a:stCxn id="103434" idx="3"/>
              <a:endCxn id="103436" idx="1"/>
            </p:cNvCxnSpPr>
            <p:nvPr/>
          </p:nvCxnSpPr>
          <p:spPr bwMode="auto">
            <a:xfrm flipV="1">
              <a:off x="4176" y="1008"/>
              <a:ext cx="336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39" name="Rectangle 15"/>
            <p:cNvSpPr>
              <a:spLocks noChangeArrowheads="1"/>
            </p:cNvSpPr>
            <p:nvPr/>
          </p:nvSpPr>
          <p:spPr bwMode="auto">
            <a:xfrm>
              <a:off x="4512" y="1200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Foo.cpp</a:t>
              </a:r>
            </a:p>
          </p:txBody>
        </p:sp>
        <p:cxnSp>
          <p:nvCxnSpPr>
            <p:cNvPr id="103440" name="AutoShape 16"/>
            <p:cNvCxnSpPr>
              <a:cxnSpLocks noChangeShapeType="1"/>
              <a:stCxn id="103434" idx="3"/>
              <a:endCxn id="103439" idx="1"/>
            </p:cNvCxnSpPr>
            <p:nvPr/>
          </p:nvCxnSpPr>
          <p:spPr bwMode="auto">
            <a:xfrm>
              <a:off x="4176" y="1152"/>
              <a:ext cx="33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552" y="1872"/>
              <a:ext cx="576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/>
                <a:t>genprov</a:t>
              </a:r>
            </a:p>
          </p:txBody>
        </p:sp>
        <p:cxnSp>
          <p:nvCxnSpPr>
            <p:cNvPr id="103442" name="AutoShape 18"/>
            <p:cNvCxnSpPr>
              <a:cxnSpLocks noChangeShapeType="1"/>
              <a:stCxn id="103444" idx="3"/>
              <a:endCxn id="103441" idx="1"/>
            </p:cNvCxnSpPr>
            <p:nvPr/>
          </p:nvCxnSpPr>
          <p:spPr bwMode="auto">
            <a:xfrm>
              <a:off x="3264" y="2016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43" name="Rectangle 19"/>
            <p:cNvSpPr>
              <a:spLocks noChangeArrowheads="1"/>
            </p:cNvSpPr>
            <p:nvPr/>
          </p:nvSpPr>
          <p:spPr bwMode="auto">
            <a:xfrm>
              <a:off x="4512" y="192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Foo_Provider.cpp</a:t>
              </a:r>
            </a:p>
          </p:txBody>
        </p:sp>
        <p:sp>
          <p:nvSpPr>
            <p:cNvPr id="103444" name="Rectangle 20"/>
            <p:cNvSpPr>
              <a:spLocks noChangeArrowheads="1"/>
            </p:cNvSpPr>
            <p:nvPr/>
          </p:nvSpPr>
          <p:spPr bwMode="auto">
            <a:xfrm>
              <a:off x="2784" y="18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Foo.mof</a:t>
              </a:r>
            </a:p>
          </p:txBody>
        </p:sp>
        <p:cxnSp>
          <p:nvCxnSpPr>
            <p:cNvPr id="103445" name="AutoShape 21"/>
            <p:cNvCxnSpPr>
              <a:cxnSpLocks noChangeShapeType="1"/>
              <a:stCxn id="103441" idx="3"/>
              <a:endCxn id="103443" idx="1"/>
            </p:cNvCxnSpPr>
            <p:nvPr/>
          </p:nvCxnSpPr>
          <p:spPr bwMode="auto">
            <a:xfrm>
              <a:off x="4128" y="2016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46" name="Rectangle 22"/>
            <p:cNvSpPr>
              <a:spLocks noChangeArrowheads="1"/>
            </p:cNvSpPr>
            <p:nvPr/>
          </p:nvSpPr>
          <p:spPr bwMode="auto">
            <a:xfrm>
              <a:off x="4512" y="216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module.cpp</a:t>
              </a:r>
            </a:p>
          </p:txBody>
        </p:sp>
        <p:cxnSp>
          <p:nvCxnSpPr>
            <p:cNvPr id="103447" name="AutoShape 23"/>
            <p:cNvCxnSpPr>
              <a:cxnSpLocks noChangeShapeType="1"/>
              <a:stCxn id="103441" idx="3"/>
              <a:endCxn id="103446" idx="1"/>
            </p:cNvCxnSpPr>
            <p:nvPr/>
          </p:nvCxnSpPr>
          <p:spPr bwMode="auto">
            <a:xfrm>
              <a:off x="4128" y="2016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48" name="Rectangle 24"/>
            <p:cNvSpPr>
              <a:spLocks noChangeArrowheads="1"/>
            </p:cNvSpPr>
            <p:nvPr/>
          </p:nvSpPr>
          <p:spPr bwMode="auto">
            <a:xfrm>
              <a:off x="3936" y="2784"/>
              <a:ext cx="672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/>
                <a:t>genmake</a:t>
              </a:r>
            </a:p>
          </p:txBody>
        </p:sp>
        <p:cxnSp>
          <p:nvCxnSpPr>
            <p:cNvPr id="103449" name="AutoShape 25"/>
            <p:cNvCxnSpPr>
              <a:cxnSpLocks noChangeShapeType="1"/>
              <a:stCxn id="103466" idx="3"/>
              <a:endCxn id="103448" idx="1"/>
            </p:cNvCxnSpPr>
            <p:nvPr/>
          </p:nvCxnSpPr>
          <p:spPr bwMode="auto">
            <a:xfrm>
              <a:off x="3504" y="2688"/>
              <a:ext cx="432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450" name="AutoShape 26"/>
            <p:cNvCxnSpPr>
              <a:cxnSpLocks noChangeShapeType="1"/>
              <a:stCxn id="103448" idx="3"/>
            </p:cNvCxnSpPr>
            <p:nvPr/>
          </p:nvCxnSpPr>
          <p:spPr bwMode="auto">
            <a:xfrm>
              <a:off x="4608" y="292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51" name="Rectangle 27"/>
            <p:cNvSpPr>
              <a:spLocks noChangeArrowheads="1"/>
            </p:cNvSpPr>
            <p:nvPr/>
          </p:nvSpPr>
          <p:spPr bwMode="auto">
            <a:xfrm>
              <a:off x="4848" y="2784"/>
              <a:ext cx="6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Makefile</a:t>
              </a:r>
            </a:p>
          </p:txBody>
        </p:sp>
        <p:cxnSp>
          <p:nvCxnSpPr>
            <p:cNvPr id="103452" name="AutoShape 28"/>
            <p:cNvCxnSpPr>
              <a:cxnSpLocks noChangeShapeType="1"/>
              <a:stCxn id="103464" idx="3"/>
              <a:endCxn id="103448" idx="1"/>
            </p:cNvCxnSpPr>
            <p:nvPr/>
          </p:nvCxnSpPr>
          <p:spPr bwMode="auto">
            <a:xfrm>
              <a:off x="3504" y="2928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53" name="Oval 29"/>
            <p:cNvSpPr>
              <a:spLocks noChangeArrowheads="1"/>
            </p:cNvSpPr>
            <p:nvPr/>
          </p:nvSpPr>
          <p:spPr bwMode="auto">
            <a:xfrm>
              <a:off x="426" y="1314"/>
              <a:ext cx="129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Oval 30"/>
            <p:cNvSpPr>
              <a:spLocks noChangeArrowheads="1"/>
            </p:cNvSpPr>
            <p:nvPr/>
          </p:nvSpPr>
          <p:spPr bwMode="auto">
            <a:xfrm>
              <a:off x="432" y="1692"/>
              <a:ext cx="148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5" name="Oval 31"/>
            <p:cNvSpPr>
              <a:spLocks noChangeArrowheads="1"/>
            </p:cNvSpPr>
            <p:nvPr/>
          </p:nvSpPr>
          <p:spPr bwMode="auto">
            <a:xfrm>
              <a:off x="384" y="2880"/>
              <a:ext cx="17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Oval 32"/>
            <p:cNvSpPr>
              <a:spLocks noChangeArrowheads="1"/>
            </p:cNvSpPr>
            <p:nvPr/>
          </p:nvSpPr>
          <p:spPr bwMode="auto">
            <a:xfrm>
              <a:off x="384" y="3648"/>
              <a:ext cx="15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457" name="AutoShape 33"/>
            <p:cNvCxnSpPr>
              <a:cxnSpLocks noChangeShapeType="1"/>
              <a:stCxn id="103453" idx="6"/>
              <a:endCxn id="103437" idx="1"/>
            </p:cNvCxnSpPr>
            <p:nvPr/>
          </p:nvCxnSpPr>
          <p:spPr bwMode="auto">
            <a:xfrm flipV="1">
              <a:off x="1722" y="1152"/>
              <a:ext cx="1062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458" name="AutoShape 34"/>
            <p:cNvCxnSpPr>
              <a:cxnSpLocks noChangeShapeType="1"/>
              <a:stCxn id="103454" idx="6"/>
              <a:endCxn id="103444" idx="1"/>
            </p:cNvCxnSpPr>
            <p:nvPr/>
          </p:nvCxnSpPr>
          <p:spPr bwMode="auto">
            <a:xfrm>
              <a:off x="1920" y="1860"/>
              <a:ext cx="864" cy="1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459" name="AutoShape 35"/>
            <p:cNvCxnSpPr>
              <a:cxnSpLocks noChangeShapeType="1"/>
              <a:stCxn id="103455" idx="6"/>
              <a:endCxn id="103464" idx="1"/>
            </p:cNvCxnSpPr>
            <p:nvPr/>
          </p:nvCxnSpPr>
          <p:spPr bwMode="auto">
            <a:xfrm flipV="1">
              <a:off x="2112" y="2928"/>
              <a:ext cx="43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460" name="AutoShape 36"/>
            <p:cNvCxnSpPr>
              <a:cxnSpLocks noChangeShapeType="1"/>
              <a:stCxn id="103456" idx="6"/>
              <a:endCxn id="103431" idx="1"/>
            </p:cNvCxnSpPr>
            <p:nvPr/>
          </p:nvCxnSpPr>
          <p:spPr bwMode="auto">
            <a:xfrm flipV="1">
              <a:off x="1920" y="3792"/>
              <a:ext cx="864" cy="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61" name="Oval 37"/>
            <p:cNvSpPr>
              <a:spLocks noChangeArrowheads="1"/>
            </p:cNvSpPr>
            <p:nvPr/>
          </p:nvSpPr>
          <p:spPr bwMode="auto">
            <a:xfrm>
              <a:off x="384" y="2112"/>
              <a:ext cx="16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2" name="Rectangle 38"/>
            <p:cNvSpPr>
              <a:spLocks noChangeArrowheads="1"/>
            </p:cNvSpPr>
            <p:nvPr/>
          </p:nvSpPr>
          <p:spPr bwMode="auto">
            <a:xfrm>
              <a:off x="4512" y="168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Foo_Provider.h</a:t>
              </a:r>
            </a:p>
          </p:txBody>
        </p:sp>
        <p:cxnSp>
          <p:nvCxnSpPr>
            <p:cNvPr id="103463" name="AutoShape 39"/>
            <p:cNvCxnSpPr>
              <a:cxnSpLocks noChangeShapeType="1"/>
              <a:stCxn id="103441" idx="3"/>
              <a:endCxn id="103462" idx="1"/>
            </p:cNvCxnSpPr>
            <p:nvPr/>
          </p:nvCxnSpPr>
          <p:spPr bwMode="auto">
            <a:xfrm flipV="1">
              <a:off x="4128" y="1776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64" name="Rectangle 40"/>
            <p:cNvSpPr>
              <a:spLocks noChangeArrowheads="1"/>
            </p:cNvSpPr>
            <p:nvPr/>
          </p:nvSpPr>
          <p:spPr bwMode="auto">
            <a:xfrm>
              <a:off x="2544" y="2832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Foo_Provider.cpp</a:t>
              </a:r>
            </a:p>
          </p:txBody>
        </p:sp>
        <p:sp>
          <p:nvSpPr>
            <p:cNvPr id="103465" name="Rectangle 41"/>
            <p:cNvSpPr>
              <a:spLocks noChangeArrowheads="1"/>
            </p:cNvSpPr>
            <p:nvPr/>
          </p:nvSpPr>
          <p:spPr bwMode="auto">
            <a:xfrm>
              <a:off x="2544" y="3072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module.cpp</a:t>
              </a:r>
            </a:p>
          </p:txBody>
        </p:sp>
        <p:sp>
          <p:nvSpPr>
            <p:cNvPr id="103466" name="Rectangle 42"/>
            <p:cNvSpPr>
              <a:spLocks noChangeArrowheads="1"/>
            </p:cNvSpPr>
            <p:nvPr/>
          </p:nvSpPr>
          <p:spPr bwMode="auto">
            <a:xfrm>
              <a:off x="2544" y="2592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Foo_Provider.h</a:t>
              </a:r>
            </a:p>
          </p:txBody>
        </p:sp>
        <p:cxnSp>
          <p:nvCxnSpPr>
            <p:cNvPr id="103467" name="AutoShape 43"/>
            <p:cNvCxnSpPr>
              <a:cxnSpLocks noChangeShapeType="1"/>
              <a:stCxn id="103465" idx="3"/>
              <a:endCxn id="103448" idx="1"/>
            </p:cNvCxnSpPr>
            <p:nvPr/>
          </p:nvCxnSpPr>
          <p:spPr bwMode="auto">
            <a:xfrm flipV="1">
              <a:off x="3504" y="2928"/>
              <a:ext cx="432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68" name="Oval 44"/>
            <p:cNvSpPr>
              <a:spLocks noChangeArrowheads="1"/>
            </p:cNvSpPr>
            <p:nvPr/>
          </p:nvSpPr>
          <p:spPr bwMode="auto">
            <a:xfrm>
              <a:off x="378" y="2484"/>
              <a:ext cx="16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469" name="AutoShape 45"/>
            <p:cNvCxnSpPr>
              <a:cxnSpLocks noChangeShapeType="1"/>
              <a:stCxn id="103461" idx="6"/>
              <a:endCxn id="103443" idx="1"/>
            </p:cNvCxnSpPr>
            <p:nvPr/>
          </p:nvCxnSpPr>
          <p:spPr bwMode="auto">
            <a:xfrm flipV="1">
              <a:off x="2016" y="2016"/>
              <a:ext cx="2496" cy="240"/>
            </a:xfrm>
            <a:prstGeom prst="curvedConnector3">
              <a:avLst>
                <a:gd name="adj1" fmla="val 96111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470" name="AutoShape 46"/>
            <p:cNvCxnSpPr>
              <a:cxnSpLocks noChangeShapeType="1"/>
              <a:stCxn id="103468" idx="6"/>
              <a:endCxn id="103446" idx="1"/>
            </p:cNvCxnSpPr>
            <p:nvPr/>
          </p:nvCxnSpPr>
          <p:spPr bwMode="auto">
            <a:xfrm flipV="1">
              <a:off x="2010" y="2256"/>
              <a:ext cx="2502" cy="372"/>
            </a:xfrm>
            <a:prstGeom prst="curvedConnector3">
              <a:avLst>
                <a:gd name="adj1" fmla="val 21500"/>
              </a:avLst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71" name="Oval 47"/>
            <p:cNvSpPr>
              <a:spLocks noChangeArrowheads="1"/>
            </p:cNvSpPr>
            <p:nvPr/>
          </p:nvSpPr>
          <p:spPr bwMode="auto">
            <a:xfrm>
              <a:off x="384" y="3216"/>
              <a:ext cx="172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2" name="Rectangle 48"/>
            <p:cNvSpPr>
              <a:spLocks noChangeArrowheads="1"/>
            </p:cNvSpPr>
            <p:nvPr/>
          </p:nvSpPr>
          <p:spPr bwMode="auto">
            <a:xfrm>
              <a:off x="4848" y="3216"/>
              <a:ext cx="64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/>
                <a:t>libFoo.so</a:t>
              </a:r>
            </a:p>
          </p:txBody>
        </p:sp>
        <p:cxnSp>
          <p:nvCxnSpPr>
            <p:cNvPr id="103473" name="AutoShape 49"/>
            <p:cNvCxnSpPr>
              <a:cxnSpLocks noChangeShapeType="1"/>
            </p:cNvCxnSpPr>
            <p:nvPr/>
          </p:nvCxnSpPr>
          <p:spPr bwMode="auto">
            <a:xfrm>
              <a:off x="4608" y="3360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474" name="Rectangle 50"/>
            <p:cNvSpPr>
              <a:spLocks noChangeArrowheads="1"/>
            </p:cNvSpPr>
            <p:nvPr/>
          </p:nvSpPr>
          <p:spPr bwMode="auto">
            <a:xfrm>
              <a:off x="3936" y="3216"/>
              <a:ext cx="672" cy="2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/>
                <a:t>make</a:t>
              </a:r>
            </a:p>
          </p:txBody>
        </p:sp>
        <p:cxnSp>
          <p:nvCxnSpPr>
            <p:cNvPr id="103475" name="AutoShape 51"/>
            <p:cNvCxnSpPr>
              <a:cxnSpLocks noChangeShapeType="1"/>
              <a:stCxn id="103451" idx="1"/>
              <a:endCxn id="103474" idx="0"/>
            </p:cNvCxnSpPr>
            <p:nvPr/>
          </p:nvCxnSpPr>
          <p:spPr bwMode="auto">
            <a:xfrm flipH="1">
              <a:off x="4272" y="2928"/>
              <a:ext cx="57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3476" name="AutoShape 52"/>
          <p:cNvSpPr>
            <a:spLocks/>
          </p:cNvSpPr>
          <p:nvPr/>
        </p:nvSpPr>
        <p:spPr bwMode="auto">
          <a:xfrm>
            <a:off x="2209800" y="1524000"/>
            <a:ext cx="762000" cy="2743200"/>
          </a:xfrm>
          <a:prstGeom prst="leftBrace">
            <a:avLst>
              <a:gd name="adj1" fmla="val 30000"/>
              <a:gd name="adj2" fmla="val 504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152400" y="2590800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genproj &lt;provider&gt;</a:t>
            </a:r>
          </a:p>
          <a:p>
            <a:r>
              <a:rPr lang="en-US" b="1"/>
              <a:t>              &lt;class list&gt;</a:t>
            </a:r>
          </a:p>
        </p:txBody>
      </p:sp>
      <p:sp>
        <p:nvSpPr>
          <p:cNvPr id="103478" name="Text Box 54"/>
          <p:cNvSpPr txBox="1">
            <a:spLocks noChangeArrowheads="1"/>
          </p:cNvSpPr>
          <p:nvPr/>
        </p:nvSpPr>
        <p:spPr bwMode="auto">
          <a:xfrm>
            <a:off x="288925" y="4506913"/>
            <a:ext cx="2860675" cy="20208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Genproj replaces serial use of: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genclass</a:t>
            </a:r>
          </a:p>
          <a:p>
            <a:pPr>
              <a:buFontTx/>
              <a:buChar char="•"/>
            </a:pPr>
            <a:r>
              <a:rPr lang="en-US"/>
              <a:t> genprov</a:t>
            </a:r>
          </a:p>
          <a:p>
            <a:pPr>
              <a:buFontTx/>
              <a:buChar char="•"/>
            </a:pPr>
            <a:r>
              <a:rPr lang="en-US"/>
              <a:t> genmod</a:t>
            </a:r>
          </a:p>
          <a:p>
            <a:pPr>
              <a:buFontTx/>
              <a:buChar char="•"/>
            </a:pPr>
            <a:r>
              <a:rPr lang="en-US"/>
              <a:t> genmake</a:t>
            </a:r>
          </a:p>
        </p:txBody>
      </p:sp>
    </p:spTree>
    <p:extLst>
      <p:ext uri="{BB962C8B-B14F-4D97-AF65-F5344CB8AC3E}">
        <p14:creationId xmlns:p14="http://schemas.microsoft.com/office/powerpoint/2010/main" val="18359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7847191-1AC2-417C-8FA5-3E4E22C9B68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Provider Modules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CIMPLE allows several providers to be </a:t>
            </a:r>
            <a:r>
              <a:rPr lang="en-US" dirty="0" smtClean="0"/>
              <a:t>packaged </a:t>
            </a:r>
            <a:r>
              <a:rPr lang="en-US" dirty="0" smtClean="0"/>
              <a:t>together in a </a:t>
            </a:r>
            <a:r>
              <a:rPr lang="en-US" b="1" dirty="0" smtClean="0"/>
              <a:t>provider 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provider services the operations for a single class.</a:t>
            </a:r>
          </a:p>
          <a:p>
            <a:r>
              <a:rPr lang="en-US" dirty="0" smtClean="0"/>
              <a:t>Modules contained in a single shared library.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regmod</a:t>
            </a:r>
            <a:r>
              <a:rPr lang="en-US" dirty="0" smtClean="0"/>
              <a:t> utility discovers and registers all providers in a provider module.</a:t>
            </a:r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3111500" y="5638800"/>
            <a:ext cx="4419600" cy="1219200"/>
            <a:chOff x="1440" y="3168"/>
            <a:chExt cx="2784" cy="768"/>
          </a:xfrm>
        </p:grpSpPr>
        <p:sp>
          <p:nvSpPr>
            <p:cNvPr id="105477" name="Rectangle 5"/>
            <p:cNvSpPr>
              <a:spLocks noChangeArrowheads="1"/>
            </p:cNvSpPr>
            <p:nvPr/>
          </p:nvSpPr>
          <p:spPr bwMode="auto">
            <a:xfrm>
              <a:off x="1440" y="3168"/>
              <a:ext cx="278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b="1"/>
                <a:t>Provider Module</a:t>
              </a:r>
            </a:p>
          </p:txBody>
        </p:sp>
        <p:sp>
          <p:nvSpPr>
            <p:cNvPr id="105478" name="Rectangle 6"/>
            <p:cNvSpPr>
              <a:spLocks noChangeArrowheads="1"/>
            </p:cNvSpPr>
            <p:nvPr/>
          </p:nvSpPr>
          <p:spPr bwMode="auto">
            <a:xfrm>
              <a:off x="1536" y="3456"/>
              <a:ext cx="774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Impact" pitchFamily="34" charset="0"/>
                </a:rPr>
                <a:t>CIMPLE</a:t>
              </a:r>
              <a:r>
                <a:rPr lang="en-US" b="1"/>
                <a:t> </a:t>
              </a:r>
            </a:p>
            <a:p>
              <a:pPr algn="ctr"/>
              <a:r>
                <a:rPr lang="en-US"/>
                <a:t>Provider-1</a:t>
              </a:r>
            </a:p>
          </p:txBody>
        </p: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2352" y="3456"/>
              <a:ext cx="774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Impact" pitchFamily="34" charset="0"/>
                </a:rPr>
                <a:t>CIMPLE</a:t>
              </a:r>
            </a:p>
            <a:p>
              <a:pPr algn="ctr"/>
              <a:r>
                <a:rPr lang="en-US"/>
                <a:t>Provider-2</a:t>
              </a:r>
            </a:p>
          </p:txBody>
        </p:sp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3360" y="3456"/>
              <a:ext cx="774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Impact" pitchFamily="34" charset="0"/>
                </a:rPr>
                <a:t>CIMPLE</a:t>
              </a:r>
            </a:p>
            <a:p>
              <a:pPr algn="ctr"/>
              <a:r>
                <a:rPr lang="en-US"/>
                <a:t>Provider-N</a:t>
              </a: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3114" y="350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6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4623AFE-7103-4152-AFE1-E8E9FFCF881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Provider Development Issues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Conventional providers are: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Difficult</a:t>
            </a:r>
            <a:r>
              <a:rPr lang="en-US" smtClean="0"/>
              <a:t> to develop and maintain.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Error prone</a:t>
            </a:r>
            <a:r>
              <a:rPr lang="en-US" smtClean="0"/>
              <a:t> – errors caught at run-time rather than compile-time.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too </a:t>
            </a:r>
            <a:r>
              <a:rPr lang="en-US" b="1" smtClean="0"/>
              <a:t>large</a:t>
            </a:r>
            <a:r>
              <a:rPr lang="en-US" smtClean="0"/>
              <a:t> for some environments (embedded).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too </a:t>
            </a:r>
            <a:r>
              <a:rPr lang="en-US" b="1" smtClean="0"/>
              <a:t>slow</a:t>
            </a:r>
            <a:r>
              <a:rPr lang="en-US" smtClean="0"/>
              <a:t> for some hardware (embedded).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Time consuming to develop</a:t>
            </a:r>
            <a:r>
              <a:rPr lang="en-US" smtClean="0"/>
              <a:t> - A typical environment involves many providers</a:t>
            </a:r>
          </a:p>
          <a:p>
            <a:pPr>
              <a:lnSpc>
                <a:spcPct val="90000"/>
              </a:lnSpc>
            </a:pPr>
            <a:r>
              <a:rPr lang="en-US" smtClean="0"/>
              <a:t>Management of the provider infrastructure dominates the provider development effort.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12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E819BA6-0A2D-4950-B1E1-2B2B7065A379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Path Elimination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Impact" pitchFamily="34" charset="0"/>
              </a:rPr>
              <a:t>CIMPLE</a:t>
            </a:r>
            <a:r>
              <a:rPr lang="en-US" dirty="0" smtClean="0"/>
              <a:t>, object paths are represented with ordinary instances. Only the key fields are used. This eliminates the confusing dichotomy between an object path and an instance. For example.</a:t>
            </a:r>
          </a:p>
        </p:txBody>
      </p:sp>
      <p:grpSp>
        <p:nvGrpSpPr>
          <p:cNvPr id="107524" name="Group 4"/>
          <p:cNvGrpSpPr>
            <a:grpSpLocks/>
          </p:cNvGrpSpPr>
          <p:nvPr/>
        </p:nvGrpSpPr>
        <p:grpSpPr bwMode="auto">
          <a:xfrm>
            <a:off x="152400" y="4267200"/>
            <a:ext cx="8839200" cy="2057400"/>
            <a:chOff x="96" y="2784"/>
            <a:chExt cx="5568" cy="1296"/>
          </a:xfrm>
        </p:grpSpPr>
        <p:sp>
          <p:nvSpPr>
            <p:cNvPr id="107525" name="AutoShape 5"/>
            <p:cNvSpPr>
              <a:spLocks noChangeArrowheads="1"/>
            </p:cNvSpPr>
            <p:nvPr/>
          </p:nvSpPr>
          <p:spPr bwMode="auto">
            <a:xfrm>
              <a:off x="2880" y="2784"/>
              <a:ext cx="2784" cy="1296"/>
            </a:xfrm>
            <a:prstGeom prst="foldedCorner">
              <a:avLst>
                <a:gd name="adj" fmla="val 6366"/>
              </a:avLst>
            </a:prstGeom>
            <a:solidFill>
              <a:srgbClr val="FFFFD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sz="1400" b="1">
                  <a:solidFill>
                    <a:srgbClr val="0A0AE2"/>
                  </a:solidFill>
                  <a:latin typeface="Courier New" pitchFamily="49" charset="0"/>
                </a:rPr>
                <a:t>// MyClass.Key1=99,Key2=“Hello”</a:t>
              </a:r>
            </a:p>
            <a:p>
              <a:r>
                <a:rPr lang="en-US" sz="1400" b="1">
                  <a:latin typeface="Courier New" pitchFamily="49" charset="0"/>
                </a:rPr>
                <a:t>MyClass* keys = MyClass::create();</a:t>
              </a:r>
            </a:p>
            <a:p>
              <a:r>
                <a:rPr lang="en-US" sz="1400" b="1">
                  <a:latin typeface="Courier New" pitchFamily="49" charset="0"/>
                </a:rPr>
                <a:t>keys-&gt;Key1.value = 99;</a:t>
              </a:r>
            </a:p>
            <a:p>
              <a:r>
                <a:rPr lang="en-US" sz="1400" b="1">
                  <a:latin typeface="Courier New" pitchFamily="49" charset="0"/>
                </a:rPr>
                <a:t>keys-&gt;Key2.value = “Hello”;</a:t>
              </a:r>
            </a:p>
          </p:txBody>
        </p:sp>
        <p:sp>
          <p:nvSpPr>
            <p:cNvPr id="107526" name="AutoShape 6"/>
            <p:cNvSpPr>
              <a:spLocks noChangeArrowheads="1"/>
            </p:cNvSpPr>
            <p:nvPr/>
          </p:nvSpPr>
          <p:spPr bwMode="auto">
            <a:xfrm>
              <a:off x="96" y="2784"/>
              <a:ext cx="2640" cy="1296"/>
            </a:xfrm>
            <a:prstGeom prst="foldedCorner">
              <a:avLst>
                <a:gd name="adj" fmla="val 6366"/>
              </a:avLst>
            </a:prstGeom>
            <a:solidFill>
              <a:srgbClr val="FFFFD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sz="1400" b="1">
                  <a:latin typeface="Courier New" pitchFamily="49" charset="0"/>
                </a:rPr>
                <a:t>class MyClass</a:t>
              </a:r>
            </a:p>
            <a:p>
              <a:r>
                <a:rPr lang="en-US" sz="1400" b="1">
                  <a:latin typeface="Courier New" pitchFamily="49" charset="0"/>
                </a:rPr>
                <a:t>{</a:t>
              </a:r>
            </a:p>
            <a:p>
              <a:r>
                <a:rPr lang="en-US" sz="1400" b="1">
                  <a:latin typeface="Courier New" pitchFamily="49" charset="0"/>
                </a:rPr>
                <a:t>  [Key] uint32 Key1;</a:t>
              </a:r>
            </a:p>
            <a:p>
              <a:r>
                <a:rPr lang="en-US" sz="1400" b="1">
                  <a:latin typeface="Courier New" pitchFamily="49" charset="0"/>
                </a:rPr>
                <a:t>  [Key] string Key2;</a:t>
              </a:r>
            </a:p>
            <a:p>
              <a:r>
                <a:rPr lang="en-US" sz="1400" b="1">
                  <a:latin typeface="Courier New" pitchFamily="49" charset="0"/>
                </a:rPr>
                <a:t>  uint32 Prop3;</a:t>
              </a:r>
            </a:p>
            <a:p>
              <a:r>
                <a:rPr lang="en-US" sz="1400" b="1">
                  <a:latin typeface="Courier New" pitchFamily="49" charset="0"/>
                </a:rPr>
                <a:t>  string Prop4;</a:t>
              </a:r>
            </a:p>
            <a:p>
              <a:r>
                <a:rPr lang="en-US" sz="1400" b="1">
                  <a:latin typeface="Courier New" pitchFamily="49" charset="0"/>
                </a:rPr>
                <a:t>  boolean Prop5;</a:t>
              </a:r>
            </a:p>
            <a:p>
              <a:r>
                <a:rPr lang="en-US" sz="1400" b="1">
                  <a:latin typeface="Courier New" pitchFamily="49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84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CE23439-6006-4446-B011-03A751DF04D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 Elimination and Automation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smtClean="0">
                <a:latin typeface="Impact" pitchFamily="34" charset="0"/>
              </a:rPr>
              <a:t>CIMPLE</a:t>
            </a:r>
            <a:r>
              <a:rPr lang="en-US" sz="2400" smtClean="0"/>
              <a:t> eliminates the need for several operations.</a:t>
            </a:r>
          </a:p>
          <a:p>
            <a:pPr lvl="1"/>
            <a:r>
              <a:rPr lang="en-US" sz="2000" smtClean="0"/>
              <a:t>Get-instance-names</a:t>
            </a:r>
          </a:p>
          <a:p>
            <a:pPr lvl="1"/>
            <a:r>
              <a:rPr lang="en-US" sz="2000" smtClean="0"/>
              <a:t>Enumerate-instance-names</a:t>
            </a:r>
          </a:p>
          <a:p>
            <a:pPr lvl="1"/>
            <a:r>
              <a:rPr lang="en-US" sz="2000" smtClean="0"/>
              <a:t>Associator-names</a:t>
            </a:r>
          </a:p>
          <a:p>
            <a:pPr lvl="1"/>
            <a:r>
              <a:rPr lang="en-US" sz="2000" smtClean="0"/>
              <a:t>Reference-names</a:t>
            </a:r>
          </a:p>
          <a:p>
            <a:pPr lvl="1"/>
            <a:r>
              <a:rPr lang="en-US" sz="2000" smtClean="0"/>
              <a:t>Invoke-method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smtClean="0">
                <a:latin typeface="Impact" pitchFamily="34" charset="0"/>
              </a:rPr>
              <a:t>CIMPLE</a:t>
            </a:r>
            <a:r>
              <a:rPr lang="en-US" sz="2400" smtClean="0"/>
              <a:t> automates the following operations  via enumerate-instances, if the provider developer opts not to implement them.</a:t>
            </a:r>
          </a:p>
          <a:p>
            <a:pPr lvl="1"/>
            <a:r>
              <a:rPr lang="en-US" sz="2000" smtClean="0"/>
              <a:t>Get-instance (uses enumerate-instances).</a:t>
            </a:r>
          </a:p>
          <a:p>
            <a:pPr lvl="1"/>
            <a:r>
              <a:rPr lang="en-US" sz="2000" smtClean="0"/>
              <a:t>Associator-names (uses enumerate-instances).</a:t>
            </a:r>
          </a:p>
          <a:p>
            <a:pPr lvl="1"/>
            <a:r>
              <a:rPr lang="en-US" sz="2000" smtClean="0"/>
              <a:t>References (uses enumeration-instances).</a:t>
            </a:r>
          </a:p>
        </p:txBody>
      </p:sp>
    </p:spTree>
    <p:extLst>
      <p:ext uri="{BB962C8B-B14F-4D97-AF65-F5344CB8AC3E}">
        <p14:creationId xmlns:p14="http://schemas.microsoft.com/office/powerpoint/2010/main" val="3521878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1552F94-8F27-42E5-99C8-ABC2FE799E30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  <a:p>
            <a:pPr lvl="1"/>
            <a:r>
              <a:rPr lang="en-US" smtClean="0"/>
              <a:t>Generate provider skeletons.</a:t>
            </a:r>
          </a:p>
          <a:p>
            <a:pPr lvl="1"/>
            <a:r>
              <a:rPr lang="en-US" smtClean="0"/>
              <a:t>Implement enumerate-instances operation.</a:t>
            </a:r>
          </a:p>
          <a:p>
            <a:pPr lvl="1"/>
            <a:r>
              <a:rPr lang="en-US" smtClean="0"/>
              <a:t>Implement associators operation.</a:t>
            </a:r>
          </a:p>
          <a:p>
            <a:pPr lvl="1"/>
            <a:r>
              <a:rPr lang="en-US" smtClean="0"/>
              <a:t>Implement extrinsic method.</a:t>
            </a:r>
          </a:p>
          <a:p>
            <a:pPr lvl="1"/>
            <a:r>
              <a:rPr lang="en-US" smtClean="0"/>
              <a:t>Install and register provider.</a:t>
            </a:r>
          </a:p>
          <a:p>
            <a:pPr lvl="1"/>
            <a:r>
              <a:rPr lang="en-US" smtClean="0"/>
              <a:t>Verify provider using client tools.</a:t>
            </a:r>
          </a:p>
        </p:txBody>
      </p:sp>
    </p:spTree>
    <p:extLst>
      <p:ext uri="{BB962C8B-B14F-4D97-AF65-F5344CB8AC3E}">
        <p14:creationId xmlns:p14="http://schemas.microsoft.com/office/powerpoint/2010/main" val="25095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ADB0FF2-C20E-48C0-8201-65F9CF9922E0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2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Classes &amp; Instances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381000" y="1409700"/>
            <a:ext cx="3797300" cy="51054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>
                <a:latin typeface="Times" pitchFamily="18" charset="0"/>
              </a:rPr>
              <a:t>class Person</a:t>
            </a:r>
          </a:p>
          <a:p>
            <a:r>
              <a:rPr lang="en-US">
                <a:latin typeface="Times" pitchFamily="18" charset="0"/>
              </a:rPr>
              <a:t>{</a:t>
            </a:r>
          </a:p>
          <a:p>
            <a:r>
              <a:rPr lang="en-US">
                <a:latin typeface="Times" pitchFamily="18" charset="0"/>
              </a:rPr>
              <a:t>    [Key] uint32 Id;</a:t>
            </a:r>
          </a:p>
          <a:p>
            <a:r>
              <a:rPr lang="en-US">
                <a:latin typeface="Times" pitchFamily="18" charset="0"/>
              </a:rPr>
              <a:t>    string First;</a:t>
            </a:r>
          </a:p>
          <a:p>
            <a:r>
              <a:rPr lang="en-US">
                <a:latin typeface="Times" pitchFamily="18" charset="0"/>
              </a:rPr>
              <a:t>    string Last;</a:t>
            </a:r>
          </a:p>
          <a:p>
            <a:endParaRPr lang="en-US">
              <a:latin typeface="Times" pitchFamily="18" charset="0"/>
            </a:endParaRPr>
          </a:p>
          <a:p>
            <a:r>
              <a:rPr lang="en-US">
                <a:latin typeface="Times" pitchFamily="18" charset="0"/>
              </a:rPr>
              <a:t>    uint32 GetProperties(</a:t>
            </a:r>
          </a:p>
          <a:p>
            <a:r>
              <a:rPr lang="en-US">
                <a:latin typeface="Times" pitchFamily="18" charset="0"/>
              </a:rPr>
              <a:t>        [In(false), Out] uint32 Id,</a:t>
            </a:r>
          </a:p>
          <a:p>
            <a:r>
              <a:rPr lang="en-US">
                <a:latin typeface="Times" pitchFamily="18" charset="0"/>
              </a:rPr>
              <a:t>        [In(false), Out] string First,</a:t>
            </a:r>
          </a:p>
          <a:p>
            <a:r>
              <a:rPr lang="en-US">
                <a:latin typeface="Times" pitchFamily="18" charset="0"/>
              </a:rPr>
              <a:t>        [In(false), Out] string Last);</a:t>
            </a:r>
          </a:p>
          <a:p>
            <a:r>
              <a:rPr lang="en-US">
                <a:latin typeface="Times" pitchFamily="18" charset="0"/>
              </a:rPr>
              <a:t>};</a:t>
            </a:r>
          </a:p>
          <a:p>
            <a:endParaRPr lang="en-US">
              <a:latin typeface="Times" pitchFamily="18" charset="0"/>
            </a:endParaRPr>
          </a:p>
          <a:p>
            <a:r>
              <a:rPr lang="en-US">
                <a:latin typeface="Times" pitchFamily="18" charset="0"/>
              </a:rPr>
              <a:t>[Association]</a:t>
            </a:r>
          </a:p>
          <a:p>
            <a:r>
              <a:rPr lang="en-US">
                <a:latin typeface="Times" pitchFamily="18" charset="0"/>
              </a:rPr>
              <a:t>class ParentChild</a:t>
            </a:r>
          </a:p>
          <a:p>
            <a:r>
              <a:rPr lang="en-US">
                <a:latin typeface="Times" pitchFamily="18" charset="0"/>
              </a:rPr>
              <a:t>{</a:t>
            </a:r>
          </a:p>
          <a:p>
            <a:r>
              <a:rPr lang="en-US">
                <a:latin typeface="Times" pitchFamily="18" charset="0"/>
              </a:rPr>
              <a:t>    [Key] Person REF Parent;</a:t>
            </a:r>
          </a:p>
          <a:p>
            <a:r>
              <a:rPr lang="en-US">
                <a:latin typeface="Times" pitchFamily="18" charset="0"/>
              </a:rPr>
              <a:t>    [Key] Person REF Child;</a:t>
            </a:r>
          </a:p>
          <a:p>
            <a:r>
              <a:rPr lang="en-US">
                <a:latin typeface="Times" pitchFamily="18" charset="0"/>
              </a:rPr>
              <a:t>};</a:t>
            </a: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4292600" y="1587500"/>
            <a:ext cx="4699000" cy="4191000"/>
            <a:chOff x="1144" y="1200"/>
            <a:chExt cx="3512" cy="2640"/>
          </a:xfrm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3216" y="1200"/>
              <a:ext cx="14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Person</a:t>
              </a:r>
              <a:endParaRPr lang="en-US"/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3216" y="1488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Id</a:t>
              </a:r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3936" y="1488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1000</a:t>
              </a:r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3216" y="1776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First</a:t>
              </a:r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3936" y="1776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“Homer”</a:t>
              </a:r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3216" y="206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Last</a:t>
              </a:r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936" y="206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“Simpson”</a:t>
              </a:r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3216" y="2688"/>
              <a:ext cx="14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Person</a:t>
              </a:r>
              <a:endParaRPr lang="en-US"/>
            </a:p>
          </p:txBody>
        </p:sp>
        <p:sp>
          <p:nvSpPr>
            <p:cNvPr id="115725" name="Rectangle 13"/>
            <p:cNvSpPr>
              <a:spLocks noChangeArrowheads="1"/>
            </p:cNvSpPr>
            <p:nvPr/>
          </p:nvSpPr>
          <p:spPr bwMode="auto">
            <a:xfrm>
              <a:off x="3216" y="2976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Id</a:t>
              </a:r>
            </a:p>
          </p:txBody>
        </p:sp>
        <p:sp>
          <p:nvSpPr>
            <p:cNvPr id="115726" name="Rectangle 14"/>
            <p:cNvSpPr>
              <a:spLocks noChangeArrowheads="1"/>
            </p:cNvSpPr>
            <p:nvPr/>
          </p:nvSpPr>
          <p:spPr bwMode="auto">
            <a:xfrm>
              <a:off x="3936" y="2976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1001</a:t>
              </a:r>
            </a:p>
          </p:txBody>
        </p:sp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3216" y="326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First</a:t>
              </a:r>
            </a:p>
          </p:txBody>
        </p:sp>
        <p:sp>
          <p:nvSpPr>
            <p:cNvPr id="115728" name="Rectangle 16"/>
            <p:cNvSpPr>
              <a:spLocks noChangeArrowheads="1"/>
            </p:cNvSpPr>
            <p:nvPr/>
          </p:nvSpPr>
          <p:spPr bwMode="auto">
            <a:xfrm>
              <a:off x="3936" y="326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“Bart”</a:t>
              </a:r>
            </a:p>
          </p:txBody>
        </p:sp>
        <p:sp>
          <p:nvSpPr>
            <p:cNvPr id="115729" name="Rectangle 17"/>
            <p:cNvSpPr>
              <a:spLocks noChangeArrowheads="1"/>
            </p:cNvSpPr>
            <p:nvPr/>
          </p:nvSpPr>
          <p:spPr bwMode="auto">
            <a:xfrm>
              <a:off x="3216" y="355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Last</a:t>
              </a:r>
            </a:p>
          </p:txBody>
        </p:sp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>
              <a:off x="3936" y="355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“Simpson”</a:t>
              </a:r>
            </a:p>
          </p:txBody>
        </p:sp>
        <p:sp>
          <p:nvSpPr>
            <p:cNvPr id="115731" name="Rectangle 19"/>
            <p:cNvSpPr>
              <a:spLocks noChangeArrowheads="1"/>
            </p:cNvSpPr>
            <p:nvPr/>
          </p:nvSpPr>
          <p:spPr bwMode="auto">
            <a:xfrm>
              <a:off x="1144" y="1992"/>
              <a:ext cx="14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ParentChild</a:t>
              </a:r>
              <a:endParaRPr lang="en-US"/>
            </a:p>
          </p:txBody>
        </p:sp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1144" y="2280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Parent</a:t>
              </a:r>
            </a:p>
          </p:txBody>
        </p:sp>
        <p:sp>
          <p:nvSpPr>
            <p:cNvPr id="115733" name="Rectangle 21"/>
            <p:cNvSpPr>
              <a:spLocks noChangeArrowheads="1"/>
            </p:cNvSpPr>
            <p:nvPr/>
          </p:nvSpPr>
          <p:spPr bwMode="auto">
            <a:xfrm>
              <a:off x="1864" y="2280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1144" y="2568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Child</a:t>
              </a:r>
            </a:p>
          </p:txBody>
        </p:sp>
        <p:sp>
          <p:nvSpPr>
            <p:cNvPr id="115735" name="Rectangle 23"/>
            <p:cNvSpPr>
              <a:spLocks noChangeArrowheads="1"/>
            </p:cNvSpPr>
            <p:nvPr/>
          </p:nvSpPr>
          <p:spPr bwMode="auto">
            <a:xfrm>
              <a:off x="1864" y="2568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5736" name="Line 24"/>
            <p:cNvSpPr>
              <a:spLocks noChangeShapeType="1"/>
            </p:cNvSpPr>
            <p:nvPr/>
          </p:nvSpPr>
          <p:spPr bwMode="auto">
            <a:xfrm flipV="1">
              <a:off x="2576" y="1344"/>
              <a:ext cx="64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7" name="Line 25"/>
            <p:cNvSpPr>
              <a:spLocks noChangeShapeType="1"/>
            </p:cNvSpPr>
            <p:nvPr/>
          </p:nvSpPr>
          <p:spPr bwMode="auto">
            <a:xfrm>
              <a:off x="2584" y="2664"/>
              <a:ext cx="632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6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08D27DC-10CA-40F4-9C8D-F2F8E5F22B73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4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Workflow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5181600" y="1639888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Person.cpp</a:t>
            </a:r>
          </a:p>
        </p:txBody>
      </p:sp>
      <p:cxnSp>
        <p:nvCxnSpPr>
          <p:cNvPr id="119812" name="AutoShape 4"/>
          <p:cNvCxnSpPr>
            <a:cxnSpLocks noChangeShapeType="1"/>
            <a:stCxn id="119813" idx="3"/>
            <a:endCxn id="119811" idx="1"/>
          </p:cNvCxnSpPr>
          <p:nvPr/>
        </p:nvCxnSpPr>
        <p:spPr bwMode="auto">
          <a:xfrm flipV="1">
            <a:off x="4419600" y="1792288"/>
            <a:ext cx="7620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505200" y="2478088"/>
            <a:ext cx="914400" cy="4572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genproj</a:t>
            </a:r>
          </a:p>
        </p:txBody>
      </p:sp>
      <p:cxnSp>
        <p:nvCxnSpPr>
          <p:cNvPr id="119814" name="AutoShape 6"/>
          <p:cNvCxnSpPr>
            <a:cxnSpLocks noChangeShapeType="1"/>
            <a:stCxn id="119816" idx="3"/>
            <a:endCxn id="119813" idx="1"/>
          </p:cNvCxnSpPr>
          <p:nvPr/>
        </p:nvCxnSpPr>
        <p:spPr bwMode="auto">
          <a:xfrm>
            <a:off x="2895600" y="270668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5181600" y="2401888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Person_Provider.cpp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1143000" y="2478088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repository.mof</a:t>
            </a:r>
          </a:p>
        </p:txBody>
      </p:sp>
      <p:cxnSp>
        <p:nvCxnSpPr>
          <p:cNvPr id="119817" name="AutoShape 9"/>
          <p:cNvCxnSpPr>
            <a:cxnSpLocks noChangeShapeType="1"/>
            <a:stCxn id="119813" idx="3"/>
            <a:endCxn id="119815" idx="1"/>
          </p:cNvCxnSpPr>
          <p:nvPr/>
        </p:nvCxnSpPr>
        <p:spPr bwMode="auto">
          <a:xfrm flipV="1">
            <a:off x="4419600" y="2554288"/>
            <a:ext cx="762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5181600" y="4287838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module.cpp</a:t>
            </a:r>
          </a:p>
        </p:txBody>
      </p:sp>
      <p:cxnSp>
        <p:nvCxnSpPr>
          <p:cNvPr id="119819" name="AutoShape 11"/>
          <p:cNvCxnSpPr>
            <a:cxnSpLocks noChangeShapeType="1"/>
            <a:stCxn id="119813" idx="3"/>
            <a:endCxn id="119818" idx="1"/>
          </p:cNvCxnSpPr>
          <p:nvPr/>
        </p:nvCxnSpPr>
        <p:spPr bwMode="auto">
          <a:xfrm>
            <a:off x="4419600" y="2706688"/>
            <a:ext cx="762000" cy="173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5181600" y="2020888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Person_Provider.h</a:t>
            </a:r>
          </a:p>
        </p:txBody>
      </p:sp>
      <p:cxnSp>
        <p:nvCxnSpPr>
          <p:cNvPr id="119821" name="AutoShape 13"/>
          <p:cNvCxnSpPr>
            <a:cxnSpLocks noChangeShapeType="1"/>
            <a:stCxn id="119813" idx="3"/>
            <a:endCxn id="119820" idx="1"/>
          </p:cNvCxnSpPr>
          <p:nvPr/>
        </p:nvCxnSpPr>
        <p:spPr bwMode="auto">
          <a:xfrm flipV="1">
            <a:off x="4419600" y="2173288"/>
            <a:ext cx="762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5181600" y="1258888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Person.h</a:t>
            </a:r>
          </a:p>
        </p:txBody>
      </p:sp>
      <p:cxnSp>
        <p:nvCxnSpPr>
          <p:cNvPr id="119823" name="AutoShape 15"/>
          <p:cNvCxnSpPr>
            <a:cxnSpLocks noChangeShapeType="1"/>
            <a:stCxn id="119813" idx="3"/>
            <a:endCxn id="119822" idx="1"/>
          </p:cNvCxnSpPr>
          <p:nvPr/>
        </p:nvCxnSpPr>
        <p:spPr bwMode="auto">
          <a:xfrm flipV="1">
            <a:off x="4419600" y="1411288"/>
            <a:ext cx="7620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5181600" y="3163888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ParentChild.cpp</a:t>
            </a:r>
          </a:p>
        </p:txBody>
      </p:sp>
      <p:cxnSp>
        <p:nvCxnSpPr>
          <p:cNvPr id="119825" name="AutoShape 17"/>
          <p:cNvCxnSpPr>
            <a:cxnSpLocks noChangeShapeType="1"/>
            <a:stCxn id="119813" idx="3"/>
            <a:endCxn id="119824" idx="1"/>
          </p:cNvCxnSpPr>
          <p:nvPr/>
        </p:nvCxnSpPr>
        <p:spPr bwMode="auto">
          <a:xfrm>
            <a:off x="4419600" y="2706688"/>
            <a:ext cx="762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5181600" y="3925888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ParentChild_Provider.cpp</a:t>
            </a:r>
          </a:p>
        </p:txBody>
      </p:sp>
      <p:cxnSp>
        <p:nvCxnSpPr>
          <p:cNvPr id="119827" name="AutoShape 19"/>
          <p:cNvCxnSpPr>
            <a:cxnSpLocks noChangeShapeType="1"/>
            <a:stCxn id="119813" idx="3"/>
            <a:endCxn id="119826" idx="1"/>
          </p:cNvCxnSpPr>
          <p:nvPr/>
        </p:nvCxnSpPr>
        <p:spPr bwMode="auto">
          <a:xfrm>
            <a:off x="4419600" y="2706688"/>
            <a:ext cx="7620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5181600" y="3544888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ParentChild_Provider.h</a:t>
            </a:r>
          </a:p>
        </p:txBody>
      </p:sp>
      <p:cxnSp>
        <p:nvCxnSpPr>
          <p:cNvPr id="119829" name="AutoShape 21"/>
          <p:cNvCxnSpPr>
            <a:cxnSpLocks noChangeShapeType="1"/>
            <a:stCxn id="119813" idx="3"/>
            <a:endCxn id="119828" idx="1"/>
          </p:cNvCxnSpPr>
          <p:nvPr/>
        </p:nvCxnSpPr>
        <p:spPr bwMode="auto">
          <a:xfrm>
            <a:off x="4419600" y="2706688"/>
            <a:ext cx="762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5181600" y="2782888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ParentChild.h</a:t>
            </a:r>
          </a:p>
        </p:txBody>
      </p:sp>
      <p:cxnSp>
        <p:nvCxnSpPr>
          <p:cNvPr id="119831" name="AutoShape 23"/>
          <p:cNvCxnSpPr>
            <a:cxnSpLocks noChangeShapeType="1"/>
            <a:stCxn id="119813" idx="3"/>
            <a:endCxn id="119830" idx="1"/>
          </p:cNvCxnSpPr>
          <p:nvPr/>
        </p:nvCxnSpPr>
        <p:spPr bwMode="auto">
          <a:xfrm>
            <a:off x="4419600" y="2706688"/>
            <a:ext cx="762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5181600" y="4648200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Makefile</a:t>
            </a:r>
          </a:p>
        </p:txBody>
      </p:sp>
      <p:cxnSp>
        <p:nvCxnSpPr>
          <p:cNvPr id="119833" name="AutoShape 25"/>
          <p:cNvCxnSpPr>
            <a:cxnSpLocks noChangeShapeType="1"/>
            <a:stCxn id="119813" idx="3"/>
            <a:endCxn id="119832" idx="1"/>
          </p:cNvCxnSpPr>
          <p:nvPr/>
        </p:nvCxnSpPr>
        <p:spPr bwMode="auto">
          <a:xfrm>
            <a:off x="4419600" y="2706688"/>
            <a:ext cx="762000" cy="209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3581400" y="5943600"/>
            <a:ext cx="914400" cy="4572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regmod</a:t>
            </a:r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>
            <a:off x="5181600" y="5715000"/>
            <a:ext cx="24384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OpenPegasus Server</a:t>
            </a:r>
          </a:p>
        </p:txBody>
      </p:sp>
      <p:cxnSp>
        <p:nvCxnSpPr>
          <p:cNvPr id="119836" name="AutoShape 28"/>
          <p:cNvCxnSpPr>
            <a:cxnSpLocks noChangeShapeType="1"/>
            <a:stCxn id="119834" idx="3"/>
            <a:endCxn id="119835" idx="1"/>
          </p:cNvCxnSpPr>
          <p:nvPr/>
        </p:nvCxnSpPr>
        <p:spPr bwMode="auto">
          <a:xfrm>
            <a:off x="4495800" y="61722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37" name="Rectangle 29"/>
          <p:cNvSpPr>
            <a:spLocks noChangeArrowheads="1"/>
          </p:cNvSpPr>
          <p:nvPr/>
        </p:nvSpPr>
        <p:spPr bwMode="auto">
          <a:xfrm>
            <a:off x="3581400" y="5181600"/>
            <a:ext cx="914400" cy="4572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make</a:t>
            </a:r>
          </a:p>
        </p:txBody>
      </p:sp>
      <p:sp>
        <p:nvSpPr>
          <p:cNvPr id="119838" name="Rectangle 30"/>
          <p:cNvSpPr>
            <a:spLocks noChangeArrowheads="1"/>
          </p:cNvSpPr>
          <p:nvPr/>
        </p:nvSpPr>
        <p:spPr bwMode="auto">
          <a:xfrm>
            <a:off x="5181600" y="5257800"/>
            <a:ext cx="2438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libperson.so</a:t>
            </a:r>
          </a:p>
        </p:txBody>
      </p:sp>
      <p:cxnSp>
        <p:nvCxnSpPr>
          <p:cNvPr id="119839" name="AutoShape 31"/>
          <p:cNvCxnSpPr>
            <a:cxnSpLocks noChangeShapeType="1"/>
            <a:stCxn id="119837" idx="3"/>
            <a:endCxn id="119838" idx="1"/>
          </p:cNvCxnSpPr>
          <p:nvPr/>
        </p:nvCxnSpPr>
        <p:spPr bwMode="auto">
          <a:xfrm>
            <a:off x="4495800" y="54102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99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95361C8-9C3B-452D-9773-26CF6DA843CD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Provider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848100" y="1295400"/>
            <a:ext cx="2895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Courier New" pitchFamily="49" charset="0"/>
              </a:rPr>
              <a:t>Person_Provider.cpp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1676400" y="1981200"/>
            <a:ext cx="7239000" cy="45720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latin typeface="Courier New" pitchFamily="49" charset="0"/>
              </a:rPr>
              <a:t>Enum_Instances_Status Person_Provider::enum_instances(</a:t>
            </a:r>
          </a:p>
          <a:p>
            <a:r>
              <a:rPr lang="en-US" sz="1600" b="1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const</a:t>
            </a:r>
            <a:r>
              <a:rPr lang="en-US" sz="1600" b="1">
                <a:latin typeface="Courier New" pitchFamily="49" charset="0"/>
              </a:rPr>
              <a:t> Person* model,</a:t>
            </a:r>
          </a:p>
          <a:p>
            <a:r>
              <a:rPr lang="en-US" sz="1600" b="1">
                <a:latin typeface="Courier New" pitchFamily="49" charset="0"/>
              </a:rPr>
              <a:t>    Enum_Instances_Handler&lt;Person&gt;* handler)</a:t>
            </a:r>
          </a:p>
          <a:p>
            <a:r>
              <a:rPr lang="en-US" sz="1600" b="1">
                <a:latin typeface="Courier New" pitchFamily="49" charset="0"/>
              </a:rPr>
              <a:t>{</a:t>
            </a:r>
          </a:p>
          <a:p>
            <a:r>
              <a:rPr lang="en-US" sz="1600" b="1">
                <a:latin typeface="Courier New" pitchFamily="49" charset="0"/>
              </a:rPr>
              <a:t>    Person* p1 = Person::create();</a:t>
            </a:r>
          </a:p>
          <a:p>
            <a:r>
              <a:rPr lang="en-US" sz="1600" b="1">
                <a:latin typeface="Courier New" pitchFamily="49" charset="0"/>
              </a:rPr>
              <a:t>    p1-&gt;Id.value = 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1000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r>
              <a:rPr lang="en-US" sz="1600" b="1">
                <a:latin typeface="Courier New" pitchFamily="49" charset="0"/>
              </a:rPr>
              <a:t>    p1-&gt;First.value = 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“Homer”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r>
              <a:rPr lang="en-US" sz="1600" b="1">
                <a:latin typeface="Courier New" pitchFamily="49" charset="0"/>
              </a:rPr>
              <a:t>    p1-&gt;Last.value = 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“Simpson”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r>
              <a:rPr lang="en-US" sz="1600" b="1">
                <a:latin typeface="Courier New" pitchFamily="49" charset="0"/>
              </a:rPr>
              <a:t>    handler-&gt;handle(p1);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    Person* p2 = Person::create();</a:t>
            </a:r>
          </a:p>
          <a:p>
            <a:r>
              <a:rPr lang="en-US" sz="1600" b="1">
                <a:latin typeface="Courier New" pitchFamily="49" charset="0"/>
              </a:rPr>
              <a:t>    p2-&gt;Number.value = 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1001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r>
              <a:rPr lang="en-US" sz="1600" b="1">
                <a:latin typeface="Courier New" pitchFamily="49" charset="0"/>
              </a:rPr>
              <a:t>    p2-&gt;First.value = 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“Bart”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r>
              <a:rPr lang="en-US" sz="1600" b="1">
                <a:latin typeface="Courier New" pitchFamily="49" charset="0"/>
              </a:rPr>
              <a:t>    p2-&gt;Last.value = </a:t>
            </a:r>
            <a:r>
              <a:rPr lang="en-US" sz="1600" b="1">
                <a:solidFill>
                  <a:srgbClr val="CC3300"/>
                </a:solidFill>
                <a:latin typeface="Courier New" pitchFamily="49" charset="0"/>
              </a:rPr>
              <a:t>“Simpson”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r>
              <a:rPr lang="en-US" sz="1600" b="1">
                <a:latin typeface="Courier New" pitchFamily="49" charset="0"/>
              </a:rPr>
              <a:t>    handler-&gt;handle(p2);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    return ENUM_INSTANCES_OK;</a:t>
            </a:r>
          </a:p>
          <a:p>
            <a:r>
              <a:rPr lang="en-US" sz="1600" b="1">
                <a:latin typeface="Courier New" pitchFamily="49" charset="0"/>
              </a:rPr>
              <a:t>}</a:t>
            </a:r>
          </a:p>
          <a:p>
            <a:endParaRPr lang="en-US" sz="1600" b="1">
              <a:latin typeface="Courier New" pitchFamily="49" charset="0"/>
            </a:endParaRPr>
          </a:p>
        </p:txBody>
      </p:sp>
      <p:cxnSp>
        <p:nvCxnSpPr>
          <p:cNvPr id="121861" name="AutoShape 5"/>
          <p:cNvCxnSpPr>
            <a:cxnSpLocks noChangeShapeType="1"/>
            <a:stCxn id="121859" idx="2"/>
            <a:endCxn id="121860" idx="0"/>
          </p:cNvCxnSpPr>
          <p:nvPr/>
        </p:nvCxnSpPr>
        <p:spPr bwMode="auto">
          <a:xfrm>
            <a:off x="5295900" y="17526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62" name="AutoShape 6"/>
          <p:cNvSpPr>
            <a:spLocks/>
          </p:cNvSpPr>
          <p:nvPr/>
        </p:nvSpPr>
        <p:spPr bwMode="auto">
          <a:xfrm>
            <a:off x="1365250" y="3048000"/>
            <a:ext cx="212725" cy="3048000"/>
          </a:xfrm>
          <a:prstGeom prst="leftBrace">
            <a:avLst>
              <a:gd name="adj1" fmla="val 1194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0" y="4387850"/>
            <a:ext cx="126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Your code</a:t>
            </a:r>
          </a:p>
        </p:txBody>
      </p:sp>
    </p:spTree>
    <p:extLst>
      <p:ext uri="{BB962C8B-B14F-4D97-AF65-F5344CB8AC3E}">
        <p14:creationId xmlns:p14="http://schemas.microsoft.com/office/powerpoint/2010/main" val="14311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E3605AA-0844-4FED-AFEC-A0188147CF11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Provider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386138" y="1295400"/>
            <a:ext cx="3048000" cy="457200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sz="1600" b="1">
                <a:latin typeface="Courier New" pitchFamily="49" charset="0"/>
              </a:rPr>
              <a:t>ParentChild_Provider.cpp</a:t>
            </a: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1198563" y="2051050"/>
            <a:ext cx="7424737" cy="457835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latin typeface="Courier New" pitchFamily="49" charset="0"/>
              </a:rPr>
              <a:t>Enum_Instances_Status ParentChild_Provider::enum_instances(</a:t>
            </a:r>
          </a:p>
          <a:p>
            <a:r>
              <a:rPr lang="en-US" sz="1600" b="1">
                <a:latin typeface="Courier New" pitchFamily="49" charset="0"/>
              </a:rPr>
              <a:t>    const ParentChild* model,</a:t>
            </a:r>
          </a:p>
          <a:p>
            <a:r>
              <a:rPr lang="en-US" sz="1600" b="1">
                <a:latin typeface="Courier New" pitchFamily="49" charset="0"/>
              </a:rPr>
              <a:t>    Enum_Instances_Handler&lt;ParentChild&gt;* handler)</a:t>
            </a:r>
          </a:p>
          <a:p>
            <a:r>
              <a:rPr lang="en-US" sz="1600" b="1">
                <a:latin typeface="Courier New" pitchFamily="49" charset="0"/>
              </a:rPr>
              <a:t>{   </a:t>
            </a:r>
          </a:p>
          <a:p>
            <a:r>
              <a:rPr lang="en-US" sz="1600" b="1">
                <a:latin typeface="Courier New" pitchFamily="49" charset="0"/>
              </a:rPr>
              <a:t>    Person* homer = Person::create();</a:t>
            </a:r>
          </a:p>
          <a:p>
            <a:r>
              <a:rPr lang="en-US" sz="1600" b="1">
                <a:latin typeface="Courier New" pitchFamily="49" charset="0"/>
              </a:rPr>
              <a:t>    homer-&gt;Id.set(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</a:rPr>
              <a:t>1000</a:t>
            </a:r>
            <a:r>
              <a:rPr lang="en-US" sz="1600" b="1">
                <a:latin typeface="Courier New" pitchFamily="49" charset="0"/>
              </a:rPr>
              <a:t>);</a:t>
            </a:r>
          </a:p>
          <a:p>
            <a:r>
              <a:rPr lang="en-US" sz="1600" b="1">
                <a:latin typeface="Courier New" pitchFamily="49" charset="0"/>
              </a:rPr>
              <a:t>    </a:t>
            </a:r>
          </a:p>
          <a:p>
            <a:r>
              <a:rPr lang="en-US" sz="1600" b="1">
                <a:latin typeface="Courier New" pitchFamily="49" charset="0"/>
              </a:rPr>
              <a:t>    Person* bart = Person::create();</a:t>
            </a:r>
          </a:p>
          <a:p>
            <a:r>
              <a:rPr lang="en-US" sz="1600" b="1">
                <a:latin typeface="Courier New" pitchFamily="49" charset="0"/>
              </a:rPr>
              <a:t>    bart-&gt;Id.set(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</a:rPr>
              <a:t>1001</a:t>
            </a:r>
            <a:r>
              <a:rPr lang="en-US" sz="1600" b="1">
                <a:latin typeface="Courier New" pitchFamily="49" charset="0"/>
              </a:rPr>
              <a:t>);</a:t>
            </a:r>
          </a:p>
          <a:p>
            <a:r>
              <a:rPr lang="en-US" sz="1600" b="1">
                <a:latin typeface="Courier New" pitchFamily="49" charset="0"/>
              </a:rPr>
              <a:t>    </a:t>
            </a:r>
          </a:p>
          <a:p>
            <a:r>
              <a:rPr lang="en-US" sz="1600" b="1">
                <a:latin typeface="Courier New" pitchFamily="49" charset="0"/>
              </a:rPr>
              <a:t>    ParentChild* assoc = ParentChild::create();</a:t>
            </a:r>
          </a:p>
          <a:p>
            <a:r>
              <a:rPr lang="en-US" sz="1600" b="1">
                <a:latin typeface="Courier New" pitchFamily="49" charset="0"/>
              </a:rPr>
              <a:t>    assoc-&gt;Parent = homer;</a:t>
            </a:r>
          </a:p>
          <a:p>
            <a:r>
              <a:rPr lang="en-US" sz="1600" b="1">
                <a:latin typeface="Courier New" pitchFamily="49" charset="0"/>
              </a:rPr>
              <a:t>    assoc-&gt;Child = bart;</a:t>
            </a:r>
          </a:p>
          <a:p>
            <a:r>
              <a:rPr lang="en-US" sz="1600" b="1">
                <a:latin typeface="Courier New" pitchFamily="49" charset="0"/>
              </a:rPr>
              <a:t>    </a:t>
            </a:r>
          </a:p>
          <a:p>
            <a:r>
              <a:rPr lang="en-US" sz="1600" b="1">
                <a:latin typeface="Courier New" pitchFamily="49" charset="0"/>
              </a:rPr>
              <a:t>    handler-&gt;handle(assoc);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    return ENUM_INSTANCES_OK;</a:t>
            </a:r>
          </a:p>
          <a:p>
            <a:r>
              <a:rPr lang="en-US" sz="1600" b="1">
                <a:latin typeface="Courier New" pitchFamily="49" charset="0"/>
              </a:rPr>
              <a:t>}</a:t>
            </a:r>
            <a:endParaRPr lang="en-US" sz="2400">
              <a:latin typeface="Times" pitchFamily="18" charset="0"/>
            </a:endParaRPr>
          </a:p>
        </p:txBody>
      </p:sp>
      <p:cxnSp>
        <p:nvCxnSpPr>
          <p:cNvPr id="123909" name="AutoShape 5"/>
          <p:cNvCxnSpPr>
            <a:cxnSpLocks noChangeShapeType="1"/>
            <a:stCxn id="123907" idx="2"/>
            <a:endCxn id="123908" idx="0"/>
          </p:cNvCxnSpPr>
          <p:nvPr/>
        </p:nvCxnSpPr>
        <p:spPr bwMode="auto">
          <a:xfrm>
            <a:off x="4910138" y="1752600"/>
            <a:ext cx="1587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11" name="AutoShape 7"/>
          <p:cNvSpPr>
            <a:spLocks/>
          </p:cNvSpPr>
          <p:nvPr/>
        </p:nvSpPr>
        <p:spPr bwMode="auto">
          <a:xfrm>
            <a:off x="1263650" y="3048000"/>
            <a:ext cx="212725" cy="3048000"/>
          </a:xfrm>
          <a:prstGeom prst="leftBrace">
            <a:avLst>
              <a:gd name="adj1" fmla="val 1194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0" y="4387850"/>
            <a:ext cx="1266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Your Code</a:t>
            </a:r>
          </a:p>
        </p:txBody>
      </p:sp>
    </p:spTree>
    <p:extLst>
      <p:ext uri="{BB962C8B-B14F-4D97-AF65-F5344CB8AC3E}">
        <p14:creationId xmlns:p14="http://schemas.microsoft.com/office/powerpoint/2010/main" val="15549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2EFF3F2-CEAE-4483-AE08-8DBC7866653F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Method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581400" y="1155700"/>
            <a:ext cx="2895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Courier New" pitchFamily="49" charset="0"/>
              </a:rPr>
              <a:t>Person_Provider.cpp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1414463" y="1898650"/>
            <a:ext cx="7277100" cy="480695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 b="1">
                <a:latin typeface="Courier New" pitchFamily="49" charset="0"/>
              </a:rPr>
              <a:t>Invoke_Method_Status Person_Provider::GetProperties(</a:t>
            </a:r>
          </a:p>
          <a:p>
            <a:r>
              <a:rPr lang="en-US" sz="1400" b="1">
                <a:latin typeface="Courier New" pitchFamily="49" charset="0"/>
              </a:rPr>
              <a:t>    const Person* self,</a:t>
            </a:r>
          </a:p>
          <a:p>
            <a:r>
              <a:rPr lang="en-US" sz="1400" b="1">
                <a:latin typeface="Courier New" pitchFamily="49" charset="0"/>
              </a:rPr>
              <a:t>    Property&lt;String&gt;&amp; First,</a:t>
            </a:r>
          </a:p>
          <a:p>
            <a:r>
              <a:rPr lang="en-US" sz="1400" b="1">
                <a:latin typeface="Courier New" pitchFamily="49" charset="0"/>
              </a:rPr>
              <a:t>    Property&lt;String&gt;&amp; Last,</a:t>
            </a:r>
          </a:p>
          <a:p>
            <a:r>
              <a:rPr lang="en-US" sz="1400" b="1">
                <a:latin typeface="Courier New" pitchFamily="49" charset="0"/>
              </a:rPr>
              <a:t>    Property&lt;uint32&gt;&amp; return_value)</a:t>
            </a:r>
          </a:p>
          <a:p>
            <a:r>
              <a:rPr lang="en-US" sz="1400" b="1">
                <a:latin typeface="Courier New" pitchFamily="49" charset="0"/>
              </a:rPr>
              <a:t>{</a:t>
            </a:r>
          </a:p>
          <a:p>
            <a:r>
              <a:rPr lang="en-US" sz="1400" b="1">
                <a:latin typeface="Courier New" pitchFamily="49" charset="0"/>
              </a:rPr>
              <a:t>    return_value.null = false;</a:t>
            </a:r>
          </a:p>
          <a:p>
            <a:r>
              <a:rPr lang="en-US" sz="1400" b="1">
                <a:latin typeface="Courier New" pitchFamily="49" charset="0"/>
              </a:rPr>
              <a:t>    return_value.set(1);</a:t>
            </a:r>
          </a:p>
          <a:p>
            <a:r>
              <a:rPr lang="en-US" sz="1400" b="1">
                <a:latin typeface="Courier New" pitchFamily="49" charset="0"/>
              </a:rPr>
              <a:t>    if (self-&gt;Id.value == 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</a:rPr>
              <a:t>1000</a:t>
            </a:r>
            <a:r>
              <a:rPr lang="en-US" sz="1400" b="1">
                <a:latin typeface="Courier New" pitchFamily="49" charset="0"/>
              </a:rPr>
              <a:t>)</a:t>
            </a:r>
          </a:p>
          <a:p>
            <a:r>
              <a:rPr lang="en-US" sz="1400" b="1">
                <a:latin typeface="Courier New" pitchFamily="49" charset="0"/>
              </a:rPr>
              <a:t>    {</a:t>
            </a:r>
          </a:p>
          <a:p>
            <a:r>
              <a:rPr lang="en-US" sz="1400" b="1">
                <a:latin typeface="Courier New" pitchFamily="49" charset="0"/>
              </a:rPr>
              <a:t>        First.set(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</a:rPr>
              <a:t>“Homer”</a:t>
            </a:r>
            <a:r>
              <a:rPr lang="en-US" sz="1400" b="1">
                <a:latin typeface="Courier New" pitchFamily="49" charset="0"/>
              </a:rPr>
              <a:t>);</a:t>
            </a:r>
          </a:p>
          <a:p>
            <a:r>
              <a:rPr lang="en-US" sz="1400" b="1">
                <a:latin typeface="Courier New" pitchFamily="49" charset="0"/>
              </a:rPr>
              <a:t>        Last.set(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</a:rPr>
              <a:t>“Simpson”</a:t>
            </a:r>
            <a:r>
              <a:rPr lang="en-US" sz="1400" b="1">
                <a:latin typeface="Courier New" pitchFamily="49" charset="0"/>
              </a:rPr>
              <a:t>);</a:t>
            </a:r>
          </a:p>
          <a:p>
            <a:r>
              <a:rPr lang="en-US" sz="1400" b="1">
                <a:latin typeface="Courier New" pitchFamily="49" charset="0"/>
              </a:rPr>
              <a:t>        return_value.set(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</a:rPr>
              <a:t>);</a:t>
            </a:r>
          </a:p>
          <a:p>
            <a:r>
              <a:rPr lang="en-US" sz="1400" b="1">
                <a:latin typeface="Courier New" pitchFamily="49" charset="0"/>
              </a:rPr>
              <a:t>    }</a:t>
            </a:r>
          </a:p>
          <a:p>
            <a:r>
              <a:rPr lang="en-US" sz="1400" b="1">
                <a:latin typeface="Courier New" pitchFamily="49" charset="0"/>
              </a:rPr>
              <a:t>    if (self-&gt;Id.value == 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</a:rPr>
              <a:t>1001</a:t>
            </a:r>
            <a:r>
              <a:rPr lang="en-US" sz="1400" b="1">
                <a:latin typeface="Courier New" pitchFamily="49" charset="0"/>
              </a:rPr>
              <a:t>)</a:t>
            </a:r>
          </a:p>
          <a:p>
            <a:r>
              <a:rPr lang="en-US" sz="1400" b="1">
                <a:latin typeface="Courier New" pitchFamily="49" charset="0"/>
              </a:rPr>
              <a:t>    {</a:t>
            </a:r>
          </a:p>
          <a:p>
            <a:r>
              <a:rPr lang="en-US" sz="1400" b="1">
                <a:latin typeface="Courier New" pitchFamily="49" charset="0"/>
              </a:rPr>
              <a:t>        First.set(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</a:rPr>
              <a:t>“Bart”</a:t>
            </a:r>
            <a:r>
              <a:rPr lang="en-US" sz="1400" b="1">
                <a:latin typeface="Courier New" pitchFamily="49" charset="0"/>
              </a:rPr>
              <a:t>);</a:t>
            </a:r>
          </a:p>
          <a:p>
            <a:r>
              <a:rPr lang="en-US" sz="1400" b="1">
                <a:latin typeface="Courier New" pitchFamily="49" charset="0"/>
              </a:rPr>
              <a:t>        Last.set(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</a:rPr>
              <a:t>“Simpson”</a:t>
            </a:r>
            <a:r>
              <a:rPr lang="en-US" sz="1400" b="1">
                <a:latin typeface="Courier New" pitchFamily="49" charset="0"/>
              </a:rPr>
              <a:t>);</a:t>
            </a:r>
          </a:p>
          <a:p>
            <a:r>
              <a:rPr lang="en-US" sz="1400" b="1">
                <a:latin typeface="Courier New" pitchFamily="49" charset="0"/>
              </a:rPr>
              <a:t>        return_value.set(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</a:rPr>
              <a:t>);</a:t>
            </a:r>
          </a:p>
          <a:p>
            <a:r>
              <a:rPr lang="en-US" sz="1400" b="1">
                <a:latin typeface="Courier New" pitchFamily="49" charset="0"/>
              </a:rPr>
              <a:t>    }</a:t>
            </a:r>
          </a:p>
          <a:p>
            <a:r>
              <a:rPr lang="en-US" sz="1400" b="1">
                <a:latin typeface="Courier New" pitchFamily="49" charset="0"/>
              </a:rPr>
              <a:t>    return INVOKE_METHOD_OK;</a:t>
            </a:r>
          </a:p>
          <a:p>
            <a:r>
              <a:rPr lang="en-US" sz="1400" b="1">
                <a:latin typeface="Courier New" pitchFamily="49" charset="0"/>
              </a:rPr>
              <a:t>}</a:t>
            </a:r>
          </a:p>
        </p:txBody>
      </p:sp>
      <p:cxnSp>
        <p:nvCxnSpPr>
          <p:cNvPr id="125957" name="AutoShape 5"/>
          <p:cNvCxnSpPr>
            <a:cxnSpLocks noChangeShapeType="1"/>
            <a:stCxn id="125955" idx="2"/>
            <a:endCxn id="125956" idx="0"/>
          </p:cNvCxnSpPr>
          <p:nvPr/>
        </p:nvCxnSpPr>
        <p:spPr bwMode="auto">
          <a:xfrm>
            <a:off x="5029200" y="1612900"/>
            <a:ext cx="23813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58" name="AutoShape 6"/>
          <p:cNvSpPr>
            <a:spLocks/>
          </p:cNvSpPr>
          <p:nvPr/>
        </p:nvSpPr>
        <p:spPr bwMode="auto">
          <a:xfrm>
            <a:off x="1162050" y="3263900"/>
            <a:ext cx="200025" cy="2946400"/>
          </a:xfrm>
          <a:prstGeom prst="leftBrace">
            <a:avLst>
              <a:gd name="adj1" fmla="val 122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0" y="4387850"/>
            <a:ext cx="126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Your code</a:t>
            </a:r>
          </a:p>
        </p:txBody>
      </p:sp>
      <p:sp>
        <p:nvSpPr>
          <p:cNvPr id="125960" name="AutoShape 8"/>
          <p:cNvSpPr>
            <a:spLocks noChangeArrowheads="1"/>
          </p:cNvSpPr>
          <p:nvPr/>
        </p:nvSpPr>
        <p:spPr bwMode="auto">
          <a:xfrm>
            <a:off x="5930900" y="5435600"/>
            <a:ext cx="2908300" cy="698500"/>
          </a:xfrm>
          <a:prstGeom prst="wedgeRoundRectCallout">
            <a:avLst>
              <a:gd name="adj1" fmla="val -98907"/>
              <a:gd name="adj2" fmla="val 7250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Generator installs</a:t>
            </a:r>
          </a:p>
          <a:p>
            <a:pPr algn="ctr"/>
            <a:r>
              <a:rPr lang="en-US" sz="1400">
                <a:latin typeface="Courier New" pitchFamily="49" charset="0"/>
                <a:cs typeface="Courier New" pitchFamily="49" charset="0"/>
              </a:rPr>
              <a:t>INVOKE_METHOD_UNSUPPORT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31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FB10C92-31D2-446D-AD94-1F450477075E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Indication Providers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CIMPLE Implements</a:t>
            </a:r>
          </a:p>
          <a:p>
            <a:pPr lvl="1"/>
            <a:r>
              <a:rPr lang="en-US" smtClean="0"/>
              <a:t>enableIndications()</a:t>
            </a:r>
          </a:p>
          <a:p>
            <a:pPr lvl="1"/>
            <a:r>
              <a:rPr lang="en-US" smtClean="0"/>
              <a:t>disableIndications()</a:t>
            </a:r>
          </a:p>
          <a:p>
            <a:pPr lvl="1"/>
            <a:r>
              <a:rPr lang="en-US" smtClean="0"/>
              <a:t>deliverIndication()</a:t>
            </a:r>
          </a:p>
          <a:p>
            <a:pPr lvl="1"/>
            <a:r>
              <a:rPr lang="en-US" smtClean="0"/>
              <a:t>Indications become CIMPLE instances</a:t>
            </a:r>
          </a:p>
          <a:p>
            <a:pPr lvl="1"/>
            <a:r>
              <a:rPr lang="en-US" smtClean="0"/>
              <a:t>Hesitated to implement much of the filter analysis, etc. tooling because of inconsistent model of usage with different CIM object managers.</a:t>
            </a:r>
          </a:p>
        </p:txBody>
      </p:sp>
    </p:spTree>
    <p:extLst>
      <p:ext uri="{BB962C8B-B14F-4D97-AF65-F5344CB8AC3E}">
        <p14:creationId xmlns:p14="http://schemas.microsoft.com/office/powerpoint/2010/main" val="26568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B7EDA76-1173-4852-B0E1-820E0C3AA95A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 Object Manager Upcalls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 class object based upcalls to server to get information from other providers</a:t>
            </a:r>
          </a:p>
          <a:p>
            <a:pPr lvl="1"/>
            <a:r>
              <a:rPr lang="en-US" smtClean="0"/>
              <a:t>Enumerate instances</a:t>
            </a:r>
          </a:p>
          <a:p>
            <a:pPr lvl="1"/>
            <a:r>
              <a:rPr lang="en-US" smtClean="0"/>
              <a:t>Get instances</a:t>
            </a:r>
          </a:p>
          <a:p>
            <a:r>
              <a:rPr lang="en-US" smtClean="0"/>
              <a:t>Returns are CIMPLE objects</a:t>
            </a:r>
          </a:p>
          <a:p>
            <a:r>
              <a:rPr lang="en-US" smtClean="0"/>
              <a:t>Note. This code is already driven through iterators so ready for future pull operations</a:t>
            </a:r>
          </a:p>
        </p:txBody>
      </p:sp>
    </p:spTree>
    <p:extLst>
      <p:ext uri="{BB962C8B-B14F-4D97-AF65-F5344CB8AC3E}">
        <p14:creationId xmlns:p14="http://schemas.microsoft.com/office/powerpoint/2010/main" val="22397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60295E8-59CB-490C-B1CF-20B8E03A158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Core Provider Writing Concepts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201738"/>
            <a:ext cx="8469313" cy="5213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Providers are the heart of a CIM Server. The server itself is just infrastructure support.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Implementing Profiles not just Providers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Most providers in a profile are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Low usage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Standard or simple information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 few providers in a profile may be high use and/or high volume. These are the ones that make or break the development.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Provider writing should be a system development activity, not just a coding activity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Provider development should consider lifecycle, not just coding.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core of many providers is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Defining and using caching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Separating sources of data for efficiency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Interface to the information source (often high impedance)</a:t>
            </a:r>
          </a:p>
        </p:txBody>
      </p:sp>
    </p:spTree>
    <p:extLst>
      <p:ext uri="{BB962C8B-B14F-4D97-AF65-F5344CB8AC3E}">
        <p14:creationId xmlns:p14="http://schemas.microsoft.com/office/powerpoint/2010/main" val="3308687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0E9395E-35C0-4D56-BAF2-0BAA240AE9DD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Cache 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smtClean="0"/>
              <a:t>Limited version (Instance_Map) today.  Expanded version planned for 2.1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Cache CIMPLE instances in memory store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smtClean="0"/>
              <a:t>Smaller than most other storage forms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Semantics for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smtClean="0"/>
              <a:t>Insert, find, enumerate, delete, modify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Multiple patterns for usage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Resource -&gt; cache. Cache -&gt; CIM Operation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Timed cache – CIMPLE automatically gets from cache if it exists (future)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Cache some properties, actively acquire other. Merge to satisfy request.</a:t>
            </a:r>
          </a:p>
        </p:txBody>
      </p:sp>
    </p:spTree>
    <p:extLst>
      <p:ext uri="{BB962C8B-B14F-4D97-AF65-F5344CB8AC3E}">
        <p14:creationId xmlns:p14="http://schemas.microsoft.com/office/powerpoint/2010/main" val="18547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DDFFDA0-1AAD-44B3-9784-622A818135FE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Cache Example</a:t>
            </a:r>
          </a:p>
        </p:txBody>
      </p:sp>
      <p:sp>
        <p:nvSpPr>
          <p:cNvPr id="235524" name="AutoShape 4"/>
          <p:cNvSpPr>
            <a:spLocks noChangeArrowheads="1"/>
          </p:cNvSpPr>
          <p:nvPr/>
        </p:nvSpPr>
        <p:spPr bwMode="auto">
          <a:xfrm>
            <a:off x="182563" y="1212850"/>
            <a:ext cx="8618537" cy="556895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Enum_Instances_Status Person_Provider::enum_instances(const Person* model,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Enum_Instances_Handler&lt;Person&gt;* handler)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return _map.enum_instances(model, handler);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Create_Instance_Status Person_Provider::create_instance(Person* instance)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if (instance-&gt;ssn.null == true)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  return CREATE_INSTANCE_FAILED;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return _map.create_instance(instance);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Delete_Instance_Status Person_Provider::delete_instance(const Person* instance)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return _map.delete_instance(instance);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Modify_Instance_Status Person_Provider::modify_instance(const Person* model,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const Person* instance)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return _map.modify_instance(model, instance);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761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882BD29-BDFC-410C-AE8C-5B29F8551768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Persistent Store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Interface consistent with cache</a:t>
            </a:r>
          </a:p>
          <a:p>
            <a:pPr lvl="1"/>
            <a:r>
              <a:rPr lang="en-US" smtClean="0"/>
              <a:t>Find, insert, delete, modify, enumerate</a:t>
            </a:r>
          </a:p>
          <a:p>
            <a:r>
              <a:rPr lang="en-US" smtClean="0"/>
              <a:t>Persist in disk file with checkpoint/ recovery</a:t>
            </a:r>
          </a:p>
          <a:p>
            <a:r>
              <a:rPr lang="en-US" smtClean="0"/>
              <a:t>File location determined  by .cimplerc config file</a:t>
            </a:r>
          </a:p>
          <a:p>
            <a:r>
              <a:rPr lang="en-US" smtClean="0"/>
              <a:t>File name (file &amp; index) by class</a:t>
            </a:r>
          </a:p>
        </p:txBody>
      </p:sp>
    </p:spTree>
    <p:extLst>
      <p:ext uri="{BB962C8B-B14F-4D97-AF65-F5344CB8AC3E}">
        <p14:creationId xmlns:p14="http://schemas.microsoft.com/office/powerpoint/2010/main" val="33024226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6097A3E-886D-44EE-9F90-2A50BFF4BE4C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Support Services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</a:p>
          <a:p>
            <a:r>
              <a:rPr lang="en-US" dirty="0" smtClean="0"/>
              <a:t>Thread communication</a:t>
            </a:r>
          </a:p>
          <a:p>
            <a:pPr lvl="1"/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Condition Variables</a:t>
            </a:r>
          </a:p>
          <a:p>
            <a:pPr lvl="1"/>
            <a:r>
              <a:rPr lang="en-US" dirty="0" smtClean="0"/>
              <a:t>Condition Queues</a:t>
            </a:r>
          </a:p>
          <a:p>
            <a:pPr lvl="1"/>
            <a:r>
              <a:rPr lang="en-US" dirty="0" smtClean="0"/>
              <a:t>Task Scheduler</a:t>
            </a:r>
          </a:p>
          <a:p>
            <a:pPr lvl="1"/>
            <a:r>
              <a:rPr lang="en-US" dirty="0" smtClean="0"/>
              <a:t>Atomic variables</a:t>
            </a:r>
          </a:p>
          <a:p>
            <a:r>
              <a:rPr lang="en-US" dirty="0" smtClean="0"/>
              <a:t>Logger</a:t>
            </a:r>
          </a:p>
          <a:p>
            <a:r>
              <a:rPr lang="en-US" dirty="0" smtClean="0"/>
              <a:t>Lists and stacks</a:t>
            </a:r>
          </a:p>
          <a:p>
            <a:r>
              <a:rPr lang="en-US" dirty="0" smtClean="0"/>
              <a:t>Arrays</a:t>
            </a:r>
          </a:p>
          <a:p>
            <a:endParaRPr lang="en-US" dirty="0" smtClean="0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Get information from context</a:t>
            </a:r>
          </a:p>
          <a:p>
            <a:r>
              <a:rPr lang="en-US" smtClean="0"/>
              <a:t>Runtime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8515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746DB15-8483-43EF-ACB7-72DDE178E0C9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 Term Plans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2.1 Release (End of this year)</a:t>
            </a:r>
          </a:p>
          <a:p>
            <a:pPr lvl="1"/>
            <a:r>
              <a:rPr lang="en-US" dirty="0" smtClean="0"/>
              <a:t>Expanded threading support</a:t>
            </a:r>
          </a:p>
          <a:p>
            <a:pPr lvl="1"/>
            <a:r>
              <a:rPr lang="en-US" dirty="0" err="1" smtClean="0"/>
              <a:t>CIMError</a:t>
            </a:r>
            <a:r>
              <a:rPr lang="en-US" dirty="0" smtClean="0"/>
              <a:t> support for providers</a:t>
            </a:r>
          </a:p>
          <a:p>
            <a:r>
              <a:rPr lang="en-US" dirty="0" smtClean="0"/>
              <a:t>Version 2.2 Release (Q1 2012)</a:t>
            </a:r>
          </a:p>
          <a:p>
            <a:pPr lvl="1"/>
            <a:r>
              <a:rPr lang="en-US" dirty="0" smtClean="0"/>
              <a:t>Instance Repository - Store and retrieve instances on persistent storage</a:t>
            </a:r>
          </a:p>
          <a:p>
            <a:pPr lvl="1"/>
            <a:r>
              <a:rPr lang="en-US" dirty="0" smtClean="0"/>
              <a:t>Efficient memory Cache</a:t>
            </a:r>
          </a:p>
        </p:txBody>
      </p:sp>
    </p:spTree>
    <p:extLst>
      <p:ext uri="{BB962C8B-B14F-4D97-AF65-F5344CB8AC3E}">
        <p14:creationId xmlns:p14="http://schemas.microsoft.com/office/powerpoint/2010/main" val="4259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840530E-A567-4AC1-B35B-EBCABB6E2352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 Term Plans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176338"/>
            <a:ext cx="8469313" cy="5416550"/>
          </a:xfrm>
        </p:spPr>
        <p:txBody>
          <a:bodyPr/>
          <a:lstStyle/>
          <a:p>
            <a:r>
              <a:rPr lang="en-US" sz="2800" dirty="0" smtClean="0"/>
              <a:t>Move more to profile </a:t>
            </a:r>
            <a:r>
              <a:rPr lang="en-US" sz="2800" dirty="0" smtClean="0"/>
              <a:t>generation</a:t>
            </a:r>
          </a:p>
          <a:p>
            <a:pPr lvl="1"/>
            <a:r>
              <a:rPr lang="en-US" sz="2400" dirty="0" smtClean="0"/>
              <a:t>Generate complete profiles from DMTF MRP and class definitions</a:t>
            </a:r>
            <a:endParaRPr lang="en-US" sz="2400" dirty="0" smtClean="0"/>
          </a:p>
          <a:p>
            <a:r>
              <a:rPr lang="en-US" sz="2800" dirty="0" smtClean="0"/>
              <a:t>Work with CMPI spec upgrade when this become available</a:t>
            </a:r>
          </a:p>
          <a:p>
            <a:r>
              <a:rPr lang="en-US" sz="2800" dirty="0" smtClean="0"/>
              <a:t>Expand to other patterns of provider function</a:t>
            </a:r>
          </a:p>
          <a:p>
            <a:pPr lvl="1"/>
            <a:r>
              <a:rPr lang="en-US" sz="2400" dirty="0" smtClean="0"/>
              <a:t>Ex. Merge properties from cache, persistent store, source into an instance.</a:t>
            </a:r>
          </a:p>
          <a:p>
            <a:r>
              <a:rPr lang="en-US" sz="2800" dirty="0" smtClean="0"/>
              <a:t>Improve debugging capabilities (ex.)</a:t>
            </a:r>
          </a:p>
          <a:p>
            <a:pPr lvl="1"/>
            <a:r>
              <a:rPr lang="en-US" sz="2000" dirty="0" smtClean="0"/>
              <a:t>Resource usage</a:t>
            </a:r>
          </a:p>
          <a:p>
            <a:pPr lvl="1"/>
            <a:r>
              <a:rPr lang="en-US" sz="2000" dirty="0" smtClean="0"/>
              <a:t>Provider state</a:t>
            </a:r>
          </a:p>
          <a:p>
            <a:pPr lvl="1"/>
            <a:r>
              <a:rPr lang="en-US" sz="2000" dirty="0" smtClean="0"/>
              <a:t>Dynamic control parameters to </a:t>
            </a:r>
            <a:r>
              <a:rPr lang="en-US" sz="2000" dirty="0" smtClean="0"/>
              <a:t>provider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50872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DBFBF54-EB96-4DD6-8778-D07C123E0192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5765800" y="1308100"/>
            <a:ext cx="3048000" cy="37465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CIMPLE Documentation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79538"/>
            <a:ext cx="4824413" cy="5213350"/>
          </a:xfrm>
        </p:spPr>
        <p:txBody>
          <a:bodyPr/>
          <a:lstStyle/>
          <a:p>
            <a:r>
              <a:rPr lang="en-US" smtClean="0"/>
              <a:t>Using CIMPLE Book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Examples</a:t>
            </a:r>
          </a:p>
          <a:p>
            <a:pPr lvl="1"/>
            <a:r>
              <a:rPr lang="en-US" smtClean="0"/>
              <a:t>API definitions</a:t>
            </a:r>
          </a:p>
          <a:p>
            <a:pPr lvl="1"/>
            <a:r>
              <a:rPr lang="en-US" smtClean="0"/>
              <a:t>Maintained current with each release</a:t>
            </a:r>
          </a:p>
          <a:p>
            <a:pPr lvl="1"/>
            <a:r>
              <a:rPr lang="en-US" smtClean="0">
                <a:sym typeface="Wingdings" pitchFamily="2" charset="2"/>
              </a:rPr>
              <a:t>Part of download</a:t>
            </a:r>
          </a:p>
          <a:p>
            <a:pPr lvl="1"/>
            <a:r>
              <a:rPr lang="en-US" smtClean="0">
                <a:sym typeface="Wingdings" pitchFamily="2" charset="2"/>
              </a:rPr>
              <a:t>Or directly on web site.</a:t>
            </a:r>
          </a:p>
          <a:p>
            <a:pPr lvl="1"/>
            <a:r>
              <a:rPr lang="en-US" smtClean="0"/>
              <a:t>It’s a really good read </a:t>
            </a:r>
            <a:r>
              <a:rPr lang="en-US" smtClean="0">
                <a:sym typeface="Wingdings" pitchFamily="2" charset="2"/>
              </a:rPr>
              <a:t></a:t>
            </a:r>
          </a:p>
          <a:p>
            <a:pPr lvl="1"/>
            <a:endParaRPr lang="en-US" smtClean="0"/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546225"/>
            <a:ext cx="2487612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0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139A3F44-ADCB-4937-A780-B59270CE453F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Retargeting a CIMPLE Provider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138238"/>
            <a:ext cx="8469313" cy="52133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Retargeting normally involves NO code changes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/>
              <a:t>Modify Target variable in </a:t>
            </a:r>
            <a:r>
              <a:rPr lang="en-US" sz="2400" dirty="0" err="1" smtClean="0"/>
              <a:t>Makefile</a:t>
            </a:r>
            <a:endParaRPr lang="en-US" sz="2400" dirty="0" smtClean="0"/>
          </a:p>
          <a:p>
            <a:pPr marL="990600" lvl="1" indent="-533400">
              <a:lnSpc>
                <a:spcPct val="90000"/>
              </a:lnSpc>
            </a:pPr>
            <a:r>
              <a:rPr lang="en-US" sz="2400" dirty="0" smtClean="0"/>
              <a:t>Rebuild module.cpp and link.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2000" dirty="0" smtClean="0"/>
              <a:t>Module.cpp provides the point of entry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Provider interface choice defined by variable on the provider compile and link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smtClean="0"/>
              <a:t>CIMPLE_PEGASUS_MODULE, CIMPLE_CMPI_MODULE, CIMPLE_WMI_MODULE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smtClean="0"/>
              <a:t>Set this (ex in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 CIMPLE_CMPI_MODULE=1)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Or with </a:t>
            </a:r>
            <a:r>
              <a:rPr lang="en-US" sz="2800" b="1" dirty="0" err="1" smtClean="0"/>
              <a:t>genmake</a:t>
            </a:r>
            <a:r>
              <a:rPr lang="en-US" sz="2800" b="1" dirty="0" smtClean="0"/>
              <a:t> to retarget the provider for CMPI:</a:t>
            </a:r>
            <a:r>
              <a:rPr lang="en-US" sz="2800" dirty="0" smtClean="0"/>
              <a:t>   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 $ </a:t>
            </a:r>
            <a:r>
              <a:rPr lang="en-US" sz="2000" dirty="0" err="1" smtClean="0"/>
              <a:t>genmak</a:t>
            </a:r>
            <a:r>
              <a:rPr lang="en-US" sz="2000" dirty="0" smtClean="0"/>
              <a:t> -C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 …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dirty="0" smtClean="0"/>
              <a:t>  $ make</a:t>
            </a:r>
          </a:p>
        </p:txBody>
      </p:sp>
    </p:spTree>
    <p:extLst>
      <p:ext uri="{BB962C8B-B14F-4D97-AF65-F5344CB8AC3E}">
        <p14:creationId xmlns:p14="http://schemas.microsoft.com/office/powerpoint/2010/main" val="35470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174763AE-B44C-4676-9E5C-907B5E0C2ECF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Impact" pitchFamily="34" charset="0"/>
              </a:rPr>
              <a:t>CIMPLE</a:t>
            </a:r>
            <a:r>
              <a:rPr lang="en-US" smtClean="0"/>
              <a:t> Advantages Summary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Support for multiple provider interfaces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smtClean="0"/>
              <a:t>CMPI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smtClean="0"/>
              <a:t>Pegasus C++ provider interface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smtClean="0"/>
              <a:t>WMI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smtClean="0"/>
              <a:t>…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Create Providers for multiple CIM Servers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smtClean="0"/>
              <a:t>Pegasus, SFCB, WMI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Reduce development effort and cost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smtClean="0"/>
              <a:t>Our problem is the infrastructure, yours is the resoure and model information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Reduce code complexity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smtClean="0"/>
              <a:t>CIMPLE provides infrastructure, object infrastructure, default operations, and many common functions (ex. Threads, logging)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Fewer development errors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 b="1" smtClean="0"/>
              <a:t>Smaller and faster providers (embedded systems)</a:t>
            </a:r>
          </a:p>
        </p:txBody>
      </p:sp>
    </p:spTree>
    <p:extLst>
      <p:ext uri="{BB962C8B-B14F-4D97-AF65-F5344CB8AC3E}">
        <p14:creationId xmlns:p14="http://schemas.microsoft.com/office/powerpoint/2010/main" val="34678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5F520DF-518A-485C-9163-B94D5BAB4F6A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22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</a:t>
            </a:r>
            <a:r>
              <a:rPr lang="en-US" smtClean="0">
                <a:latin typeface="Impact" pitchFamily="34" charset="0"/>
              </a:rPr>
              <a:t>BREVITY</a:t>
            </a:r>
            <a:r>
              <a:rPr lang="en-US" smtClean="0"/>
              <a:t>?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79538"/>
            <a:ext cx="8469313" cy="1516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Impact" pitchFamily="34" charset="0"/>
              </a:rPr>
              <a:t>BREVITY</a:t>
            </a:r>
            <a:r>
              <a:rPr lang="en-US" smtClean="0"/>
              <a:t> is an open-source environment for developing C++ CIM clients.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smtClean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609600" y="4876800"/>
            <a:ext cx="2362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CIM Server</a:t>
            </a: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685800" y="3352800"/>
            <a:ext cx="2362200" cy="609600"/>
          </a:xfrm>
          <a:prstGeom prst="rect">
            <a:avLst/>
          </a:prstGeom>
          <a:solidFill>
            <a:srgbClr val="FFFFC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OpenPegasus Client</a:t>
            </a: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685800" y="2590800"/>
            <a:ext cx="2362200" cy="762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Impact" pitchFamily="34" charset="0"/>
              </a:rPr>
              <a:t>BREVITY</a:t>
            </a:r>
            <a:r>
              <a:rPr lang="en-US"/>
              <a:t> Client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6232525" y="3084513"/>
            <a:ext cx="291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>
            <a:off x="1954213" y="39624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981200" y="426720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CIM-XML</a:t>
            </a:r>
          </a:p>
        </p:txBody>
      </p:sp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3276600" y="4876800"/>
            <a:ext cx="2362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CIM Server</a:t>
            </a:r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3352800" y="2590800"/>
            <a:ext cx="2362200" cy="762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Impact" pitchFamily="34" charset="0"/>
              </a:rPr>
              <a:t>BREVITY</a:t>
            </a:r>
            <a:r>
              <a:rPr lang="en-US"/>
              <a:t> Client</a:t>
            </a:r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4572000" y="3352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4572000" y="434340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CIM-XML</a:t>
            </a: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6019800" y="4876800"/>
            <a:ext cx="2362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CIM Server</a:t>
            </a:r>
          </a:p>
        </p:txBody>
      </p:sp>
      <p:sp>
        <p:nvSpPr>
          <p:cNvPr id="193551" name="Rectangle 15"/>
          <p:cNvSpPr>
            <a:spLocks noChangeArrowheads="1"/>
          </p:cNvSpPr>
          <p:nvPr/>
        </p:nvSpPr>
        <p:spPr bwMode="auto">
          <a:xfrm>
            <a:off x="6096000" y="2590800"/>
            <a:ext cx="2362200" cy="762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Impact" pitchFamily="34" charset="0"/>
              </a:rPr>
              <a:t>BREVITY</a:t>
            </a:r>
            <a:r>
              <a:rPr lang="en-US"/>
              <a:t> Client</a:t>
            </a:r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>
            <a:off x="7315200" y="3352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7315200" y="434340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WSMAN</a:t>
            </a:r>
          </a:p>
        </p:txBody>
      </p:sp>
      <p:sp>
        <p:nvSpPr>
          <p:cNvPr id="193554" name="WordArt 18"/>
          <p:cNvSpPr>
            <a:spLocks noChangeArrowheads="1" noChangeShapeType="1" noTextEdit="1"/>
          </p:cNvSpPr>
          <p:nvPr/>
        </p:nvSpPr>
        <p:spPr bwMode="auto">
          <a:xfrm>
            <a:off x="6400800" y="3505200"/>
            <a:ext cx="17907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Future</a:t>
            </a:r>
          </a:p>
        </p:txBody>
      </p:sp>
      <p:sp>
        <p:nvSpPr>
          <p:cNvPr id="193555" name="WordArt 19"/>
          <p:cNvSpPr>
            <a:spLocks noChangeArrowheads="1" noChangeShapeType="1" noTextEdit="1"/>
          </p:cNvSpPr>
          <p:nvPr/>
        </p:nvSpPr>
        <p:spPr bwMode="auto">
          <a:xfrm>
            <a:off x="3429000" y="3581400"/>
            <a:ext cx="22479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9847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B73073B-BD2C-4812-9599-C47AD42C364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Conventional Provider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7724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The provider is largely “glue” that maps a managed resource to a provider interface. </a:t>
            </a:r>
            <a:r>
              <a:rPr lang="en-US" smtClean="0">
                <a:latin typeface="Impact" pitchFamily="34" charset="0"/>
              </a:rPr>
              <a:t>CIMPLE</a:t>
            </a:r>
            <a:r>
              <a:rPr lang="en-US" smtClean="0"/>
              <a:t> eliminates the need to develop much of this provider glue.</a:t>
            </a:r>
          </a:p>
          <a:p>
            <a:pPr lvl="1"/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19200" y="1905000"/>
            <a:ext cx="44831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CIMOM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219200" y="2362200"/>
            <a:ext cx="44831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Provider Interface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219200" y="2819400"/>
            <a:ext cx="448310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Provider “glue”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219200" y="3276600"/>
            <a:ext cx="4483100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Managed Resource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402388" y="1981200"/>
            <a:ext cx="2741612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Glue</a:t>
            </a:r>
          </a:p>
          <a:p>
            <a:pPr>
              <a:buFontTx/>
              <a:buChar char="•"/>
            </a:pPr>
            <a:r>
              <a:rPr lang="en-US" sz="1600"/>
              <a:t> Implements cim operations</a:t>
            </a:r>
          </a:p>
          <a:p>
            <a:pPr>
              <a:buFontTx/>
              <a:buChar char="•"/>
            </a:pPr>
            <a:r>
              <a:rPr lang="en-US" sz="1600"/>
              <a:t> Common functions</a:t>
            </a:r>
          </a:p>
          <a:p>
            <a:pPr>
              <a:buFontTx/>
              <a:buChar char="•"/>
            </a:pPr>
            <a:r>
              <a:rPr lang="en-US" sz="1600"/>
              <a:t> Common infrastructure</a:t>
            </a:r>
          </a:p>
          <a:p>
            <a:pPr>
              <a:buFontTx/>
              <a:buChar char="•"/>
            </a:pPr>
            <a:r>
              <a:rPr lang="en-US" sz="1600"/>
              <a:t> Object building/mgt.</a:t>
            </a:r>
          </a:p>
          <a:p>
            <a:pPr>
              <a:buFontTx/>
              <a:buChar char="•"/>
            </a:pPr>
            <a:r>
              <a:rPr lang="en-US" sz="1600"/>
              <a:t> etc.</a:t>
            </a:r>
          </a:p>
          <a:p>
            <a:pPr>
              <a:buFontTx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89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F2EDCFE-EB5A-42CD-BB07-71D81B99C632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BREVITY Advantages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 development effort and cost.</a:t>
            </a:r>
          </a:p>
          <a:p>
            <a:r>
              <a:rPr lang="en-US" smtClean="0"/>
              <a:t>Reduced code complexity</a:t>
            </a:r>
          </a:p>
          <a:p>
            <a:r>
              <a:rPr lang="en-US" smtClean="0"/>
              <a:t>Fewer development errors.</a:t>
            </a:r>
          </a:p>
          <a:p>
            <a:r>
              <a:rPr lang="en-US" smtClean="0"/>
              <a:t>Support for multiple CIM servers.</a:t>
            </a:r>
          </a:p>
          <a:p>
            <a:r>
              <a:rPr lang="en-US" smtClean="0"/>
              <a:t>Generates concrete classes.</a:t>
            </a:r>
          </a:p>
          <a:p>
            <a:r>
              <a:rPr lang="en-US" smtClean="0"/>
              <a:t>Generates extrinsic method stubs.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89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BC71253-C1D3-4770-ABEE-CE00AD9F0861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Concrete Class Generation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124200" y="4483100"/>
            <a:ext cx="2209800" cy="457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genhnd Person</a:t>
            </a:r>
          </a:p>
        </p:txBody>
      </p:sp>
      <p:cxnSp>
        <p:nvCxnSpPr>
          <p:cNvPr id="197636" name="AutoShape 4"/>
          <p:cNvCxnSpPr>
            <a:cxnSpLocks noChangeShapeType="1"/>
            <a:stCxn id="197637" idx="3"/>
            <a:endCxn id="197635" idx="1"/>
          </p:cNvCxnSpPr>
          <p:nvPr/>
        </p:nvCxnSpPr>
        <p:spPr bwMode="auto">
          <a:xfrm>
            <a:off x="2362200" y="3873500"/>
            <a:ext cx="762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381000" y="36449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repository.mof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6019800" y="48006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Person_Hnd.cpp</a:t>
            </a:r>
          </a:p>
        </p:txBody>
      </p:sp>
      <p:cxnSp>
        <p:nvCxnSpPr>
          <p:cNvPr id="197639" name="AutoShape 7"/>
          <p:cNvCxnSpPr>
            <a:cxnSpLocks noChangeShapeType="1"/>
            <a:stCxn id="197635" idx="3"/>
            <a:endCxn id="197638" idx="1"/>
          </p:cNvCxnSpPr>
          <p:nvPr/>
        </p:nvCxnSpPr>
        <p:spPr bwMode="auto">
          <a:xfrm>
            <a:off x="5334000" y="4711700"/>
            <a:ext cx="6858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6019800" y="41148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Person_Hnd.h</a:t>
            </a:r>
          </a:p>
        </p:txBody>
      </p:sp>
      <p:cxnSp>
        <p:nvCxnSpPr>
          <p:cNvPr id="197641" name="AutoShape 9"/>
          <p:cNvCxnSpPr>
            <a:cxnSpLocks noChangeShapeType="1"/>
            <a:stCxn id="197635" idx="3"/>
            <a:endCxn id="197640" idx="1"/>
          </p:cNvCxnSpPr>
          <p:nvPr/>
        </p:nvCxnSpPr>
        <p:spPr bwMode="auto">
          <a:xfrm flipV="1">
            <a:off x="5334000" y="4343400"/>
            <a:ext cx="68580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3124200" y="2730500"/>
            <a:ext cx="2209800" cy="45720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genclass Person</a:t>
            </a:r>
          </a:p>
        </p:txBody>
      </p:sp>
      <p:cxnSp>
        <p:nvCxnSpPr>
          <p:cNvPr id="197643" name="AutoShape 11"/>
          <p:cNvCxnSpPr>
            <a:cxnSpLocks noChangeShapeType="1"/>
            <a:stCxn id="197637" idx="3"/>
            <a:endCxn id="197642" idx="1"/>
          </p:cNvCxnSpPr>
          <p:nvPr/>
        </p:nvCxnSpPr>
        <p:spPr bwMode="auto">
          <a:xfrm flipV="1">
            <a:off x="2362200" y="2959100"/>
            <a:ext cx="7620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6019800" y="30480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Person.cpp</a:t>
            </a:r>
          </a:p>
        </p:txBody>
      </p:sp>
      <p:cxnSp>
        <p:nvCxnSpPr>
          <p:cNvPr id="197645" name="AutoShape 13"/>
          <p:cNvCxnSpPr>
            <a:cxnSpLocks noChangeShapeType="1"/>
            <a:stCxn id="197642" idx="3"/>
            <a:endCxn id="197644" idx="1"/>
          </p:cNvCxnSpPr>
          <p:nvPr/>
        </p:nvCxnSpPr>
        <p:spPr bwMode="auto">
          <a:xfrm>
            <a:off x="5334000" y="2959100"/>
            <a:ext cx="6858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6019800" y="23622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Courier New" pitchFamily="49" charset="0"/>
              </a:rPr>
              <a:t>Person.h</a:t>
            </a:r>
          </a:p>
        </p:txBody>
      </p:sp>
      <p:cxnSp>
        <p:nvCxnSpPr>
          <p:cNvPr id="197647" name="AutoShape 15"/>
          <p:cNvCxnSpPr>
            <a:cxnSpLocks noChangeShapeType="1"/>
            <a:stCxn id="197642" idx="3"/>
            <a:endCxn id="197646" idx="1"/>
          </p:cNvCxnSpPr>
          <p:nvPr/>
        </p:nvCxnSpPr>
        <p:spPr bwMode="auto">
          <a:xfrm flipV="1">
            <a:off x="5334000" y="2590800"/>
            <a:ext cx="68580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78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C752B0E-6679-41AC-96A4-C2ED90939B39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Generated Class Handles</a:t>
            </a:r>
          </a:p>
        </p:txBody>
      </p:sp>
      <p:sp>
        <p:nvSpPr>
          <p:cNvPr id="199683" name="AutoShape 3"/>
          <p:cNvSpPr>
            <a:spLocks noChangeArrowheads="1"/>
          </p:cNvSpPr>
          <p:nvPr/>
        </p:nvSpPr>
        <p:spPr bwMode="auto">
          <a:xfrm>
            <a:off x="609600" y="1981200"/>
            <a:ext cx="7924800" cy="40386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solidFill>
                  <a:srgbClr val="0000CC"/>
                </a:solidFill>
                <a:latin typeface="Courier New" pitchFamily="49" charset="0"/>
              </a:rPr>
              <a:t>// Create and initialize an instance of Person.</a:t>
            </a:r>
          </a:p>
          <a:p>
            <a:r>
              <a:rPr lang="en-US" sz="1600" b="1">
                <a:latin typeface="Courier New" pitchFamily="49" charset="0"/>
              </a:rPr>
              <a:t>Person_Hnd h;</a:t>
            </a:r>
          </a:p>
          <a:p>
            <a:r>
              <a:rPr lang="en-US" sz="1600" b="1">
                <a:latin typeface="Courier New" pitchFamily="49" charset="0"/>
              </a:rPr>
              <a:t>h.Id_value(1000);</a:t>
            </a:r>
          </a:p>
          <a:p>
            <a:r>
              <a:rPr lang="en-US" sz="1600" b="1">
                <a:latin typeface="Courier New" pitchFamily="49" charset="0"/>
              </a:rPr>
              <a:t>h.First_value(“Homer”);</a:t>
            </a:r>
          </a:p>
          <a:p>
            <a:r>
              <a:rPr lang="en-US" sz="1600" b="1">
                <a:latin typeface="Courier New" pitchFamily="49" charset="0"/>
              </a:rPr>
              <a:t>h.Last_value(“Simpson”);</a:t>
            </a:r>
          </a:p>
          <a:p>
            <a:r>
              <a:rPr lang="en-US" sz="1600" b="1">
                <a:latin typeface="Courier New" pitchFamily="49" charset="0"/>
              </a:rPr>
              <a:t>h.print();</a:t>
            </a:r>
          </a:p>
        </p:txBody>
      </p:sp>
    </p:spTree>
    <p:extLst>
      <p:ext uri="{BB962C8B-B14F-4D97-AF65-F5344CB8AC3E}">
        <p14:creationId xmlns:p14="http://schemas.microsoft.com/office/powerpoint/2010/main" val="34634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16104C2-905D-4512-8067-D580ADC73836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Generated Class References</a:t>
            </a:r>
          </a:p>
        </p:txBody>
      </p:sp>
      <p:sp>
        <p:nvSpPr>
          <p:cNvPr id="201731" name="AutoShape 3"/>
          <p:cNvSpPr>
            <a:spLocks noChangeArrowheads="1"/>
          </p:cNvSpPr>
          <p:nvPr/>
        </p:nvSpPr>
        <p:spPr bwMode="auto">
          <a:xfrm>
            <a:off x="609600" y="1981200"/>
            <a:ext cx="7924800" cy="40386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solidFill>
                  <a:srgbClr val="0000CC"/>
                </a:solidFill>
                <a:latin typeface="Courier New" pitchFamily="49" charset="0"/>
              </a:rPr>
              <a:t>// Create Person.Id=1000:</a:t>
            </a:r>
          </a:p>
          <a:p>
            <a:r>
              <a:rPr lang="en-US" sz="1600" b="1">
                <a:latin typeface="Courier New" pitchFamily="49" charset="0"/>
              </a:rPr>
              <a:t>Person_Ref r;</a:t>
            </a:r>
          </a:p>
          <a:p>
            <a:r>
              <a:rPr lang="en-US" sz="1600" b="1">
                <a:latin typeface="Courier New" pitchFamily="49" charset="0"/>
              </a:rPr>
              <a:t>r.Id_value(1000);</a:t>
            </a:r>
          </a:p>
        </p:txBody>
      </p:sp>
    </p:spTree>
    <p:extLst>
      <p:ext uri="{BB962C8B-B14F-4D97-AF65-F5344CB8AC3E}">
        <p14:creationId xmlns:p14="http://schemas.microsoft.com/office/powerpoint/2010/main" val="37959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ABDE0BF-576E-4EDF-BBDB-E7EEF402BE15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Enumerating Instances</a:t>
            </a:r>
          </a:p>
        </p:txBody>
      </p:sp>
      <p:sp>
        <p:nvSpPr>
          <p:cNvPr id="203779" name="AutoShape 3"/>
          <p:cNvSpPr>
            <a:spLocks noChangeArrowheads="1"/>
          </p:cNvSpPr>
          <p:nvPr/>
        </p:nvSpPr>
        <p:spPr bwMode="auto">
          <a:xfrm>
            <a:off x="609600" y="1981200"/>
            <a:ext cx="7924800" cy="27432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latin typeface="Courier New" pitchFamily="49" charset="0"/>
              </a:rPr>
              <a:t>Client c;</a:t>
            </a:r>
          </a:p>
          <a:p>
            <a:r>
              <a:rPr lang="en-US" sz="1600" b="1">
                <a:latin typeface="Courier New" pitchFamily="49" charset="0"/>
              </a:rPr>
              <a:t>c.connect();</a:t>
            </a:r>
          </a:p>
          <a:p>
            <a:r>
              <a:rPr lang="en-US" sz="1600" b="1">
                <a:latin typeface="Courier New" pitchFamily="49" charset="0"/>
              </a:rPr>
              <a:t>    </a:t>
            </a:r>
          </a:p>
          <a:p>
            <a:r>
              <a:rPr lang="en-US" sz="1600" b="1">
                <a:latin typeface="Courier New" pitchFamily="49" charset="0"/>
              </a:rPr>
              <a:t>Instance_Enum e = c.enum_instances(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</a:rPr>
              <a:t>"root/cimv2"</a:t>
            </a:r>
            <a:r>
              <a:rPr lang="en-US" sz="1600" b="1">
                <a:latin typeface="Courier New" pitchFamily="49" charset="0"/>
              </a:rPr>
              <a:t>, Person_Ref());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while (e.more())</a:t>
            </a:r>
          </a:p>
          <a:p>
            <a:r>
              <a:rPr lang="en-US" sz="1600" b="1">
                <a:latin typeface="Courier New" pitchFamily="49" charset="0"/>
              </a:rPr>
              <a:t>{</a:t>
            </a:r>
          </a:p>
          <a:p>
            <a:r>
              <a:rPr lang="en-US" sz="1600" b="1">
                <a:latin typeface="Courier New" pitchFamily="49" charset="0"/>
              </a:rPr>
              <a:t>    Person_Hnd person(e.next());</a:t>
            </a:r>
          </a:p>
          <a:p>
            <a:r>
              <a:rPr lang="en-US" sz="1600" b="1">
                <a:latin typeface="Courier New" pitchFamily="49" charset="0"/>
              </a:rPr>
              <a:t>    person.print();</a:t>
            </a:r>
          </a:p>
          <a:p>
            <a:r>
              <a:rPr lang="en-US" sz="1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4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E11BE39-E7DA-4839-BACA-93351809E2F8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Invoking an Extrinsic Method with BREVITY</a:t>
            </a:r>
          </a:p>
        </p:txBody>
      </p:sp>
      <p:sp>
        <p:nvSpPr>
          <p:cNvPr id="205827" name="AutoShape 3"/>
          <p:cNvSpPr>
            <a:spLocks noChangeArrowheads="1"/>
          </p:cNvSpPr>
          <p:nvPr/>
        </p:nvSpPr>
        <p:spPr bwMode="auto">
          <a:xfrm>
            <a:off x="304800" y="1981200"/>
            <a:ext cx="8610600" cy="27432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latin typeface="Courier New" pitchFamily="49" charset="0"/>
              </a:rPr>
              <a:t>Person_Ref ref;</a:t>
            </a:r>
          </a:p>
          <a:p>
            <a:r>
              <a:rPr lang="en-US" sz="1600" b="1">
                <a:latin typeface="Courier New" pitchFamily="49" charset="0"/>
              </a:rPr>
              <a:t>ref.Id_value(1000);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Arg&lt;String&gt; first;</a:t>
            </a:r>
          </a:p>
          <a:p>
            <a:r>
              <a:rPr lang="en-US" sz="1600" b="1">
                <a:latin typeface="Courier New" pitchFamily="49" charset="0"/>
              </a:rPr>
              <a:t>Arg&lt;String&gt; last;</a:t>
            </a:r>
          </a:p>
          <a:p>
            <a:r>
              <a:rPr lang="en-US" sz="1600" b="1">
                <a:latin typeface="Courier New" pitchFamily="49" charset="0"/>
              </a:rPr>
              <a:t>Arg&lt;uint32&gt; result = ref.GetProperties(c, 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</a:rPr>
              <a:t>"root/cimv2"</a:t>
            </a:r>
            <a:r>
              <a:rPr lang="en-US" sz="1600" b="1">
                <a:latin typeface="Courier New" pitchFamily="49" charset="0"/>
              </a:rPr>
              <a:t>, first, last);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printf(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</a:rPr>
              <a:t>"result=%u:%u\n"</a:t>
            </a:r>
            <a:r>
              <a:rPr lang="en-US" sz="1600" b="1">
                <a:latin typeface="Courier New" pitchFamily="49" charset="0"/>
              </a:rPr>
              <a:t>, result.value(), result.null());</a:t>
            </a:r>
          </a:p>
          <a:p>
            <a:r>
              <a:rPr lang="en-US" sz="1600" b="1">
                <a:latin typeface="Courier New" pitchFamily="49" charset="0"/>
              </a:rPr>
              <a:t>printf(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</a:rPr>
              <a:t>"first=%s:%u\n"</a:t>
            </a:r>
            <a:r>
              <a:rPr lang="en-US" sz="1600" b="1">
                <a:latin typeface="Courier New" pitchFamily="49" charset="0"/>
              </a:rPr>
              <a:t>, first.value().c_str(), first.null());</a:t>
            </a:r>
          </a:p>
          <a:p>
            <a:r>
              <a:rPr lang="en-US" sz="1600" b="1">
                <a:latin typeface="Courier New" pitchFamily="49" charset="0"/>
              </a:rPr>
              <a:t>printf(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</a:rPr>
              <a:t>"last=%s:%u\n"</a:t>
            </a:r>
            <a:r>
              <a:rPr lang="en-US" sz="1600" b="1">
                <a:latin typeface="Courier New" pitchFamily="49" charset="0"/>
              </a:rPr>
              <a:t>, last.value().c_str(), last.null());</a:t>
            </a:r>
          </a:p>
        </p:txBody>
      </p:sp>
    </p:spTree>
    <p:extLst>
      <p:ext uri="{BB962C8B-B14F-4D97-AF65-F5344CB8AC3E}">
        <p14:creationId xmlns:p14="http://schemas.microsoft.com/office/powerpoint/2010/main" val="5768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A1FF4B8-B9A6-42F1-9E21-7399D10DFE18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Invoking an Extrinsic Method With Pegasus</a:t>
            </a:r>
          </a:p>
        </p:txBody>
      </p:sp>
      <p:sp>
        <p:nvSpPr>
          <p:cNvPr id="207875" name="AutoShape 3"/>
          <p:cNvSpPr>
            <a:spLocks noChangeArrowheads="1"/>
          </p:cNvSpPr>
          <p:nvPr/>
        </p:nvSpPr>
        <p:spPr bwMode="auto">
          <a:xfrm>
            <a:off x="381000" y="1295400"/>
            <a:ext cx="3962400" cy="52578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800">
                <a:latin typeface="Times" pitchFamily="18" charset="0"/>
              </a:rPr>
              <a:t>   // Build reference for "Person.id=1000"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Array&lt;CIMKeyBinding&gt; keyBindings;</a:t>
            </a:r>
          </a:p>
          <a:p>
            <a:r>
              <a:rPr lang="en-US" sz="800">
                <a:latin typeface="Times" pitchFamily="18" charset="0"/>
              </a:rPr>
              <a:t>    keyBindings.append(CIMKeyBinding("Id", "1000", CIMKeyBinding::STRING));</a:t>
            </a:r>
          </a:p>
          <a:p>
            <a:r>
              <a:rPr lang="en-US" sz="800">
                <a:latin typeface="Times" pitchFamily="18" charset="0"/>
              </a:rPr>
              <a:t>    CIMObjectPath ref(String(), CIMNamespaceName(), "Person", keyBindings);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// Invoke the method: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Array&lt;CIMParamValue&gt; in;</a:t>
            </a:r>
          </a:p>
          <a:p>
            <a:r>
              <a:rPr lang="en-US" sz="800">
                <a:latin typeface="Times" pitchFamily="18" charset="0"/>
              </a:rPr>
              <a:t>    Array&lt;CIMParamValue&gt; out;</a:t>
            </a:r>
          </a:p>
          <a:p>
            <a:r>
              <a:rPr lang="en-US" sz="800">
                <a:latin typeface="Times" pitchFamily="18" charset="0"/>
              </a:rPr>
              <a:t>    CIMValue resultValue = c.invokeMethod(</a:t>
            </a:r>
          </a:p>
          <a:p>
            <a:r>
              <a:rPr lang="en-US" sz="800">
                <a:latin typeface="Times" pitchFamily="18" charset="0"/>
              </a:rPr>
              <a:t>        "root/cimv2", ref, "GetProperties", in, out);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// Print result:</a:t>
            </a:r>
          </a:p>
          <a:p>
            <a:r>
              <a:rPr lang="en-US" sz="800">
                <a:latin typeface="Times" pitchFamily="18" charset="0"/>
              </a:rPr>
              <a:t>    </a:t>
            </a:r>
          </a:p>
          <a:p>
            <a:r>
              <a:rPr lang="en-US" sz="800">
                <a:latin typeface="Times" pitchFamily="18" charset="0"/>
              </a:rPr>
              <a:t>    if (resultValue.getType() != CIMTYPE_UINT32)</a:t>
            </a:r>
          </a:p>
          <a:p>
            <a:r>
              <a:rPr lang="en-US" sz="800">
                <a:latin typeface="Times" pitchFamily="18" charset="0"/>
              </a:rPr>
              <a:t>    {   </a:t>
            </a:r>
          </a:p>
          <a:p>
            <a:r>
              <a:rPr lang="en-US" sz="800">
                <a:latin typeface="Times" pitchFamily="18" charset="0"/>
              </a:rPr>
              <a:t>        // Handle error!</a:t>
            </a:r>
          </a:p>
          <a:p>
            <a:r>
              <a:rPr lang="en-US" sz="800">
                <a:latin typeface="Times" pitchFamily="18" charset="0"/>
              </a:rPr>
              <a:t>    }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Uint32 result;</a:t>
            </a:r>
          </a:p>
          <a:p>
            <a:r>
              <a:rPr lang="en-US" sz="800">
                <a:latin typeface="Times" pitchFamily="18" charset="0"/>
              </a:rPr>
              <a:t>    resultValue.get(result);</a:t>
            </a:r>
          </a:p>
          <a:p>
            <a:r>
              <a:rPr lang="en-US" sz="800">
                <a:latin typeface="Times" pitchFamily="18" charset="0"/>
              </a:rPr>
              <a:t>    printf("result: %u:%u\n", result, resultValue.isNull());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// Check number of output arguments: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if (out.size() != 2)</a:t>
            </a:r>
          </a:p>
          <a:p>
            <a:r>
              <a:rPr lang="en-US" sz="800">
                <a:latin typeface="Times" pitchFamily="18" charset="0"/>
              </a:rPr>
              <a:t>    {</a:t>
            </a:r>
          </a:p>
          <a:p>
            <a:r>
              <a:rPr lang="en-US" sz="800">
                <a:latin typeface="Times" pitchFamily="18" charset="0"/>
              </a:rPr>
              <a:t>        // Handle error!</a:t>
            </a:r>
          </a:p>
          <a:p>
            <a:r>
              <a:rPr lang="en-US" sz="800">
                <a:latin typeface="Times" pitchFamily="18" charset="0"/>
              </a:rPr>
              <a:t>    }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// Print the output arguments:</a:t>
            </a:r>
            <a:endParaRPr lang="en-US" sz="2400">
              <a:latin typeface="Times" pitchFamily="18" charset="0"/>
            </a:endParaRPr>
          </a:p>
          <a:p>
            <a:endParaRPr lang="en-US" sz="1600" b="1">
              <a:latin typeface="Courier New" pitchFamily="49" charset="0"/>
            </a:endParaRPr>
          </a:p>
        </p:txBody>
      </p:sp>
      <p:sp>
        <p:nvSpPr>
          <p:cNvPr id="207876" name="AutoShape 4"/>
          <p:cNvSpPr>
            <a:spLocks noChangeArrowheads="1"/>
          </p:cNvSpPr>
          <p:nvPr/>
        </p:nvSpPr>
        <p:spPr bwMode="auto">
          <a:xfrm>
            <a:off x="4572000" y="1295400"/>
            <a:ext cx="4038600" cy="52578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2400">
                <a:latin typeface="Times" pitchFamily="18" charset="0"/>
              </a:rPr>
              <a:t> </a:t>
            </a:r>
            <a:r>
              <a:rPr lang="en-US" sz="800">
                <a:latin typeface="Times" pitchFamily="18" charset="0"/>
              </a:rPr>
              <a:t>for (Uint32 i = 0; i &lt; out.size(); i++)</a:t>
            </a:r>
          </a:p>
          <a:p>
            <a:r>
              <a:rPr lang="en-US" sz="800">
                <a:latin typeface="Times" pitchFamily="18" charset="0"/>
              </a:rPr>
              <a:t>    {</a:t>
            </a:r>
          </a:p>
          <a:p>
            <a:r>
              <a:rPr lang="en-US" sz="800">
                <a:latin typeface="Times" pitchFamily="18" charset="0"/>
              </a:rPr>
              <a:t>        const CIMParamValue&amp; param = out[i];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    if (String::equalNoCase(param.getParameterName(), "First"))</a:t>
            </a:r>
          </a:p>
          <a:p>
            <a:r>
              <a:rPr lang="en-US" sz="800">
                <a:latin typeface="Times" pitchFamily="18" charset="0"/>
              </a:rPr>
              <a:t>        {</a:t>
            </a:r>
          </a:p>
          <a:p>
            <a:r>
              <a:rPr lang="en-US" sz="800">
                <a:latin typeface="Times" pitchFamily="18" charset="0"/>
              </a:rPr>
              <a:t>            CIMValue firstValue = param.getValue();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        if (firstValue.getType() != CIMTYPE_STRING)</a:t>
            </a:r>
          </a:p>
          <a:p>
            <a:r>
              <a:rPr lang="en-US" sz="800">
                <a:latin typeface="Times" pitchFamily="18" charset="0"/>
              </a:rPr>
              <a:t>            {</a:t>
            </a:r>
          </a:p>
          <a:p>
            <a:r>
              <a:rPr lang="en-US" sz="800">
                <a:latin typeface="Times" pitchFamily="18" charset="0"/>
              </a:rPr>
              <a:t>                // Handle error!</a:t>
            </a:r>
          </a:p>
          <a:p>
            <a:r>
              <a:rPr lang="en-US" sz="800">
                <a:latin typeface="Times" pitchFamily="18" charset="0"/>
              </a:rPr>
              <a:t>            }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        String first;</a:t>
            </a:r>
          </a:p>
          <a:p>
            <a:r>
              <a:rPr lang="en-US" sz="800">
                <a:latin typeface="Times" pitchFamily="18" charset="0"/>
              </a:rPr>
              <a:t>            firstValue.get(first);</a:t>
            </a:r>
          </a:p>
          <a:p>
            <a:r>
              <a:rPr lang="en-US" sz="800">
                <a:latin typeface="Times" pitchFamily="18" charset="0"/>
              </a:rPr>
              <a:t>            printf("first: %s:%u\n", (const char*)first.getCString(),</a:t>
            </a:r>
          </a:p>
          <a:p>
            <a:r>
              <a:rPr lang="en-US" sz="800">
                <a:latin typeface="Times" pitchFamily="18" charset="0"/>
              </a:rPr>
              <a:t>                firstValue.isNull());</a:t>
            </a:r>
          </a:p>
          <a:p>
            <a:r>
              <a:rPr lang="en-US" sz="800">
                <a:latin typeface="Times" pitchFamily="18" charset="0"/>
              </a:rPr>
              <a:t>        }</a:t>
            </a:r>
          </a:p>
          <a:p>
            <a:r>
              <a:rPr lang="en-US" sz="800">
                <a:latin typeface="Times" pitchFamily="18" charset="0"/>
              </a:rPr>
              <a:t>        else if (String::equalNoCase(param.getParameterName(), "Last"))</a:t>
            </a:r>
          </a:p>
          <a:p>
            <a:r>
              <a:rPr lang="en-US" sz="800">
                <a:latin typeface="Times" pitchFamily="18" charset="0"/>
              </a:rPr>
              <a:t>        {</a:t>
            </a:r>
          </a:p>
          <a:p>
            <a:r>
              <a:rPr lang="en-US" sz="800">
                <a:latin typeface="Times" pitchFamily="18" charset="0"/>
              </a:rPr>
              <a:t>            CIMValue lastValue = param.getValue();</a:t>
            </a:r>
            <a:endParaRPr lang="en-US" sz="2400">
              <a:latin typeface="Times" pitchFamily="18" charset="0"/>
            </a:endParaRPr>
          </a:p>
          <a:p>
            <a:r>
              <a:rPr lang="en-US" sz="2400">
                <a:latin typeface="Times" pitchFamily="18" charset="0"/>
              </a:rPr>
              <a:t>    </a:t>
            </a:r>
            <a:r>
              <a:rPr lang="en-US" sz="800">
                <a:latin typeface="Times" pitchFamily="18" charset="0"/>
              </a:rPr>
              <a:t>CIMValue lastValue = param.getValue();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        if (lastValue.getType() != CIMTYPE_STRING)</a:t>
            </a:r>
          </a:p>
          <a:p>
            <a:r>
              <a:rPr lang="en-US" sz="800">
                <a:latin typeface="Times" pitchFamily="18" charset="0"/>
              </a:rPr>
              <a:t>            {</a:t>
            </a:r>
          </a:p>
          <a:p>
            <a:r>
              <a:rPr lang="en-US" sz="800">
                <a:latin typeface="Times" pitchFamily="18" charset="0"/>
              </a:rPr>
              <a:t>                // Handle error!</a:t>
            </a:r>
          </a:p>
          <a:p>
            <a:r>
              <a:rPr lang="en-US" sz="800">
                <a:latin typeface="Times" pitchFamily="18" charset="0"/>
              </a:rPr>
              <a:t>            }</a:t>
            </a: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        String last;</a:t>
            </a:r>
          </a:p>
          <a:p>
            <a:r>
              <a:rPr lang="en-US" sz="800">
                <a:latin typeface="Times" pitchFamily="18" charset="0"/>
              </a:rPr>
              <a:t>            lastValue.get(last);</a:t>
            </a:r>
          </a:p>
          <a:p>
            <a:r>
              <a:rPr lang="en-US" sz="800">
                <a:latin typeface="Times" pitchFamily="18" charset="0"/>
              </a:rPr>
              <a:t>            printf("last: %s:%u\n", (const char*)last.getCString(),</a:t>
            </a:r>
          </a:p>
          <a:p>
            <a:r>
              <a:rPr lang="en-US" sz="800">
                <a:latin typeface="Times" pitchFamily="18" charset="0"/>
              </a:rPr>
              <a:t>                lastValue.isNull());</a:t>
            </a:r>
          </a:p>
          <a:p>
            <a:r>
              <a:rPr lang="en-US" sz="800">
                <a:latin typeface="Times" pitchFamily="18" charset="0"/>
              </a:rPr>
              <a:t>        }</a:t>
            </a:r>
          </a:p>
          <a:p>
            <a:r>
              <a:rPr lang="en-US" sz="800">
                <a:latin typeface="Times" pitchFamily="18" charset="0"/>
              </a:rPr>
              <a:t>        else</a:t>
            </a:r>
          </a:p>
          <a:p>
            <a:r>
              <a:rPr lang="en-US" sz="800">
                <a:latin typeface="Times" pitchFamily="18" charset="0"/>
              </a:rPr>
              <a:t>        {</a:t>
            </a:r>
          </a:p>
          <a:p>
            <a:r>
              <a:rPr lang="en-US" sz="800">
                <a:latin typeface="Times" pitchFamily="18" charset="0"/>
              </a:rPr>
              <a:t>            // Handle error (unknown output parameter)!</a:t>
            </a:r>
          </a:p>
          <a:p>
            <a:r>
              <a:rPr lang="en-US" sz="800">
                <a:latin typeface="Times" pitchFamily="18" charset="0"/>
              </a:rPr>
              <a:t>        }</a:t>
            </a:r>
          </a:p>
          <a:p>
            <a:r>
              <a:rPr lang="en-US" sz="800">
                <a:latin typeface="Times" pitchFamily="18" charset="0"/>
              </a:rPr>
              <a:t>    }</a:t>
            </a:r>
            <a:endParaRPr lang="en-US" sz="2400">
              <a:latin typeface="Times" pitchFamily="18" charset="0"/>
            </a:endParaRPr>
          </a:p>
          <a:p>
            <a:endParaRPr lang="en-US" sz="800">
              <a:latin typeface="Times" pitchFamily="18" charset="0"/>
            </a:endParaRPr>
          </a:p>
          <a:p>
            <a:endParaRPr lang="en-US" sz="800">
              <a:latin typeface="Times" pitchFamily="18" charset="0"/>
            </a:endParaRPr>
          </a:p>
          <a:p>
            <a:r>
              <a:rPr lang="en-US" sz="800">
                <a:latin typeface="Times" pitchFamily="18" charset="0"/>
              </a:rPr>
              <a:t>    </a:t>
            </a:r>
            <a:endParaRPr lang="en-US" sz="2400">
              <a:latin typeface="Times" pitchFamily="18" charset="0"/>
            </a:endParaRPr>
          </a:p>
          <a:p>
            <a:endParaRPr lang="en-US" sz="2400">
              <a:latin typeface="Times" pitchFamily="18" charset="0"/>
            </a:endParaRPr>
          </a:p>
          <a:p>
            <a:endParaRPr 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133600"/>
            <a:ext cx="8610600" cy="1470025"/>
          </a:xfrm>
        </p:spPr>
        <p:txBody>
          <a:bodyPr/>
          <a:lstStyle/>
          <a:p>
            <a:r>
              <a:rPr lang="en-US" smtClean="0"/>
              <a:t>KonkretCMPI</a:t>
            </a:r>
          </a:p>
        </p:txBody>
      </p:sp>
    </p:spTree>
    <p:extLst>
      <p:ext uri="{BB962C8B-B14F-4D97-AF65-F5344CB8AC3E}">
        <p14:creationId xmlns:p14="http://schemas.microsoft.com/office/powerpoint/2010/main" val="11276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C0372F8-A6A5-434C-9010-1ECD3E3C945B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KonkretCMPI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latin typeface="Impact" pitchFamily="34" charset="0"/>
              </a:rPr>
              <a:t>KonkretCMPI</a:t>
            </a:r>
            <a:r>
              <a:rPr lang="en-US" sz="2800" smtClean="0"/>
              <a:t> open-source environment for developing C CMPI providers.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Impact" pitchFamily="34" charset="0"/>
              </a:rPr>
              <a:t>KonkretCMPI </a:t>
            </a:r>
            <a:r>
              <a:rPr lang="en-US" sz="2800" smtClean="0"/>
              <a:t>developed providers are truy CMPI providers using the CMPI philosophy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Impact" pitchFamily="34" charset="0"/>
              </a:rPr>
              <a:t>KonkretCMPI </a:t>
            </a:r>
            <a:r>
              <a:rPr lang="en-US" sz="2800" smtClean="0"/>
              <a:t>provides: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Generates concrete C objects from MOF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complete default implementations for many provider operations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Generates CMPI provider skeleton from MOF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Instance skeletons AND method skeletons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Builds on CMPI specification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Imposes no runtime dependency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Produces small footprint providers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Provides CMPI convience functions</a:t>
            </a:r>
          </a:p>
          <a:p>
            <a:pPr lvl="1">
              <a:lnSpc>
                <a:spcPct val="80000"/>
              </a:lnSpc>
            </a:pPr>
            <a:endParaRPr lang="en-US" sz="2400" smtClean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3887041-0EA2-4DA5-9987-DF2BE76649FB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Pitfalls with CMPI interface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dynamic nature of CMPI interfaces</a:t>
            </a:r>
          </a:p>
          <a:p>
            <a:r>
              <a:rPr lang="en-US" smtClean="0"/>
              <a:t>CMPI code complexity</a:t>
            </a:r>
          </a:p>
          <a:p>
            <a:r>
              <a:rPr lang="en-US" smtClean="0"/>
              <a:t>Instance and instance path dichotomy</a:t>
            </a:r>
          </a:p>
          <a:p>
            <a:r>
              <a:rPr lang="en-US" smtClean="0"/>
              <a:t>Method handling complexity</a:t>
            </a:r>
          </a:p>
          <a:p>
            <a:r>
              <a:rPr lang="en-US" smtClean="0"/>
              <a:t>Support for common functions</a:t>
            </a:r>
          </a:p>
          <a:p>
            <a:r>
              <a:rPr lang="en-US" smtClean="0"/>
              <a:t>Too many operations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60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DA8CF36-5D2F-4117-A361-D8A4AA74E02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smtClean="0"/>
              <a:t>Issue 1:</a:t>
            </a:r>
            <a:br>
              <a:rPr lang="en-US" smtClean="0"/>
            </a:br>
            <a:r>
              <a:rPr lang="en-US" smtClean="0"/>
              <a:t> “dynamic” interfaces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391400" cy="4572000"/>
          </a:xfrm>
          <a:solidFill>
            <a:srgbClr val="EAEAEA"/>
          </a:solidFill>
        </p:spPr>
        <p:txBody>
          <a:bodyPr/>
          <a:lstStyle/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Uint32 GetSpeed(CIMInstance&amp; fan) throw(Exception)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Uint32 pos = fan.findProperty(</a:t>
            </a:r>
            <a:r>
              <a:rPr lang="en-US" sz="1800" b="1" smtClean="0">
                <a:solidFill>
                  <a:srgbClr val="0000CC"/>
                </a:solidFill>
              </a:rPr>
              <a:t>“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speed</a:t>
            </a:r>
            <a:r>
              <a:rPr lang="en-US" sz="1800" b="1" smtClean="0">
                <a:solidFill>
                  <a:srgbClr val="0000CC"/>
                </a:solidFill>
              </a:rPr>
              <a:t>”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);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endParaRPr lang="en-US" sz="1800" b="1" smtClean="0">
              <a:solidFill>
                <a:srgbClr val="0000CC"/>
              </a:solidFill>
              <a:latin typeface="Courier New" pitchFamily="49" charset="0"/>
            </a:endParaRP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if (pos == PEG_NOT_FOUND)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    throw Exception(</a:t>
            </a:r>
            <a:r>
              <a:rPr lang="en-US" sz="1800" b="1" smtClean="0">
                <a:solidFill>
                  <a:srgbClr val="0000CC"/>
                </a:solidFill>
              </a:rPr>
              <a:t>“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not found</a:t>
            </a:r>
            <a:r>
              <a:rPr lang="en-US" sz="1800" b="1" smtClean="0">
                <a:solidFill>
                  <a:srgbClr val="0000CC"/>
                </a:solidFill>
              </a:rPr>
              <a:t>”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);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endParaRPr lang="en-US" sz="1800" b="1" smtClean="0">
              <a:solidFill>
                <a:srgbClr val="0000CC"/>
              </a:solidFill>
              <a:latin typeface="Courier New" pitchFamily="49" charset="0"/>
            </a:endParaRP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try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{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    Uint32 speed;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    fan.getProperty(pos).getValue().get(x);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    return speed;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}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catch(</a:t>
            </a:r>
            <a:r>
              <a:rPr lang="en-US" sz="1800" b="1" smtClean="0">
                <a:solidFill>
                  <a:srgbClr val="0000CC"/>
                </a:solidFill>
              </a:rPr>
              <a:t>…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)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{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    throw Exception(</a:t>
            </a:r>
            <a:r>
              <a:rPr lang="en-US" sz="1800" b="1" smtClean="0">
                <a:solidFill>
                  <a:srgbClr val="0000CC"/>
                </a:solidFill>
              </a:rPr>
              <a:t>“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type mismatch</a:t>
            </a:r>
            <a:r>
              <a:rPr lang="en-US" sz="1800" b="1" smtClean="0">
                <a:solidFill>
                  <a:srgbClr val="0000CC"/>
                </a:solidFill>
              </a:rPr>
              <a:t>”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);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}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  <a:p>
            <a:pPr marL="609600" indent="-609600">
              <a:buFontTx/>
              <a:buNone/>
            </a:pPr>
            <a:endParaRPr lang="en-US" sz="1800" b="1" smtClean="0">
              <a:solidFill>
                <a:schemeClr val="bg2"/>
              </a:solidFill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endParaRPr lang="en-US" sz="1200" b="1" smtClean="0">
              <a:latin typeface="Courier New" pitchFamily="49" charset="0"/>
            </a:endParaRP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7315200" y="2514600"/>
            <a:ext cx="1828800" cy="1219200"/>
          </a:xfrm>
          <a:prstGeom prst="wedgeRoundRectCallout">
            <a:avLst>
              <a:gd name="adj1" fmla="val -118056"/>
              <a:gd name="adj2" fmla="val -4765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Dynamic find and test for existence of properties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7315200" y="4800600"/>
            <a:ext cx="1828800" cy="1219200"/>
          </a:xfrm>
          <a:prstGeom prst="wedgeRoundRectCallout">
            <a:avLst>
              <a:gd name="adj1" fmla="val -189583"/>
              <a:gd name="adj2" fmla="val -7369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Dynamic set value could cause runtime exception</a:t>
            </a:r>
          </a:p>
        </p:txBody>
      </p:sp>
    </p:spTree>
    <p:extLst>
      <p:ext uri="{BB962C8B-B14F-4D97-AF65-F5344CB8AC3E}">
        <p14:creationId xmlns:p14="http://schemas.microsoft.com/office/powerpoint/2010/main" val="17868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DE3E717-99CC-4A70-93C1-12EC6A85E6F1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Konkret?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Reduces provider development effort significantly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Improves type-safety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Generates concrete C objects from MOF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Provides complete default implementations for many provider operations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Generates CMPI provider skeleton from MOF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Instance skeletons AND method skeletons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Builds on CMPI specification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Imposes no runtime dependency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Produces small footprint providers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Provides CMPI convience functions</a:t>
            </a:r>
          </a:p>
        </p:txBody>
      </p:sp>
    </p:spTree>
    <p:extLst>
      <p:ext uri="{BB962C8B-B14F-4D97-AF65-F5344CB8AC3E}">
        <p14:creationId xmlns:p14="http://schemas.microsoft.com/office/powerpoint/2010/main" val="2191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F2BEA6C-76CB-4678-9B48-D9F1288ECE2B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ways to use Konkret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convenience functions</a:t>
            </a:r>
          </a:p>
          <a:p>
            <a:r>
              <a:rPr lang="en-US" dirty="0" smtClean="0"/>
              <a:t>Use default operation functions</a:t>
            </a:r>
          </a:p>
          <a:p>
            <a:pPr lvl="1"/>
            <a:r>
              <a:rPr lang="en-US" sz="2400" dirty="0" smtClean="0"/>
              <a:t>Let </a:t>
            </a:r>
            <a:r>
              <a:rPr lang="en-US" sz="2400" dirty="0" err="1" smtClean="0"/>
              <a:t>KonkretCMPI</a:t>
            </a:r>
            <a:r>
              <a:rPr lang="en-US" sz="2400" dirty="0" smtClean="0"/>
              <a:t> implement the provider operations</a:t>
            </a:r>
          </a:p>
          <a:p>
            <a:r>
              <a:rPr lang="en-US" dirty="0" smtClean="0"/>
              <a:t>Generate class interfaces</a:t>
            </a:r>
          </a:p>
          <a:p>
            <a:pPr lvl="1"/>
            <a:r>
              <a:rPr lang="en-US" dirty="0" smtClean="0"/>
              <a:t>Generate concrete class interfaces from MOF</a:t>
            </a:r>
          </a:p>
          <a:p>
            <a:r>
              <a:rPr lang="en-US" dirty="0" smtClean="0"/>
              <a:t>Generate Provider skeleton</a:t>
            </a:r>
          </a:p>
          <a:p>
            <a:pPr lvl="1"/>
            <a:r>
              <a:rPr lang="en-US" sz="2400" dirty="0" smtClean="0"/>
              <a:t>Generate complete provider skeleton from MOF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728134" y="6228293"/>
            <a:ext cx="597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You do not have to start over to start using </a:t>
            </a:r>
            <a:r>
              <a:rPr lang="en-US" dirty="0" err="1"/>
              <a:t>KonkretCMPI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5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8F1C0B9-C47B-4DDF-A296-622590CE1FA8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Convenience Functions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Printing objects</a:t>
            </a:r>
          </a:p>
          <a:p>
            <a:pPr lvl="1"/>
            <a:r>
              <a:rPr lang="en-US" smtClean="0"/>
              <a:t>Mapping between CMPI objects and Konkret objects</a:t>
            </a:r>
          </a:p>
          <a:p>
            <a:pPr lvl="1"/>
            <a:r>
              <a:rPr lang="en-US" smtClean="0"/>
              <a:t>Extracting information from CMPI objects</a:t>
            </a:r>
          </a:p>
          <a:p>
            <a:pPr lvl="1"/>
            <a:r>
              <a:rPr lang="en-US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51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560BEDE-C164-46FD-A32E-70F70CED3511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Provider Operations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CMPI provides default operations for:</a:t>
            </a:r>
          </a:p>
          <a:p>
            <a:pPr lvl="1"/>
            <a:r>
              <a:rPr lang="en-US" smtClean="0"/>
              <a:t>getInstance</a:t>
            </a:r>
          </a:p>
          <a:p>
            <a:pPr lvl="1"/>
            <a:r>
              <a:rPr lang="en-US" smtClean="0"/>
              <a:t>EnumerateInstanceNames</a:t>
            </a:r>
          </a:p>
          <a:p>
            <a:pPr lvl="1"/>
            <a:r>
              <a:rPr lang="en-US" smtClean="0"/>
              <a:t>Associators</a:t>
            </a:r>
          </a:p>
          <a:p>
            <a:pPr lvl="1"/>
            <a:r>
              <a:rPr lang="en-US" smtClean="0"/>
              <a:t>AssociatorNames</a:t>
            </a:r>
          </a:p>
          <a:p>
            <a:pPr lvl="1"/>
            <a:r>
              <a:rPr lang="en-US" smtClean="0"/>
              <a:t>References</a:t>
            </a:r>
          </a:p>
          <a:p>
            <a:pPr lvl="1"/>
            <a:r>
              <a:rPr lang="en-US" smtClean="0"/>
              <a:t>Referencenames</a:t>
            </a:r>
          </a:p>
          <a:p>
            <a:r>
              <a:rPr lang="en-US" smtClean="0"/>
              <a:t>You write EnumerateInstances</a:t>
            </a:r>
          </a:p>
          <a:p>
            <a:pPr lvl="1"/>
            <a:r>
              <a:rPr lang="en-US" smtClean="0"/>
              <a:t>The defaults handle everything else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3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8AEF8D6-D326-4057-84EF-C761264C2569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Generate Class Interfaces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konkret utility generates class interfaces from class MOF.</a:t>
            </a:r>
          </a:p>
          <a:p>
            <a:endParaRPr lang="en-US" smtClean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457200" y="2743200"/>
            <a:ext cx="1981200" cy="17399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Class Widget</a:t>
            </a:r>
          </a:p>
          <a:p>
            <a:r>
              <a:rPr lang="en-US"/>
              <a:t>{</a:t>
            </a:r>
          </a:p>
          <a:p>
            <a:r>
              <a:rPr lang="en-US"/>
              <a:t>    string Key:</a:t>
            </a:r>
          </a:p>
          <a:p>
            <a:r>
              <a:rPr lang="en-US"/>
              <a:t>    string Color;</a:t>
            </a:r>
          </a:p>
          <a:p>
            <a:r>
              <a:rPr lang="en-US"/>
              <a:t>    unit32 Size;</a:t>
            </a:r>
          </a:p>
          <a:p>
            <a:r>
              <a:rPr lang="en-US"/>
              <a:t>}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743200" y="350520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konkret  –m widget.mof widget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6400800" y="2590800"/>
            <a:ext cx="2209800" cy="2286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Widget.h - C object representing Class Widget interfaces</a:t>
            </a:r>
          </a:p>
          <a:p>
            <a:endParaRPr lang="en-US"/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685800" y="5410200"/>
            <a:ext cx="701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This header can be used to form Widget instances and object paths</a:t>
            </a:r>
          </a:p>
        </p:txBody>
      </p:sp>
    </p:spTree>
    <p:extLst>
      <p:ext uri="{BB962C8B-B14F-4D97-AF65-F5344CB8AC3E}">
        <p14:creationId xmlns:p14="http://schemas.microsoft.com/office/powerpoint/2010/main" val="20536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176BE93D-B96A-410C-9F41-6196CCA6D7DC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Example, forming an instance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79538"/>
            <a:ext cx="4006850" cy="5213350"/>
          </a:xfrm>
        </p:spPr>
        <p:txBody>
          <a:bodyPr/>
          <a:lstStyle/>
          <a:p>
            <a:r>
              <a:rPr lang="en-US" smtClean="0"/>
              <a:t>Build instance objects</a:t>
            </a:r>
          </a:p>
          <a:p>
            <a:r>
              <a:rPr lang="en-US" smtClean="0"/>
              <a:t>Set properties directly</a:t>
            </a:r>
          </a:p>
          <a:p>
            <a:r>
              <a:rPr lang="en-US" smtClean="0"/>
              <a:t>Map to CMPI instance and object paths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4114800" y="1447800"/>
            <a:ext cx="5029200" cy="50292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600" b="1">
                <a:solidFill>
                  <a:srgbClr val="0000CC"/>
                </a:solidFill>
                <a:latin typeface="Courier New" pitchFamily="49" charset="0"/>
              </a:rPr>
              <a:t>// build instance</a:t>
            </a:r>
          </a:p>
          <a:p>
            <a:r>
              <a:rPr lang="en-US" sz="1600">
                <a:latin typeface="Courier New" pitchFamily="49" charset="0"/>
              </a:rPr>
              <a:t>Const CMPIBroker* _broker</a:t>
            </a:r>
          </a:p>
          <a:p>
            <a:r>
              <a:rPr lang="en-US" sz="1600">
                <a:latin typeface="Courier New" pitchFamily="49" charset="0"/>
              </a:rPr>
              <a:t>     Widget w;</a:t>
            </a:r>
          </a:p>
          <a:p>
            <a:r>
              <a:rPr lang="en-US" sz="1600">
                <a:latin typeface="Courier New" pitchFamily="49" charset="0"/>
              </a:rPr>
              <a:t>     CMPIInstance* ci;</a:t>
            </a:r>
          </a:p>
          <a:p>
            <a:r>
              <a:rPr lang="en-US" sz="1600">
                <a:latin typeface="Courier New" pitchFamily="49" charset="0"/>
              </a:rPr>
              <a:t>     CMPIInstance* cop;</a:t>
            </a:r>
          </a:p>
          <a:p>
            <a:r>
              <a:rPr lang="en-US" sz="1600">
                <a:latin typeface="Courier New" pitchFamily="49" charset="0"/>
              </a:rPr>
              <a:t>     CMPIStatus st;</a:t>
            </a:r>
          </a:p>
          <a:p>
            <a:r>
              <a:rPr lang="en-US" sz="1600">
                <a:latin typeface="Courier New" pitchFamily="49" charset="0"/>
              </a:rPr>
              <a:t>     Widget_Init(&amp;w, _broker,</a:t>
            </a:r>
          </a:p>
          <a:p>
            <a:r>
              <a:rPr lang="en-US" sz="1600">
                <a:latin typeface="Courier New" pitchFamily="49" charset="0"/>
              </a:rPr>
              <a:t>         KNameSpace(cop));</a:t>
            </a:r>
          </a:p>
          <a:p>
            <a:r>
              <a:rPr lang="en-US" sz="1600">
                <a:latin typeface="Courier New" pitchFamily="49" charset="0"/>
              </a:rPr>
              <a:t>     Widget_Set_Id(&amp;w, "1001");</a:t>
            </a:r>
          </a:p>
          <a:p>
            <a:r>
              <a:rPr lang="en-US" sz="1600">
                <a:latin typeface="Courier New" pitchFamily="49" charset="0"/>
              </a:rPr>
              <a:t>     Widget_Set_Color(&amp;w, "Red");</a:t>
            </a:r>
          </a:p>
          <a:p>
            <a:r>
              <a:rPr lang="en-US" sz="1600">
                <a:latin typeface="Courier New" pitchFamily="49" charset="0"/>
              </a:rPr>
              <a:t>     Widget_Set_Size(&amp;w, 1);</a:t>
            </a: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// map to CMPI instance and objectpath</a:t>
            </a:r>
          </a:p>
          <a:p>
            <a:r>
              <a:rPr lang="en-US" sz="1600">
                <a:latin typeface="Courier New" pitchFamily="49" charset="0"/>
              </a:rPr>
              <a:t> ci = Widget_ToInstance(&amp;w, &amp;st);</a:t>
            </a:r>
          </a:p>
          <a:p>
            <a:r>
              <a:rPr lang="en-US" sz="1600">
                <a:latin typeface="Courier New" pitchFamily="49" charset="0"/>
              </a:rPr>
              <a:t> cop = Widget_ToObjectPath(&amp;w, &amp;st)</a:t>
            </a:r>
            <a:endParaRPr lang="en-US" b="1">
              <a:solidFill>
                <a:srgbClr val="0000CC"/>
              </a:solidFill>
              <a:latin typeface="Courier New" pitchFamily="49" charset="0"/>
            </a:endParaRPr>
          </a:p>
          <a:p>
            <a:endParaRPr 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07766D4-04A9-4894-B187-51111752F41D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Properties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Konkret properties have state (exists, null)</a:t>
            </a:r>
          </a:p>
          <a:p>
            <a:r>
              <a:rPr lang="en-US" smtClean="0"/>
              <a:t>Konkret creates manipulation functions for each property </a:t>
            </a:r>
          </a:p>
          <a:p>
            <a:pPr lvl="2"/>
            <a:r>
              <a:rPr lang="en-US" sz="1800" smtClean="0"/>
              <a:t>(&lt;Class&gt;_&lt;function&gt;_&lt;property name&gt;)</a:t>
            </a:r>
          </a:p>
          <a:p>
            <a:r>
              <a:rPr lang="en-US" smtClean="0"/>
              <a:t>Konkret properties can be </a:t>
            </a:r>
          </a:p>
          <a:p>
            <a:pPr lvl="1"/>
            <a:r>
              <a:rPr lang="en-US" b="1" smtClean="0"/>
              <a:t>Set</a:t>
            </a:r>
            <a:r>
              <a:rPr lang="en-US" smtClean="0"/>
              <a:t> Widget_Set_Color(&amp;w, "Red");</a:t>
            </a:r>
          </a:p>
          <a:p>
            <a:pPr lvl="1"/>
            <a:r>
              <a:rPr lang="en-US" b="1" smtClean="0"/>
              <a:t>Cleared</a:t>
            </a:r>
            <a:r>
              <a:rPr lang="en-US" smtClean="0"/>
              <a:t>  Widget_Clr_Key(&amp;w);</a:t>
            </a:r>
          </a:p>
          <a:p>
            <a:pPr lvl="1"/>
            <a:r>
              <a:rPr lang="en-US" b="1" smtClean="0"/>
              <a:t>Set to Null</a:t>
            </a:r>
            <a:r>
              <a:rPr lang="en-US" smtClean="0"/>
              <a:t> Widget_Null_Size(&amp;w)</a:t>
            </a:r>
          </a:p>
          <a:p>
            <a:r>
              <a:rPr lang="en-US" smtClean="0"/>
              <a:t>Properties can be displayed directly</a:t>
            </a:r>
          </a:p>
          <a:p>
            <a:pPr lvl="1"/>
            <a:r>
              <a:rPr lang="en-US" smtClean="0"/>
              <a:t>printf(%s\n”, w.Color.chars());</a:t>
            </a:r>
          </a:p>
        </p:txBody>
      </p:sp>
    </p:spTree>
    <p:extLst>
      <p:ext uri="{BB962C8B-B14F-4D97-AF65-F5344CB8AC3E}">
        <p14:creationId xmlns:p14="http://schemas.microsoft.com/office/powerpoint/2010/main" val="25332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31814AB-9DF5-499E-A6F2-D967B7F78F51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to CMPI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Instances can be converted to CMPI Instances</a:t>
            </a:r>
          </a:p>
          <a:p>
            <a:pPr lvl="1"/>
            <a:r>
              <a:rPr lang="en-US" smtClean="0"/>
              <a:t>CMPIInstance* instance;</a:t>
            </a:r>
          </a:p>
          <a:p>
            <a:pPr lvl="1"/>
            <a:r>
              <a:rPr lang="en-US" smtClean="0"/>
              <a:t>CMPIStatus* status;</a:t>
            </a:r>
          </a:p>
          <a:p>
            <a:pPr lvl="1"/>
            <a:r>
              <a:rPr lang="en-US" smtClean="0"/>
              <a:t>….</a:t>
            </a:r>
          </a:p>
          <a:p>
            <a:pPr lvl="1"/>
            <a:r>
              <a:rPr lang="en-US" smtClean="0"/>
              <a:t>instance = WidgetToInstance(&amp;w, &amp;status);</a:t>
            </a:r>
          </a:p>
        </p:txBody>
      </p:sp>
    </p:spTree>
    <p:extLst>
      <p:ext uri="{BB962C8B-B14F-4D97-AF65-F5344CB8AC3E}">
        <p14:creationId xmlns:p14="http://schemas.microsoft.com/office/powerpoint/2010/main" val="27733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BE5BA02-28B8-406C-8B4D-32296BB86ACA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Generate Provider Skeletons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Create a complete Provider skeleton from MOF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609600" y="3505200"/>
            <a:ext cx="1981200" cy="17399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Class Widget</a:t>
            </a:r>
          </a:p>
          <a:p>
            <a:r>
              <a:rPr lang="en-US"/>
              <a:t>{</a:t>
            </a:r>
          </a:p>
          <a:p>
            <a:r>
              <a:rPr lang="en-US"/>
              <a:t>    string Key:</a:t>
            </a:r>
          </a:p>
          <a:p>
            <a:r>
              <a:rPr lang="en-US"/>
              <a:t>    string Color;</a:t>
            </a:r>
          </a:p>
          <a:p>
            <a:r>
              <a:rPr lang="en-US"/>
              <a:t>    unit32 Size;</a:t>
            </a:r>
          </a:p>
          <a:p>
            <a:r>
              <a:rPr lang="en-US"/>
              <a:t>}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133600" y="281940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konkret  -s Widget –m widget.mof widget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4775200" y="3365500"/>
            <a:ext cx="4187825" cy="20066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b="1"/>
              <a:t>Creates</a:t>
            </a:r>
          </a:p>
          <a:p>
            <a:pPr>
              <a:buFontTx/>
              <a:buChar char="•"/>
            </a:pPr>
            <a:r>
              <a:rPr lang="en-US"/>
              <a:t> Widget.h – Class Widget interfaces</a:t>
            </a:r>
          </a:p>
          <a:p>
            <a:pPr>
              <a:buFontTx/>
              <a:buChar char="•"/>
            </a:pPr>
            <a:r>
              <a:rPr lang="en-US"/>
              <a:t> WidgetProvider.c – Widget provider skeleton</a:t>
            </a:r>
          </a:p>
        </p:txBody>
      </p:sp>
      <p:sp>
        <p:nvSpPr>
          <p:cNvPr id="155655" name="AutoShape 7"/>
          <p:cNvSpPr>
            <a:spLocks noChangeArrowheads="1"/>
          </p:cNvSpPr>
          <p:nvPr/>
        </p:nvSpPr>
        <p:spPr bwMode="auto">
          <a:xfrm>
            <a:off x="5029200" y="5638800"/>
            <a:ext cx="2514600" cy="914400"/>
          </a:xfrm>
          <a:prstGeom prst="wedgeRoundRectCallout">
            <a:avLst>
              <a:gd name="adj1" fmla="val 58838"/>
              <a:gd name="adj2" fmla="val -12552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Contains skeletons for all operations and methods</a:t>
            </a:r>
          </a:p>
        </p:txBody>
      </p:sp>
      <p:sp>
        <p:nvSpPr>
          <p:cNvPr id="155656" name="AutoShape 8"/>
          <p:cNvSpPr>
            <a:spLocks noChangeArrowheads="1"/>
          </p:cNvSpPr>
          <p:nvPr/>
        </p:nvSpPr>
        <p:spPr bwMode="auto">
          <a:xfrm>
            <a:off x="3086100" y="3746500"/>
            <a:ext cx="1549400" cy="1016000"/>
          </a:xfrm>
          <a:prstGeom prst="rightArrow">
            <a:avLst>
              <a:gd name="adj1" fmla="val 50000"/>
              <a:gd name="adj2" fmla="val 3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4D86835-2E91-4387-AF77-5217B1BB91B8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 EnumerateInstances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79538"/>
            <a:ext cx="3778250" cy="5213350"/>
          </a:xfrm>
        </p:spPr>
        <p:txBody>
          <a:bodyPr/>
          <a:lstStyle/>
          <a:p>
            <a:r>
              <a:rPr lang="en-US" smtClean="0"/>
              <a:t>Create Instances and return</a:t>
            </a:r>
          </a:p>
          <a:p>
            <a:r>
              <a:rPr lang="en-US" smtClean="0"/>
              <a:t>Default  skeleton returns zero instances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81000" y="4876800"/>
            <a:ext cx="2114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native cmpi</a:t>
            </a:r>
          </a:p>
          <a:p>
            <a:r>
              <a:rPr lang="en-US"/>
              <a:t>Equivalent is about</a:t>
            </a:r>
          </a:p>
          <a:p>
            <a:r>
              <a:rPr lang="en-US"/>
              <a:t>100 lines of</a:t>
            </a:r>
          </a:p>
          <a:p>
            <a:r>
              <a:rPr lang="en-US"/>
              <a:t>code</a:t>
            </a:r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3886200" y="2438400"/>
            <a:ext cx="5029200" cy="37338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 b="1">
                <a:latin typeface="Courier New" pitchFamily="49" charset="0"/>
              </a:rPr>
              <a:t>CMPIStatus WidgetEnumInstances(</a:t>
            </a:r>
          </a:p>
          <a:p>
            <a:r>
              <a:rPr lang="en-US" sz="1400" b="1">
                <a:latin typeface="Courier New" pitchFamily="49" charset="0"/>
              </a:rPr>
              <a:t>    CMPIInstanceMI* mi,</a:t>
            </a:r>
          </a:p>
          <a:p>
            <a:r>
              <a:rPr lang="en-US" sz="1400" b="1">
                <a:latin typeface="Courier New" pitchFamily="49" charset="0"/>
              </a:rPr>
              <a:t>     const CMPIContext* context,</a:t>
            </a:r>
          </a:p>
          <a:p>
            <a:r>
              <a:rPr lang="en-US" sz="1400" b="1">
                <a:latin typeface="Courier New" pitchFamily="49" charset="0"/>
              </a:rPr>
              <a:t>     const CMPIResult* result,</a:t>
            </a:r>
          </a:p>
          <a:p>
            <a:r>
              <a:rPr lang="en-US" sz="1400" b="1">
                <a:latin typeface="Courier New" pitchFamily="49" charset="0"/>
              </a:rPr>
              <a:t>     const CMPIObjectPath* cop,</a:t>
            </a:r>
          </a:p>
          <a:p>
            <a:r>
              <a:rPr lang="en-US" sz="1400" b="1">
                <a:latin typeface="Courier New" pitchFamily="49" charset="0"/>
              </a:rPr>
              <a:t>     const char** properties)</a:t>
            </a:r>
          </a:p>
          <a:p>
            <a:r>
              <a:rPr lang="en-US" sz="1400" b="1">
                <a:latin typeface="Courier New" pitchFamily="49" charset="0"/>
              </a:rPr>
              <a:t>{</a:t>
            </a:r>
          </a:p>
          <a:p>
            <a:r>
              <a:rPr lang="en-US" sz="1400" b="1">
                <a:latin typeface="Courier New" pitchFamily="49" charset="0"/>
              </a:rPr>
              <a:t>     Widget_Init(&amp;w, _broker KNameSpace(cop));, </a:t>
            </a:r>
          </a:p>
          <a:p>
            <a:r>
              <a:rPr lang="en-US" sz="1400" b="1">
                <a:latin typeface="Courier New" pitchFamily="49" charset="0"/>
              </a:rPr>
              <a:t>     Widget_Set_Key(&amp;w, “1001”);</a:t>
            </a:r>
          </a:p>
          <a:p>
            <a:r>
              <a:rPr lang="en-US" sz="1400" b="1">
                <a:latin typeface="Courier New" pitchFamily="49" charset="0"/>
              </a:rPr>
              <a:t>     KReturnInstance(result,w);</a:t>
            </a:r>
          </a:p>
          <a:p>
            <a:endParaRPr lang="en-US" sz="1400" b="1">
              <a:latin typeface="Courier New" pitchFamily="49" charset="0"/>
            </a:endParaRPr>
          </a:p>
          <a:p>
            <a:r>
              <a:rPr lang="en-US" sz="1400" b="1">
                <a:latin typeface="Courier New" pitchFamily="49" charset="0"/>
              </a:rPr>
              <a:t>     …</a:t>
            </a:r>
          </a:p>
          <a:p>
            <a:r>
              <a:rPr lang="en-US" sz="1400" b="1">
                <a:latin typeface="Courier New" pitchFamily="49" charset="0"/>
              </a:rPr>
              <a:t>     CMReturn( CMPI_RC_OK);</a:t>
            </a:r>
          </a:p>
          <a:p>
            <a:r>
              <a:rPr lang="en-US" sz="1400" b="1">
                <a:latin typeface="Courier New" pitchFamily="49" charset="0"/>
              </a:rPr>
              <a:t>}</a:t>
            </a:r>
            <a:r>
              <a:rPr lang="en-US" sz="1200">
                <a:latin typeface="Courier New" pitchFamily="49" charset="0"/>
              </a:rPr>
              <a:t> </a:t>
            </a:r>
          </a:p>
          <a:p>
            <a:endParaRPr lang="en-US" sz="1200">
              <a:latin typeface="Courier New" pitchFamily="49" charset="0"/>
            </a:endParaRPr>
          </a:p>
          <a:p>
            <a:endParaRPr lang="en-US" sz="1400" b="1">
              <a:latin typeface="Courier New" pitchFamily="49" charset="0"/>
            </a:endParaRPr>
          </a:p>
        </p:txBody>
      </p:sp>
      <p:sp>
        <p:nvSpPr>
          <p:cNvPr id="157702" name="AutoShape 6"/>
          <p:cNvSpPr>
            <a:spLocks noChangeArrowheads="1"/>
          </p:cNvSpPr>
          <p:nvPr/>
        </p:nvSpPr>
        <p:spPr bwMode="auto">
          <a:xfrm>
            <a:off x="2286000" y="4191000"/>
            <a:ext cx="1066800" cy="914400"/>
          </a:xfrm>
          <a:prstGeom prst="wedgeRoundRectCallout">
            <a:avLst>
              <a:gd name="adj1" fmla="val 150894"/>
              <a:gd name="adj2" fmla="val -3472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Your</a:t>
            </a:r>
          </a:p>
          <a:p>
            <a:pPr algn="ctr"/>
            <a:r>
              <a:rPr lang="en-US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20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48BAE68-51DD-43B2-8959-B9983A656B4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if Fan were a real class?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0" y="1798638"/>
            <a:ext cx="4762500" cy="2354262"/>
          </a:xfrm>
          <a:solidFill>
            <a:srgbClr val="EAEAEA"/>
          </a:solidFill>
        </p:spPr>
        <p:txBody>
          <a:bodyPr/>
          <a:lstStyle/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inline Uint32 GetCount(const Fan&amp; fan)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    return fan.Speed;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  <a:p>
            <a:pPr marL="609600" indent="-609600">
              <a:lnSpc>
                <a:spcPct val="70000"/>
              </a:lnSpc>
              <a:buFontTx/>
              <a:buNone/>
            </a:pPr>
            <a:endParaRPr lang="en-US" sz="1800" b="1" smtClean="0">
              <a:solidFill>
                <a:srgbClr val="0000CC"/>
              </a:solidFill>
              <a:latin typeface="Courier New" pitchFamily="49" charset="0"/>
            </a:endParaRPr>
          </a:p>
          <a:p>
            <a:pPr marL="609600" indent="-609600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// Or just </a:t>
            </a:r>
            <a:r>
              <a:rPr lang="en-US" sz="1800" b="1" smtClean="0">
                <a:solidFill>
                  <a:srgbClr val="0000CC"/>
                </a:solidFill>
              </a:rPr>
              <a:t>‘</a:t>
            </a:r>
            <a:r>
              <a:rPr lang="en-US" sz="1800" b="1" smtClean="0">
                <a:solidFill>
                  <a:srgbClr val="0000CC"/>
                </a:solidFill>
                <a:latin typeface="Courier New" pitchFamily="49" charset="0"/>
              </a:rPr>
              <a:t>fan.Speed</a:t>
            </a:r>
            <a:r>
              <a:rPr lang="en-US" sz="1800" b="1" smtClean="0">
                <a:solidFill>
                  <a:srgbClr val="0000CC"/>
                </a:solidFill>
              </a:rPr>
              <a:t>’</a:t>
            </a:r>
            <a:endParaRPr lang="en-US" sz="1800" b="1" smtClean="0">
              <a:solidFill>
                <a:srgbClr val="0000CC"/>
              </a:solidFill>
              <a:latin typeface="Courier New" pitchFamily="49" charset="0"/>
            </a:endParaRPr>
          </a:p>
          <a:p>
            <a:pPr marL="609600" indent="-609600">
              <a:lnSpc>
                <a:spcPct val="70000"/>
              </a:lnSpc>
              <a:buFontTx/>
              <a:buNone/>
            </a:pPr>
            <a:endParaRPr lang="en-US" sz="1800" b="1" smtClean="0">
              <a:solidFill>
                <a:srgbClr val="0000CC"/>
              </a:solidFill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endParaRPr lang="en-US" sz="1800" b="1" smtClean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38125" y="1306513"/>
            <a:ext cx="42322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Model Properties become variables in the programming language</a:t>
            </a:r>
          </a:p>
          <a:p>
            <a:pPr>
              <a:buFontTx/>
              <a:buChar char="•"/>
            </a:pPr>
            <a:r>
              <a:rPr lang="en-US" sz="2400" dirty="0"/>
              <a:t>No need for much of dynamic checking (existence of properties, values, </a:t>
            </a:r>
            <a:r>
              <a:rPr lang="en-US" sz="2400" dirty="0" err="1"/>
              <a:t>cimtypes</a:t>
            </a:r>
            <a:r>
              <a:rPr lang="en-US" sz="2400" dirty="0"/>
              <a:t>, etc.)</a:t>
            </a:r>
          </a:p>
          <a:p>
            <a:pPr lvl="1">
              <a:buFontTx/>
              <a:buChar char="•"/>
            </a:pPr>
            <a:r>
              <a:rPr lang="en-US" sz="2400" dirty="0"/>
              <a:t>Type checking is a compile time issue (Uint32 is a Uint32 variable)</a:t>
            </a:r>
          </a:p>
          <a:p>
            <a:pPr lvl="1">
              <a:buFontTx/>
              <a:buChar char="•"/>
            </a:pPr>
            <a:r>
              <a:rPr lang="en-US" sz="2400" dirty="0"/>
              <a:t>One line of code access properties in the concrete object</a:t>
            </a:r>
          </a:p>
          <a:p>
            <a:pPr>
              <a:buFontTx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6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A7CA260-BB06-4274-A561-527B51548030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default Operation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79538"/>
            <a:ext cx="8883650" cy="5213350"/>
          </a:xfrm>
        </p:spPr>
        <p:txBody>
          <a:bodyPr/>
          <a:lstStyle/>
          <a:p>
            <a:r>
              <a:rPr lang="en-US" smtClean="0"/>
              <a:t>Default EnumerateInstanceNames</a:t>
            </a:r>
          </a:p>
          <a:p>
            <a:r>
              <a:rPr lang="en-US" smtClean="0"/>
              <a:t>Default generated EnumerateInstanceNames  uses enumerateInstances </a:t>
            </a:r>
          </a:p>
        </p:txBody>
      </p:sp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1524000" y="3886200"/>
            <a:ext cx="5867400" cy="23622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 b="1">
                <a:latin typeface="Courier New" pitchFamily="49" charset="0"/>
              </a:rPr>
              <a:t>CMPIStatus WidgetEnumInstanceNames( </a:t>
            </a:r>
          </a:p>
          <a:p>
            <a:r>
              <a:rPr lang="en-US" sz="1400" b="1">
                <a:latin typeface="Courier New" pitchFamily="49" charset="0"/>
              </a:rPr>
              <a:t>    CMPIInstanceMI* mi,</a:t>
            </a:r>
          </a:p>
          <a:p>
            <a:r>
              <a:rPr lang="en-US" sz="1400" b="1">
                <a:latin typeface="Courier New" pitchFamily="49" charset="0"/>
              </a:rPr>
              <a:t>     const CMPIContext* context,</a:t>
            </a:r>
          </a:p>
          <a:p>
            <a:r>
              <a:rPr lang="en-US" sz="1400" b="1">
                <a:latin typeface="Courier New" pitchFamily="49" charset="0"/>
              </a:rPr>
              <a:t>     const CMPIResult* result,</a:t>
            </a:r>
          </a:p>
          <a:p>
            <a:r>
              <a:rPr lang="en-US" sz="1400" b="1">
                <a:latin typeface="Courier New" pitchFamily="49" charset="0"/>
              </a:rPr>
              <a:t>     const CMPIObjectPath* cop)</a:t>
            </a:r>
          </a:p>
          <a:p>
            <a:r>
              <a:rPr lang="en-US" sz="1400" b="1">
                <a:latin typeface="Courier New" pitchFamily="49" charset="0"/>
              </a:rPr>
              <a:t> {</a:t>
            </a:r>
          </a:p>
          <a:p>
            <a:r>
              <a:rPr lang="en-US" sz="1400" b="1">
                <a:latin typeface="Courier New" pitchFamily="49" charset="0"/>
              </a:rPr>
              <a:t>     return KDefaultEnumerateInstanceNames(</a:t>
            </a:r>
          </a:p>
          <a:p>
            <a:r>
              <a:rPr lang="en-US" sz="1400" b="1">
                <a:latin typeface="Courier New" pitchFamily="49" charset="0"/>
              </a:rPr>
              <a:t>                 _broker, mi, context, result, cop);</a:t>
            </a:r>
          </a:p>
          <a:p>
            <a:r>
              <a:rPr lang="en-US" sz="1400" b="1"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523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D84F04C-4A1B-432F-8F6A-4310602A3DD6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Provider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71600"/>
            <a:ext cx="8469313" cy="5213350"/>
          </a:xfrm>
        </p:spPr>
        <p:txBody>
          <a:bodyPr/>
          <a:lstStyle/>
          <a:p>
            <a:r>
              <a:rPr lang="en-US" smtClean="0"/>
              <a:t>Konkret creates class definitions and skeletons</a:t>
            </a:r>
          </a:p>
          <a:p>
            <a:r>
              <a:rPr lang="en-US" smtClean="0"/>
              <a:t>Minimum implementation is only enumerateInstances</a:t>
            </a:r>
          </a:p>
          <a:p>
            <a:endParaRPr lang="en-US" smtClean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28600" y="4433888"/>
            <a:ext cx="3429000" cy="15240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/>
              <a:t>[Association] class KC_Gadget</a:t>
            </a:r>
          </a:p>
          <a:p>
            <a:r>
              <a:rPr lang="en-US"/>
              <a:t>{</a:t>
            </a:r>
          </a:p>
          <a:p>
            <a:r>
              <a:rPr lang="en-US"/>
              <a:t>     [Key] KC_Widget REF Left;</a:t>
            </a:r>
          </a:p>
          <a:p>
            <a:r>
              <a:rPr lang="en-US"/>
              <a:t>     [Key] KC_Widget REF Right; </a:t>
            </a:r>
          </a:p>
          <a:p>
            <a:r>
              <a:rPr lang="en-US"/>
              <a:t>}; 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518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konkret –s Gadget –m widget.mof –m gadget.mof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257800" y="4495800"/>
            <a:ext cx="3505200" cy="1981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Generates</a:t>
            </a:r>
          </a:p>
          <a:p>
            <a:pPr>
              <a:buFontTx/>
              <a:buChar char="•"/>
            </a:pPr>
            <a:r>
              <a:rPr lang="en-US"/>
              <a:t>Widget.h – Widget provider class interface</a:t>
            </a:r>
          </a:p>
          <a:p>
            <a:pPr>
              <a:buFontTx/>
              <a:buChar char="•"/>
            </a:pPr>
            <a:r>
              <a:rPr lang="en-US"/>
              <a:t>Gadget.h – Gadget Assoc provider class interface</a:t>
            </a:r>
          </a:p>
          <a:p>
            <a:pPr>
              <a:buFontTx/>
              <a:buChar char="•"/>
            </a:pPr>
            <a:r>
              <a:rPr lang="en-US"/>
              <a:t>GadgetProvider.c – Gadget provider skeleton</a:t>
            </a:r>
          </a:p>
        </p:txBody>
      </p:sp>
    </p:spTree>
    <p:extLst>
      <p:ext uri="{BB962C8B-B14F-4D97-AF65-F5344CB8AC3E}">
        <p14:creationId xmlns:p14="http://schemas.microsoft.com/office/powerpoint/2010/main" val="21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2F3D841-F7D4-40F9-BC83-F0B4268F3037}" type="slidenum">
              <a:rPr lang="en-US"/>
              <a:pPr>
                <a:defRPr/>
              </a:pPr>
              <a:t>92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Provider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79538"/>
            <a:ext cx="4083050" cy="5213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Implement only enumerateInstances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Create instances with WidgetRef function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Path subset of Widget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Default associator, reference, … functions use Enumeratinstances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Developer can add more efficient associators, etc.</a:t>
            </a:r>
          </a:p>
        </p:txBody>
      </p:sp>
      <p:sp>
        <p:nvSpPr>
          <p:cNvPr id="163844" name="AutoShape 4"/>
          <p:cNvSpPr>
            <a:spLocks noChangeArrowheads="1"/>
          </p:cNvSpPr>
          <p:nvPr/>
        </p:nvSpPr>
        <p:spPr bwMode="auto">
          <a:xfrm>
            <a:off x="4267200" y="1447800"/>
            <a:ext cx="4648200" cy="48006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 b="1">
                <a:latin typeface="Courier New" pitchFamily="49" charset="0"/>
              </a:rPr>
              <a:t>CMPIStatus GadgetEnumInstances( </a:t>
            </a:r>
          </a:p>
          <a:p>
            <a:r>
              <a:rPr lang="en-US" sz="1400" b="1">
                <a:latin typeface="Courier New" pitchFamily="49" charset="0"/>
              </a:rPr>
              <a:t>    CMPIInstanceMI* mi,</a:t>
            </a:r>
          </a:p>
          <a:p>
            <a:r>
              <a:rPr lang="en-US" sz="1400" b="1">
                <a:latin typeface="Courier New" pitchFamily="49" charset="0"/>
              </a:rPr>
              <a:t> const CMPIContext* cc,</a:t>
            </a:r>
          </a:p>
          <a:p>
            <a:r>
              <a:rPr lang="en-US" sz="1400" b="1">
                <a:latin typeface="Courier New" pitchFamily="49" charset="0"/>
              </a:rPr>
              <a:t> const CMPIResult* result,</a:t>
            </a:r>
          </a:p>
          <a:p>
            <a:r>
              <a:rPr lang="en-US" sz="1400" b="1">
                <a:latin typeface="Courier New" pitchFamily="49" charset="0"/>
              </a:rPr>
              <a:t> const CMPIObjectPath* cop,</a:t>
            </a:r>
          </a:p>
          <a:p>
            <a:r>
              <a:rPr lang="en-US" sz="1400" b="1">
                <a:latin typeface="Courier New" pitchFamily="49" charset="0"/>
              </a:rPr>
              <a:t> const char** properties)</a:t>
            </a:r>
          </a:p>
          <a:p>
            <a:r>
              <a:rPr lang="en-US" sz="1400" b="1">
                <a:latin typeface="Courier New" pitchFamily="49" charset="0"/>
              </a:rPr>
              <a:t> {</a:t>
            </a:r>
          </a:p>
          <a:p>
            <a:r>
              <a:rPr lang="en-US" sz="1400" b="1">
                <a:latin typeface="Courier New" pitchFamily="49" charset="0"/>
              </a:rPr>
              <a:t>     const char* ns = KNameSpace(cop);</a:t>
            </a:r>
          </a:p>
          <a:p>
            <a:r>
              <a:rPr lang="en-US" sz="1400" b="1">
                <a:latin typeface="Courier New" pitchFamily="49" charset="0"/>
              </a:rPr>
              <a:t>     WidgetRef left; WidgetRef right;</a:t>
            </a:r>
          </a:p>
          <a:p>
            <a:r>
              <a:rPr lang="en-US" sz="1400" b="1">
                <a:latin typeface="Courier New" pitchFamily="49" charset="0"/>
              </a:rPr>
              <a:t>     Gadget g; </a:t>
            </a:r>
          </a:p>
          <a:p>
            <a:endParaRPr lang="en-US" sz="1400" b="1">
              <a:latin typeface="Courier New" pitchFamily="49" charset="0"/>
            </a:endParaRPr>
          </a:p>
          <a:p>
            <a:r>
              <a:rPr lang="en-US" sz="1400" b="1">
                <a:latin typeface="Courier New" pitchFamily="49" charset="0"/>
              </a:rPr>
              <a:t>     WidgetRef_Init(&amp;left, _broker, ns); </a:t>
            </a:r>
          </a:p>
          <a:p>
            <a:r>
              <a:rPr lang="en-US" sz="1400" b="1">
                <a:latin typeface="Courier New" pitchFamily="49" charset="0"/>
              </a:rPr>
              <a:t>     WidgetRef_Set_Id(&amp;left, "1001");</a:t>
            </a:r>
          </a:p>
          <a:p>
            <a:r>
              <a:rPr lang="en-US" sz="1400" b="1">
                <a:latin typeface="Courier New" pitchFamily="49" charset="0"/>
              </a:rPr>
              <a:t>     WidgetRef_Init(&amp;right, _broker, ns); </a:t>
            </a:r>
          </a:p>
          <a:p>
            <a:r>
              <a:rPr lang="en-US" sz="1400" b="1">
                <a:latin typeface="Courier New" pitchFamily="49" charset="0"/>
              </a:rPr>
              <a:t>     WidgetRef_Set_Id(&amp;right, "1002");</a:t>
            </a:r>
          </a:p>
          <a:p>
            <a:r>
              <a:rPr lang="en-US" sz="1400" b="1">
                <a:latin typeface="Courier New" pitchFamily="49" charset="0"/>
              </a:rPr>
              <a:t>     Gadget_Init(&amp;g, _broker, ns);</a:t>
            </a:r>
          </a:p>
          <a:p>
            <a:r>
              <a:rPr lang="en-US" sz="1400" b="1">
                <a:latin typeface="Courier New" pitchFamily="49" charset="0"/>
              </a:rPr>
              <a:t>     Gadget_Set_Left(&amp;g, &amp;left);</a:t>
            </a:r>
          </a:p>
          <a:p>
            <a:r>
              <a:rPr lang="en-US" sz="1400" b="1">
                <a:latin typeface="Courier New" pitchFamily="49" charset="0"/>
              </a:rPr>
              <a:t>     Gadget_Set_Right(&amp;g, &amp;right);</a:t>
            </a:r>
          </a:p>
          <a:p>
            <a:r>
              <a:rPr lang="en-US" sz="1400" b="1">
                <a:latin typeface="Courier New" pitchFamily="49" charset="0"/>
              </a:rPr>
              <a:t>     KReturnInstance(result, g); </a:t>
            </a:r>
          </a:p>
          <a:p>
            <a:r>
              <a:rPr lang="en-US" sz="1400" b="1">
                <a:latin typeface="Courier New" pitchFamily="49" charset="0"/>
              </a:rPr>
              <a:t>CMReturn(CMPI_RC_OK); </a:t>
            </a:r>
          </a:p>
          <a:p>
            <a:r>
              <a:rPr lang="en-US" sz="1400" b="1">
                <a:latin typeface="Courier New" pitchFamily="49" charset="0"/>
              </a:rPr>
              <a:t>}</a:t>
            </a:r>
          </a:p>
          <a:p>
            <a:endParaRPr lang="en-US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BC6EF7C-BA90-472C-8030-2ECF53918A78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Provider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konkret generates skeleton for c function to implement methods defined in class</a:t>
            </a:r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152400" y="2514600"/>
            <a:ext cx="3276600" cy="19812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>
                <a:latin typeface="Courier New" pitchFamily="49" charset="0"/>
              </a:rPr>
              <a:t>class KC_Widget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</a:rPr>
              <a:t>     [Key] uint32 Id;</a:t>
            </a:r>
          </a:p>
          <a:p>
            <a:r>
              <a:rPr lang="en-US" sz="1400">
                <a:latin typeface="Courier New" pitchFamily="49" charset="0"/>
              </a:rPr>
              <a:t>     string Color;</a:t>
            </a:r>
          </a:p>
          <a:p>
            <a:r>
              <a:rPr lang="en-US" sz="1400">
                <a:latin typeface="Courier New" pitchFamily="49" charset="0"/>
              </a:rPr>
              <a:t>     uint32 Size;</a:t>
            </a:r>
          </a:p>
          <a:p>
            <a:r>
              <a:rPr lang="en-US" sz="1400">
                <a:latin typeface="Courier New" pitchFamily="49" charset="0"/>
              </a:rPr>
              <a:t>     [Static] uint32 Add([In]</a:t>
            </a:r>
          </a:p>
          <a:p>
            <a:r>
              <a:rPr lang="en-US" sz="1400">
                <a:latin typeface="Courier New" pitchFamily="49" charset="0"/>
              </a:rPr>
              <a:t>         uint32 X,</a:t>
            </a:r>
          </a:p>
          <a:p>
            <a:r>
              <a:rPr lang="en-US" sz="1400">
                <a:latin typeface="Courier New" pitchFamily="49" charset="0"/>
              </a:rPr>
              <a:t>         [In] uint32 Y);</a:t>
            </a:r>
          </a:p>
          <a:p>
            <a:r>
              <a:rPr lang="en-US" sz="1400">
                <a:latin typeface="Courier New" pitchFamily="49" charset="0"/>
              </a:rPr>
              <a:t> };</a:t>
            </a:r>
          </a:p>
        </p:txBody>
      </p:sp>
      <p:sp>
        <p:nvSpPr>
          <p:cNvPr id="165893" name="AutoShape 5"/>
          <p:cNvSpPr>
            <a:spLocks noChangeArrowheads="1"/>
          </p:cNvSpPr>
          <p:nvPr/>
        </p:nvSpPr>
        <p:spPr bwMode="auto">
          <a:xfrm>
            <a:off x="4038600" y="2895600"/>
            <a:ext cx="4876800" cy="28956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 b="1">
                <a:latin typeface="Courier New" pitchFamily="49" charset="0"/>
              </a:rPr>
              <a:t>KUint32 Widget_Add(</a:t>
            </a:r>
          </a:p>
          <a:p>
            <a:r>
              <a:rPr lang="en-US" sz="1400" b="1">
                <a:latin typeface="Courier New" pitchFamily="49" charset="0"/>
              </a:rPr>
              <a:t>    const CMPIBroker* cb,</a:t>
            </a:r>
          </a:p>
          <a:p>
            <a:r>
              <a:rPr lang="en-US" sz="1400" b="1">
                <a:latin typeface="Courier New" pitchFamily="49" charset="0"/>
              </a:rPr>
              <a:t>    CMPIMethodMI* mi, </a:t>
            </a:r>
          </a:p>
          <a:p>
            <a:r>
              <a:rPr lang="en-US" sz="1400" b="1">
                <a:latin typeface="Courier New" pitchFamily="49" charset="0"/>
              </a:rPr>
              <a:t>    const CMPIContext* context, </a:t>
            </a:r>
          </a:p>
          <a:p>
            <a:r>
              <a:rPr lang="en-US" sz="1400" b="1">
                <a:latin typeface="Courier New" pitchFamily="49" charset="0"/>
              </a:rPr>
              <a:t>    const KUint32* X,</a:t>
            </a:r>
          </a:p>
          <a:p>
            <a:r>
              <a:rPr lang="en-US" sz="1400" b="1">
                <a:latin typeface="Courier New" pitchFamily="49" charset="0"/>
              </a:rPr>
              <a:t>    const KUint32* Y,</a:t>
            </a:r>
          </a:p>
          <a:p>
            <a:r>
              <a:rPr lang="en-US" sz="1400" b="1">
                <a:latin typeface="Courier New" pitchFamily="49" charset="0"/>
              </a:rPr>
              <a:t>    CMPIStatus* status)</a:t>
            </a:r>
          </a:p>
          <a:p>
            <a:r>
              <a:rPr lang="en-US" sz="1400" b="1">
                <a:latin typeface="Courier New" pitchFamily="49" charset="0"/>
              </a:rPr>
              <a:t> {</a:t>
            </a:r>
          </a:p>
          <a:p>
            <a:r>
              <a:rPr lang="en-US" sz="1400" b="1">
                <a:latin typeface="Courier New" pitchFamily="49" charset="0"/>
              </a:rPr>
              <a:t>     KUint32 result = KUINT32_INIT;</a:t>
            </a:r>
          </a:p>
          <a:p>
            <a:r>
              <a:rPr lang="en-US" sz="1400" b="1">
                <a:latin typeface="Courier New" pitchFamily="49" charset="0"/>
              </a:rPr>
              <a:t>     KSetStatus(status, ERR_NOT_SUPPORTED);</a:t>
            </a:r>
          </a:p>
          <a:p>
            <a:r>
              <a:rPr lang="en-US" sz="1400" b="1">
                <a:latin typeface="Courier New" pitchFamily="49" charset="0"/>
              </a:rPr>
              <a:t>     return result; </a:t>
            </a:r>
          </a:p>
          <a:p>
            <a:r>
              <a:rPr lang="en-US" sz="1400" b="1">
                <a:latin typeface="Courier New" pitchFamily="49" charset="0"/>
              </a:rPr>
              <a:t>}</a:t>
            </a:r>
          </a:p>
          <a:p>
            <a:endParaRPr lang="en-US" sz="1400" b="1">
              <a:latin typeface="Courier New" pitchFamily="49" charset="0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533400" y="4572000"/>
            <a:ext cx="35052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Generator creates Widget_add method</a:t>
            </a:r>
          </a:p>
          <a:p>
            <a:pPr>
              <a:buFontTx/>
              <a:buChar char="•"/>
            </a:pPr>
            <a:r>
              <a:rPr lang="en-US"/>
              <a:t>Default implementation returns NOT_SUPPORTED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762000" y="5486400"/>
            <a:ext cx="2987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872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C447415-0466-49B8-92D1-1ECA5C5D6C4C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Implemented Add method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79538"/>
            <a:ext cx="2406650" cy="5213350"/>
          </a:xfrm>
        </p:spPr>
        <p:txBody>
          <a:bodyPr/>
          <a:lstStyle/>
          <a:p>
            <a:r>
              <a:rPr lang="en-US" sz="2400" smtClean="0"/>
              <a:t>Developer implements parameter and result setting</a:t>
            </a:r>
          </a:p>
        </p:txBody>
      </p:sp>
      <p:sp>
        <p:nvSpPr>
          <p:cNvPr id="167940" name="AutoShape 4"/>
          <p:cNvSpPr>
            <a:spLocks noChangeArrowheads="1"/>
          </p:cNvSpPr>
          <p:nvPr/>
        </p:nvSpPr>
        <p:spPr bwMode="auto">
          <a:xfrm>
            <a:off x="2667000" y="1600200"/>
            <a:ext cx="6172200" cy="4114800"/>
          </a:xfrm>
          <a:prstGeom prst="foldedCorner">
            <a:avLst>
              <a:gd name="adj" fmla="val 6366"/>
            </a:avLst>
          </a:prstGeom>
          <a:solidFill>
            <a:srgbClr val="FFFFD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400" b="1">
                <a:latin typeface="Courier New" pitchFamily="49" charset="0"/>
              </a:rPr>
              <a:t>KUint32 Widget_Add(</a:t>
            </a:r>
          </a:p>
          <a:p>
            <a:r>
              <a:rPr lang="en-US" sz="1400" b="1">
                <a:latin typeface="Courier New" pitchFamily="49" charset="0"/>
              </a:rPr>
              <a:t>     const CMPIBroker* cb, </a:t>
            </a:r>
          </a:p>
          <a:p>
            <a:r>
              <a:rPr lang="en-US" sz="1400" b="1">
                <a:latin typeface="Courier New" pitchFamily="49" charset="0"/>
              </a:rPr>
              <a:t>    CMPIMethodMI* mi,</a:t>
            </a:r>
          </a:p>
          <a:p>
            <a:r>
              <a:rPr lang="en-US" sz="1400" b="1">
                <a:latin typeface="Courier New" pitchFamily="49" charset="0"/>
              </a:rPr>
              <a:t>     const CMPIContext* context, </a:t>
            </a:r>
          </a:p>
          <a:p>
            <a:r>
              <a:rPr lang="en-US" sz="1400" b="1">
                <a:latin typeface="Courier New" pitchFamily="49" charset="0"/>
              </a:rPr>
              <a:t>    const KUint32* X, </a:t>
            </a:r>
          </a:p>
          <a:p>
            <a:r>
              <a:rPr lang="en-US" sz="1400" b="1">
                <a:latin typeface="Courier New" pitchFamily="49" charset="0"/>
              </a:rPr>
              <a:t>    const KUint32* Y,</a:t>
            </a:r>
          </a:p>
          <a:p>
            <a:r>
              <a:rPr lang="en-US" sz="1400" b="1">
                <a:latin typeface="Courier New" pitchFamily="49" charset="0"/>
              </a:rPr>
              <a:t>    CMPIStatus* status) </a:t>
            </a:r>
          </a:p>
          <a:p>
            <a:r>
              <a:rPr lang="en-US" sz="1400" b="1">
                <a:latin typeface="Courier New" pitchFamily="49" charset="0"/>
              </a:rPr>
              <a:t>{</a:t>
            </a:r>
          </a:p>
          <a:p>
            <a:r>
              <a:rPr lang="en-US" sz="1400" b="1">
                <a:latin typeface="Courier New" pitchFamily="49" charset="0"/>
              </a:rPr>
              <a:t> KUint32 result = KUINT32_INIT; </a:t>
            </a:r>
          </a:p>
          <a:p>
            <a:r>
              <a:rPr lang="en-US" sz="1400" b="1">
                <a:latin typeface="Courier New" pitchFamily="49" charset="0"/>
              </a:rPr>
              <a:t>      if (!X-&gt;exists || !Y-&gt;exists || X-&gt;null || Y-&gt;null)</a:t>
            </a:r>
          </a:p>
          <a:p>
            <a:r>
              <a:rPr lang="en-US" sz="1400" b="1">
                <a:latin typeface="Courier New" pitchFamily="49" charset="0"/>
              </a:rPr>
              <a:t>      { </a:t>
            </a:r>
          </a:p>
          <a:p>
            <a:r>
              <a:rPr lang="en-US" sz="1400" b="1">
                <a:latin typeface="Courier New" pitchFamily="49" charset="0"/>
              </a:rPr>
              <a:t>          KSetStatus(status, ERR_INVALID_PARAMETER);</a:t>
            </a:r>
          </a:p>
          <a:p>
            <a:r>
              <a:rPr lang="en-US" sz="1400" b="1">
                <a:latin typeface="Courier New" pitchFamily="49" charset="0"/>
              </a:rPr>
              <a:t>           return result; </a:t>
            </a:r>
          </a:p>
          <a:p>
            <a:r>
              <a:rPr lang="en-US" sz="1400" b="1">
                <a:latin typeface="Courier New" pitchFamily="49" charset="0"/>
              </a:rPr>
              <a:t>       } </a:t>
            </a:r>
          </a:p>
          <a:p>
            <a:r>
              <a:rPr lang="en-US" sz="1400" b="1">
                <a:latin typeface="Courier New" pitchFamily="49" charset="0"/>
              </a:rPr>
              <a:t>       KUint32_Set(&amp;result, X-&gt;value + Y-&gt;value);</a:t>
            </a:r>
          </a:p>
          <a:p>
            <a:r>
              <a:rPr lang="en-US" sz="1400" b="1">
                <a:latin typeface="Courier New" pitchFamily="49" charset="0"/>
              </a:rPr>
              <a:t>       KSetStatus(status, OK);</a:t>
            </a:r>
          </a:p>
          <a:p>
            <a:r>
              <a:rPr lang="en-US" sz="1400" b="1">
                <a:latin typeface="Courier New" pitchFamily="49" charset="0"/>
              </a:rPr>
              <a:t>       return result; </a:t>
            </a:r>
          </a:p>
          <a:p>
            <a:r>
              <a:rPr lang="en-US" sz="1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67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2570E1C-BF32-4788-9F83-89E3FD149768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Indication Provider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Implemented but I did not have time to document example</a:t>
            </a:r>
          </a:p>
        </p:txBody>
      </p:sp>
    </p:spTree>
    <p:extLst>
      <p:ext uri="{BB962C8B-B14F-4D97-AF65-F5344CB8AC3E}">
        <p14:creationId xmlns:p14="http://schemas.microsoft.com/office/powerpoint/2010/main" val="12468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016A331-BD55-4995-B979-431EE214307A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Registering Providers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Konkretreg</a:t>
            </a:r>
          </a:p>
          <a:p>
            <a:pPr lvl="1"/>
            <a:r>
              <a:rPr lang="en-US" smtClean="0"/>
              <a:t>Builds registration definition from provider library</a:t>
            </a:r>
          </a:p>
          <a:p>
            <a:pPr lvl="1"/>
            <a:r>
              <a:rPr lang="en-US" smtClean="0"/>
              <a:t>Options for Pegasus (mof files) and sfcb(keyword=value) registration file</a:t>
            </a:r>
          </a:p>
          <a:p>
            <a:pPr lvl="1"/>
            <a:r>
              <a:rPr lang="en-US" smtClean="0"/>
              <a:t>Different than CIMPLE in that it only creates registration files</a:t>
            </a:r>
          </a:p>
        </p:txBody>
      </p:sp>
    </p:spTree>
    <p:extLst>
      <p:ext uri="{BB962C8B-B14F-4D97-AF65-F5344CB8AC3E}">
        <p14:creationId xmlns:p14="http://schemas.microsoft.com/office/powerpoint/2010/main" val="25007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6D4D49D-AF95-4E36-A7DA-E8403472C435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KonkretCMPI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Download source tree</a:t>
            </a:r>
          </a:p>
          <a:p>
            <a:r>
              <a:rPr lang="en-US" smtClean="0"/>
              <a:t>Untar</a:t>
            </a:r>
          </a:p>
          <a:p>
            <a:r>
              <a:rPr lang="en-US" smtClean="0"/>
              <a:t>Configure (./configure with schema and CMPI header file options set)</a:t>
            </a:r>
          </a:p>
          <a:p>
            <a:r>
              <a:rPr lang="en-US" smtClean="0"/>
              <a:t>Make</a:t>
            </a:r>
          </a:p>
          <a:p>
            <a:r>
              <a:rPr lang="en-US" smtClean="0"/>
              <a:t>Make install (root privileges)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431925" y="5556790"/>
            <a:ext cx="601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KonkretCMPI</a:t>
            </a:r>
            <a:r>
              <a:rPr lang="en-US" dirty="0"/>
              <a:t> uses the standard </a:t>
            </a:r>
            <a:r>
              <a:rPr lang="en-US" dirty="0" err="1"/>
              <a:t>automake</a:t>
            </a:r>
            <a:r>
              <a:rPr lang="en-US" dirty="0"/>
              <a:t> utilities</a:t>
            </a:r>
          </a:p>
        </p:txBody>
      </p:sp>
    </p:spTree>
    <p:extLst>
      <p:ext uri="{BB962C8B-B14F-4D97-AF65-F5344CB8AC3E}">
        <p14:creationId xmlns:p14="http://schemas.microsoft.com/office/powerpoint/2010/main" val="39728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2A75399-0364-4B05-9F6C-12C2FF67F7DF}" type="slidenum">
              <a:rPr lang="en-US"/>
              <a:pPr>
                <a:defRPr/>
              </a:pPr>
              <a:t>98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Konkret is an effective developer tool that matches CMPI philosophy and mechanisms</a:t>
            </a:r>
          </a:p>
          <a:p>
            <a:r>
              <a:rPr lang="en-US" smtClean="0"/>
              <a:t>Significantly simplifies CMPI provider development</a:t>
            </a:r>
          </a:p>
          <a:p>
            <a:pPr lvl="1"/>
            <a:r>
              <a:rPr lang="en-US" smtClean="0"/>
              <a:t>Automatically creates provider skeletons</a:t>
            </a:r>
          </a:p>
          <a:p>
            <a:pPr lvl="1"/>
            <a:r>
              <a:rPr lang="en-US" smtClean="0"/>
              <a:t>Automatically creates class objects</a:t>
            </a:r>
          </a:p>
          <a:p>
            <a:pPr lvl="1"/>
            <a:r>
              <a:rPr lang="en-US" smtClean="0"/>
              <a:t>Automatically creates methods for creating and manipulating instances, paths, etc.</a:t>
            </a:r>
          </a:p>
          <a:p>
            <a:pPr lvl="1"/>
            <a:r>
              <a:rPr lang="en-US" smtClean="0"/>
              <a:t>Provides significant compile time error checking</a:t>
            </a:r>
          </a:p>
          <a:p>
            <a:pPr lvl="1"/>
            <a:r>
              <a:rPr lang="en-US" smtClean="0"/>
              <a:t>At least 10 – 1 source code reduction</a:t>
            </a:r>
          </a:p>
        </p:txBody>
      </p:sp>
    </p:spTree>
    <p:extLst>
      <p:ext uri="{BB962C8B-B14F-4D97-AF65-F5344CB8AC3E}">
        <p14:creationId xmlns:p14="http://schemas.microsoft.com/office/powerpoint/2010/main" val="20581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86EC295-D149-445F-96E0-F9639AE8F1EE}" type="slidenum">
              <a:rPr lang="en-US"/>
              <a:pPr>
                <a:defRPr/>
              </a:pPr>
              <a:t>99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584950"/>
            <a:ext cx="2895600" cy="273050"/>
          </a:xfrm>
          <a:prstGeom prst="rect">
            <a:avLst/>
          </a:prstGeom>
          <a:ln/>
        </p:spPr>
        <p:txBody>
          <a:bodyPr/>
          <a:lstStyle/>
          <a:p>
            <a:r>
              <a:rPr lang="en-US" smtClean="0"/>
              <a:t>MDC2011 </a:t>
            </a:r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Usage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date konkret providers have been used on</a:t>
            </a:r>
          </a:p>
          <a:p>
            <a:pPr lvl="1"/>
            <a:r>
              <a:rPr lang="en-US" smtClean="0"/>
              <a:t>Pegasus cimserver</a:t>
            </a:r>
          </a:p>
          <a:p>
            <a:pPr lvl="1"/>
            <a:r>
              <a:rPr lang="en-US" smtClean="0"/>
              <a:t>SFCB cimserver</a:t>
            </a:r>
          </a:p>
          <a:p>
            <a:pPr lvl="1"/>
            <a:r>
              <a:rPr lang="en-US" smtClean="0"/>
              <a:t>(that we know of)</a:t>
            </a:r>
          </a:p>
        </p:txBody>
      </p:sp>
    </p:spTree>
    <p:extLst>
      <p:ext uri="{BB962C8B-B14F-4D97-AF65-F5344CB8AC3E}">
        <p14:creationId xmlns:p14="http://schemas.microsoft.com/office/powerpoint/2010/main" val="21614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F9B"/>
      </a:accent1>
      <a:accent2>
        <a:srgbClr val="576795"/>
      </a:accent2>
      <a:accent3>
        <a:srgbClr val="FFFFFF"/>
      </a:accent3>
      <a:accent4>
        <a:srgbClr val="000000"/>
      </a:accent4>
      <a:accent5>
        <a:srgbClr val="DBDCCB"/>
      </a:accent5>
      <a:accent6>
        <a:srgbClr val="4E5D87"/>
      </a:accent6>
      <a:hlink>
        <a:srgbClr val="859848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F9B"/>
        </a:accent1>
        <a:accent2>
          <a:srgbClr val="576795"/>
        </a:accent2>
        <a:accent3>
          <a:srgbClr val="FFFFFF"/>
        </a:accent3>
        <a:accent4>
          <a:srgbClr val="000000"/>
        </a:accent4>
        <a:accent5>
          <a:srgbClr val="DBDCCB"/>
        </a:accent5>
        <a:accent6>
          <a:srgbClr val="4E5D8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6670</Words>
  <Application>Microsoft Office PowerPoint</Application>
  <PresentationFormat>On-screen Show (4:3)</PresentationFormat>
  <Paragraphs>1714</Paragraphs>
  <Slides>102</Slides>
  <Notes>82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4" baseType="lpstr">
      <vt:lpstr>Default Design</vt:lpstr>
      <vt:lpstr>Bitmap Image</vt:lpstr>
      <vt:lpstr>CIMPLE, BREVITY and KonkretCMPI</vt:lpstr>
      <vt:lpstr>TBD</vt:lpstr>
      <vt:lpstr>Agenda</vt:lpstr>
      <vt:lpstr>What are CIMPLE, BREVITY and KonkretCMPI?</vt:lpstr>
      <vt:lpstr>Provider Development Issues</vt:lpstr>
      <vt:lpstr>Some Core Provider Writing Concepts</vt:lpstr>
      <vt:lpstr>Conventional Provider</vt:lpstr>
      <vt:lpstr>Issue 1:  “dynamic” interfaces</vt:lpstr>
      <vt:lpstr>What if Fan were a real class?</vt:lpstr>
      <vt:lpstr>Pegasus/CIMPLE  source comparison</vt:lpstr>
      <vt:lpstr>Issue 2: CIM Operation Dichotomy</vt:lpstr>
      <vt:lpstr>Example</vt:lpstr>
      <vt:lpstr>Issue 3: Not all CIM operations should require programmer effort</vt:lpstr>
      <vt:lpstr>CIMPLE Reduces Instance Operation coding</vt:lpstr>
      <vt:lpstr>Handling assoc/ref operations</vt:lpstr>
      <vt:lpstr>Reducing Association Operations</vt:lpstr>
      <vt:lpstr>Issue 4: Hand coding objects</vt:lpstr>
      <vt:lpstr>Concrete Classes</vt:lpstr>
      <vt:lpstr>Concrete CIM Elements</vt:lpstr>
      <vt:lpstr>Issue 5 – CIM Extrinsic Methods are hard to implement</vt:lpstr>
      <vt:lpstr>Method Example</vt:lpstr>
      <vt:lpstr>Issue 6 - 90 – 10 Rule</vt:lpstr>
      <vt:lpstr>Goals</vt:lpstr>
      <vt:lpstr>Summary of Issues</vt:lpstr>
      <vt:lpstr>The CIMPLE Vision</vt:lpstr>
      <vt:lpstr>CIMPLE?</vt:lpstr>
      <vt:lpstr>Licensing</vt:lpstr>
      <vt:lpstr>Supported Platforms</vt:lpstr>
      <vt:lpstr>What’s new</vt:lpstr>
      <vt:lpstr>http://simplewbem.org</vt:lpstr>
      <vt:lpstr>Support</vt:lpstr>
      <vt:lpstr>Obtaining CIMPLE, BREVITY, and BREVITY</vt:lpstr>
      <vt:lpstr>CIMPLE</vt:lpstr>
      <vt:lpstr>What is CIMPLE?</vt:lpstr>
      <vt:lpstr>CIMPLE Provider Architecture</vt:lpstr>
      <vt:lpstr>CIMPLE CMPI Providers</vt:lpstr>
      <vt:lpstr>CIMPLE Pegasus C++ Providers</vt:lpstr>
      <vt:lpstr>CIMPLE WMI Providers</vt:lpstr>
      <vt:lpstr>CIMPLE Provider Types</vt:lpstr>
      <vt:lpstr>Major Features</vt:lpstr>
      <vt:lpstr>CIMPLE Provider Development Steps</vt:lpstr>
      <vt:lpstr>Class Generation</vt:lpstr>
      <vt:lpstr>Provider Generation</vt:lpstr>
      <vt:lpstr>Module Generation</vt:lpstr>
      <vt:lpstr>Provider Module Makefile Generation</vt:lpstr>
      <vt:lpstr>Provider Module Registration</vt:lpstr>
      <vt:lpstr>CIMPLE Provider Development Steps</vt:lpstr>
      <vt:lpstr>Genproj Tool</vt:lpstr>
      <vt:lpstr>CIMPLE Provider Modules</vt:lpstr>
      <vt:lpstr>Object Path Elimination</vt:lpstr>
      <vt:lpstr>Operation Elimination and Automation</vt:lpstr>
      <vt:lpstr>Example</vt:lpstr>
      <vt:lpstr>Example Classes &amp; Instances</vt:lpstr>
      <vt:lpstr>Example Workflow</vt:lpstr>
      <vt:lpstr>Instance Provider</vt:lpstr>
      <vt:lpstr>Association Provider</vt:lpstr>
      <vt:lpstr>Extrinsic Method</vt:lpstr>
      <vt:lpstr>Indication Providers</vt:lpstr>
      <vt:lpstr>CIM Object Manager Upcalls</vt:lpstr>
      <vt:lpstr>Memory Cache </vt:lpstr>
      <vt:lpstr>Memory Cache Example</vt:lpstr>
      <vt:lpstr>Persistent Store</vt:lpstr>
      <vt:lpstr>Other Support Services</vt:lpstr>
      <vt:lpstr>Short Term Plans</vt:lpstr>
      <vt:lpstr>Long Term Plans</vt:lpstr>
      <vt:lpstr>CIMPLE Documentation</vt:lpstr>
      <vt:lpstr>Retargeting a CIMPLE Provider</vt:lpstr>
      <vt:lpstr>CIMPLE Advantages Summary</vt:lpstr>
      <vt:lpstr>What is BREVITY?</vt:lpstr>
      <vt:lpstr>BREVITY Advantages</vt:lpstr>
      <vt:lpstr>Concrete Class Generation</vt:lpstr>
      <vt:lpstr>Working with Generated Class Handles</vt:lpstr>
      <vt:lpstr>Working with Generated Class References</vt:lpstr>
      <vt:lpstr>Enumerating Instances</vt:lpstr>
      <vt:lpstr>Invoking an Extrinsic Method with BREVITY</vt:lpstr>
      <vt:lpstr>Invoking an Extrinsic Method With Pegasus</vt:lpstr>
      <vt:lpstr>KonkretCMPI</vt:lpstr>
      <vt:lpstr>What is KonkretCMPI</vt:lpstr>
      <vt:lpstr>Pitfalls with CMPI interface</vt:lpstr>
      <vt:lpstr>Why Use Konkret?</vt:lpstr>
      <vt:lpstr>Different ways to use Konkret</vt:lpstr>
      <vt:lpstr>Convenience Functions</vt:lpstr>
      <vt:lpstr>Default Provider Operations</vt:lpstr>
      <vt:lpstr>Generate Class Interfaces</vt:lpstr>
      <vt:lpstr>Example, forming an instance</vt:lpstr>
      <vt:lpstr>Manipulating Properties</vt:lpstr>
      <vt:lpstr>Mapping to CMPI</vt:lpstr>
      <vt:lpstr>Generate Provider Skeletons</vt:lpstr>
      <vt:lpstr>Implement EnumerateInstances</vt:lpstr>
      <vt:lpstr>Using a default Operation</vt:lpstr>
      <vt:lpstr>Association Provider</vt:lpstr>
      <vt:lpstr>Association Provider</vt:lpstr>
      <vt:lpstr>Method Provider</vt:lpstr>
      <vt:lpstr>Implemented Add method</vt:lpstr>
      <vt:lpstr>Indication Provider</vt:lpstr>
      <vt:lpstr>Registering Providers</vt:lpstr>
      <vt:lpstr>Installing KonkretCMPI</vt:lpstr>
      <vt:lpstr>Conclusion</vt:lpstr>
      <vt:lpstr>Usage</vt:lpstr>
      <vt:lpstr>Where to use CIMPLE or Konkret</vt:lpstr>
      <vt:lpstr>Future Directions</vt:lpstr>
      <vt:lpstr>Questions &amp; Discussion</vt:lpstr>
    </vt:vector>
  </TitlesOfParts>
  <Company>MDC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MDC Presentation Template</dc:title>
  <dc:creator>Nuala Ferdinand</dc:creator>
  <cp:lastModifiedBy>kschopmeyer</cp:lastModifiedBy>
  <cp:revision>261</cp:revision>
  <cp:lastPrinted>2011-11-11T20:56:44Z</cp:lastPrinted>
  <dcterms:created xsi:type="dcterms:W3CDTF">2004-06-30T15:51:01Z</dcterms:created>
  <dcterms:modified xsi:type="dcterms:W3CDTF">2011-11-17T21:46:32Z</dcterms:modified>
</cp:coreProperties>
</file>