
<file path=[Content_Types].xml><?xml version="1.0" encoding="utf-8"?>
<Types xmlns="http://schemas.openxmlformats.org/package/2006/content-types">
  <Default Extension="xml" ContentType="application/xml"/>
  <Default Extension="mp4" ContentType="video/unknown"/>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6" r:id="rId4"/>
    <p:sldId id="262" r:id="rId5"/>
    <p:sldId id="267" r:id="rId6"/>
    <p:sldId id="268" r:id="rId7"/>
    <p:sldId id="269" r:id="rId8"/>
    <p:sldId id="263" r:id="rId9"/>
    <p:sldId id="264" r:id="rId10"/>
    <p:sldId id="270" r:id="rId11"/>
    <p:sldId id="265"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5478"/>
    <a:srgbClr val="67809E"/>
    <a:srgbClr val="B0D034"/>
    <a:srgbClr val="E55F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97" autoAdjust="0"/>
    <p:restoredTop sz="94660"/>
  </p:normalViewPr>
  <p:slideViewPr>
    <p:cSldViewPr snapToGrid="0">
      <p:cViewPr>
        <p:scale>
          <a:sx n="103" d="100"/>
          <a:sy n="103" d="100"/>
        </p:scale>
        <p:origin x="-120" y="-3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AC022292-3DAA-4253-9586-C417BC669E59}" type="datetimeFigureOut">
              <a:rPr lang="ko-KR" altLang="en-US" smtClean="0">
                <a:solidFill>
                  <a:prstClr val="black">
                    <a:tint val="75000"/>
                  </a:prstClr>
                </a:solidFill>
              </a:rPr>
              <a:pPr/>
              <a:t>18. 6. 21.</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60547F5E-D3D6-4EAF-95AC-1EF9C98CFA3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8774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C022292-3DAA-4253-9586-C417BC669E59}" type="datetimeFigureOut">
              <a:rPr lang="ko-KR" altLang="en-US" smtClean="0">
                <a:solidFill>
                  <a:prstClr val="black">
                    <a:tint val="75000"/>
                  </a:prstClr>
                </a:solidFill>
              </a:rPr>
              <a:pPr/>
              <a:t>18. 6. 21.</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60547F5E-D3D6-4EAF-95AC-1EF9C98CFA3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5578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C022292-3DAA-4253-9586-C417BC669E59}" type="datetimeFigureOut">
              <a:rPr lang="ko-KR" altLang="en-US" smtClean="0">
                <a:solidFill>
                  <a:prstClr val="black">
                    <a:tint val="75000"/>
                  </a:prstClr>
                </a:solidFill>
              </a:rPr>
              <a:pPr/>
              <a:t>18. 6. 21.</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60547F5E-D3D6-4EAF-95AC-1EF9C98CFA3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34800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C022292-3DAA-4253-9586-C417BC669E59}" type="datetimeFigureOut">
              <a:rPr lang="ko-KR" altLang="en-US" smtClean="0">
                <a:solidFill>
                  <a:prstClr val="black">
                    <a:tint val="75000"/>
                  </a:prstClr>
                </a:solidFill>
              </a:rPr>
              <a:pPr/>
              <a:t>18. 6. 21.</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60547F5E-D3D6-4EAF-95AC-1EF9C98CFA3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163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AC022292-3DAA-4253-9586-C417BC669E59}" type="datetimeFigureOut">
              <a:rPr lang="ko-KR" altLang="en-US" smtClean="0">
                <a:solidFill>
                  <a:prstClr val="black">
                    <a:tint val="75000"/>
                  </a:prstClr>
                </a:solidFill>
              </a:rPr>
              <a:pPr/>
              <a:t>18. 6. 21.</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60547F5E-D3D6-4EAF-95AC-1EF9C98CFA3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6832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AC022292-3DAA-4253-9586-C417BC669E59}" type="datetimeFigureOut">
              <a:rPr lang="ko-KR" altLang="en-US" smtClean="0">
                <a:solidFill>
                  <a:prstClr val="black">
                    <a:tint val="75000"/>
                  </a:prstClr>
                </a:solidFill>
              </a:rPr>
              <a:pPr/>
              <a:t>18. 6. 21.</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60547F5E-D3D6-4EAF-95AC-1EF9C98CFA3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57654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AC022292-3DAA-4253-9586-C417BC669E59}" type="datetimeFigureOut">
              <a:rPr lang="ko-KR" altLang="en-US" smtClean="0">
                <a:solidFill>
                  <a:prstClr val="black">
                    <a:tint val="75000"/>
                  </a:prstClr>
                </a:solidFill>
              </a:rPr>
              <a:pPr/>
              <a:t>18. 6. 21.</a:t>
            </a:fld>
            <a:endParaRPr lang="ko-KR" altLang="en-US">
              <a:solidFill>
                <a:prstClr val="black">
                  <a:tint val="75000"/>
                </a:prstClr>
              </a:solidFill>
            </a:endParaRPr>
          </a:p>
        </p:txBody>
      </p:sp>
      <p:sp>
        <p:nvSpPr>
          <p:cNvPr id="8" name="바닥글 개체 틀 7"/>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p:cNvSpPr>
            <a:spLocks noGrp="1"/>
          </p:cNvSpPr>
          <p:nvPr>
            <p:ph type="sldNum" sz="quarter" idx="12"/>
          </p:nvPr>
        </p:nvSpPr>
        <p:spPr/>
        <p:txBody>
          <a:bodyPr/>
          <a:lstStyle/>
          <a:p>
            <a:fld id="{60547F5E-D3D6-4EAF-95AC-1EF9C98CFA3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43213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AC022292-3DAA-4253-9586-C417BC669E59}" type="datetimeFigureOut">
              <a:rPr lang="ko-KR" altLang="en-US" smtClean="0">
                <a:solidFill>
                  <a:prstClr val="black">
                    <a:tint val="75000"/>
                  </a:prstClr>
                </a:solidFill>
              </a:rPr>
              <a:pPr/>
              <a:t>18. 6. 21.</a:t>
            </a:fld>
            <a:endParaRPr lang="ko-KR" altLang="en-US">
              <a:solidFill>
                <a:prstClr val="black">
                  <a:tint val="75000"/>
                </a:prstClr>
              </a:solidFill>
            </a:endParaRPr>
          </a:p>
        </p:txBody>
      </p:sp>
      <p:sp>
        <p:nvSpPr>
          <p:cNvPr id="4" name="바닥글 개체 틀 3"/>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p:cNvSpPr>
            <a:spLocks noGrp="1"/>
          </p:cNvSpPr>
          <p:nvPr>
            <p:ph type="sldNum" sz="quarter" idx="12"/>
          </p:nvPr>
        </p:nvSpPr>
        <p:spPr/>
        <p:txBody>
          <a:bodyPr/>
          <a:lstStyle/>
          <a:p>
            <a:fld id="{60547F5E-D3D6-4EAF-95AC-1EF9C98CFA3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433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C022292-3DAA-4253-9586-C417BC669E59}" type="datetimeFigureOut">
              <a:rPr lang="ko-KR" altLang="en-US" smtClean="0">
                <a:solidFill>
                  <a:prstClr val="black">
                    <a:tint val="75000"/>
                  </a:prstClr>
                </a:solidFill>
              </a:rPr>
              <a:pPr/>
              <a:t>18. 6. 21.</a:t>
            </a:fld>
            <a:endParaRPr lang="ko-KR" altLang="en-US">
              <a:solidFill>
                <a:prstClr val="black">
                  <a:tint val="75000"/>
                </a:prstClr>
              </a:solidFill>
            </a:endParaRPr>
          </a:p>
        </p:txBody>
      </p:sp>
      <p:sp>
        <p:nvSpPr>
          <p:cNvPr id="3" name="바닥글 개체 틀 2"/>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p:cNvSpPr>
            <a:spLocks noGrp="1"/>
          </p:cNvSpPr>
          <p:nvPr>
            <p:ph type="sldNum" sz="quarter" idx="12"/>
          </p:nvPr>
        </p:nvSpPr>
        <p:spPr/>
        <p:txBody>
          <a:bodyPr/>
          <a:lstStyle/>
          <a:p>
            <a:fld id="{60547F5E-D3D6-4EAF-95AC-1EF9C98CFA3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74246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C022292-3DAA-4253-9586-C417BC669E59}" type="datetimeFigureOut">
              <a:rPr lang="ko-KR" altLang="en-US" smtClean="0">
                <a:solidFill>
                  <a:prstClr val="black">
                    <a:tint val="75000"/>
                  </a:prstClr>
                </a:solidFill>
              </a:rPr>
              <a:pPr/>
              <a:t>18. 6. 21.</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60547F5E-D3D6-4EAF-95AC-1EF9C98CFA3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8897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C022292-3DAA-4253-9586-C417BC669E59}" type="datetimeFigureOut">
              <a:rPr lang="ko-KR" altLang="en-US" smtClean="0">
                <a:solidFill>
                  <a:prstClr val="black">
                    <a:tint val="75000"/>
                  </a:prstClr>
                </a:solidFill>
              </a:rPr>
              <a:pPr/>
              <a:t>18. 6. 21.</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60547F5E-D3D6-4EAF-95AC-1EF9C98CFA3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6382932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22292-3DAA-4253-9586-C417BC669E59}" type="datetimeFigureOut">
              <a:rPr lang="ko-KR" altLang="en-US" smtClean="0">
                <a:solidFill>
                  <a:prstClr val="black">
                    <a:tint val="75000"/>
                  </a:prstClr>
                </a:solidFill>
              </a:rPr>
              <a:pPr/>
              <a:t>18. 6. 21.</a:t>
            </a:fld>
            <a:endParaRPr lang="ko-KR" altLang="en-US">
              <a:solidFill>
                <a:prstClr val="black">
                  <a:tint val="75000"/>
                </a:prstClr>
              </a:solidFill>
            </a:endParaRPr>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47F5E-D3D6-4EAF-95AC-1EF9C98CFA3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026629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4.png"/><Relationship Id="rId5" Type="http://schemas.microsoft.com/office/2007/relationships/hdphoto" Target="../media/hdphoto4.wdp"/><Relationship Id="rId6" Type="http://schemas.openxmlformats.org/officeDocument/2006/relationships/image" Target="../media/image5.png"/><Relationship Id="rId7"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1.png"/><Relationship Id="rId1" Type="http://schemas.microsoft.com/office/2007/relationships/media" Target="../media/media1.mp4"/><Relationship Id="rId2" Type="http://schemas.openxmlformats.org/officeDocument/2006/relationships/video" Target="../media/media1.mp4"/></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gloos.zum.com/icegeo/v/27619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BEBEC">
                <a:shade val="67500"/>
                <a:satMod val="115000"/>
                <a:lumMod val="59000"/>
                <a:lumOff val="41000"/>
              </a:srgbClr>
            </a:gs>
            <a:gs pos="61000">
              <a:schemeClr val="bg1"/>
            </a:gs>
          </a:gsLst>
          <a:lin ang="12600000" scaled="0"/>
        </a:gradFill>
        <a:effectLst/>
      </p:bgPr>
    </p:bg>
    <p:spTree>
      <p:nvGrpSpPr>
        <p:cNvPr id="1" name=""/>
        <p:cNvGrpSpPr/>
        <p:nvPr/>
      </p:nvGrpSpPr>
      <p:grpSpPr>
        <a:xfrm>
          <a:off x="0" y="0"/>
          <a:ext cx="0" cy="0"/>
          <a:chOff x="0" y="0"/>
          <a:chExt cx="0" cy="0"/>
        </a:xfrm>
      </p:grpSpPr>
      <p:pic>
        <p:nvPicPr>
          <p:cNvPr id="4" name="Picture 3" descr="임직원칼럼소프트한김군3편1.png"/>
          <p:cNvPicPr>
            <a:picLocks noChangeAspect="1"/>
          </p:cNvPicPr>
          <p:nvPr/>
        </p:nvPicPr>
        <p:blipFill>
          <a:blip r:embed="rId2">
            <a:extLst>
              <a:ext uri="{BEBA8EAE-BF5A-486C-A8C5-ECC9F3942E4B}">
                <a14:imgProps xmlns:a14="http://schemas.microsoft.com/office/drawing/2010/main">
                  <a14:imgLayer r:embed="rId3">
                    <a14:imgEffect>
                      <a14:backgroundRemoval t="1429" b="95714" l="1178" r="98587"/>
                    </a14:imgEffect>
                  </a14:imgLayer>
                </a14:imgProps>
              </a:ext>
              <a:ext uri="{28A0092B-C50C-407E-A947-70E740481C1C}">
                <a14:useLocalDpi xmlns:a14="http://schemas.microsoft.com/office/drawing/2010/main" val="0"/>
              </a:ext>
            </a:extLst>
          </a:blip>
          <a:stretch>
            <a:fillRect/>
          </a:stretch>
        </p:blipFill>
        <p:spPr>
          <a:xfrm>
            <a:off x="123310" y="-480831"/>
            <a:ext cx="10397218" cy="6858000"/>
          </a:xfrm>
          <a:prstGeom prst="rect">
            <a:avLst/>
          </a:prstGeom>
        </p:spPr>
      </p:pic>
      <p:pic>
        <p:nvPicPr>
          <p:cNvPr id="5" name="Picture 4" descr="Unknown.png"/>
          <p:cNvPicPr>
            <a:picLocks noChangeAspect="1"/>
          </p:cNvPicPr>
          <p:nvPr/>
        </p:nvPicPr>
        <p:blipFill>
          <a:blip r:embed="rId4">
            <a:extLst>
              <a:ext uri="{BEBA8EAE-BF5A-486C-A8C5-ECC9F3942E4B}">
                <a14:imgProps xmlns:a14="http://schemas.microsoft.com/office/drawing/2010/main">
                  <a14:imgLayer r:embed="rId5">
                    <a14:imgEffect>
                      <a14:backgroundRemoval t="4294" b="89571" l="10000" r="90000"/>
                    </a14:imgEffect>
                  </a14:imgLayer>
                </a14:imgProps>
              </a:ext>
              <a:ext uri="{28A0092B-C50C-407E-A947-70E740481C1C}">
                <a14:useLocalDpi xmlns:a14="http://schemas.microsoft.com/office/drawing/2010/main" val="0"/>
              </a:ext>
            </a:extLst>
          </a:blip>
          <a:stretch>
            <a:fillRect/>
          </a:stretch>
        </p:blipFill>
        <p:spPr>
          <a:xfrm>
            <a:off x="8933207" y="184935"/>
            <a:ext cx="3937000" cy="2070100"/>
          </a:xfrm>
          <a:prstGeom prst="rect">
            <a:avLst/>
          </a:prstGeom>
        </p:spPr>
      </p:pic>
      <p:sp>
        <p:nvSpPr>
          <p:cNvPr id="7" name="직사각형 32"/>
          <p:cNvSpPr/>
          <p:nvPr/>
        </p:nvSpPr>
        <p:spPr>
          <a:xfrm>
            <a:off x="3168994" y="5209776"/>
            <a:ext cx="6227015" cy="1162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800" b="1" dirty="0" smtClean="0">
                <a:solidFill>
                  <a:srgbClr val="67809E"/>
                </a:solidFill>
              </a:rPr>
              <a:t>Open-Source Programming. Team 9</a:t>
            </a:r>
            <a:endParaRPr lang="en-US" altLang="ko-KR" sz="2800" b="1" dirty="0">
              <a:solidFill>
                <a:srgbClr val="525252"/>
              </a:solidFill>
            </a:endParaRPr>
          </a:p>
          <a:p>
            <a:pPr algn="ctr">
              <a:lnSpc>
                <a:spcPct val="150000"/>
              </a:lnSpc>
            </a:pPr>
            <a:r>
              <a:rPr lang="en-US" altLang="ko-KR" sz="1100" b="1" dirty="0" smtClean="0">
                <a:solidFill>
                  <a:srgbClr val="525252"/>
                </a:solidFill>
              </a:rPr>
              <a:t>  </a:t>
            </a:r>
            <a:r>
              <a:rPr lang="en-US" altLang="ko-KR" sz="1500" b="1" dirty="0" smtClean="0">
                <a:solidFill>
                  <a:srgbClr val="525252"/>
                </a:solidFill>
              </a:rPr>
              <a:t>&lt; Kim Min </a:t>
            </a:r>
            <a:r>
              <a:rPr lang="en-US" altLang="ko-KR" sz="1500" b="1" dirty="0" err="1" smtClean="0">
                <a:solidFill>
                  <a:srgbClr val="525252"/>
                </a:solidFill>
              </a:rPr>
              <a:t>Seon</a:t>
            </a:r>
            <a:r>
              <a:rPr lang="en-US" altLang="ko-KR" sz="1500" b="1" dirty="0" smtClean="0">
                <a:solidFill>
                  <a:srgbClr val="525252"/>
                </a:solidFill>
              </a:rPr>
              <a:t> / Kim </a:t>
            </a:r>
            <a:r>
              <a:rPr lang="en-US" altLang="ko-KR" sz="1500" b="1" dirty="0" err="1" smtClean="0">
                <a:solidFill>
                  <a:srgbClr val="525252"/>
                </a:solidFill>
              </a:rPr>
              <a:t>Beom</a:t>
            </a:r>
            <a:r>
              <a:rPr lang="en-US" altLang="ko-KR" sz="1500" b="1" dirty="0" smtClean="0">
                <a:solidFill>
                  <a:srgbClr val="525252"/>
                </a:solidFill>
              </a:rPr>
              <a:t> Jun &gt;</a:t>
            </a:r>
          </a:p>
          <a:p>
            <a:pPr algn="ctr">
              <a:lnSpc>
                <a:spcPct val="150000"/>
              </a:lnSpc>
            </a:pPr>
            <a:r>
              <a:rPr lang="en-US" altLang="ko-KR" sz="1500" b="1" dirty="0" smtClean="0">
                <a:solidFill>
                  <a:srgbClr val="525252"/>
                </a:solidFill>
              </a:rPr>
              <a:t>&lt;Oh </a:t>
            </a:r>
            <a:r>
              <a:rPr lang="en-US" altLang="ko-KR" sz="1500" b="1" dirty="0" err="1" smtClean="0">
                <a:solidFill>
                  <a:srgbClr val="525252"/>
                </a:solidFill>
              </a:rPr>
              <a:t>Eun</a:t>
            </a:r>
            <a:r>
              <a:rPr lang="en-US" altLang="ko-KR" sz="1500" b="1" dirty="0" smtClean="0">
                <a:solidFill>
                  <a:srgbClr val="525252"/>
                </a:solidFill>
              </a:rPr>
              <a:t> Jung /  Yu  </a:t>
            </a:r>
            <a:r>
              <a:rPr lang="en-US" altLang="ko-KR" sz="1500" b="1" dirty="0" err="1" smtClean="0">
                <a:solidFill>
                  <a:srgbClr val="525252"/>
                </a:solidFill>
              </a:rPr>
              <a:t>Byeong</a:t>
            </a:r>
            <a:r>
              <a:rPr lang="en-US" altLang="ko-KR" sz="1500" b="1" dirty="0" smtClean="0">
                <a:solidFill>
                  <a:srgbClr val="525252"/>
                </a:solidFill>
              </a:rPr>
              <a:t> </a:t>
            </a:r>
            <a:r>
              <a:rPr lang="en-US" altLang="ko-KR" sz="1500" b="1" dirty="0" err="1" smtClean="0">
                <a:solidFill>
                  <a:srgbClr val="525252"/>
                </a:solidFill>
              </a:rPr>
              <a:t>Ju</a:t>
            </a:r>
            <a:r>
              <a:rPr lang="en-US" altLang="ko-KR" sz="1500" b="1" dirty="0" smtClean="0">
                <a:solidFill>
                  <a:srgbClr val="525252"/>
                </a:solidFill>
              </a:rPr>
              <a:t> &gt;</a:t>
            </a:r>
            <a:endParaRPr lang="en-US" altLang="ko-KR" sz="1500" b="1" dirty="0">
              <a:solidFill>
                <a:srgbClr val="67809E"/>
              </a:solidFill>
            </a:endParaRPr>
          </a:p>
        </p:txBody>
      </p:sp>
    </p:spTree>
    <p:extLst>
      <p:ext uri="{BB962C8B-B14F-4D97-AF65-F5344CB8AC3E}">
        <p14:creationId xmlns:p14="http://schemas.microsoft.com/office/powerpoint/2010/main" val="23912775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p:cNvSpPr/>
          <p:nvPr/>
        </p:nvSpPr>
        <p:spPr>
          <a:xfrm>
            <a:off x="0" y="1"/>
            <a:ext cx="7324448" cy="1615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altLang="ko-KR" sz="3000" b="1" i="1" dirty="0" smtClean="0">
                <a:solidFill>
                  <a:srgbClr val="67809E"/>
                </a:solidFill>
              </a:rPr>
              <a:t>CONTENTS 4. Reference</a:t>
            </a:r>
            <a:r>
              <a:rPr lang="ko-KR" altLang="en-US" sz="3000" b="1" i="1" dirty="0" smtClean="0">
                <a:solidFill>
                  <a:srgbClr val="67809E"/>
                </a:solidFill>
              </a:rPr>
              <a:t> </a:t>
            </a:r>
            <a:r>
              <a:rPr lang="en-US" altLang="ko-KR" sz="3000" b="1" i="1" dirty="0" smtClean="0">
                <a:solidFill>
                  <a:srgbClr val="67809E"/>
                </a:solidFill>
              </a:rPr>
              <a:t>&amp;</a:t>
            </a:r>
            <a:r>
              <a:rPr lang="ko-KR" altLang="en-US" sz="3000" b="1" i="1" dirty="0" smtClean="0">
                <a:solidFill>
                  <a:srgbClr val="67809E"/>
                </a:solidFill>
              </a:rPr>
              <a:t> </a:t>
            </a:r>
            <a:r>
              <a:rPr lang="en-US" altLang="ko-KR" sz="3000" b="1" i="1" dirty="0" smtClean="0">
                <a:solidFill>
                  <a:srgbClr val="67809E"/>
                </a:solidFill>
              </a:rPr>
              <a:t>Summary</a:t>
            </a:r>
            <a:r>
              <a:rPr lang="en-US" altLang="ko-KR" sz="3000" b="1" i="1" dirty="0" smtClean="0">
                <a:solidFill>
                  <a:srgbClr val="67809E"/>
                </a:solidFill>
              </a:rPr>
              <a:t>  </a:t>
            </a:r>
          </a:p>
          <a:p>
            <a:pPr algn="r">
              <a:lnSpc>
                <a:spcPct val="150000"/>
              </a:lnSpc>
            </a:pPr>
            <a:r>
              <a:rPr lang="ko-KR" altLang="en-US" sz="2000" b="1" dirty="0" smtClean="0">
                <a:solidFill>
                  <a:srgbClr val="525252"/>
                </a:solidFill>
              </a:rPr>
              <a:t>역할분담</a:t>
            </a:r>
            <a:endParaRPr lang="en-US" altLang="ko-KR" sz="2000" b="1" dirty="0">
              <a:solidFill>
                <a:srgbClr val="67809E"/>
              </a:solidFill>
            </a:endParaRPr>
          </a:p>
        </p:txBody>
      </p:sp>
      <p:sp>
        <p:nvSpPr>
          <p:cNvPr id="4" name="Rectangle 3"/>
          <p:cNvSpPr/>
          <p:nvPr/>
        </p:nvSpPr>
        <p:spPr>
          <a:xfrm>
            <a:off x="-136345624" y="3186626"/>
            <a:ext cx="924677" cy="1731243"/>
          </a:xfrm>
          <a:prstGeom prst="rect">
            <a:avLst/>
          </a:prstGeom>
        </p:spPr>
        <p:txBody>
          <a:bodyPr wrap="none">
            <a:spAutoFit/>
          </a:bodyPr>
          <a:lstStyle/>
          <a:p>
            <a:pPr>
              <a:lnSpc>
                <a:spcPct val="150000"/>
              </a:lnSpc>
            </a:pPr>
            <a:r>
              <a:rPr lang="ko-KR" altLang="en-US" b="1" dirty="0" smtClean="0">
                <a:solidFill>
                  <a:srgbClr val="525252"/>
                </a:solidFill>
              </a:rPr>
              <a:t>김민선 </a:t>
            </a:r>
            <a:r>
              <a:rPr lang="en-US" altLang="ko-KR" b="1" dirty="0" smtClean="0">
                <a:solidFill>
                  <a:srgbClr val="525252"/>
                </a:solidFill>
              </a:rPr>
              <a:t>:</a:t>
            </a:r>
          </a:p>
          <a:p>
            <a:pPr>
              <a:lnSpc>
                <a:spcPct val="150000"/>
              </a:lnSpc>
            </a:pPr>
            <a:r>
              <a:rPr lang="ko-KR" altLang="en-US" b="1" dirty="0" smtClean="0">
                <a:solidFill>
                  <a:srgbClr val="525252"/>
                </a:solidFill>
              </a:rPr>
              <a:t>김범준 </a:t>
            </a:r>
            <a:r>
              <a:rPr lang="en-US" altLang="ko-KR" b="1" dirty="0" smtClean="0">
                <a:solidFill>
                  <a:srgbClr val="525252"/>
                </a:solidFill>
              </a:rPr>
              <a:t>:</a:t>
            </a:r>
          </a:p>
          <a:p>
            <a:pPr>
              <a:lnSpc>
                <a:spcPct val="150000"/>
              </a:lnSpc>
            </a:pPr>
            <a:r>
              <a:rPr lang="ko-KR" altLang="en-US" b="1" dirty="0" smtClean="0">
                <a:solidFill>
                  <a:srgbClr val="525252"/>
                </a:solidFill>
              </a:rPr>
              <a:t>오은정 </a:t>
            </a:r>
            <a:r>
              <a:rPr lang="en-US" altLang="ko-KR" b="1" dirty="0" smtClean="0">
                <a:solidFill>
                  <a:srgbClr val="525252"/>
                </a:solidFill>
              </a:rPr>
              <a:t>:</a:t>
            </a:r>
          </a:p>
          <a:p>
            <a:pPr algn="r">
              <a:lnSpc>
                <a:spcPct val="150000"/>
              </a:lnSpc>
            </a:pPr>
            <a:endParaRPr lang="en-US" altLang="ko-KR" b="1" dirty="0">
              <a:solidFill>
                <a:srgbClr val="67809E"/>
              </a:solidFill>
            </a:endParaRPr>
          </a:p>
        </p:txBody>
      </p:sp>
      <p:sp>
        <p:nvSpPr>
          <p:cNvPr id="5" name="Rectangle 4"/>
          <p:cNvSpPr/>
          <p:nvPr/>
        </p:nvSpPr>
        <p:spPr>
          <a:xfrm>
            <a:off x="3168995" y="2589088"/>
            <a:ext cx="7780684" cy="1731243"/>
          </a:xfrm>
          <a:prstGeom prst="rect">
            <a:avLst/>
          </a:prstGeom>
        </p:spPr>
        <p:txBody>
          <a:bodyPr wrap="square">
            <a:spAutoFit/>
          </a:bodyPr>
          <a:lstStyle/>
          <a:p>
            <a:pPr>
              <a:lnSpc>
                <a:spcPct val="150000"/>
              </a:lnSpc>
            </a:pPr>
            <a:r>
              <a:rPr lang="ko-KR" altLang="en-US" b="1" dirty="0" smtClean="0">
                <a:solidFill>
                  <a:srgbClr val="7E5478"/>
                </a:solidFill>
              </a:rPr>
              <a:t>김민선</a:t>
            </a:r>
            <a:r>
              <a:rPr lang="ko-KR" altLang="en-US" b="1" dirty="0" smtClean="0">
                <a:solidFill>
                  <a:srgbClr val="525252"/>
                </a:solidFill>
              </a:rPr>
              <a:t> </a:t>
            </a:r>
            <a:r>
              <a:rPr lang="en-US" altLang="ko-KR" b="1" dirty="0" smtClean="0">
                <a:solidFill>
                  <a:srgbClr val="525252"/>
                </a:solidFill>
              </a:rPr>
              <a:t>:</a:t>
            </a:r>
            <a:r>
              <a:rPr lang="ko-KR" altLang="en-US" b="1" dirty="0" smtClean="0">
                <a:solidFill>
                  <a:srgbClr val="525252"/>
                </a:solidFill>
              </a:rPr>
              <a:t> </a:t>
            </a:r>
            <a:r>
              <a:rPr lang="en-US" altLang="ko-KR" b="1" dirty="0" smtClean="0">
                <a:solidFill>
                  <a:srgbClr val="525252"/>
                </a:solidFill>
              </a:rPr>
              <a:t>Scroll Panel </a:t>
            </a:r>
            <a:r>
              <a:rPr lang="ko-KR" altLang="en-US" b="1" dirty="0" smtClean="0">
                <a:solidFill>
                  <a:srgbClr val="525252"/>
                </a:solidFill>
              </a:rPr>
              <a:t>및 배경 코드 작성 및 관리 </a:t>
            </a:r>
            <a:r>
              <a:rPr lang="en-US" altLang="ko-KR" b="1" dirty="0" smtClean="0">
                <a:solidFill>
                  <a:srgbClr val="525252"/>
                </a:solidFill>
              </a:rPr>
              <a:t>/</a:t>
            </a:r>
            <a:r>
              <a:rPr lang="ko-KR" altLang="en-US" b="1" dirty="0" smtClean="0">
                <a:solidFill>
                  <a:srgbClr val="525252"/>
                </a:solidFill>
              </a:rPr>
              <a:t> </a:t>
            </a:r>
            <a:r>
              <a:rPr lang="en-US" altLang="ko-KR" b="1" dirty="0" smtClean="0">
                <a:solidFill>
                  <a:srgbClr val="525252"/>
                </a:solidFill>
              </a:rPr>
              <a:t>Key-Event code </a:t>
            </a:r>
          </a:p>
          <a:p>
            <a:pPr>
              <a:lnSpc>
                <a:spcPct val="150000"/>
              </a:lnSpc>
            </a:pPr>
            <a:r>
              <a:rPr lang="ko-KR" altLang="en-US" b="1" dirty="0" smtClean="0">
                <a:solidFill>
                  <a:srgbClr val="B0D034"/>
                </a:solidFill>
              </a:rPr>
              <a:t>김범준</a:t>
            </a:r>
            <a:r>
              <a:rPr lang="ko-KR" altLang="en-US" b="1" dirty="0" smtClean="0">
                <a:solidFill>
                  <a:srgbClr val="525252"/>
                </a:solidFill>
              </a:rPr>
              <a:t> </a:t>
            </a:r>
            <a:r>
              <a:rPr lang="en-US" altLang="ko-KR" b="1" dirty="0" smtClean="0">
                <a:solidFill>
                  <a:srgbClr val="525252"/>
                </a:solidFill>
              </a:rPr>
              <a:t>:</a:t>
            </a:r>
            <a:r>
              <a:rPr lang="ko-KR" altLang="en-US" b="1" dirty="0" smtClean="0">
                <a:solidFill>
                  <a:srgbClr val="525252"/>
                </a:solidFill>
              </a:rPr>
              <a:t> </a:t>
            </a:r>
            <a:r>
              <a:rPr lang="en-US" altLang="ko-KR" b="1" dirty="0" smtClean="0">
                <a:solidFill>
                  <a:srgbClr val="525252"/>
                </a:solidFill>
              </a:rPr>
              <a:t>bar&amp;</a:t>
            </a:r>
            <a:r>
              <a:rPr lang="ko-KR" altLang="en-US" b="1" dirty="0" smtClean="0">
                <a:solidFill>
                  <a:srgbClr val="525252"/>
                </a:solidFill>
              </a:rPr>
              <a:t>배경을 활용한 </a:t>
            </a:r>
            <a:r>
              <a:rPr lang="en-US" altLang="ko-KR" b="1" dirty="0" smtClean="0">
                <a:solidFill>
                  <a:srgbClr val="525252"/>
                </a:solidFill>
              </a:rPr>
              <a:t>map </a:t>
            </a:r>
            <a:r>
              <a:rPr lang="ko-KR" altLang="en-US" b="1" dirty="0" smtClean="0">
                <a:solidFill>
                  <a:srgbClr val="525252"/>
                </a:solidFill>
              </a:rPr>
              <a:t>구현 </a:t>
            </a:r>
            <a:r>
              <a:rPr lang="en-US" altLang="ko-KR" b="1" dirty="0" smtClean="0">
                <a:solidFill>
                  <a:srgbClr val="525252"/>
                </a:solidFill>
              </a:rPr>
              <a:t>/</a:t>
            </a:r>
            <a:r>
              <a:rPr lang="ko-KR" altLang="en-US" b="1" dirty="0" smtClean="0">
                <a:solidFill>
                  <a:srgbClr val="525252"/>
                </a:solidFill>
              </a:rPr>
              <a:t> </a:t>
            </a:r>
            <a:r>
              <a:rPr lang="en-US" altLang="ko-KR" b="1" dirty="0" smtClean="0">
                <a:solidFill>
                  <a:srgbClr val="525252"/>
                </a:solidFill>
              </a:rPr>
              <a:t>View Port </a:t>
            </a:r>
            <a:r>
              <a:rPr lang="ko-KR" altLang="en-US" b="1" dirty="0" smtClean="0">
                <a:solidFill>
                  <a:srgbClr val="525252"/>
                </a:solidFill>
              </a:rPr>
              <a:t>활용</a:t>
            </a:r>
            <a:endParaRPr lang="en-US" altLang="ko-KR" b="1" dirty="0" smtClean="0">
              <a:solidFill>
                <a:srgbClr val="525252"/>
              </a:solidFill>
            </a:endParaRPr>
          </a:p>
          <a:p>
            <a:pPr>
              <a:lnSpc>
                <a:spcPct val="150000"/>
              </a:lnSpc>
            </a:pPr>
            <a:r>
              <a:rPr lang="ko-KR" altLang="en-US" b="1" dirty="0" smtClean="0">
                <a:solidFill>
                  <a:srgbClr val="E55F69"/>
                </a:solidFill>
              </a:rPr>
              <a:t>오은정</a:t>
            </a:r>
            <a:r>
              <a:rPr lang="ko-KR" altLang="en-US" b="1" dirty="0" smtClean="0">
                <a:solidFill>
                  <a:srgbClr val="525252"/>
                </a:solidFill>
              </a:rPr>
              <a:t> </a:t>
            </a:r>
            <a:r>
              <a:rPr lang="en-US" altLang="ko-KR" b="1" dirty="0" smtClean="0">
                <a:solidFill>
                  <a:srgbClr val="525252"/>
                </a:solidFill>
              </a:rPr>
              <a:t>:</a:t>
            </a:r>
            <a:r>
              <a:rPr lang="ko-KR" altLang="en-US" b="1" dirty="0" smtClean="0">
                <a:solidFill>
                  <a:srgbClr val="525252"/>
                </a:solidFill>
              </a:rPr>
              <a:t> </a:t>
            </a:r>
            <a:r>
              <a:rPr lang="en-US" altLang="ko-KR" b="1" dirty="0" smtClean="0">
                <a:solidFill>
                  <a:srgbClr val="525252"/>
                </a:solidFill>
              </a:rPr>
              <a:t>bar </a:t>
            </a:r>
            <a:r>
              <a:rPr lang="ko-KR" altLang="en-US" b="1" dirty="0" smtClean="0">
                <a:solidFill>
                  <a:srgbClr val="525252"/>
                </a:solidFill>
              </a:rPr>
              <a:t>충돌 코드 작성 및 관리 </a:t>
            </a:r>
            <a:r>
              <a:rPr lang="en-US" altLang="ko-KR" b="1" dirty="0" smtClean="0">
                <a:solidFill>
                  <a:srgbClr val="525252"/>
                </a:solidFill>
              </a:rPr>
              <a:t>/</a:t>
            </a:r>
            <a:r>
              <a:rPr lang="ko-KR" altLang="en-US" b="1" dirty="0" smtClean="0">
                <a:solidFill>
                  <a:srgbClr val="525252"/>
                </a:solidFill>
              </a:rPr>
              <a:t> 활동보고서 작성</a:t>
            </a:r>
            <a:endParaRPr lang="en-US" altLang="ko-KR" b="1" dirty="0" smtClean="0">
              <a:solidFill>
                <a:srgbClr val="525252"/>
              </a:solidFill>
            </a:endParaRPr>
          </a:p>
          <a:p>
            <a:pPr>
              <a:lnSpc>
                <a:spcPct val="150000"/>
              </a:lnSpc>
            </a:pPr>
            <a:r>
              <a:rPr lang="ko-KR" altLang="en-US" b="1" dirty="0" smtClean="0">
                <a:solidFill>
                  <a:srgbClr val="67809E"/>
                </a:solidFill>
              </a:rPr>
              <a:t>유병주</a:t>
            </a:r>
            <a:r>
              <a:rPr lang="ko-KR" altLang="en-US" b="1" dirty="0" smtClean="0">
                <a:solidFill>
                  <a:srgbClr val="525252"/>
                </a:solidFill>
              </a:rPr>
              <a:t> </a:t>
            </a:r>
            <a:r>
              <a:rPr lang="en-US" altLang="ko-KR" b="1" dirty="0" smtClean="0">
                <a:solidFill>
                  <a:srgbClr val="525252"/>
                </a:solidFill>
              </a:rPr>
              <a:t>: </a:t>
            </a:r>
            <a:r>
              <a:rPr lang="ko-KR" altLang="en-US" b="1" dirty="0" smtClean="0">
                <a:solidFill>
                  <a:srgbClr val="525252"/>
                </a:solidFill>
              </a:rPr>
              <a:t>공 움직임 코드 작성 및 관리 </a:t>
            </a:r>
            <a:r>
              <a:rPr lang="en-US" altLang="ko-KR" b="1" dirty="0" smtClean="0">
                <a:solidFill>
                  <a:srgbClr val="525252"/>
                </a:solidFill>
              </a:rPr>
              <a:t>/</a:t>
            </a:r>
            <a:r>
              <a:rPr lang="ko-KR" altLang="en-US" b="1" dirty="0" smtClean="0">
                <a:solidFill>
                  <a:srgbClr val="525252"/>
                </a:solidFill>
              </a:rPr>
              <a:t> 발표</a:t>
            </a:r>
            <a:r>
              <a:rPr lang="en-US" altLang="ko-KR" b="1" dirty="0" smtClean="0">
                <a:solidFill>
                  <a:srgbClr val="525252"/>
                </a:solidFill>
              </a:rPr>
              <a:t>PPT </a:t>
            </a:r>
            <a:r>
              <a:rPr lang="ko-KR" altLang="en-US" b="1" dirty="0" smtClean="0">
                <a:solidFill>
                  <a:srgbClr val="525252"/>
                </a:solidFill>
              </a:rPr>
              <a:t>제작</a:t>
            </a:r>
            <a:endParaRPr lang="en-US" altLang="ko-KR" b="1" dirty="0">
              <a:solidFill>
                <a:srgbClr val="67809E"/>
              </a:solidFill>
            </a:endParaRPr>
          </a:p>
        </p:txBody>
      </p:sp>
    </p:spTree>
    <p:extLst>
      <p:ext uri="{BB962C8B-B14F-4D97-AF65-F5344CB8AC3E}">
        <p14:creationId xmlns:p14="http://schemas.microsoft.com/office/powerpoint/2010/main" val="39495837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직사각형 41"/>
          <p:cNvSpPr/>
          <p:nvPr/>
        </p:nvSpPr>
        <p:spPr>
          <a:xfrm>
            <a:off x="2281182" y="2648588"/>
            <a:ext cx="7842339" cy="1182375"/>
          </a:xfrm>
          <a:prstGeom prst="rect">
            <a:avLst/>
          </a:prstGeom>
        </p:spPr>
        <p:txBody>
          <a:bodyPr wrap="square">
            <a:spAutoFit/>
          </a:bodyPr>
          <a:lstStyle/>
          <a:p>
            <a:pPr algn="ctr">
              <a:lnSpc>
                <a:spcPct val="150000"/>
              </a:lnSpc>
            </a:pPr>
            <a:r>
              <a:rPr lang="en-US" altLang="ko-KR" sz="5000" i="1" dirty="0" smtClean="0">
                <a:solidFill>
                  <a:srgbClr val="FFC000"/>
                </a:solidFill>
              </a:rPr>
              <a:t> </a:t>
            </a:r>
            <a:r>
              <a:rPr lang="en-US" altLang="ko-KR" sz="5000" b="1" i="1" dirty="0" smtClean="0">
                <a:solidFill>
                  <a:srgbClr val="FFC000"/>
                </a:solidFill>
              </a:rPr>
              <a:t>Thank You</a:t>
            </a:r>
            <a:r>
              <a:rPr lang="ko-KR" altLang="en-US" sz="5000" b="1" i="1" dirty="0" smtClean="0">
                <a:solidFill>
                  <a:srgbClr val="FFC000"/>
                </a:solidFill>
              </a:rPr>
              <a:t> </a:t>
            </a:r>
            <a:r>
              <a:rPr lang="en-US" altLang="ko-KR" sz="5000" b="1" i="1" dirty="0" smtClean="0">
                <a:solidFill>
                  <a:srgbClr val="FFC000"/>
                </a:solidFill>
              </a:rPr>
              <a:t>For Listening</a:t>
            </a:r>
            <a:endParaRPr lang="en-US" altLang="ko-KR" sz="5000" b="1" dirty="0">
              <a:solidFill>
                <a:srgbClr val="FFC000"/>
              </a:solidFill>
            </a:endParaRPr>
          </a:p>
        </p:txBody>
      </p:sp>
    </p:spTree>
    <p:extLst>
      <p:ext uri="{BB962C8B-B14F-4D97-AF65-F5344CB8AC3E}">
        <p14:creationId xmlns:p14="http://schemas.microsoft.com/office/powerpoint/2010/main" val="29740631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자유형 190"/>
          <p:cNvSpPr/>
          <p:nvPr/>
        </p:nvSpPr>
        <p:spPr>
          <a:xfrm>
            <a:off x="3726069" y="-14514"/>
            <a:ext cx="4056293" cy="6894285"/>
          </a:xfrm>
          <a:custGeom>
            <a:avLst/>
            <a:gdLst>
              <a:gd name="connsiteX0" fmla="*/ 62160 w 4056293"/>
              <a:gd name="connsiteY0" fmla="*/ 0 h 6894285"/>
              <a:gd name="connsiteX1" fmla="*/ 758845 w 4056293"/>
              <a:gd name="connsiteY1" fmla="*/ 870857 h 6894285"/>
              <a:gd name="connsiteX2" fmla="*/ 18617 w 4056293"/>
              <a:gd name="connsiteY2" fmla="*/ 1901371 h 6894285"/>
              <a:gd name="connsiteX3" fmla="*/ 1702274 w 4056293"/>
              <a:gd name="connsiteY3" fmla="*/ 2844800 h 6894285"/>
              <a:gd name="connsiteX4" fmla="*/ 1586160 w 4056293"/>
              <a:gd name="connsiteY4" fmla="*/ 3628571 h 6894285"/>
              <a:gd name="connsiteX5" fmla="*/ 3139188 w 4056293"/>
              <a:gd name="connsiteY5" fmla="*/ 4136571 h 6894285"/>
              <a:gd name="connsiteX6" fmla="*/ 3284331 w 4056293"/>
              <a:gd name="connsiteY6" fmla="*/ 4746171 h 6894285"/>
              <a:gd name="connsiteX7" fmla="*/ 2819874 w 4056293"/>
              <a:gd name="connsiteY7" fmla="*/ 5834743 h 6894285"/>
              <a:gd name="connsiteX8" fmla="*/ 3951988 w 4056293"/>
              <a:gd name="connsiteY8" fmla="*/ 6516914 h 6894285"/>
              <a:gd name="connsiteX9" fmla="*/ 3937474 w 4056293"/>
              <a:gd name="connsiteY9" fmla="*/ 6894285 h 689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6293" h="6894285">
                <a:moveTo>
                  <a:pt x="62160" y="0"/>
                </a:moveTo>
                <a:cubicBezTo>
                  <a:pt x="414131" y="276981"/>
                  <a:pt x="766102" y="553962"/>
                  <a:pt x="758845" y="870857"/>
                </a:cubicBezTo>
                <a:cubicBezTo>
                  <a:pt x="751588" y="1187752"/>
                  <a:pt x="-138621" y="1572381"/>
                  <a:pt x="18617" y="1901371"/>
                </a:cubicBezTo>
                <a:cubicBezTo>
                  <a:pt x="175855" y="2230362"/>
                  <a:pt x="1441017" y="2556933"/>
                  <a:pt x="1702274" y="2844800"/>
                </a:cubicBezTo>
                <a:cubicBezTo>
                  <a:pt x="1963531" y="3132667"/>
                  <a:pt x="1346674" y="3413276"/>
                  <a:pt x="1586160" y="3628571"/>
                </a:cubicBezTo>
                <a:cubicBezTo>
                  <a:pt x="1825646" y="3843866"/>
                  <a:pt x="2856160" y="3950304"/>
                  <a:pt x="3139188" y="4136571"/>
                </a:cubicBezTo>
                <a:cubicBezTo>
                  <a:pt x="3422216" y="4322838"/>
                  <a:pt x="3337550" y="4463142"/>
                  <a:pt x="3284331" y="4746171"/>
                </a:cubicBezTo>
                <a:cubicBezTo>
                  <a:pt x="3231112" y="5029200"/>
                  <a:pt x="2708598" y="5539619"/>
                  <a:pt x="2819874" y="5834743"/>
                </a:cubicBezTo>
                <a:cubicBezTo>
                  <a:pt x="2931150" y="6129867"/>
                  <a:pt x="3765721" y="6340324"/>
                  <a:pt x="3951988" y="6516914"/>
                </a:cubicBezTo>
                <a:cubicBezTo>
                  <a:pt x="4138255" y="6693504"/>
                  <a:pt x="4037864" y="6793894"/>
                  <a:pt x="3937474" y="6894285"/>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6" name="Group 5"/>
          <p:cNvGrpSpPr/>
          <p:nvPr/>
        </p:nvGrpSpPr>
        <p:grpSpPr>
          <a:xfrm>
            <a:off x="6281223" y="3517956"/>
            <a:ext cx="3284877" cy="690639"/>
            <a:chOff x="6971744" y="3875496"/>
            <a:chExt cx="3284877" cy="690639"/>
          </a:xfrm>
        </p:grpSpPr>
        <p:sp>
          <p:nvSpPr>
            <p:cNvPr id="34" name="직사각형 33"/>
            <p:cNvSpPr/>
            <p:nvPr/>
          </p:nvSpPr>
          <p:spPr>
            <a:xfrm rot="343977">
              <a:off x="7669067" y="4055172"/>
              <a:ext cx="2587554" cy="510963"/>
            </a:xfrm>
            <a:prstGeom prst="rect">
              <a:avLst/>
            </a:prstGeom>
            <a:solidFill>
              <a:schemeClr val="tx1">
                <a:alpha val="26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202" name="그룹 201"/>
            <p:cNvGrpSpPr/>
            <p:nvPr/>
          </p:nvGrpSpPr>
          <p:grpSpPr>
            <a:xfrm>
              <a:off x="6971744" y="3875496"/>
              <a:ext cx="3239055" cy="510177"/>
              <a:chOff x="3822144" y="3875496"/>
              <a:chExt cx="3239055" cy="510177"/>
            </a:xfrm>
            <a:solidFill>
              <a:srgbClr val="E55F69"/>
            </a:solidFill>
          </p:grpSpPr>
          <p:sp>
            <p:nvSpPr>
              <p:cNvPr id="201" name="자유형 200"/>
              <p:cNvSpPr/>
              <p:nvPr/>
            </p:nvSpPr>
            <p:spPr>
              <a:xfrm>
                <a:off x="3822144" y="4239623"/>
                <a:ext cx="146050" cy="146050"/>
              </a:xfrm>
              <a:custGeom>
                <a:avLst/>
                <a:gdLst>
                  <a:gd name="connsiteX0" fmla="*/ 73025 w 146050"/>
                  <a:gd name="connsiteY0" fmla="*/ 27314 h 146050"/>
                  <a:gd name="connsiteX1" fmla="*/ 118736 w 146050"/>
                  <a:gd name="connsiteY1" fmla="*/ 73025 h 146050"/>
                  <a:gd name="connsiteX2" fmla="*/ 73025 w 146050"/>
                  <a:gd name="connsiteY2" fmla="*/ 118736 h 146050"/>
                  <a:gd name="connsiteX3" fmla="*/ 27314 w 146050"/>
                  <a:gd name="connsiteY3" fmla="*/ 73025 h 146050"/>
                  <a:gd name="connsiteX4" fmla="*/ 73025 w 146050"/>
                  <a:gd name="connsiteY4" fmla="*/ 27314 h 146050"/>
                  <a:gd name="connsiteX5" fmla="*/ 73025 w 146050"/>
                  <a:gd name="connsiteY5" fmla="*/ 18449 h 146050"/>
                  <a:gd name="connsiteX6" fmla="*/ 18449 w 146050"/>
                  <a:gd name="connsiteY6" fmla="*/ 73025 h 146050"/>
                  <a:gd name="connsiteX7" fmla="*/ 73025 w 146050"/>
                  <a:gd name="connsiteY7" fmla="*/ 127601 h 146050"/>
                  <a:gd name="connsiteX8" fmla="*/ 127601 w 146050"/>
                  <a:gd name="connsiteY8" fmla="*/ 73025 h 146050"/>
                  <a:gd name="connsiteX9" fmla="*/ 73025 w 146050"/>
                  <a:gd name="connsiteY9" fmla="*/ 18449 h 146050"/>
                  <a:gd name="connsiteX10" fmla="*/ 73025 w 146050"/>
                  <a:gd name="connsiteY10" fmla="*/ 0 h 146050"/>
                  <a:gd name="connsiteX11" fmla="*/ 146050 w 146050"/>
                  <a:gd name="connsiteY11" fmla="*/ 73025 h 146050"/>
                  <a:gd name="connsiteX12" fmla="*/ 73025 w 146050"/>
                  <a:gd name="connsiteY12" fmla="*/ 146050 h 146050"/>
                  <a:gd name="connsiteX13" fmla="*/ 0 w 146050"/>
                  <a:gd name="connsiteY13" fmla="*/ 73025 h 146050"/>
                  <a:gd name="connsiteX14" fmla="*/ 73025 w 146050"/>
                  <a:gd name="connsiteY14" fmla="*/ 0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 h="146050">
                    <a:moveTo>
                      <a:pt x="73025" y="27314"/>
                    </a:moveTo>
                    <a:cubicBezTo>
                      <a:pt x="98270" y="27314"/>
                      <a:pt x="118736" y="47780"/>
                      <a:pt x="118736" y="73025"/>
                    </a:cubicBezTo>
                    <a:cubicBezTo>
                      <a:pt x="118736" y="98270"/>
                      <a:pt x="98270" y="118736"/>
                      <a:pt x="73025" y="118736"/>
                    </a:cubicBezTo>
                    <a:cubicBezTo>
                      <a:pt x="47780" y="118736"/>
                      <a:pt x="27314" y="98270"/>
                      <a:pt x="27314" y="73025"/>
                    </a:cubicBezTo>
                    <a:cubicBezTo>
                      <a:pt x="27314" y="47780"/>
                      <a:pt x="47780" y="27314"/>
                      <a:pt x="73025" y="27314"/>
                    </a:cubicBezTo>
                    <a:close/>
                    <a:moveTo>
                      <a:pt x="73025" y="18449"/>
                    </a:moveTo>
                    <a:cubicBezTo>
                      <a:pt x="42884" y="18449"/>
                      <a:pt x="18449" y="42884"/>
                      <a:pt x="18449" y="73025"/>
                    </a:cubicBezTo>
                    <a:cubicBezTo>
                      <a:pt x="18449" y="103166"/>
                      <a:pt x="42884" y="127601"/>
                      <a:pt x="73025" y="127601"/>
                    </a:cubicBezTo>
                    <a:cubicBezTo>
                      <a:pt x="103166" y="127601"/>
                      <a:pt x="127601" y="103166"/>
                      <a:pt x="127601" y="73025"/>
                    </a:cubicBezTo>
                    <a:cubicBezTo>
                      <a:pt x="127601" y="42884"/>
                      <a:pt x="103166" y="18449"/>
                      <a:pt x="73025" y="18449"/>
                    </a:cubicBezTo>
                    <a:close/>
                    <a:moveTo>
                      <a:pt x="73025" y="0"/>
                    </a:moveTo>
                    <a:cubicBezTo>
                      <a:pt x="113356" y="0"/>
                      <a:pt x="146050" y="32694"/>
                      <a:pt x="146050" y="73025"/>
                    </a:cubicBezTo>
                    <a:cubicBezTo>
                      <a:pt x="146050" y="113356"/>
                      <a:pt x="113356" y="146050"/>
                      <a:pt x="73025" y="146050"/>
                    </a:cubicBezTo>
                    <a:cubicBezTo>
                      <a:pt x="32694" y="146050"/>
                      <a:pt x="0" y="113356"/>
                      <a:pt x="0" y="73025"/>
                    </a:cubicBezTo>
                    <a:cubicBezTo>
                      <a:pt x="0" y="32694"/>
                      <a:pt x="32694" y="0"/>
                      <a:pt x="730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95" name="모서리가 둥근 사각형 설명선 194"/>
              <p:cNvSpPr/>
              <p:nvPr/>
            </p:nvSpPr>
            <p:spPr>
              <a:xfrm>
                <a:off x="4189058" y="3875496"/>
                <a:ext cx="2872141" cy="437152"/>
              </a:xfrm>
              <a:prstGeom prst="wedgeRoundRectCallout">
                <a:avLst>
                  <a:gd name="adj1" fmla="val -58644"/>
                  <a:gd name="adj2" fmla="val 42164"/>
                  <a:gd name="adj3" fmla="val 16667"/>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prstClr val="white"/>
                    </a:solidFill>
                  </a:rPr>
                  <a:t>Execution</a:t>
                </a:r>
                <a:endParaRPr lang="en-US" altLang="ko-KR" sz="1400" b="1" dirty="0">
                  <a:solidFill>
                    <a:prstClr val="white"/>
                  </a:solidFill>
                </a:endParaRPr>
              </a:p>
            </p:txBody>
          </p:sp>
        </p:grpSp>
      </p:grpSp>
      <p:grpSp>
        <p:nvGrpSpPr>
          <p:cNvPr id="3" name="Group 2"/>
          <p:cNvGrpSpPr/>
          <p:nvPr/>
        </p:nvGrpSpPr>
        <p:grpSpPr>
          <a:xfrm>
            <a:off x="4798221" y="2080794"/>
            <a:ext cx="2510444" cy="653247"/>
            <a:chOff x="5402426" y="2475322"/>
            <a:chExt cx="2510444" cy="653247"/>
          </a:xfrm>
        </p:grpSpPr>
        <p:sp>
          <p:nvSpPr>
            <p:cNvPr id="208" name="직사각형 207"/>
            <p:cNvSpPr/>
            <p:nvPr/>
          </p:nvSpPr>
          <p:spPr>
            <a:xfrm rot="350855">
              <a:off x="5926968" y="2617606"/>
              <a:ext cx="1932733" cy="510963"/>
            </a:xfrm>
            <a:prstGeom prst="rect">
              <a:avLst/>
            </a:prstGeom>
            <a:solidFill>
              <a:schemeClr val="tx1">
                <a:alpha val="26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209" name="그룹 208"/>
            <p:cNvGrpSpPr/>
            <p:nvPr/>
          </p:nvGrpSpPr>
          <p:grpSpPr>
            <a:xfrm>
              <a:off x="5402426" y="2475322"/>
              <a:ext cx="2510444" cy="510177"/>
              <a:chOff x="3822144" y="3875496"/>
              <a:chExt cx="2510444" cy="510177"/>
            </a:xfrm>
            <a:solidFill>
              <a:srgbClr val="7E5478"/>
            </a:solidFill>
          </p:grpSpPr>
          <p:sp>
            <p:nvSpPr>
              <p:cNvPr id="210" name="자유형 209"/>
              <p:cNvSpPr/>
              <p:nvPr/>
            </p:nvSpPr>
            <p:spPr>
              <a:xfrm>
                <a:off x="3822144" y="4239623"/>
                <a:ext cx="146050" cy="146050"/>
              </a:xfrm>
              <a:custGeom>
                <a:avLst/>
                <a:gdLst>
                  <a:gd name="connsiteX0" fmla="*/ 73025 w 146050"/>
                  <a:gd name="connsiteY0" fmla="*/ 27314 h 146050"/>
                  <a:gd name="connsiteX1" fmla="*/ 118736 w 146050"/>
                  <a:gd name="connsiteY1" fmla="*/ 73025 h 146050"/>
                  <a:gd name="connsiteX2" fmla="*/ 73025 w 146050"/>
                  <a:gd name="connsiteY2" fmla="*/ 118736 h 146050"/>
                  <a:gd name="connsiteX3" fmla="*/ 27314 w 146050"/>
                  <a:gd name="connsiteY3" fmla="*/ 73025 h 146050"/>
                  <a:gd name="connsiteX4" fmla="*/ 73025 w 146050"/>
                  <a:gd name="connsiteY4" fmla="*/ 27314 h 146050"/>
                  <a:gd name="connsiteX5" fmla="*/ 73025 w 146050"/>
                  <a:gd name="connsiteY5" fmla="*/ 18449 h 146050"/>
                  <a:gd name="connsiteX6" fmla="*/ 18449 w 146050"/>
                  <a:gd name="connsiteY6" fmla="*/ 73025 h 146050"/>
                  <a:gd name="connsiteX7" fmla="*/ 73025 w 146050"/>
                  <a:gd name="connsiteY7" fmla="*/ 127601 h 146050"/>
                  <a:gd name="connsiteX8" fmla="*/ 127601 w 146050"/>
                  <a:gd name="connsiteY8" fmla="*/ 73025 h 146050"/>
                  <a:gd name="connsiteX9" fmla="*/ 73025 w 146050"/>
                  <a:gd name="connsiteY9" fmla="*/ 18449 h 146050"/>
                  <a:gd name="connsiteX10" fmla="*/ 73025 w 146050"/>
                  <a:gd name="connsiteY10" fmla="*/ 0 h 146050"/>
                  <a:gd name="connsiteX11" fmla="*/ 146050 w 146050"/>
                  <a:gd name="connsiteY11" fmla="*/ 73025 h 146050"/>
                  <a:gd name="connsiteX12" fmla="*/ 73025 w 146050"/>
                  <a:gd name="connsiteY12" fmla="*/ 146050 h 146050"/>
                  <a:gd name="connsiteX13" fmla="*/ 0 w 146050"/>
                  <a:gd name="connsiteY13" fmla="*/ 73025 h 146050"/>
                  <a:gd name="connsiteX14" fmla="*/ 73025 w 146050"/>
                  <a:gd name="connsiteY14" fmla="*/ 0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 h="146050">
                    <a:moveTo>
                      <a:pt x="73025" y="27314"/>
                    </a:moveTo>
                    <a:cubicBezTo>
                      <a:pt x="98270" y="27314"/>
                      <a:pt x="118736" y="47780"/>
                      <a:pt x="118736" y="73025"/>
                    </a:cubicBezTo>
                    <a:cubicBezTo>
                      <a:pt x="118736" y="98270"/>
                      <a:pt x="98270" y="118736"/>
                      <a:pt x="73025" y="118736"/>
                    </a:cubicBezTo>
                    <a:cubicBezTo>
                      <a:pt x="47780" y="118736"/>
                      <a:pt x="27314" y="98270"/>
                      <a:pt x="27314" y="73025"/>
                    </a:cubicBezTo>
                    <a:cubicBezTo>
                      <a:pt x="27314" y="47780"/>
                      <a:pt x="47780" y="27314"/>
                      <a:pt x="73025" y="27314"/>
                    </a:cubicBezTo>
                    <a:close/>
                    <a:moveTo>
                      <a:pt x="73025" y="18449"/>
                    </a:moveTo>
                    <a:cubicBezTo>
                      <a:pt x="42884" y="18449"/>
                      <a:pt x="18449" y="42884"/>
                      <a:pt x="18449" y="73025"/>
                    </a:cubicBezTo>
                    <a:cubicBezTo>
                      <a:pt x="18449" y="103166"/>
                      <a:pt x="42884" y="127601"/>
                      <a:pt x="73025" y="127601"/>
                    </a:cubicBezTo>
                    <a:cubicBezTo>
                      <a:pt x="103166" y="127601"/>
                      <a:pt x="127601" y="103166"/>
                      <a:pt x="127601" y="73025"/>
                    </a:cubicBezTo>
                    <a:cubicBezTo>
                      <a:pt x="127601" y="42884"/>
                      <a:pt x="103166" y="18449"/>
                      <a:pt x="73025" y="18449"/>
                    </a:cubicBezTo>
                    <a:close/>
                    <a:moveTo>
                      <a:pt x="73025" y="0"/>
                    </a:moveTo>
                    <a:cubicBezTo>
                      <a:pt x="113356" y="0"/>
                      <a:pt x="146050" y="32694"/>
                      <a:pt x="146050" y="73025"/>
                    </a:cubicBezTo>
                    <a:cubicBezTo>
                      <a:pt x="146050" y="113356"/>
                      <a:pt x="113356" y="146050"/>
                      <a:pt x="73025" y="146050"/>
                    </a:cubicBezTo>
                    <a:cubicBezTo>
                      <a:pt x="32694" y="146050"/>
                      <a:pt x="0" y="113356"/>
                      <a:pt x="0" y="73025"/>
                    </a:cubicBezTo>
                    <a:cubicBezTo>
                      <a:pt x="0" y="32694"/>
                      <a:pt x="32694" y="0"/>
                      <a:pt x="730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11" name="모서리가 둥근 사각형 설명선 210"/>
              <p:cNvSpPr/>
              <p:nvPr/>
            </p:nvSpPr>
            <p:spPr>
              <a:xfrm>
                <a:off x="4189060" y="3875496"/>
                <a:ext cx="2143528" cy="437152"/>
              </a:xfrm>
              <a:prstGeom prst="wedgeRoundRectCallout">
                <a:avLst>
                  <a:gd name="adj1" fmla="val -58644"/>
                  <a:gd name="adj2" fmla="val 42164"/>
                  <a:gd name="adj3" fmla="val 16667"/>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prstClr val="white"/>
                    </a:solidFill>
                  </a:rPr>
                  <a:t>Code implement</a:t>
                </a:r>
                <a:endParaRPr lang="en-US" altLang="ko-KR" sz="1400" b="1" dirty="0">
                  <a:solidFill>
                    <a:prstClr val="white"/>
                  </a:solidFill>
                </a:endParaRPr>
              </a:p>
            </p:txBody>
          </p:sp>
        </p:grpSp>
      </p:grpSp>
      <p:grpSp>
        <p:nvGrpSpPr>
          <p:cNvPr id="2" name="Group 1"/>
          <p:cNvGrpSpPr/>
          <p:nvPr/>
        </p:nvGrpSpPr>
        <p:grpSpPr>
          <a:xfrm>
            <a:off x="2053357" y="839471"/>
            <a:ext cx="2214203" cy="674209"/>
            <a:chOff x="1584790" y="1455920"/>
            <a:chExt cx="2214203" cy="674209"/>
          </a:xfrm>
        </p:grpSpPr>
        <p:sp>
          <p:nvSpPr>
            <p:cNvPr id="36" name="직사각형 35"/>
            <p:cNvSpPr/>
            <p:nvPr/>
          </p:nvSpPr>
          <p:spPr>
            <a:xfrm rot="21150303" flipH="1">
              <a:off x="1657657" y="1547819"/>
              <a:ext cx="1745617" cy="582310"/>
            </a:xfrm>
            <a:prstGeom prst="rect">
              <a:avLst/>
            </a:prstGeom>
            <a:solidFill>
              <a:schemeClr val="tx1">
                <a:alpha val="26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 name="그룹 3"/>
            <p:cNvGrpSpPr/>
            <p:nvPr/>
          </p:nvGrpSpPr>
          <p:grpSpPr>
            <a:xfrm>
              <a:off x="1584790" y="1455920"/>
              <a:ext cx="2214203" cy="469403"/>
              <a:chOff x="1584790" y="1455920"/>
              <a:chExt cx="2214203" cy="469403"/>
            </a:xfrm>
          </p:grpSpPr>
          <p:sp>
            <p:nvSpPr>
              <p:cNvPr id="214" name="자유형 213"/>
              <p:cNvSpPr/>
              <p:nvPr/>
            </p:nvSpPr>
            <p:spPr>
              <a:xfrm>
                <a:off x="3652943" y="1779273"/>
                <a:ext cx="146050" cy="146050"/>
              </a:xfrm>
              <a:custGeom>
                <a:avLst/>
                <a:gdLst>
                  <a:gd name="connsiteX0" fmla="*/ 73025 w 146050"/>
                  <a:gd name="connsiteY0" fmla="*/ 27314 h 146050"/>
                  <a:gd name="connsiteX1" fmla="*/ 118736 w 146050"/>
                  <a:gd name="connsiteY1" fmla="*/ 73025 h 146050"/>
                  <a:gd name="connsiteX2" fmla="*/ 73025 w 146050"/>
                  <a:gd name="connsiteY2" fmla="*/ 118736 h 146050"/>
                  <a:gd name="connsiteX3" fmla="*/ 27314 w 146050"/>
                  <a:gd name="connsiteY3" fmla="*/ 73025 h 146050"/>
                  <a:gd name="connsiteX4" fmla="*/ 73025 w 146050"/>
                  <a:gd name="connsiteY4" fmla="*/ 27314 h 146050"/>
                  <a:gd name="connsiteX5" fmla="*/ 73025 w 146050"/>
                  <a:gd name="connsiteY5" fmla="*/ 18449 h 146050"/>
                  <a:gd name="connsiteX6" fmla="*/ 18449 w 146050"/>
                  <a:gd name="connsiteY6" fmla="*/ 73025 h 146050"/>
                  <a:gd name="connsiteX7" fmla="*/ 73025 w 146050"/>
                  <a:gd name="connsiteY7" fmla="*/ 127601 h 146050"/>
                  <a:gd name="connsiteX8" fmla="*/ 127601 w 146050"/>
                  <a:gd name="connsiteY8" fmla="*/ 73025 h 146050"/>
                  <a:gd name="connsiteX9" fmla="*/ 73025 w 146050"/>
                  <a:gd name="connsiteY9" fmla="*/ 18449 h 146050"/>
                  <a:gd name="connsiteX10" fmla="*/ 73025 w 146050"/>
                  <a:gd name="connsiteY10" fmla="*/ 0 h 146050"/>
                  <a:gd name="connsiteX11" fmla="*/ 146050 w 146050"/>
                  <a:gd name="connsiteY11" fmla="*/ 73025 h 146050"/>
                  <a:gd name="connsiteX12" fmla="*/ 73025 w 146050"/>
                  <a:gd name="connsiteY12" fmla="*/ 146050 h 146050"/>
                  <a:gd name="connsiteX13" fmla="*/ 0 w 146050"/>
                  <a:gd name="connsiteY13" fmla="*/ 73025 h 146050"/>
                  <a:gd name="connsiteX14" fmla="*/ 73025 w 146050"/>
                  <a:gd name="connsiteY14" fmla="*/ 0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 h="146050">
                    <a:moveTo>
                      <a:pt x="73025" y="27314"/>
                    </a:moveTo>
                    <a:cubicBezTo>
                      <a:pt x="98270" y="27314"/>
                      <a:pt x="118736" y="47780"/>
                      <a:pt x="118736" y="73025"/>
                    </a:cubicBezTo>
                    <a:cubicBezTo>
                      <a:pt x="118736" y="98270"/>
                      <a:pt x="98270" y="118736"/>
                      <a:pt x="73025" y="118736"/>
                    </a:cubicBezTo>
                    <a:cubicBezTo>
                      <a:pt x="47780" y="118736"/>
                      <a:pt x="27314" y="98270"/>
                      <a:pt x="27314" y="73025"/>
                    </a:cubicBezTo>
                    <a:cubicBezTo>
                      <a:pt x="27314" y="47780"/>
                      <a:pt x="47780" y="27314"/>
                      <a:pt x="73025" y="27314"/>
                    </a:cubicBezTo>
                    <a:close/>
                    <a:moveTo>
                      <a:pt x="73025" y="18449"/>
                    </a:moveTo>
                    <a:cubicBezTo>
                      <a:pt x="42884" y="18449"/>
                      <a:pt x="18449" y="42884"/>
                      <a:pt x="18449" y="73025"/>
                    </a:cubicBezTo>
                    <a:cubicBezTo>
                      <a:pt x="18449" y="103166"/>
                      <a:pt x="42884" y="127601"/>
                      <a:pt x="73025" y="127601"/>
                    </a:cubicBezTo>
                    <a:cubicBezTo>
                      <a:pt x="103166" y="127601"/>
                      <a:pt x="127601" y="103166"/>
                      <a:pt x="127601" y="73025"/>
                    </a:cubicBezTo>
                    <a:cubicBezTo>
                      <a:pt x="127601" y="42884"/>
                      <a:pt x="103166" y="18449"/>
                      <a:pt x="73025" y="18449"/>
                    </a:cubicBezTo>
                    <a:close/>
                    <a:moveTo>
                      <a:pt x="73025" y="0"/>
                    </a:moveTo>
                    <a:cubicBezTo>
                      <a:pt x="113356" y="0"/>
                      <a:pt x="146050" y="32694"/>
                      <a:pt x="146050" y="73025"/>
                    </a:cubicBezTo>
                    <a:cubicBezTo>
                      <a:pt x="146050" y="113356"/>
                      <a:pt x="113356" y="146050"/>
                      <a:pt x="73025" y="146050"/>
                    </a:cubicBezTo>
                    <a:cubicBezTo>
                      <a:pt x="32694" y="146050"/>
                      <a:pt x="0" y="113356"/>
                      <a:pt x="0" y="73025"/>
                    </a:cubicBezTo>
                    <a:cubicBezTo>
                      <a:pt x="0" y="32694"/>
                      <a:pt x="32694" y="0"/>
                      <a:pt x="73025" y="0"/>
                    </a:cubicBezTo>
                    <a:close/>
                  </a:path>
                </a:pathLst>
              </a:custGeom>
              <a:solidFill>
                <a:srgbClr val="B0D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15" name="모서리가 둥근 사각형 설명선 214"/>
              <p:cNvSpPr/>
              <p:nvPr/>
            </p:nvSpPr>
            <p:spPr>
              <a:xfrm flipH="1">
                <a:off x="1584790" y="1455920"/>
                <a:ext cx="1850179" cy="437152"/>
              </a:xfrm>
              <a:prstGeom prst="wedgeRoundRectCallout">
                <a:avLst>
                  <a:gd name="adj1" fmla="val -58644"/>
                  <a:gd name="adj2" fmla="val 42164"/>
                  <a:gd name="adj3" fmla="val 16667"/>
                </a:avLst>
              </a:prstGeom>
              <a:solidFill>
                <a:srgbClr val="B0D03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prstClr val="white"/>
                    </a:solidFill>
                  </a:rPr>
                  <a:t>Introduction</a:t>
                </a:r>
                <a:endParaRPr lang="en-US" altLang="ko-KR" sz="1400" b="1" dirty="0">
                  <a:solidFill>
                    <a:prstClr val="white"/>
                  </a:solidFill>
                </a:endParaRPr>
              </a:p>
            </p:txBody>
          </p:sp>
        </p:grpSp>
      </p:grpSp>
      <p:sp>
        <p:nvSpPr>
          <p:cNvPr id="218" name="자유형 217"/>
          <p:cNvSpPr/>
          <p:nvPr/>
        </p:nvSpPr>
        <p:spPr>
          <a:xfrm>
            <a:off x="6501457" y="5759266"/>
            <a:ext cx="146050" cy="146050"/>
          </a:xfrm>
          <a:custGeom>
            <a:avLst/>
            <a:gdLst>
              <a:gd name="connsiteX0" fmla="*/ 73025 w 146050"/>
              <a:gd name="connsiteY0" fmla="*/ 27314 h 146050"/>
              <a:gd name="connsiteX1" fmla="*/ 118736 w 146050"/>
              <a:gd name="connsiteY1" fmla="*/ 73025 h 146050"/>
              <a:gd name="connsiteX2" fmla="*/ 73025 w 146050"/>
              <a:gd name="connsiteY2" fmla="*/ 118736 h 146050"/>
              <a:gd name="connsiteX3" fmla="*/ 27314 w 146050"/>
              <a:gd name="connsiteY3" fmla="*/ 73025 h 146050"/>
              <a:gd name="connsiteX4" fmla="*/ 73025 w 146050"/>
              <a:gd name="connsiteY4" fmla="*/ 27314 h 146050"/>
              <a:gd name="connsiteX5" fmla="*/ 73025 w 146050"/>
              <a:gd name="connsiteY5" fmla="*/ 18449 h 146050"/>
              <a:gd name="connsiteX6" fmla="*/ 18449 w 146050"/>
              <a:gd name="connsiteY6" fmla="*/ 73025 h 146050"/>
              <a:gd name="connsiteX7" fmla="*/ 73025 w 146050"/>
              <a:gd name="connsiteY7" fmla="*/ 127601 h 146050"/>
              <a:gd name="connsiteX8" fmla="*/ 127601 w 146050"/>
              <a:gd name="connsiteY8" fmla="*/ 73025 h 146050"/>
              <a:gd name="connsiteX9" fmla="*/ 73025 w 146050"/>
              <a:gd name="connsiteY9" fmla="*/ 18449 h 146050"/>
              <a:gd name="connsiteX10" fmla="*/ 73025 w 146050"/>
              <a:gd name="connsiteY10" fmla="*/ 0 h 146050"/>
              <a:gd name="connsiteX11" fmla="*/ 146050 w 146050"/>
              <a:gd name="connsiteY11" fmla="*/ 73025 h 146050"/>
              <a:gd name="connsiteX12" fmla="*/ 73025 w 146050"/>
              <a:gd name="connsiteY12" fmla="*/ 146050 h 146050"/>
              <a:gd name="connsiteX13" fmla="*/ 0 w 146050"/>
              <a:gd name="connsiteY13" fmla="*/ 73025 h 146050"/>
              <a:gd name="connsiteX14" fmla="*/ 73025 w 146050"/>
              <a:gd name="connsiteY14" fmla="*/ 0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 h="146050">
                <a:moveTo>
                  <a:pt x="73025" y="27314"/>
                </a:moveTo>
                <a:cubicBezTo>
                  <a:pt x="98270" y="27314"/>
                  <a:pt x="118736" y="47780"/>
                  <a:pt x="118736" y="73025"/>
                </a:cubicBezTo>
                <a:cubicBezTo>
                  <a:pt x="118736" y="98270"/>
                  <a:pt x="98270" y="118736"/>
                  <a:pt x="73025" y="118736"/>
                </a:cubicBezTo>
                <a:cubicBezTo>
                  <a:pt x="47780" y="118736"/>
                  <a:pt x="27314" y="98270"/>
                  <a:pt x="27314" y="73025"/>
                </a:cubicBezTo>
                <a:cubicBezTo>
                  <a:pt x="27314" y="47780"/>
                  <a:pt x="47780" y="27314"/>
                  <a:pt x="73025" y="27314"/>
                </a:cubicBezTo>
                <a:close/>
                <a:moveTo>
                  <a:pt x="73025" y="18449"/>
                </a:moveTo>
                <a:cubicBezTo>
                  <a:pt x="42884" y="18449"/>
                  <a:pt x="18449" y="42884"/>
                  <a:pt x="18449" y="73025"/>
                </a:cubicBezTo>
                <a:cubicBezTo>
                  <a:pt x="18449" y="103166"/>
                  <a:pt x="42884" y="127601"/>
                  <a:pt x="73025" y="127601"/>
                </a:cubicBezTo>
                <a:cubicBezTo>
                  <a:pt x="103166" y="127601"/>
                  <a:pt x="127601" y="103166"/>
                  <a:pt x="127601" y="73025"/>
                </a:cubicBezTo>
                <a:cubicBezTo>
                  <a:pt x="127601" y="42884"/>
                  <a:pt x="103166" y="18449"/>
                  <a:pt x="73025" y="18449"/>
                </a:cubicBezTo>
                <a:close/>
                <a:moveTo>
                  <a:pt x="73025" y="0"/>
                </a:moveTo>
                <a:cubicBezTo>
                  <a:pt x="113356" y="0"/>
                  <a:pt x="146050" y="32694"/>
                  <a:pt x="146050" y="73025"/>
                </a:cubicBezTo>
                <a:cubicBezTo>
                  <a:pt x="146050" y="113356"/>
                  <a:pt x="113356" y="146050"/>
                  <a:pt x="73025" y="146050"/>
                </a:cubicBezTo>
                <a:cubicBezTo>
                  <a:pt x="32694" y="146050"/>
                  <a:pt x="0" y="113356"/>
                  <a:pt x="0" y="73025"/>
                </a:cubicBezTo>
                <a:cubicBezTo>
                  <a:pt x="0" y="32694"/>
                  <a:pt x="32694" y="0"/>
                  <a:pt x="73025" y="0"/>
                </a:cubicBezTo>
                <a:close/>
              </a:path>
            </a:pathLst>
          </a:custGeom>
          <a:solidFill>
            <a:srgbClr val="678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5" name="그룹 4"/>
          <p:cNvGrpSpPr/>
          <p:nvPr/>
        </p:nvGrpSpPr>
        <p:grpSpPr>
          <a:xfrm flipH="1">
            <a:off x="3960720" y="5487315"/>
            <a:ext cx="2247368" cy="626195"/>
            <a:chOff x="6868372" y="5395139"/>
            <a:chExt cx="2247368" cy="626195"/>
          </a:xfrm>
        </p:grpSpPr>
        <p:sp>
          <p:nvSpPr>
            <p:cNvPr id="35" name="직사각형 34"/>
            <p:cNvSpPr/>
            <p:nvPr/>
          </p:nvSpPr>
          <p:spPr>
            <a:xfrm rot="345045">
              <a:off x="7183007" y="5510371"/>
              <a:ext cx="1932733" cy="510963"/>
            </a:xfrm>
            <a:prstGeom prst="rect">
              <a:avLst/>
            </a:prstGeom>
            <a:solidFill>
              <a:schemeClr val="tx1">
                <a:alpha val="26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19" name="모서리가 둥근 사각형 설명선 218"/>
            <p:cNvSpPr/>
            <p:nvPr/>
          </p:nvSpPr>
          <p:spPr>
            <a:xfrm>
              <a:off x="6868372" y="5395139"/>
              <a:ext cx="2174028" cy="437152"/>
            </a:xfrm>
            <a:prstGeom prst="wedgeRoundRectCallout">
              <a:avLst>
                <a:gd name="adj1" fmla="val -58644"/>
                <a:gd name="adj2" fmla="val 42164"/>
                <a:gd name="adj3" fmla="val 16667"/>
              </a:avLst>
            </a:prstGeom>
            <a:solidFill>
              <a:srgbClr val="67809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prstClr val="white"/>
                  </a:solidFill>
                </a:rPr>
                <a:t>Reference &amp; Summary</a:t>
              </a:r>
              <a:endParaRPr lang="en-US" altLang="ko-KR" sz="1400" b="1" dirty="0">
                <a:solidFill>
                  <a:prstClr val="white"/>
                </a:solidFill>
              </a:endParaRPr>
            </a:p>
          </p:txBody>
        </p:sp>
      </p:grpSp>
      <p:sp>
        <p:nvSpPr>
          <p:cNvPr id="24" name="직사각형 23"/>
          <p:cNvSpPr/>
          <p:nvPr/>
        </p:nvSpPr>
        <p:spPr>
          <a:xfrm>
            <a:off x="7422556" y="3836575"/>
            <a:ext cx="3351857" cy="1162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1600" b="1" dirty="0" smtClean="0">
                <a:solidFill>
                  <a:srgbClr val="E55F69"/>
                </a:solidFill>
              </a:rPr>
              <a:t>CONTENTS</a:t>
            </a:r>
          </a:p>
          <a:p>
            <a:pPr>
              <a:lnSpc>
                <a:spcPct val="150000"/>
              </a:lnSpc>
            </a:pPr>
            <a:r>
              <a:rPr lang="ko-KR" altLang="en-US" sz="1100" b="1" dirty="0" smtClean="0">
                <a:solidFill>
                  <a:srgbClr val="525252"/>
                </a:solidFill>
              </a:rPr>
              <a:t>실행 데모 동영상</a:t>
            </a:r>
            <a:endParaRPr lang="en-US" altLang="ko-KR" sz="1100" b="1" dirty="0">
              <a:solidFill>
                <a:srgbClr val="525252"/>
              </a:solidFill>
            </a:endParaRPr>
          </a:p>
        </p:txBody>
      </p:sp>
      <p:sp>
        <p:nvSpPr>
          <p:cNvPr id="29" name="직사각형 28"/>
          <p:cNvSpPr/>
          <p:nvPr/>
        </p:nvSpPr>
        <p:spPr>
          <a:xfrm>
            <a:off x="252736" y="1114235"/>
            <a:ext cx="3351857" cy="1162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altLang="ko-KR" sz="1600" b="1" dirty="0" smtClean="0">
                <a:solidFill>
                  <a:srgbClr val="B0D034"/>
                </a:solidFill>
              </a:rPr>
              <a:t>CONTENTS</a:t>
            </a:r>
          </a:p>
          <a:p>
            <a:pPr algn="r">
              <a:lnSpc>
                <a:spcPct val="150000"/>
              </a:lnSpc>
            </a:pPr>
            <a:r>
              <a:rPr lang="ko-KR" altLang="en-US" sz="1100" b="1" dirty="0" smtClean="0">
                <a:solidFill>
                  <a:schemeClr val="accent3">
                    <a:lumMod val="50000"/>
                  </a:schemeClr>
                </a:solidFill>
              </a:rPr>
              <a:t>프로젝트 및 소개</a:t>
            </a:r>
            <a:endParaRPr lang="en-US" altLang="ko-KR" sz="1100" b="1" dirty="0">
              <a:solidFill>
                <a:schemeClr val="accent3">
                  <a:lumMod val="50000"/>
                </a:schemeClr>
              </a:solidFill>
            </a:endParaRPr>
          </a:p>
        </p:txBody>
      </p:sp>
      <p:sp>
        <p:nvSpPr>
          <p:cNvPr id="33" name="직사각형 32"/>
          <p:cNvSpPr/>
          <p:nvPr/>
        </p:nvSpPr>
        <p:spPr>
          <a:xfrm>
            <a:off x="2169732" y="4359076"/>
            <a:ext cx="4031412" cy="1162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altLang="ko-KR" sz="1600" b="1" dirty="0" smtClean="0">
                <a:solidFill>
                  <a:srgbClr val="67809E"/>
                </a:solidFill>
              </a:rPr>
              <a:t>CONTENTS</a:t>
            </a:r>
            <a:endParaRPr lang="en-US" altLang="ko-KR" sz="1100" b="1" dirty="0">
              <a:solidFill>
                <a:srgbClr val="525252"/>
              </a:solidFill>
            </a:endParaRPr>
          </a:p>
          <a:p>
            <a:pPr algn="r">
              <a:lnSpc>
                <a:spcPct val="150000"/>
              </a:lnSpc>
            </a:pPr>
            <a:r>
              <a:rPr lang="ko-KR" altLang="en-US" sz="1100" b="1" dirty="0" smtClean="0">
                <a:solidFill>
                  <a:srgbClr val="525252"/>
                </a:solidFill>
              </a:rPr>
              <a:t>외부 코드 출처 및 참고자료</a:t>
            </a:r>
            <a:endParaRPr lang="en-US" altLang="ko-KR" sz="1600" b="1" dirty="0">
              <a:solidFill>
                <a:srgbClr val="67809E"/>
              </a:solidFill>
            </a:endParaRPr>
          </a:p>
        </p:txBody>
      </p:sp>
      <p:sp>
        <p:nvSpPr>
          <p:cNvPr id="41" name="직사각형 40"/>
          <p:cNvSpPr/>
          <p:nvPr/>
        </p:nvSpPr>
        <p:spPr>
          <a:xfrm>
            <a:off x="7512615" y="1784129"/>
            <a:ext cx="3351857" cy="1162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1600" b="1" dirty="0" smtClean="0">
                <a:solidFill>
                  <a:srgbClr val="7E5478"/>
                </a:solidFill>
              </a:rPr>
              <a:t>CONTENTS</a:t>
            </a:r>
            <a:endParaRPr lang="en-US" altLang="ko-KR" sz="1100" dirty="0">
              <a:solidFill>
                <a:prstClr val="white">
                  <a:lumMod val="50000"/>
                </a:prstClr>
              </a:solidFill>
            </a:endParaRPr>
          </a:p>
          <a:p>
            <a:pPr>
              <a:lnSpc>
                <a:spcPct val="150000"/>
              </a:lnSpc>
            </a:pPr>
            <a:r>
              <a:rPr lang="ko-KR" altLang="en-US" sz="1100" b="1" dirty="0" smtClean="0">
                <a:solidFill>
                  <a:srgbClr val="525252"/>
                </a:solidFill>
              </a:rPr>
              <a:t>코드 구현</a:t>
            </a:r>
            <a:endParaRPr lang="en-US" altLang="ko-KR" sz="1600" b="1" dirty="0">
              <a:solidFill>
                <a:srgbClr val="525252"/>
              </a:solidFill>
            </a:endParaRPr>
          </a:p>
        </p:txBody>
      </p:sp>
      <p:sp>
        <p:nvSpPr>
          <p:cNvPr id="27" name="직사각형 41"/>
          <p:cNvSpPr/>
          <p:nvPr/>
        </p:nvSpPr>
        <p:spPr>
          <a:xfrm>
            <a:off x="382253" y="67791"/>
            <a:ext cx="1935923" cy="702756"/>
          </a:xfrm>
          <a:prstGeom prst="rect">
            <a:avLst/>
          </a:prstGeom>
        </p:spPr>
        <p:txBody>
          <a:bodyPr wrap="square">
            <a:spAutoFit/>
          </a:bodyPr>
          <a:lstStyle/>
          <a:p>
            <a:pPr algn="ctr">
              <a:lnSpc>
                <a:spcPct val="150000"/>
              </a:lnSpc>
            </a:pPr>
            <a:r>
              <a:rPr lang="en-US" altLang="ko-KR" sz="2800" b="1" i="1" dirty="0" smtClean="0">
                <a:solidFill>
                  <a:srgbClr val="FFC000"/>
                </a:solidFill>
              </a:rPr>
              <a:t>INDEX</a:t>
            </a:r>
            <a:endParaRPr lang="en-US" altLang="ko-KR" sz="2800" b="1" i="1" dirty="0">
              <a:solidFill>
                <a:srgbClr val="FFC000"/>
              </a:solidFill>
            </a:endParaRPr>
          </a:p>
        </p:txBody>
      </p:sp>
    </p:spTree>
    <p:extLst>
      <p:ext uri="{BB962C8B-B14F-4D97-AF65-F5344CB8AC3E}">
        <p14:creationId xmlns:p14="http://schemas.microsoft.com/office/powerpoint/2010/main" val="35508842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직사각형 28"/>
          <p:cNvSpPr/>
          <p:nvPr/>
        </p:nvSpPr>
        <p:spPr>
          <a:xfrm>
            <a:off x="0" y="0"/>
            <a:ext cx="5456394" cy="1615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altLang="ko-KR" sz="3000" b="1" i="1" dirty="0" smtClean="0">
                <a:solidFill>
                  <a:srgbClr val="B0D034"/>
                </a:solidFill>
              </a:rPr>
              <a:t>CONTENTS 1.</a:t>
            </a:r>
            <a:r>
              <a:rPr lang="ko-KR" altLang="en-US" sz="3000" b="1" i="1" dirty="0" smtClean="0">
                <a:solidFill>
                  <a:srgbClr val="B0D034"/>
                </a:solidFill>
              </a:rPr>
              <a:t> </a:t>
            </a:r>
            <a:r>
              <a:rPr lang="en-US" altLang="ko-KR" sz="3000" b="1" i="1" dirty="0" smtClean="0">
                <a:solidFill>
                  <a:srgbClr val="B0D034"/>
                </a:solidFill>
              </a:rPr>
              <a:t>Introduction</a:t>
            </a:r>
          </a:p>
          <a:p>
            <a:pPr algn="r">
              <a:lnSpc>
                <a:spcPct val="150000"/>
              </a:lnSpc>
            </a:pPr>
            <a:r>
              <a:rPr lang="ko-KR" altLang="en-US" sz="2000" b="1" dirty="0" smtClean="0">
                <a:solidFill>
                  <a:schemeClr val="accent3">
                    <a:lumMod val="50000"/>
                  </a:schemeClr>
                </a:solidFill>
              </a:rPr>
              <a:t>프로젝트 및 게임 소개</a:t>
            </a:r>
            <a:endParaRPr lang="en-US" altLang="ko-KR" sz="2000" b="1" dirty="0">
              <a:solidFill>
                <a:schemeClr val="accent3">
                  <a:lumMod val="50000"/>
                </a:schemeClr>
              </a:solidFill>
            </a:endParaRPr>
          </a:p>
        </p:txBody>
      </p:sp>
      <p:sp>
        <p:nvSpPr>
          <p:cNvPr id="28" name="직사각형 28"/>
          <p:cNvSpPr/>
          <p:nvPr/>
        </p:nvSpPr>
        <p:spPr>
          <a:xfrm>
            <a:off x="7076052" y="1446945"/>
            <a:ext cx="4564149" cy="1162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000" b="1" dirty="0" smtClean="0">
                <a:solidFill>
                  <a:srgbClr val="B0D034"/>
                </a:solidFill>
              </a:rPr>
              <a:t>Chap.7 Event-Driven Programming </a:t>
            </a:r>
          </a:p>
        </p:txBody>
      </p:sp>
      <p:sp>
        <p:nvSpPr>
          <p:cNvPr id="5" name="직사각형 28"/>
          <p:cNvSpPr/>
          <p:nvPr/>
        </p:nvSpPr>
        <p:spPr>
          <a:xfrm>
            <a:off x="7183561" y="2158601"/>
            <a:ext cx="3351857" cy="1162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x-none" altLang="ko-KR" sz="2000" b="1" dirty="0" smtClean="0">
                <a:solidFill>
                  <a:srgbClr val="B0D034"/>
                </a:solidFill>
              </a:rPr>
              <a:t>Chap.14 Thread</a:t>
            </a:r>
            <a:endParaRPr lang="en-US" altLang="ko-KR" sz="2000" b="1" dirty="0" smtClean="0">
              <a:solidFill>
                <a:srgbClr val="B0D034"/>
              </a:solidFill>
            </a:endParaRPr>
          </a:p>
        </p:txBody>
      </p:sp>
      <p:grpSp>
        <p:nvGrpSpPr>
          <p:cNvPr id="2" name="Group 1"/>
          <p:cNvGrpSpPr/>
          <p:nvPr/>
        </p:nvGrpSpPr>
        <p:grpSpPr>
          <a:xfrm>
            <a:off x="5980391" y="3244055"/>
            <a:ext cx="5516278" cy="2501962"/>
            <a:chOff x="5980391" y="3244055"/>
            <a:chExt cx="5516278" cy="2501962"/>
          </a:xfrm>
        </p:grpSpPr>
        <p:sp>
          <p:nvSpPr>
            <p:cNvPr id="9" name="직사각형 28"/>
            <p:cNvSpPr/>
            <p:nvPr/>
          </p:nvSpPr>
          <p:spPr>
            <a:xfrm>
              <a:off x="6144318" y="4583987"/>
              <a:ext cx="5352351" cy="1162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ko-KR" altLang="en-US" sz="2000" b="1" dirty="0" smtClean="0">
                  <a:solidFill>
                    <a:srgbClr val="B0D034"/>
                  </a:solidFill>
                </a:rPr>
                <a:t>높이에 따른 점수 획득하는 게임</a:t>
              </a:r>
              <a:endParaRPr lang="en-US" altLang="ko-KR" sz="2000" b="1" dirty="0" smtClean="0">
                <a:solidFill>
                  <a:srgbClr val="B0D034"/>
                </a:solidFill>
              </a:endParaRPr>
            </a:p>
          </p:txBody>
        </p:sp>
        <p:sp>
          <p:nvSpPr>
            <p:cNvPr id="8" name="직사각형 28"/>
            <p:cNvSpPr/>
            <p:nvPr/>
          </p:nvSpPr>
          <p:spPr>
            <a:xfrm>
              <a:off x="5980391" y="3244055"/>
              <a:ext cx="5352351" cy="1162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ko-KR" altLang="en-US" sz="2000" b="1" dirty="0" smtClean="0">
                  <a:solidFill>
                    <a:srgbClr val="B0D034"/>
                  </a:solidFill>
                </a:rPr>
                <a:t>제자리에서 공 수직운동하기</a:t>
              </a:r>
              <a:endParaRPr lang="en-US" altLang="ko-KR" sz="2000" b="1" dirty="0" smtClean="0">
                <a:solidFill>
                  <a:srgbClr val="B0D034"/>
                </a:solidFill>
              </a:endParaRPr>
            </a:p>
          </p:txBody>
        </p:sp>
        <p:sp>
          <p:nvSpPr>
            <p:cNvPr id="6" name="직사각형 28"/>
            <p:cNvSpPr/>
            <p:nvPr/>
          </p:nvSpPr>
          <p:spPr>
            <a:xfrm>
              <a:off x="6053565" y="3913769"/>
              <a:ext cx="5352351" cy="1162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ko-KR" altLang="en-US" sz="2000" b="1" dirty="0" smtClean="0">
                  <a:solidFill>
                    <a:srgbClr val="B0D034"/>
                  </a:solidFill>
                </a:rPr>
                <a:t>좌</a:t>
              </a:r>
              <a:r>
                <a:rPr lang="en-US" altLang="ko-KR" sz="2000" b="1" dirty="0" smtClean="0">
                  <a:solidFill>
                    <a:srgbClr val="B0D034"/>
                  </a:solidFill>
                </a:rPr>
                <a:t>,</a:t>
              </a:r>
              <a:r>
                <a:rPr lang="ko-KR" altLang="en-US" sz="2000" b="1" dirty="0" smtClean="0">
                  <a:solidFill>
                    <a:srgbClr val="B0D034"/>
                  </a:solidFill>
                </a:rPr>
                <a:t>우 방향키를 통해 위치조정</a:t>
              </a:r>
              <a:endParaRPr lang="en-US" altLang="ko-KR" sz="2000" b="1" dirty="0" smtClean="0">
                <a:solidFill>
                  <a:srgbClr val="B0D034"/>
                </a:solidFill>
              </a:endParaRPr>
            </a:p>
          </p:txBody>
        </p:sp>
      </p:grpSp>
      <p:grpSp>
        <p:nvGrpSpPr>
          <p:cNvPr id="13" name="Group 12"/>
          <p:cNvGrpSpPr/>
          <p:nvPr/>
        </p:nvGrpSpPr>
        <p:grpSpPr>
          <a:xfrm>
            <a:off x="308046" y="1947980"/>
            <a:ext cx="6597160" cy="3812739"/>
            <a:chOff x="-1282622" y="1010977"/>
            <a:chExt cx="6597160" cy="3516843"/>
          </a:xfrm>
        </p:grpSpPr>
        <p:pic>
          <p:nvPicPr>
            <p:cNvPr id="14" name="Picture 13" descr="kisspng-web-development-web-page-internet-project-draftsig-vector-laptop-5a7100e58c3496.1871346515173552375743.jpg"/>
            <p:cNvPicPr>
              <a:picLocks noChangeAspect="1"/>
            </p:cNvPicPr>
            <p:nvPr/>
          </p:nvPicPr>
          <p:blipFill>
            <a:blip r:embed="rId2">
              <a:extLst>
                <a:ext uri="{BEBA8EAE-BF5A-486C-A8C5-ECC9F3942E4B}">
                  <a14:imgProps xmlns:a14="http://schemas.microsoft.com/office/drawing/2010/main">
                    <a14:imgLayer r:embed="rId3">
                      <a14:imgEffect>
                        <a14:backgroundRemoval t="0" b="90000" l="0" r="100000"/>
                      </a14:imgEffect>
                    </a14:imgLayer>
                  </a14:imgProps>
                </a:ext>
                <a:ext uri="{28A0092B-C50C-407E-A947-70E740481C1C}">
                  <a14:useLocalDpi xmlns:a14="http://schemas.microsoft.com/office/drawing/2010/main" val="0"/>
                </a:ext>
              </a:extLst>
            </a:blip>
            <a:stretch>
              <a:fillRect/>
            </a:stretch>
          </p:blipFill>
          <p:spPr>
            <a:xfrm>
              <a:off x="-1282622" y="1010977"/>
              <a:ext cx="6594081" cy="3516843"/>
            </a:xfrm>
            <a:prstGeom prst="rect">
              <a:avLst/>
            </a:prstGeom>
          </p:spPr>
        </p:pic>
        <p:pic>
          <p:nvPicPr>
            <p:cNvPr id="15" name="Picture 14" descr="kisspng-web-development-web-page-internet-project-draftsig-vector-laptop-5a7100e58c3496.1871346515173552375743.jpg"/>
            <p:cNvPicPr>
              <a:picLocks noChangeAspect="1"/>
            </p:cNvPicPr>
            <p:nvPr/>
          </p:nvPicPr>
          <p:blipFill>
            <a:blip r:embed="rId4">
              <a:extLst>
                <a:ext uri="{BEBA8EAE-BF5A-486C-A8C5-ECC9F3942E4B}">
                  <a14:imgProps xmlns:a14="http://schemas.microsoft.com/office/drawing/2010/main">
                    <a14:imgLayer r:embed="rId5">
                      <a14:imgEffect>
                        <a14:backgroundRemoval t="1875" b="100000" l="0" r="100000"/>
                      </a14:imgEffect>
                    </a14:imgLayer>
                  </a14:imgProps>
                </a:ext>
                <a:ext uri="{28A0092B-C50C-407E-A947-70E740481C1C}">
                  <a14:useLocalDpi xmlns:a14="http://schemas.microsoft.com/office/drawing/2010/main" val="0"/>
                </a:ext>
              </a:extLst>
            </a:blip>
            <a:stretch>
              <a:fillRect/>
            </a:stretch>
          </p:blipFill>
          <p:spPr>
            <a:xfrm>
              <a:off x="-1282398" y="1405505"/>
              <a:ext cx="6596936" cy="3028136"/>
            </a:xfrm>
            <a:prstGeom prst="rect">
              <a:avLst/>
            </a:prstGeom>
          </p:spPr>
        </p:pic>
      </p:grpSp>
      <p:pic>
        <p:nvPicPr>
          <p:cNvPr id="16" name="Picture 15" descr="13029357-bouncing-basketball-ball-cartoon-illustration.jpg"/>
          <p:cNvPicPr>
            <a:picLocks noChangeAspect="1"/>
          </p:cNvPicPr>
          <p:nvPr/>
        </p:nvPicPr>
        <p:blipFill>
          <a:blip r:embed="rId6" cstate="print">
            <a:extLst>
              <a:ext uri="{BEBA8EAE-BF5A-486C-A8C5-ECC9F3942E4B}">
                <a14:imgProps xmlns:a14="http://schemas.microsoft.com/office/drawing/2010/main">
                  <a14:imgLayer r:embed="rId7">
                    <a14:imgEffect>
                      <a14:backgroundRemoval t="2909" b="89942" l="3615" r="95769"/>
                    </a14:imgEffect>
                  </a14:imgLayer>
                </a14:imgProps>
              </a:ext>
              <a:ext uri="{28A0092B-C50C-407E-A947-70E740481C1C}">
                <a14:useLocalDpi xmlns:a14="http://schemas.microsoft.com/office/drawing/2010/main" val="0"/>
              </a:ext>
            </a:extLst>
          </a:blip>
          <a:stretch>
            <a:fillRect/>
          </a:stretch>
        </p:blipFill>
        <p:spPr>
          <a:xfrm>
            <a:off x="1578337" y="1923322"/>
            <a:ext cx="4007483" cy="2942981"/>
          </a:xfrm>
          <a:prstGeom prst="rect">
            <a:avLst/>
          </a:prstGeom>
        </p:spPr>
      </p:pic>
    </p:spTree>
    <p:extLst>
      <p:ext uri="{BB962C8B-B14F-4D97-AF65-F5344CB8AC3E}">
        <p14:creationId xmlns:p14="http://schemas.microsoft.com/office/powerpoint/2010/main" val="1260306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직사각형 40"/>
          <p:cNvSpPr/>
          <p:nvPr/>
        </p:nvSpPr>
        <p:spPr>
          <a:xfrm>
            <a:off x="12328" y="-1"/>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altLang="ko-KR" sz="1600" b="1" dirty="0" smtClean="0">
                <a:solidFill>
                  <a:srgbClr val="7E5478"/>
                </a:solidFill>
              </a:rPr>
              <a:t> </a:t>
            </a:r>
            <a:r>
              <a:rPr lang="en-US" altLang="ko-KR" sz="3000" b="1" i="1" dirty="0" smtClean="0">
                <a:solidFill>
                  <a:srgbClr val="7E5478"/>
                </a:solidFill>
              </a:rPr>
              <a:t>CONTENTS 2. Code Implementation</a:t>
            </a:r>
            <a:endParaRPr lang="en-US" altLang="ko-KR" sz="3000" i="1" dirty="0" smtClean="0">
              <a:solidFill>
                <a:prstClr val="white">
                  <a:lumMod val="50000"/>
                </a:prstClr>
              </a:solidFill>
            </a:endParaRPr>
          </a:p>
          <a:p>
            <a:pPr algn="r">
              <a:lnSpc>
                <a:spcPct val="150000"/>
              </a:lnSpc>
            </a:pPr>
            <a:r>
              <a:rPr lang="ko-KR" altLang="en-US" sz="2000" b="1" dirty="0" smtClean="0">
                <a:solidFill>
                  <a:srgbClr val="525252"/>
                </a:solidFill>
              </a:rPr>
              <a:t>코드 구현</a:t>
            </a:r>
            <a:endParaRPr lang="en-US" altLang="ko-KR" sz="2000" b="1" dirty="0">
              <a:solidFill>
                <a:srgbClr val="525252"/>
              </a:solidFill>
            </a:endParaRPr>
          </a:p>
        </p:txBody>
      </p:sp>
      <p:sp>
        <p:nvSpPr>
          <p:cNvPr id="32" name="직사각형 40"/>
          <p:cNvSpPr/>
          <p:nvPr/>
        </p:nvSpPr>
        <p:spPr>
          <a:xfrm>
            <a:off x="2712820" y="1903115"/>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600" b="1" dirty="0" smtClean="0">
                <a:solidFill>
                  <a:srgbClr val="7E5478"/>
                </a:solidFill>
              </a:rPr>
              <a:t> </a:t>
            </a:r>
            <a:r>
              <a:rPr lang="ko-KR" altLang="en-US" sz="1600" b="1" dirty="0" smtClean="0">
                <a:solidFill>
                  <a:srgbClr val="7E5478"/>
                </a:solidFill>
              </a:rPr>
              <a:t>키보드 키 입력시</a:t>
            </a:r>
            <a:r>
              <a:rPr lang="en-US" altLang="ko-KR" sz="1600" b="1" dirty="0" smtClean="0">
                <a:solidFill>
                  <a:srgbClr val="7E5478"/>
                </a:solidFill>
              </a:rPr>
              <a:t>,</a:t>
            </a:r>
            <a:r>
              <a:rPr lang="ko-KR" altLang="en-US" sz="1600" b="1" dirty="0" smtClean="0">
                <a:solidFill>
                  <a:srgbClr val="7E5478"/>
                </a:solidFill>
              </a:rPr>
              <a:t> 특정 객체를 이동시키기</a:t>
            </a:r>
            <a:endParaRPr lang="en-US" altLang="ko-KR" sz="2000" b="1" dirty="0">
              <a:solidFill>
                <a:srgbClr val="525252"/>
              </a:solidFill>
            </a:endParaRPr>
          </a:p>
        </p:txBody>
      </p:sp>
      <p:sp>
        <p:nvSpPr>
          <p:cNvPr id="37" name="직사각형 40"/>
          <p:cNvSpPr/>
          <p:nvPr/>
        </p:nvSpPr>
        <p:spPr>
          <a:xfrm>
            <a:off x="2700489" y="1192486"/>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600" b="1" dirty="0" smtClean="0">
                <a:solidFill>
                  <a:srgbClr val="7E5478"/>
                </a:solidFill>
              </a:rPr>
              <a:t> </a:t>
            </a:r>
            <a:r>
              <a:rPr lang="ko-KR" altLang="en-US" sz="1600" b="1" dirty="0" smtClean="0">
                <a:solidFill>
                  <a:srgbClr val="7E5478"/>
                </a:solidFill>
              </a:rPr>
              <a:t>제자리에서 공 튀기기</a:t>
            </a:r>
            <a:endParaRPr lang="en-US" altLang="ko-KR" sz="1600" b="1" dirty="0" smtClean="0">
              <a:solidFill>
                <a:srgbClr val="7E5478"/>
              </a:solidFill>
            </a:endParaRPr>
          </a:p>
        </p:txBody>
      </p:sp>
      <p:sp>
        <p:nvSpPr>
          <p:cNvPr id="38" name="직사각형 40"/>
          <p:cNvSpPr/>
          <p:nvPr/>
        </p:nvSpPr>
        <p:spPr>
          <a:xfrm>
            <a:off x="2712820" y="2738062"/>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600" b="1" dirty="0" smtClean="0">
                <a:solidFill>
                  <a:srgbClr val="7E5478"/>
                </a:solidFill>
              </a:rPr>
              <a:t> </a:t>
            </a:r>
            <a:r>
              <a:rPr lang="ko-KR" altLang="en-US" sz="1600" b="1" dirty="0" smtClean="0">
                <a:solidFill>
                  <a:srgbClr val="7E5478"/>
                </a:solidFill>
              </a:rPr>
              <a:t>장애물 </a:t>
            </a:r>
            <a:r>
              <a:rPr lang="en-US" altLang="ko-KR" sz="1600" b="1" dirty="0" smtClean="0">
                <a:solidFill>
                  <a:srgbClr val="7E5478"/>
                </a:solidFill>
              </a:rPr>
              <a:t>(bar) </a:t>
            </a:r>
            <a:r>
              <a:rPr lang="ko-KR" altLang="en-US" sz="1600" b="1" dirty="0" smtClean="0">
                <a:solidFill>
                  <a:srgbClr val="7E5478"/>
                </a:solidFill>
              </a:rPr>
              <a:t>만들기</a:t>
            </a:r>
            <a:endParaRPr lang="en-US" altLang="ko-KR" sz="2000" b="1" dirty="0">
              <a:solidFill>
                <a:srgbClr val="525252"/>
              </a:solidFill>
            </a:endParaRPr>
          </a:p>
        </p:txBody>
      </p:sp>
      <p:sp>
        <p:nvSpPr>
          <p:cNvPr id="6" name="직사각형 40"/>
          <p:cNvSpPr/>
          <p:nvPr/>
        </p:nvSpPr>
        <p:spPr>
          <a:xfrm>
            <a:off x="2712820" y="4234321"/>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600" b="1" dirty="0" smtClean="0">
                <a:solidFill>
                  <a:srgbClr val="7E5478"/>
                </a:solidFill>
              </a:rPr>
              <a:t> View-Port </a:t>
            </a:r>
            <a:r>
              <a:rPr lang="ko-KR" altLang="en-US" sz="1600" b="1" dirty="0" smtClean="0">
                <a:solidFill>
                  <a:srgbClr val="7E5478"/>
                </a:solidFill>
              </a:rPr>
              <a:t>사용하기</a:t>
            </a:r>
            <a:endParaRPr lang="en-US" altLang="ko-KR" sz="2000" b="1" dirty="0">
              <a:solidFill>
                <a:srgbClr val="525252"/>
              </a:solidFill>
            </a:endParaRPr>
          </a:p>
        </p:txBody>
      </p:sp>
      <p:sp>
        <p:nvSpPr>
          <p:cNvPr id="7" name="직사각형 40"/>
          <p:cNvSpPr/>
          <p:nvPr/>
        </p:nvSpPr>
        <p:spPr>
          <a:xfrm>
            <a:off x="2712820" y="3522665"/>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600" b="1" dirty="0" smtClean="0">
                <a:solidFill>
                  <a:srgbClr val="7E5478"/>
                </a:solidFill>
              </a:rPr>
              <a:t> </a:t>
            </a:r>
            <a:r>
              <a:rPr lang="x-none" altLang="ko-KR" sz="1600" b="1" dirty="0" smtClean="0">
                <a:solidFill>
                  <a:srgbClr val="7E5478"/>
                </a:solidFill>
              </a:rPr>
              <a:t>ScrollPanel</a:t>
            </a:r>
            <a:r>
              <a:rPr lang="ko-KR" altLang="en-US" sz="1600" b="1" dirty="0" smtClean="0">
                <a:solidFill>
                  <a:srgbClr val="7E5478"/>
                </a:solidFill>
              </a:rPr>
              <a:t>을 이용한 게임화면 확장</a:t>
            </a:r>
            <a:endParaRPr lang="en-US" altLang="ko-KR" sz="2000" b="1" dirty="0">
              <a:solidFill>
                <a:srgbClr val="525252"/>
              </a:solidFill>
            </a:endParaRPr>
          </a:p>
        </p:txBody>
      </p:sp>
      <p:sp>
        <p:nvSpPr>
          <p:cNvPr id="8" name="직사각형 40"/>
          <p:cNvSpPr/>
          <p:nvPr/>
        </p:nvSpPr>
        <p:spPr>
          <a:xfrm>
            <a:off x="2766574" y="4983993"/>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600" b="1" dirty="0" smtClean="0">
                <a:solidFill>
                  <a:srgbClr val="7E5478"/>
                </a:solidFill>
              </a:rPr>
              <a:t> </a:t>
            </a:r>
            <a:r>
              <a:rPr lang="ko-KR" altLang="en-US" sz="1600" b="1" dirty="0" smtClean="0">
                <a:solidFill>
                  <a:srgbClr val="7E5478"/>
                </a:solidFill>
              </a:rPr>
              <a:t>게임 점수 관리</a:t>
            </a:r>
            <a:endParaRPr lang="en-US" altLang="ko-KR" sz="2000" b="1" dirty="0">
              <a:solidFill>
                <a:srgbClr val="525252"/>
              </a:solidFill>
            </a:endParaRPr>
          </a:p>
        </p:txBody>
      </p:sp>
    </p:spTree>
    <p:extLst>
      <p:ext uri="{BB962C8B-B14F-4D97-AF65-F5344CB8AC3E}">
        <p14:creationId xmlns:p14="http://schemas.microsoft.com/office/powerpoint/2010/main" val="24544660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직사각형 40"/>
          <p:cNvSpPr/>
          <p:nvPr/>
        </p:nvSpPr>
        <p:spPr>
          <a:xfrm>
            <a:off x="12328" y="-1"/>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altLang="ko-KR" sz="1600" b="1" dirty="0" smtClean="0">
                <a:solidFill>
                  <a:srgbClr val="7E5478"/>
                </a:solidFill>
              </a:rPr>
              <a:t> </a:t>
            </a:r>
            <a:r>
              <a:rPr lang="en-US" altLang="ko-KR" sz="3000" b="1" i="1" dirty="0" smtClean="0">
                <a:solidFill>
                  <a:srgbClr val="7E5478"/>
                </a:solidFill>
              </a:rPr>
              <a:t>CONTENTS 2. Code Implementation</a:t>
            </a:r>
            <a:endParaRPr lang="en-US" altLang="ko-KR" sz="3000" i="1" dirty="0" smtClean="0">
              <a:solidFill>
                <a:prstClr val="white">
                  <a:lumMod val="50000"/>
                </a:prstClr>
              </a:solidFill>
            </a:endParaRPr>
          </a:p>
          <a:p>
            <a:pPr algn="r">
              <a:lnSpc>
                <a:spcPct val="150000"/>
              </a:lnSpc>
            </a:pPr>
            <a:r>
              <a:rPr lang="ko-KR" altLang="en-US" sz="2000" b="1" dirty="0" smtClean="0">
                <a:solidFill>
                  <a:srgbClr val="525252"/>
                </a:solidFill>
              </a:rPr>
              <a:t>코드 구현</a:t>
            </a:r>
            <a:endParaRPr lang="en-US" altLang="ko-KR" sz="2000" b="1" dirty="0">
              <a:solidFill>
                <a:srgbClr val="525252"/>
              </a:solidFill>
            </a:endParaRPr>
          </a:p>
        </p:txBody>
      </p:sp>
      <p:sp>
        <p:nvSpPr>
          <p:cNvPr id="37" name="직사각형 40"/>
          <p:cNvSpPr/>
          <p:nvPr/>
        </p:nvSpPr>
        <p:spPr>
          <a:xfrm>
            <a:off x="0" y="736313"/>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600" b="1" dirty="0" smtClean="0">
                <a:solidFill>
                  <a:srgbClr val="7E5478"/>
                </a:solidFill>
              </a:rPr>
              <a:t> </a:t>
            </a:r>
            <a:r>
              <a:rPr lang="ko-KR" altLang="en-US" sz="1600" b="1" dirty="0" smtClean="0">
                <a:solidFill>
                  <a:srgbClr val="7E5478"/>
                </a:solidFill>
              </a:rPr>
              <a:t>제자리에서 공 튀기기</a:t>
            </a:r>
            <a:endParaRPr lang="en-US" altLang="ko-KR" sz="1600" b="1" dirty="0" smtClean="0">
              <a:solidFill>
                <a:srgbClr val="7E5478"/>
              </a:solidFill>
            </a:endParaRPr>
          </a:p>
        </p:txBody>
      </p:sp>
      <p:pic>
        <p:nvPicPr>
          <p:cNvPr id="2" name="Picture 1" descr="스크린샷 2018-06-21 오전 6.03.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75" y="2058940"/>
            <a:ext cx="5388525" cy="4327476"/>
          </a:xfrm>
          <a:prstGeom prst="rect">
            <a:avLst/>
          </a:prstGeom>
        </p:spPr>
      </p:pic>
      <p:sp>
        <p:nvSpPr>
          <p:cNvPr id="10" name="직사각형 40"/>
          <p:cNvSpPr/>
          <p:nvPr/>
        </p:nvSpPr>
        <p:spPr>
          <a:xfrm>
            <a:off x="5089502" y="744190"/>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600" b="1" dirty="0" smtClean="0">
                <a:solidFill>
                  <a:srgbClr val="7E5478"/>
                </a:solidFill>
              </a:rPr>
              <a:t> </a:t>
            </a:r>
            <a:r>
              <a:rPr lang="ko-KR" altLang="en-US" sz="1600" b="1" dirty="0" smtClean="0">
                <a:solidFill>
                  <a:srgbClr val="7E5478"/>
                </a:solidFill>
              </a:rPr>
              <a:t>키보드 키 입력시</a:t>
            </a:r>
            <a:r>
              <a:rPr lang="en-US" altLang="ko-KR" sz="1600" b="1" dirty="0" smtClean="0">
                <a:solidFill>
                  <a:srgbClr val="7E5478"/>
                </a:solidFill>
              </a:rPr>
              <a:t>,</a:t>
            </a:r>
            <a:r>
              <a:rPr lang="ko-KR" altLang="en-US" sz="1600" b="1" dirty="0" smtClean="0">
                <a:solidFill>
                  <a:srgbClr val="7E5478"/>
                </a:solidFill>
              </a:rPr>
              <a:t> 특정 객체를 이동시키기</a:t>
            </a:r>
            <a:endParaRPr lang="en-US" altLang="ko-KR" sz="2000" b="1" dirty="0">
              <a:solidFill>
                <a:srgbClr val="525252"/>
              </a:solidFill>
            </a:endParaRPr>
          </a:p>
        </p:txBody>
      </p:sp>
      <p:pic>
        <p:nvPicPr>
          <p:cNvPr id="3" name="Picture 2" descr="스크린샷 2018-06-21 오전 6.20.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437" y="3949243"/>
            <a:ext cx="3149600" cy="2548133"/>
          </a:xfrm>
          <a:prstGeom prst="rect">
            <a:avLst/>
          </a:prstGeom>
        </p:spPr>
      </p:pic>
      <p:pic>
        <p:nvPicPr>
          <p:cNvPr id="4" name="Picture 3" descr="스크린샷 2018-06-21 오전 6.20.3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7000" y="3918650"/>
            <a:ext cx="3175000" cy="2667000"/>
          </a:xfrm>
          <a:prstGeom prst="rect">
            <a:avLst/>
          </a:prstGeom>
        </p:spPr>
      </p:pic>
      <p:pic>
        <p:nvPicPr>
          <p:cNvPr id="5" name="Picture 4" descr="스크린샷 2018-06-21 오전 6.21.1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5425" y="1787703"/>
            <a:ext cx="2466143" cy="2108257"/>
          </a:xfrm>
          <a:prstGeom prst="rect">
            <a:avLst/>
          </a:prstGeom>
        </p:spPr>
      </p:pic>
    </p:spTree>
    <p:extLst>
      <p:ext uri="{BB962C8B-B14F-4D97-AF65-F5344CB8AC3E}">
        <p14:creationId xmlns:p14="http://schemas.microsoft.com/office/powerpoint/2010/main" val="40438384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직사각형 40"/>
          <p:cNvSpPr/>
          <p:nvPr/>
        </p:nvSpPr>
        <p:spPr>
          <a:xfrm>
            <a:off x="12328" y="-1"/>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altLang="ko-KR" sz="1600" b="1" dirty="0" smtClean="0">
                <a:solidFill>
                  <a:srgbClr val="7E5478"/>
                </a:solidFill>
              </a:rPr>
              <a:t> </a:t>
            </a:r>
            <a:r>
              <a:rPr lang="en-US" altLang="ko-KR" sz="3000" b="1" i="1" dirty="0" smtClean="0">
                <a:solidFill>
                  <a:srgbClr val="7E5478"/>
                </a:solidFill>
              </a:rPr>
              <a:t>CONTENTS 2. Code Implementation</a:t>
            </a:r>
            <a:endParaRPr lang="en-US" altLang="ko-KR" sz="3000" i="1" dirty="0" smtClean="0">
              <a:solidFill>
                <a:prstClr val="white">
                  <a:lumMod val="50000"/>
                </a:prstClr>
              </a:solidFill>
            </a:endParaRPr>
          </a:p>
          <a:p>
            <a:pPr algn="r">
              <a:lnSpc>
                <a:spcPct val="150000"/>
              </a:lnSpc>
            </a:pPr>
            <a:r>
              <a:rPr lang="ko-KR" altLang="en-US" sz="2000" b="1" dirty="0" smtClean="0">
                <a:solidFill>
                  <a:srgbClr val="525252"/>
                </a:solidFill>
              </a:rPr>
              <a:t>코드 구현</a:t>
            </a:r>
            <a:endParaRPr lang="en-US" altLang="ko-KR" sz="2000" b="1" dirty="0">
              <a:solidFill>
                <a:srgbClr val="525252"/>
              </a:solidFill>
            </a:endParaRPr>
          </a:p>
        </p:txBody>
      </p:sp>
      <p:sp>
        <p:nvSpPr>
          <p:cNvPr id="38" name="직사각형 40"/>
          <p:cNvSpPr/>
          <p:nvPr/>
        </p:nvSpPr>
        <p:spPr>
          <a:xfrm>
            <a:off x="0" y="839397"/>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600" b="1" dirty="0" smtClean="0">
                <a:solidFill>
                  <a:srgbClr val="7E5478"/>
                </a:solidFill>
              </a:rPr>
              <a:t> </a:t>
            </a:r>
            <a:r>
              <a:rPr lang="ko-KR" altLang="en-US" sz="1600" b="1" dirty="0" smtClean="0">
                <a:solidFill>
                  <a:srgbClr val="7E5478"/>
                </a:solidFill>
              </a:rPr>
              <a:t>장애물 </a:t>
            </a:r>
            <a:r>
              <a:rPr lang="en-US" altLang="ko-KR" sz="1600" b="1" dirty="0" smtClean="0">
                <a:solidFill>
                  <a:srgbClr val="7E5478"/>
                </a:solidFill>
              </a:rPr>
              <a:t>(bar) </a:t>
            </a:r>
            <a:r>
              <a:rPr lang="ko-KR" altLang="en-US" sz="1600" b="1" dirty="0" smtClean="0">
                <a:solidFill>
                  <a:srgbClr val="7E5478"/>
                </a:solidFill>
              </a:rPr>
              <a:t>만들기</a:t>
            </a:r>
            <a:endParaRPr lang="en-US" altLang="ko-KR" sz="2000" b="1" dirty="0">
              <a:solidFill>
                <a:srgbClr val="525252"/>
              </a:solidFill>
            </a:endParaRPr>
          </a:p>
        </p:txBody>
      </p:sp>
      <p:sp>
        <p:nvSpPr>
          <p:cNvPr id="7" name="직사각형 40"/>
          <p:cNvSpPr/>
          <p:nvPr/>
        </p:nvSpPr>
        <p:spPr>
          <a:xfrm>
            <a:off x="5101833" y="822617"/>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600" b="1" dirty="0" smtClean="0">
                <a:solidFill>
                  <a:srgbClr val="7E5478"/>
                </a:solidFill>
              </a:rPr>
              <a:t> </a:t>
            </a:r>
            <a:r>
              <a:rPr lang="x-none" altLang="ko-KR" sz="1600" b="1" dirty="0" smtClean="0">
                <a:solidFill>
                  <a:srgbClr val="7E5478"/>
                </a:solidFill>
              </a:rPr>
              <a:t>ScrollPanel</a:t>
            </a:r>
            <a:r>
              <a:rPr lang="ko-KR" altLang="en-US" sz="1600" b="1" dirty="0" smtClean="0">
                <a:solidFill>
                  <a:srgbClr val="7E5478"/>
                </a:solidFill>
              </a:rPr>
              <a:t>을 이용한 게임화면 확장</a:t>
            </a:r>
            <a:endParaRPr lang="en-US" altLang="ko-KR" sz="2000" b="1" dirty="0">
              <a:solidFill>
                <a:srgbClr val="525252"/>
              </a:solidFill>
            </a:endParaRPr>
          </a:p>
        </p:txBody>
      </p:sp>
      <p:pic>
        <p:nvPicPr>
          <p:cNvPr id="2" name="Picture 1" descr="스크린샷 2018-06-21 오전 6.25.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13" y="1894055"/>
            <a:ext cx="6223000" cy="2425700"/>
          </a:xfrm>
          <a:prstGeom prst="rect">
            <a:avLst/>
          </a:prstGeom>
        </p:spPr>
      </p:pic>
    </p:spTree>
    <p:extLst>
      <p:ext uri="{BB962C8B-B14F-4D97-AF65-F5344CB8AC3E}">
        <p14:creationId xmlns:p14="http://schemas.microsoft.com/office/powerpoint/2010/main" val="40438384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직사각형 40"/>
          <p:cNvSpPr/>
          <p:nvPr/>
        </p:nvSpPr>
        <p:spPr>
          <a:xfrm>
            <a:off x="12328" y="-1"/>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altLang="ko-KR" sz="1600" b="1" dirty="0" smtClean="0">
                <a:solidFill>
                  <a:srgbClr val="7E5478"/>
                </a:solidFill>
              </a:rPr>
              <a:t> </a:t>
            </a:r>
            <a:r>
              <a:rPr lang="en-US" altLang="ko-KR" sz="3000" b="1" i="1" dirty="0" smtClean="0">
                <a:solidFill>
                  <a:srgbClr val="7E5478"/>
                </a:solidFill>
              </a:rPr>
              <a:t>CONTENTS 2. Code Implementation</a:t>
            </a:r>
            <a:endParaRPr lang="en-US" altLang="ko-KR" sz="3000" i="1" dirty="0" smtClean="0">
              <a:solidFill>
                <a:prstClr val="white">
                  <a:lumMod val="50000"/>
                </a:prstClr>
              </a:solidFill>
            </a:endParaRPr>
          </a:p>
          <a:p>
            <a:pPr algn="r">
              <a:lnSpc>
                <a:spcPct val="150000"/>
              </a:lnSpc>
            </a:pPr>
            <a:r>
              <a:rPr lang="ko-KR" altLang="en-US" sz="2000" b="1" dirty="0" smtClean="0">
                <a:solidFill>
                  <a:srgbClr val="525252"/>
                </a:solidFill>
              </a:rPr>
              <a:t>코드 구현</a:t>
            </a:r>
            <a:endParaRPr lang="en-US" altLang="ko-KR" sz="2000" b="1" dirty="0">
              <a:solidFill>
                <a:srgbClr val="525252"/>
              </a:solidFill>
            </a:endParaRPr>
          </a:p>
        </p:txBody>
      </p:sp>
      <p:sp>
        <p:nvSpPr>
          <p:cNvPr id="6" name="직사각형 40"/>
          <p:cNvSpPr/>
          <p:nvPr/>
        </p:nvSpPr>
        <p:spPr>
          <a:xfrm>
            <a:off x="12331" y="732888"/>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600" b="1" dirty="0" smtClean="0">
                <a:solidFill>
                  <a:srgbClr val="7E5478"/>
                </a:solidFill>
              </a:rPr>
              <a:t> View-Port </a:t>
            </a:r>
            <a:r>
              <a:rPr lang="ko-KR" altLang="en-US" sz="1600" b="1" dirty="0" smtClean="0">
                <a:solidFill>
                  <a:srgbClr val="7E5478"/>
                </a:solidFill>
              </a:rPr>
              <a:t>사용하기</a:t>
            </a:r>
            <a:endParaRPr lang="en-US" altLang="ko-KR" sz="2000" b="1" dirty="0">
              <a:solidFill>
                <a:srgbClr val="525252"/>
              </a:solidFill>
            </a:endParaRPr>
          </a:p>
        </p:txBody>
      </p:sp>
      <p:sp>
        <p:nvSpPr>
          <p:cNvPr id="8" name="직사각형 40"/>
          <p:cNvSpPr/>
          <p:nvPr/>
        </p:nvSpPr>
        <p:spPr>
          <a:xfrm>
            <a:off x="5089502" y="718163"/>
            <a:ext cx="7102498" cy="15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600" b="1" dirty="0" smtClean="0">
                <a:solidFill>
                  <a:srgbClr val="7E5478"/>
                </a:solidFill>
              </a:rPr>
              <a:t> </a:t>
            </a:r>
            <a:r>
              <a:rPr lang="ko-KR" altLang="en-US" sz="1600" b="1" dirty="0" smtClean="0">
                <a:solidFill>
                  <a:srgbClr val="7E5478"/>
                </a:solidFill>
              </a:rPr>
              <a:t>게임 점수 관리</a:t>
            </a:r>
            <a:endParaRPr lang="en-US" altLang="ko-KR" sz="2000" b="1" dirty="0">
              <a:solidFill>
                <a:srgbClr val="525252"/>
              </a:solidFill>
            </a:endParaRPr>
          </a:p>
        </p:txBody>
      </p:sp>
    </p:spTree>
    <p:extLst>
      <p:ext uri="{BB962C8B-B14F-4D97-AF65-F5344CB8AC3E}">
        <p14:creationId xmlns:p14="http://schemas.microsoft.com/office/powerpoint/2010/main" val="40438384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직사각형 23"/>
          <p:cNvSpPr/>
          <p:nvPr/>
        </p:nvSpPr>
        <p:spPr>
          <a:xfrm>
            <a:off x="0" y="0"/>
            <a:ext cx="5055595" cy="1602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altLang="ko-KR" sz="3000" b="1" i="1" dirty="0" smtClean="0">
                <a:solidFill>
                  <a:srgbClr val="E55F69"/>
                </a:solidFill>
              </a:rPr>
              <a:t>CONTENTS 3. Execution</a:t>
            </a:r>
          </a:p>
          <a:p>
            <a:pPr algn="r">
              <a:lnSpc>
                <a:spcPct val="150000"/>
              </a:lnSpc>
            </a:pPr>
            <a:r>
              <a:rPr lang="ko-KR" altLang="en-US" sz="2000" b="1" dirty="0" smtClean="0">
                <a:solidFill>
                  <a:srgbClr val="525252"/>
                </a:solidFill>
              </a:rPr>
              <a:t>실행 데모 동영상</a:t>
            </a:r>
            <a:endParaRPr lang="en-US" altLang="ko-KR" sz="2000" b="1" dirty="0">
              <a:solidFill>
                <a:srgbClr val="525252"/>
              </a:solidFill>
            </a:endParaRPr>
          </a:p>
        </p:txBody>
      </p:sp>
      <p:pic>
        <p:nvPicPr>
          <p:cNvPr id="2" name="KakaoTalk_Video_2018-06-18-16-47-25.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67588" y="194151"/>
            <a:ext cx="10820400" cy="6096000"/>
          </a:xfrm>
          <a:prstGeom prst="rect">
            <a:avLst/>
          </a:prstGeom>
        </p:spPr>
      </p:pic>
    </p:spTree>
    <p:extLst>
      <p:ext uri="{BB962C8B-B14F-4D97-AF65-F5344CB8AC3E}">
        <p14:creationId xmlns:p14="http://schemas.microsoft.com/office/powerpoint/2010/main" val="2454466033"/>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p:cNvSpPr/>
          <p:nvPr/>
        </p:nvSpPr>
        <p:spPr>
          <a:xfrm>
            <a:off x="0" y="1"/>
            <a:ext cx="7324448" cy="1615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altLang="ko-KR" sz="3000" b="1" i="1" dirty="0" smtClean="0">
                <a:solidFill>
                  <a:srgbClr val="67809E"/>
                </a:solidFill>
              </a:rPr>
              <a:t>CONTENTS 4. Reference</a:t>
            </a:r>
            <a:r>
              <a:rPr lang="ko-KR" altLang="en-US" sz="3000" b="1" i="1" dirty="0" smtClean="0">
                <a:solidFill>
                  <a:srgbClr val="67809E"/>
                </a:solidFill>
              </a:rPr>
              <a:t> </a:t>
            </a:r>
            <a:r>
              <a:rPr lang="en-US" altLang="ko-KR" sz="3000" b="1" i="1" dirty="0" smtClean="0">
                <a:solidFill>
                  <a:srgbClr val="67809E"/>
                </a:solidFill>
              </a:rPr>
              <a:t>&amp;</a:t>
            </a:r>
            <a:r>
              <a:rPr lang="ko-KR" altLang="en-US" sz="3000" b="1" i="1" dirty="0" smtClean="0">
                <a:solidFill>
                  <a:srgbClr val="67809E"/>
                </a:solidFill>
              </a:rPr>
              <a:t> </a:t>
            </a:r>
            <a:r>
              <a:rPr lang="en-US" altLang="ko-KR" sz="3000" b="1" i="1" dirty="0" smtClean="0">
                <a:solidFill>
                  <a:srgbClr val="67809E"/>
                </a:solidFill>
              </a:rPr>
              <a:t>Summary</a:t>
            </a:r>
            <a:r>
              <a:rPr lang="en-US" altLang="ko-KR" sz="3000" b="1" i="1" dirty="0" smtClean="0">
                <a:solidFill>
                  <a:srgbClr val="67809E"/>
                </a:solidFill>
              </a:rPr>
              <a:t>  </a:t>
            </a:r>
            <a:endParaRPr lang="en-US" altLang="ko-KR" sz="3000" b="1" i="1" dirty="0">
              <a:solidFill>
                <a:srgbClr val="525252"/>
              </a:solidFill>
            </a:endParaRPr>
          </a:p>
          <a:p>
            <a:pPr algn="r">
              <a:lnSpc>
                <a:spcPct val="150000"/>
              </a:lnSpc>
            </a:pPr>
            <a:r>
              <a:rPr lang="ko-KR" altLang="en-US" sz="2000" b="1" dirty="0" smtClean="0">
                <a:solidFill>
                  <a:srgbClr val="525252"/>
                </a:solidFill>
              </a:rPr>
              <a:t>외부 코드 출처 및 참고자료</a:t>
            </a:r>
            <a:endParaRPr lang="en-US" altLang="ko-KR" sz="2000" b="1" dirty="0">
              <a:solidFill>
                <a:srgbClr val="67809E"/>
              </a:solidFill>
            </a:endParaRPr>
          </a:p>
        </p:txBody>
      </p:sp>
      <p:sp>
        <p:nvSpPr>
          <p:cNvPr id="2" name="Rectangle 1"/>
          <p:cNvSpPr/>
          <p:nvPr/>
        </p:nvSpPr>
        <p:spPr>
          <a:xfrm>
            <a:off x="717494" y="1971568"/>
            <a:ext cx="8456562" cy="646331"/>
          </a:xfrm>
          <a:prstGeom prst="rect">
            <a:avLst/>
          </a:prstGeom>
        </p:spPr>
        <p:txBody>
          <a:bodyPr wrap="square">
            <a:spAutoFit/>
          </a:bodyPr>
          <a:lstStyle/>
          <a:p>
            <a:r>
              <a:rPr lang="pt-BR" dirty="0" smtClean="0"/>
              <a:t>Key </a:t>
            </a:r>
            <a:r>
              <a:rPr lang="pt-BR" dirty="0" err="1" smtClean="0"/>
              <a:t>Event</a:t>
            </a:r>
            <a:r>
              <a:rPr lang="pt-BR" dirty="0" smtClean="0"/>
              <a:t> </a:t>
            </a:r>
            <a:r>
              <a:rPr lang="ko-KR" altLang="en-US" dirty="0" smtClean="0"/>
              <a:t>발생 </a:t>
            </a:r>
            <a:endParaRPr lang="en-US" altLang="ko-KR" dirty="0"/>
          </a:p>
          <a:p>
            <a:r>
              <a:rPr lang="pt-BR" dirty="0" err="1" smtClean="0"/>
              <a:t>http</a:t>
            </a:r>
            <a:r>
              <a:rPr lang="pt-BR" dirty="0"/>
              <a:t>://</a:t>
            </a:r>
            <a:r>
              <a:rPr lang="pt-BR" dirty="0" err="1"/>
              <a:t>blog.naver.com</a:t>
            </a:r>
            <a:r>
              <a:rPr lang="pt-BR" dirty="0"/>
              <a:t>/</a:t>
            </a:r>
            <a:r>
              <a:rPr lang="pt-BR" dirty="0" err="1"/>
              <a:t>PostView.nhn?blogId</a:t>
            </a:r>
            <a:r>
              <a:rPr lang="pt-BR" dirty="0"/>
              <a:t>=goqkfkrl0108&amp;logNo=220867705424</a:t>
            </a:r>
            <a:endParaRPr lang="en-US" dirty="0"/>
          </a:p>
        </p:txBody>
      </p:sp>
      <p:sp>
        <p:nvSpPr>
          <p:cNvPr id="3" name="Rectangle 2"/>
          <p:cNvSpPr/>
          <p:nvPr/>
        </p:nvSpPr>
        <p:spPr>
          <a:xfrm>
            <a:off x="742155" y="2871585"/>
            <a:ext cx="6096000" cy="923330"/>
          </a:xfrm>
          <a:prstGeom prst="rect">
            <a:avLst/>
          </a:prstGeom>
        </p:spPr>
        <p:txBody>
          <a:bodyPr>
            <a:spAutoFit/>
          </a:bodyPr>
          <a:lstStyle/>
          <a:p>
            <a:r>
              <a:rPr lang="ko-KR" altLang="en-US" u="sng" dirty="0" smtClean="0">
                <a:hlinkClick r:id="rId2"/>
              </a:rPr>
              <a:t>배경 스크롤 </a:t>
            </a:r>
            <a:r>
              <a:rPr lang="en-US" altLang="ko-KR" u="sng" dirty="0" smtClean="0">
                <a:hlinkClick r:id="rId2"/>
              </a:rPr>
              <a:t>:</a:t>
            </a:r>
          </a:p>
          <a:p>
            <a:r>
              <a:rPr lang="en-US" u="sng" dirty="0" smtClean="0">
                <a:hlinkClick r:id="rId2"/>
              </a:rPr>
              <a:t>http</a:t>
            </a:r>
            <a:r>
              <a:rPr lang="en-US" u="sng" dirty="0">
                <a:hlinkClick r:id="rId2"/>
              </a:rPr>
              <a:t>://egloos.zum.com/icegeo/v/276194</a:t>
            </a:r>
            <a:endParaRPr lang="en-US" dirty="0">
              <a:hlinkClick r:id="rId2"/>
            </a:endParaRPr>
          </a:p>
          <a:p>
            <a:endParaRPr lang="en-US" dirty="0"/>
          </a:p>
        </p:txBody>
      </p:sp>
      <p:sp>
        <p:nvSpPr>
          <p:cNvPr id="5" name="Rectangle 4"/>
          <p:cNvSpPr/>
          <p:nvPr/>
        </p:nvSpPr>
        <p:spPr>
          <a:xfrm>
            <a:off x="806056" y="3947087"/>
            <a:ext cx="2836196" cy="646331"/>
          </a:xfrm>
          <a:prstGeom prst="rect">
            <a:avLst/>
          </a:prstGeom>
        </p:spPr>
        <p:txBody>
          <a:bodyPr wrap="none">
            <a:spAutoFit/>
          </a:bodyPr>
          <a:lstStyle/>
          <a:p>
            <a:r>
              <a:rPr lang="ko-KR" altLang="en-US" dirty="0" smtClean="0"/>
              <a:t>공 움직임</a:t>
            </a:r>
            <a:endParaRPr lang="en-US" dirty="0" smtClean="0"/>
          </a:p>
          <a:p>
            <a:r>
              <a:rPr lang="en-US" dirty="0" smtClean="0"/>
              <a:t>http</a:t>
            </a:r>
            <a:r>
              <a:rPr lang="en-US" dirty="0"/>
              <a:t>://</a:t>
            </a:r>
            <a:r>
              <a:rPr lang="en-US" dirty="0" err="1"/>
              <a:t>ddo-o.tistory.com</a:t>
            </a:r>
            <a:r>
              <a:rPr lang="en-US" dirty="0"/>
              <a:t>/56</a:t>
            </a:r>
          </a:p>
        </p:txBody>
      </p:sp>
    </p:spTree>
    <p:extLst>
      <p:ext uri="{BB962C8B-B14F-4D97-AF65-F5344CB8AC3E}">
        <p14:creationId xmlns:p14="http://schemas.microsoft.com/office/powerpoint/2010/main" val="24544660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06_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3819</TotalTime>
  <Words>309</Words>
  <Application>Microsoft Macintosh PowerPoint</Application>
  <PresentationFormat>Custom</PresentationFormat>
  <Paragraphs>63</Paragraphs>
  <Slides>11</Slides>
  <Notes>0</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106_Office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요청사항</dc:creator>
  <cp:lastModifiedBy>knuprime085</cp:lastModifiedBy>
  <cp:revision>34</cp:revision>
  <dcterms:created xsi:type="dcterms:W3CDTF">2017-09-23T05:16:50Z</dcterms:created>
  <dcterms:modified xsi:type="dcterms:W3CDTF">2018-06-20T22:03:39Z</dcterms:modified>
</cp:coreProperties>
</file>