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625" r:id="rId2"/>
    <p:sldId id="630" r:id="rId3"/>
    <p:sldId id="644" r:id="rId4"/>
    <p:sldId id="655" r:id="rId5"/>
    <p:sldId id="645" r:id="rId6"/>
    <p:sldId id="656" r:id="rId7"/>
    <p:sldId id="657" r:id="rId8"/>
    <p:sldId id="658" r:id="rId9"/>
    <p:sldId id="659" r:id="rId10"/>
    <p:sldId id="660" r:id="rId11"/>
    <p:sldId id="661" r:id="rId12"/>
    <p:sldId id="677" r:id="rId13"/>
    <p:sldId id="662" r:id="rId14"/>
    <p:sldId id="663" r:id="rId15"/>
    <p:sldId id="664" r:id="rId16"/>
    <p:sldId id="665" r:id="rId17"/>
    <p:sldId id="666" r:id="rId18"/>
    <p:sldId id="674" r:id="rId19"/>
    <p:sldId id="667" r:id="rId20"/>
    <p:sldId id="668" r:id="rId21"/>
    <p:sldId id="676" r:id="rId22"/>
    <p:sldId id="669" r:id="rId23"/>
    <p:sldId id="670" r:id="rId24"/>
    <p:sldId id="671" r:id="rId25"/>
    <p:sldId id="672" r:id="rId26"/>
    <p:sldId id="673" r:id="rId27"/>
    <p:sldId id="675" r:id="rId28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本信彦" initials="宮本信彦" lastIdx="1" clrIdx="0">
    <p:extLst>
      <p:ext uri="{19B8F6BF-5375-455C-9EA6-DF929625EA0E}">
        <p15:presenceInfo xmlns:p15="http://schemas.microsoft.com/office/powerpoint/2012/main" userId="S::n-miyamoto@aist.go.jp::4d1bc24d-f5e5-48f7-ad13-d51f4a5a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7536" autoAdjust="0"/>
  </p:normalViewPr>
  <p:slideViewPr>
    <p:cSldViewPr snapToObjects="1">
      <p:cViewPr varScale="1">
        <p:scale>
          <a:sx n="113" d="100"/>
          <a:sy n="113" d="100"/>
        </p:scale>
        <p:origin x="115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3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90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32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67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09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97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2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40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06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3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4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47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95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88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32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02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41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8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7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9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25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6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Choreonoid</a:t>
            </a:r>
            <a:r>
              <a:rPr lang="ja-JP" altLang="en-US" b="1" dirty="0"/>
              <a:t>入門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RTSystem</a:t>
            </a:r>
            <a:r>
              <a:rPr lang="ja-JP" altLang="en-US" sz="3600" dirty="0">
                <a:solidFill>
                  <a:srgbClr val="5F5F5F"/>
                </a:solidFill>
              </a:rPr>
              <a:t>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上に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システムエディタの一部機能を使用できる</a:t>
            </a: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E80A9A5-8BF1-410A-B382-3D964D6FC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5" y="1623770"/>
            <a:ext cx="2666276" cy="495165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3DDB81-50FC-4630-8DCD-1A439874C3C0}"/>
              </a:ext>
            </a:extLst>
          </p:cNvPr>
          <p:cNvSpPr/>
          <p:nvPr/>
        </p:nvSpPr>
        <p:spPr>
          <a:xfrm>
            <a:off x="2141730" y="6285132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528F656-F09D-44CB-B6C9-212729F6D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40" y="3519010"/>
            <a:ext cx="31908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8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03895F4E-F6C2-4455-9E31-456754E6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86" y="2883782"/>
            <a:ext cx="2486025" cy="26098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C7B666-CC71-4F65-81D4-35940691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55" y="2238772"/>
            <a:ext cx="2225871" cy="4533777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ネームサーバー、システムエディタ表示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初期状態ではネームサーバー、システムエディタが非表示のため設定を変更する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表示 → ビューの表示 →</a:t>
            </a:r>
            <a:r>
              <a:rPr lang="en-US" altLang="ja-JP" sz="1800" kern="0" dirty="0">
                <a:solidFill>
                  <a:srgbClr val="5F5F5F"/>
                </a:solidFill>
              </a:rPr>
              <a:t> </a:t>
            </a:r>
            <a:r>
              <a:rPr lang="en-US" altLang="ja-JP" sz="1800" kern="0" dirty="0">
                <a:solidFill>
                  <a:srgbClr val="FF0000"/>
                </a:solidFill>
              </a:rPr>
              <a:t>RTC List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945280" y="6129300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70FDCD6-DE8D-407E-9336-C27A7C50DB5B}"/>
              </a:ext>
            </a:extLst>
          </p:cNvPr>
          <p:cNvSpPr/>
          <p:nvPr/>
        </p:nvSpPr>
        <p:spPr>
          <a:xfrm>
            <a:off x="5877145" y="4762524"/>
            <a:ext cx="58506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96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0789D72-F433-49CD-9057-549DB45C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6" y="2195163"/>
            <a:ext cx="2251367" cy="4433214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ネームサーバー、システムエディタ表示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初期状態ではネームサーバー、システムエディタが非表示のため設定を変更する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表示 → ビューの表示 →</a:t>
            </a:r>
            <a:r>
              <a:rPr lang="en-US" altLang="ja-JP" sz="1800" kern="0" dirty="0">
                <a:solidFill>
                  <a:srgbClr val="5F5F5F"/>
                </a:solidFill>
              </a:rPr>
              <a:t> </a:t>
            </a:r>
            <a:r>
              <a:rPr lang="en-US" altLang="ja-JP" sz="1800" kern="0" dirty="0">
                <a:solidFill>
                  <a:srgbClr val="FF0000"/>
                </a:solidFill>
              </a:rPr>
              <a:t>RTC Diagram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2051720" y="5859270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A898792-2C20-49AA-967A-13F4257F4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085984"/>
            <a:ext cx="4619625" cy="24860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274A92E-174E-4A7E-8099-F2239F0055E3}"/>
              </a:ext>
            </a:extLst>
          </p:cNvPr>
          <p:cNvSpPr/>
          <p:nvPr/>
        </p:nvSpPr>
        <p:spPr>
          <a:xfrm>
            <a:off x="5472100" y="3492698"/>
            <a:ext cx="8100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64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54CB599-DFA5-4160-928D-021A956E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191847"/>
            <a:ext cx="2545512" cy="4380223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2400" kern="0" dirty="0">
                <a:solidFill>
                  <a:srgbClr val="5F5F5F"/>
                </a:solidFill>
              </a:rPr>
              <a:t>コンポーネントを</a:t>
            </a: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が起動するように設定する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ファイル → 新規 → </a:t>
            </a: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endParaRPr lang="en-US" altLang="ja-JP" sz="1800" kern="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845745" y="6318225"/>
            <a:ext cx="3409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FD2C30E-C234-47F8-B7A7-E5823E415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722" y="4509120"/>
            <a:ext cx="1952625" cy="11525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FAF2B-32CD-417F-BCAA-C4B549E961CA}"/>
              </a:ext>
            </a:extLst>
          </p:cNvPr>
          <p:cNvSpPr/>
          <p:nvPr/>
        </p:nvSpPr>
        <p:spPr>
          <a:xfrm>
            <a:off x="3964361" y="4995372"/>
            <a:ext cx="90010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B4BD706-D3AC-4ABD-AAD0-3AA4BDCBFC0A}"/>
              </a:ext>
            </a:extLst>
          </p:cNvPr>
          <p:cNvSpPr/>
          <p:nvPr/>
        </p:nvSpPr>
        <p:spPr>
          <a:xfrm>
            <a:off x="3302271" y="3338990"/>
            <a:ext cx="2259839" cy="727615"/>
          </a:xfrm>
          <a:prstGeom prst="wedgeRoundRectCallout">
            <a:avLst>
              <a:gd name="adj1" fmla="val -14167"/>
              <a:gd name="adj2" fmla="val 139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名前を「</a:t>
            </a:r>
            <a:r>
              <a:rPr lang="en-US" altLang="ja-JP" dirty="0" err="1">
                <a:solidFill>
                  <a:schemeClr val="tx1"/>
                </a:solidFill>
              </a:rPr>
              <a:t>RobotController</a:t>
            </a:r>
            <a:r>
              <a:rPr lang="ja-JP" altLang="en-US" dirty="0">
                <a:solidFill>
                  <a:schemeClr val="tx1"/>
                </a:solidFill>
              </a:rPr>
              <a:t>」に変更する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9CB3C64-37B9-426E-8E5B-90B347047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538" y="4192885"/>
            <a:ext cx="31718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2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4A138BC-6FC9-4525-9FB2-74233EAA4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78" y="2139256"/>
            <a:ext cx="2390775" cy="367665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コンポーネントの設定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2400" kern="0" dirty="0">
                <a:solidFill>
                  <a:srgbClr val="5F5F5F"/>
                </a:solidFill>
              </a:rPr>
              <a:t>アイテムで</a:t>
            </a:r>
            <a:r>
              <a:rPr lang="en-US" altLang="ja-JP" sz="2400" kern="0" dirty="0">
                <a:solidFill>
                  <a:srgbClr val="FF0000"/>
                </a:solidFill>
              </a:rPr>
              <a:t>RobotControllerComp.exe</a:t>
            </a:r>
            <a:r>
              <a:rPr lang="ja-JP" altLang="en-US" sz="2400" kern="0" dirty="0">
                <a:solidFill>
                  <a:srgbClr val="5F5F5F"/>
                </a:solidFill>
              </a:rPr>
              <a:t>を設定する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988CAFB-A06D-419F-912B-DF6C013F5A98}"/>
              </a:ext>
            </a:extLst>
          </p:cNvPr>
          <p:cNvSpPr/>
          <p:nvPr/>
        </p:nvSpPr>
        <p:spPr>
          <a:xfrm>
            <a:off x="1039980" y="3165021"/>
            <a:ext cx="87672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11E665-3971-47EF-8FBB-ECE48A52F8A6}"/>
              </a:ext>
            </a:extLst>
          </p:cNvPr>
          <p:cNvSpPr/>
          <p:nvPr/>
        </p:nvSpPr>
        <p:spPr>
          <a:xfrm>
            <a:off x="626745" y="4543695"/>
            <a:ext cx="58992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19C77AF-0707-4953-B647-A19083853D0E}"/>
              </a:ext>
            </a:extLst>
          </p:cNvPr>
          <p:cNvSpPr/>
          <p:nvPr/>
        </p:nvSpPr>
        <p:spPr>
          <a:xfrm>
            <a:off x="2644463" y="5144342"/>
            <a:ext cx="355990" cy="29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A163C74B-C640-4F8E-A8B5-63F8C98C1152}"/>
              </a:ext>
            </a:extLst>
          </p:cNvPr>
          <p:cNvSpPr/>
          <p:nvPr/>
        </p:nvSpPr>
        <p:spPr>
          <a:xfrm>
            <a:off x="3180640" y="1689841"/>
            <a:ext cx="4950550" cy="721372"/>
          </a:xfrm>
          <a:prstGeom prst="wedgeRoundRectCallout">
            <a:avLst>
              <a:gd name="adj1" fmla="val -60174"/>
              <a:gd name="adj2" fmla="val 598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アイテムから「</a:t>
            </a:r>
            <a:r>
              <a:rPr lang="en-US" altLang="ja-JP" dirty="0" err="1">
                <a:solidFill>
                  <a:schemeClr val="tx1"/>
                </a:solidFill>
              </a:rPr>
              <a:t>RobotController</a:t>
            </a:r>
            <a:r>
              <a:rPr lang="ja-JP" altLang="en-US" dirty="0">
                <a:solidFill>
                  <a:schemeClr val="tx1"/>
                </a:solidFill>
              </a:rPr>
              <a:t>」を選択後、下の「プロパティ」で「</a:t>
            </a:r>
            <a:r>
              <a:rPr lang="en-US" altLang="ja-JP" dirty="0">
                <a:solidFill>
                  <a:schemeClr val="tx1"/>
                </a:solidFill>
              </a:rPr>
              <a:t>RTC Module</a:t>
            </a:r>
            <a:r>
              <a:rPr lang="ja-JP" altLang="en-US" dirty="0">
                <a:solidFill>
                  <a:schemeClr val="tx1"/>
                </a:solidFill>
              </a:rPr>
              <a:t>」を設定する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9713C3E-D2C9-4F88-B116-8E0029C6F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755" y="3445430"/>
            <a:ext cx="4812117" cy="3389531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20454DD-98A6-4B80-A0FF-4087E96AA5EC}"/>
              </a:ext>
            </a:extLst>
          </p:cNvPr>
          <p:cNvSpPr/>
          <p:nvPr/>
        </p:nvSpPr>
        <p:spPr>
          <a:xfrm>
            <a:off x="4474625" y="6455546"/>
            <a:ext cx="697795" cy="149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6ACF252-5AAE-4B7D-A7E6-5EF4A40E0EAA}"/>
              </a:ext>
            </a:extLst>
          </p:cNvPr>
          <p:cNvCxnSpPr>
            <a:cxnSpLocks/>
          </p:cNvCxnSpPr>
          <p:nvPr/>
        </p:nvCxnSpPr>
        <p:spPr>
          <a:xfrm>
            <a:off x="4797025" y="4617079"/>
            <a:ext cx="107488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4CCF6A92-D55D-42A1-8E97-9564D8AC7782}"/>
              </a:ext>
            </a:extLst>
          </p:cNvPr>
          <p:cNvSpPr/>
          <p:nvPr/>
        </p:nvSpPr>
        <p:spPr>
          <a:xfrm>
            <a:off x="4193450" y="2526116"/>
            <a:ext cx="4383995" cy="958377"/>
          </a:xfrm>
          <a:prstGeom prst="wedgeRoundRectCallout">
            <a:avLst>
              <a:gd name="adj1" fmla="val 17172"/>
              <a:gd name="adj2" fmla="val 942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ファイル選択で前の実習で作成した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「</a:t>
            </a:r>
            <a:r>
              <a:rPr lang="en-US" altLang="ja-JP" dirty="0">
                <a:solidFill>
                  <a:schemeClr val="tx1"/>
                </a:solidFill>
              </a:rPr>
              <a:t>RobotControllerComp.exe</a:t>
            </a:r>
            <a:r>
              <a:rPr lang="ja-JP" altLang="en-US" dirty="0">
                <a:solidFill>
                  <a:schemeClr val="tx1"/>
                </a:solidFill>
              </a:rPr>
              <a:t>」を選択する。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初期状態では</a:t>
            </a:r>
            <a:r>
              <a:rPr kumimoji="1" lang="en-US" altLang="ja-JP" dirty="0">
                <a:solidFill>
                  <a:schemeClr val="tx1"/>
                </a:solidFill>
              </a:rPr>
              <a:t>exe</a:t>
            </a:r>
            <a:r>
              <a:rPr kumimoji="1" lang="ja-JP" altLang="en-US" dirty="0">
                <a:solidFill>
                  <a:schemeClr val="tx1"/>
                </a:solidFill>
              </a:rPr>
              <a:t>ファイルが表示されないので、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「ファイルの種類」を「すべてのファイル</a:t>
            </a:r>
            <a:r>
              <a:rPr kumimoji="1" lang="en-US" altLang="ja-JP" dirty="0">
                <a:solidFill>
                  <a:schemeClr val="tx1"/>
                </a:solidFill>
              </a:rPr>
              <a:t>(*)</a:t>
            </a:r>
            <a:r>
              <a:rPr kumimoji="1" lang="ja-JP" altLang="en-US" dirty="0">
                <a:solidFill>
                  <a:schemeClr val="tx1"/>
                </a:solidFill>
              </a:rPr>
              <a:t>」に変更する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249933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A3F680-F547-428B-9B28-A268FFC7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96" y="4509119"/>
            <a:ext cx="1952625" cy="11525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D321775-832C-4152-BECA-1721175CD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1930030"/>
            <a:ext cx="2280450" cy="468914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シミュレータ上の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</a:t>
            </a:r>
            <a:r>
              <a:rPr lang="ja-JP" altLang="en-US" sz="2400" kern="0" dirty="0">
                <a:solidFill>
                  <a:srgbClr val="5F5F5F"/>
                </a:solidFill>
              </a:rPr>
              <a:t>マウスの入出力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ファイル → 新規 → </a:t>
            </a:r>
            <a:r>
              <a:rPr lang="en-US" altLang="ja-JP" sz="1800" kern="0" dirty="0" err="1">
                <a:solidFill>
                  <a:srgbClr val="5F5F5F"/>
                </a:solidFill>
              </a:rPr>
              <a:t>PyRTC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675250" y="6439150"/>
            <a:ext cx="3409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FAF2B-32CD-417F-BCAA-C4B549E961CA}"/>
              </a:ext>
            </a:extLst>
          </p:cNvPr>
          <p:cNvSpPr/>
          <p:nvPr/>
        </p:nvSpPr>
        <p:spPr>
          <a:xfrm>
            <a:off x="3551713" y="4995372"/>
            <a:ext cx="1057689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B4BD706-D3AC-4ABD-AAD0-3AA4BDCBFC0A}"/>
              </a:ext>
            </a:extLst>
          </p:cNvPr>
          <p:cNvSpPr/>
          <p:nvPr/>
        </p:nvSpPr>
        <p:spPr>
          <a:xfrm>
            <a:off x="2889624" y="3338990"/>
            <a:ext cx="2672486" cy="727615"/>
          </a:xfrm>
          <a:prstGeom prst="wedgeRoundRectCallout">
            <a:avLst>
              <a:gd name="adj1" fmla="val -14167"/>
              <a:gd name="adj2" fmla="val 139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名前を「</a:t>
            </a:r>
            <a:r>
              <a:rPr lang="en-US" altLang="ja-JP" dirty="0" err="1">
                <a:solidFill>
                  <a:schemeClr val="tx1"/>
                </a:solidFill>
              </a:rPr>
              <a:t>RaspberryPiMouseIo</a:t>
            </a:r>
            <a:r>
              <a:rPr lang="ja-JP" altLang="en-US" dirty="0">
                <a:solidFill>
                  <a:schemeClr val="tx1"/>
                </a:solidFill>
              </a:rPr>
              <a:t>」に変更する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075B30C-9E98-49AC-BC65-11136C6C7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179" y="3742754"/>
            <a:ext cx="31337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7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RTC Builder</a:t>
            </a:r>
            <a:r>
              <a:rPr lang="ja-JP" altLang="en-US" sz="2400" kern="0" dirty="0">
                <a:solidFill>
                  <a:srgbClr val="5F5F5F"/>
                </a:solidFill>
              </a:rPr>
              <a:t>で以下の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コンポーネントを作成する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FF0000"/>
              </a:solidFill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4384826-27A4-4A7B-A430-4A0B17157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02531"/>
              </p:ext>
            </p:extLst>
          </p:nvPr>
        </p:nvGraphicFramePr>
        <p:xfrm>
          <a:off x="791871" y="1853825"/>
          <a:ext cx="7580896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448">
                  <a:extLst>
                    <a:ext uri="{9D8B030D-6E8A-4147-A177-3AD203B41FA5}">
                      <a16:colId xmlns:a16="http://schemas.microsoft.com/office/drawing/2014/main" val="2802080858"/>
                    </a:ext>
                  </a:extLst>
                </a:gridCol>
                <a:gridCol w="3790448">
                  <a:extLst>
                    <a:ext uri="{9D8B030D-6E8A-4147-A177-3AD203B41FA5}">
                      <a16:colId xmlns:a16="http://schemas.microsoft.com/office/drawing/2014/main" val="42365609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基本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コンポーネント名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RaspberryPiMouseIo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言語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5482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アクティビティ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342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131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データポート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OutPort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018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7721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データポート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InPort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ポート名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1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RTC::TimedVelocity2D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219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コンフィギュレーション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147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95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1FC3884-2BC0-468C-9B61-30292EDCF016}"/>
              </a:ext>
            </a:extLst>
          </p:cNvPr>
          <p:cNvSpPr/>
          <p:nvPr/>
        </p:nvSpPr>
        <p:spPr>
          <a:xfrm>
            <a:off x="4377993" y="4189351"/>
            <a:ext cx="3479372" cy="25250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シミュレーションループ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C1269E-A07E-4141-AFBF-AD53503F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31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2400" kern="0" dirty="0">
                <a:solidFill>
                  <a:srgbClr val="5F5F5F"/>
                </a:solidFill>
              </a:rPr>
              <a:t>クラスに以下のメンバ関数を追加する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setBody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側で</a:t>
            </a:r>
            <a:r>
              <a:rPr lang="en-US" altLang="ja-JP" sz="18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1800" kern="0" dirty="0">
                <a:solidFill>
                  <a:srgbClr val="5F5F5F"/>
                </a:solidFill>
              </a:rPr>
              <a:t>の</a:t>
            </a:r>
            <a:r>
              <a:rPr lang="en-US" altLang="ja-JP" sz="1800" kern="0" dirty="0">
                <a:solidFill>
                  <a:srgbClr val="5F5F5F"/>
                </a:solidFill>
              </a:rPr>
              <a:t>Body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オブジェクトの参照を取得する関数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取得した</a:t>
            </a:r>
            <a:r>
              <a:rPr lang="en-US" altLang="ja-JP" sz="1800" kern="0" dirty="0">
                <a:solidFill>
                  <a:srgbClr val="5F5F5F"/>
                </a:solidFill>
              </a:rPr>
              <a:t>Body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オブジェクトから</a:t>
            </a:r>
            <a:r>
              <a:rPr lang="en-US" altLang="ja-JP" sz="1800" kern="0" dirty="0">
                <a:solidFill>
                  <a:srgbClr val="5F5F5F"/>
                </a:solidFill>
              </a:rPr>
              <a:t>Link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オブジェクトを取得することで、対象の</a:t>
            </a:r>
            <a:r>
              <a:rPr lang="en-US" altLang="ja-JP" sz="1800" kern="0" dirty="0">
                <a:solidFill>
                  <a:srgbClr val="5F5F5F"/>
                </a:solidFill>
              </a:rPr>
              <a:t>Joint</a:t>
            </a:r>
            <a:r>
              <a:rPr lang="ja-JP" altLang="en-US" sz="1800" kern="0" dirty="0">
                <a:solidFill>
                  <a:srgbClr val="5F5F5F"/>
                </a:solidFill>
              </a:rPr>
              <a:t>の入出力ができる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outputToSimulator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シミュレータ上のオブジェクトから取得したデータを</a:t>
            </a:r>
            <a:r>
              <a:rPr lang="en-US" altLang="ja-JP" sz="1800" kern="0" dirty="0" err="1">
                <a:solidFill>
                  <a:srgbClr val="5F5F5F"/>
                </a:solidFill>
              </a:rPr>
              <a:t>OutPort</a:t>
            </a:r>
            <a:r>
              <a:rPr lang="ja-JP" altLang="en-US" sz="1800" kern="0" dirty="0">
                <a:solidFill>
                  <a:srgbClr val="5F5F5F"/>
                </a:solidFill>
              </a:rPr>
              <a:t>から出力する処理を行う関数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inputFromSimulator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800" kern="0" dirty="0" err="1">
                <a:solidFill>
                  <a:srgbClr val="5F5F5F"/>
                </a:solidFill>
              </a:rPr>
              <a:t>InPort</a:t>
            </a:r>
            <a:r>
              <a:rPr lang="ja-JP" altLang="en-US" sz="1800" kern="0" dirty="0">
                <a:solidFill>
                  <a:srgbClr val="5F5F5F"/>
                </a:solidFill>
              </a:rPr>
              <a:t>の入力データをシミュレータ上のオブジェクトに入力する処理を行う関数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05072C-00EA-4294-B9E3-5436407EEF32}"/>
              </a:ext>
            </a:extLst>
          </p:cNvPr>
          <p:cNvSpPr/>
          <p:nvPr/>
        </p:nvSpPr>
        <p:spPr>
          <a:xfrm>
            <a:off x="179388" y="4998753"/>
            <a:ext cx="1678512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</a:rPr>
              <a:t>シミュレーション開始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64EEBF-662D-4906-9710-E3836FEC16E2}"/>
              </a:ext>
            </a:extLst>
          </p:cNvPr>
          <p:cNvSpPr/>
          <p:nvPr/>
        </p:nvSpPr>
        <p:spPr>
          <a:xfrm>
            <a:off x="2636785" y="5239686"/>
            <a:ext cx="1260140" cy="432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setBody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6965A8-9020-434D-9E29-2DC62F0CEEA8}"/>
              </a:ext>
            </a:extLst>
          </p:cNvPr>
          <p:cNvSpPr/>
          <p:nvPr/>
        </p:nvSpPr>
        <p:spPr>
          <a:xfrm>
            <a:off x="5082564" y="4614968"/>
            <a:ext cx="2070230" cy="320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inputFromSimulator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F3F22F-49BF-4FB0-A243-D0F75093A166}"/>
              </a:ext>
            </a:extLst>
          </p:cNvPr>
          <p:cNvSpPr/>
          <p:nvPr/>
        </p:nvSpPr>
        <p:spPr>
          <a:xfrm>
            <a:off x="5082564" y="6254714"/>
            <a:ext cx="2070230" cy="320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outputToSimulator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D2B8F42-4AD3-4510-81A5-5D7324852F82}"/>
              </a:ext>
            </a:extLst>
          </p:cNvPr>
          <p:cNvSpPr/>
          <p:nvPr/>
        </p:nvSpPr>
        <p:spPr>
          <a:xfrm>
            <a:off x="5143167" y="5226648"/>
            <a:ext cx="1949025" cy="58493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物理シミュレーションのステップ実行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F208636-9D23-46F4-A244-21C177320329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1857900" y="5455953"/>
            <a:ext cx="778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AE9FB49A-5872-4437-AD68-0943ABDEEC8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896925" y="4775324"/>
            <a:ext cx="1185639" cy="680629"/>
          </a:xfrm>
          <a:prstGeom prst="bentConnector3">
            <a:avLst>
              <a:gd name="adj1" fmla="val 559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C87C1DB-DE37-4A10-9989-58BEF631EAD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117679" y="4935679"/>
            <a:ext cx="1" cy="290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1091A0A-1ADB-44BF-AFF7-18FD7B5148AC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6117679" y="5811582"/>
            <a:ext cx="1" cy="443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E3E1B199-FDD6-435F-9776-B79EEEA72FCE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V="1">
            <a:off x="7152794" y="4775324"/>
            <a:ext cx="12700" cy="1639746"/>
          </a:xfrm>
          <a:prstGeom prst="bentConnector3">
            <a:avLst>
              <a:gd name="adj1" fmla="val 30582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3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0388D9-4860-4289-BED0-4F4CD5E5632B}"/>
              </a:ext>
            </a:extLst>
          </p:cNvPr>
          <p:cNvSpPr txBox="1"/>
          <p:nvPr/>
        </p:nvSpPr>
        <p:spPr>
          <a:xfrm>
            <a:off x="665148" y="2066911"/>
            <a:ext cx="7813704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 </a:t>
            </a:r>
            <a:r>
              <a:rPr lang="en-US" altLang="ja-JP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onRateChanged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(self, </a:t>
            </a:r>
            <a:r>
              <a:rPr lang="en-US" altLang="ja-JP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ec_id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return RTC.RTC_OK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.link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"RIGHT_WHEEL"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wheelL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.link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"LEFT_WHEEL"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outputToSimulator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FCBB6F07-5071-4C42-91A2-DC4EB27474A0}"/>
              </a:ext>
            </a:extLst>
          </p:cNvPr>
          <p:cNvSpPr/>
          <p:nvPr/>
        </p:nvSpPr>
        <p:spPr>
          <a:xfrm>
            <a:off x="251519" y="1314576"/>
            <a:ext cx="5040561" cy="382913"/>
          </a:xfrm>
          <a:prstGeom prst="wedgeRoundRectCallout">
            <a:avLst>
              <a:gd name="adj1" fmla="val -14167"/>
              <a:gd name="adj2" fmla="val 139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onRateChanged</a:t>
            </a:r>
            <a:r>
              <a:rPr kumimoji="1" lang="ja-JP" altLang="en-US" sz="2000" dirty="0">
                <a:solidFill>
                  <a:schemeClr val="tx1"/>
                </a:solidFill>
              </a:rPr>
              <a:t>関数の下あたりに追加する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80EECAE5-EC15-436D-812A-95F7F7045094}"/>
              </a:ext>
            </a:extLst>
          </p:cNvPr>
          <p:cNvSpPr/>
          <p:nvPr/>
        </p:nvSpPr>
        <p:spPr>
          <a:xfrm>
            <a:off x="112777" y="5589240"/>
            <a:ext cx="7290810" cy="1176447"/>
          </a:xfrm>
          <a:prstGeom prst="wedgeRoundRectCallout">
            <a:avLst>
              <a:gd name="adj1" fmla="val -39284"/>
              <a:gd name="adj2" fmla="val -689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kumimoji="1" lang="ja-JP" altLang="en-US" sz="2000" dirty="0">
                <a:solidFill>
                  <a:schemeClr val="tx1"/>
                </a:solidFill>
              </a:rPr>
              <a:t>クラスのメンバ関数として追加するため、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インデントには注意する。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(</a:t>
            </a:r>
            <a:r>
              <a:rPr lang="ja-JP" altLang="en-US" sz="2000" dirty="0">
                <a:solidFill>
                  <a:schemeClr val="tx1"/>
                </a:solidFill>
              </a:rPr>
              <a:t>上の「</a:t>
            </a:r>
            <a:r>
              <a:rPr lang="en-US" altLang="ja-JP" sz="2000" dirty="0">
                <a:solidFill>
                  <a:schemeClr val="tx1"/>
                </a:solidFill>
              </a:rPr>
              <a:t># def </a:t>
            </a:r>
            <a:r>
              <a:rPr lang="en-US" altLang="ja-JP" sz="2000" dirty="0" err="1">
                <a:solidFill>
                  <a:schemeClr val="tx1"/>
                </a:solidFill>
              </a:rPr>
              <a:t>onRateChanged</a:t>
            </a:r>
            <a:r>
              <a:rPr lang="ja-JP" altLang="en-US" sz="2000" dirty="0">
                <a:solidFill>
                  <a:schemeClr val="tx1"/>
                </a:solidFill>
              </a:rPr>
              <a:t>～」の前のインデントと同じにする</a:t>
            </a:r>
            <a:r>
              <a:rPr lang="en-US" altLang="ja-JP" sz="2000" dirty="0">
                <a:solidFill>
                  <a:schemeClr val="tx1"/>
                </a:solidFill>
              </a:rPr>
              <a:t>)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2FD1EA97-7290-45DC-830D-09F05F0FBED3}"/>
              </a:ext>
            </a:extLst>
          </p:cNvPr>
          <p:cNvSpPr/>
          <p:nvPr/>
        </p:nvSpPr>
        <p:spPr>
          <a:xfrm>
            <a:off x="4770474" y="2525300"/>
            <a:ext cx="4284270" cy="1176447"/>
          </a:xfrm>
          <a:prstGeom prst="wedgeRoundRectCallout">
            <a:avLst>
              <a:gd name="adj1" fmla="val 2548"/>
              <a:gd name="adj2" fmla="val 713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Body</a:t>
            </a:r>
            <a:r>
              <a:rPr kumimoji="1" lang="ja-JP" altLang="en-US" sz="2000" dirty="0">
                <a:solidFill>
                  <a:schemeClr val="tx1"/>
                </a:solidFill>
              </a:rPr>
              <a:t>オブジェクトから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RIGHT_WHEEL</a:t>
            </a:r>
            <a:r>
              <a:rPr lang="ja-JP" altLang="en-US" sz="2000" dirty="0">
                <a:solidFill>
                  <a:schemeClr val="tx1"/>
                </a:solidFill>
              </a:rPr>
              <a:t>」、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LEFT_WHEEL</a:t>
            </a:r>
            <a:r>
              <a:rPr lang="ja-JP" altLang="en-US" sz="2000" dirty="0">
                <a:solidFill>
                  <a:schemeClr val="tx1"/>
                </a:solidFill>
              </a:rPr>
              <a:t>」のリンクを取得する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A36A1351-B5AB-42BA-AE87-F6D28120C848}"/>
              </a:ext>
            </a:extLst>
          </p:cNvPr>
          <p:cNvSpPr/>
          <p:nvPr/>
        </p:nvSpPr>
        <p:spPr>
          <a:xfrm>
            <a:off x="5689574" y="4714594"/>
            <a:ext cx="3458136" cy="830192"/>
          </a:xfrm>
          <a:prstGeom prst="wedgeRoundRectCallout">
            <a:avLst>
              <a:gd name="adj1" fmla="val -61888"/>
              <a:gd name="adj2" fmla="val -130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outputToSimulator</a:t>
            </a:r>
            <a:r>
              <a:rPr kumimoji="1" lang="ja-JP" altLang="en-US" sz="2000" dirty="0">
                <a:solidFill>
                  <a:schemeClr val="tx1"/>
                </a:solidFill>
              </a:rPr>
              <a:t>関数は、今回は何の処理もしない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1D70392-3232-458B-93D3-3E2F6D4BC660}"/>
              </a:ext>
            </a:extLst>
          </p:cNvPr>
          <p:cNvCxnSpPr/>
          <p:nvPr/>
        </p:nvCxnSpPr>
        <p:spPr>
          <a:xfrm>
            <a:off x="728819" y="5092575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8BD71C-768B-4106-8A17-6ADF4BAD2B7E}"/>
              </a:ext>
            </a:extLst>
          </p:cNvPr>
          <p:cNvCxnSpPr/>
          <p:nvPr/>
        </p:nvCxnSpPr>
        <p:spPr>
          <a:xfrm>
            <a:off x="681583" y="3564015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D9133C-7CC7-4EBF-A831-D43C6899ACC1}"/>
              </a:ext>
            </a:extLst>
          </p:cNvPr>
          <p:cNvSpPr txBox="1"/>
          <p:nvPr/>
        </p:nvSpPr>
        <p:spPr>
          <a:xfrm>
            <a:off x="-103774" y="3547858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7A619B-BC97-49AE-84D0-69128B663C8B}"/>
              </a:ext>
            </a:extLst>
          </p:cNvPr>
          <p:cNvSpPr txBox="1"/>
          <p:nvPr/>
        </p:nvSpPr>
        <p:spPr>
          <a:xfrm>
            <a:off x="-42697" y="5100676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8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D35215-3F0E-41A6-959B-1441CF0CB5A5}"/>
              </a:ext>
            </a:extLst>
          </p:cNvPr>
          <p:cNvSpPr txBox="1"/>
          <p:nvPr/>
        </p:nvSpPr>
        <p:spPr>
          <a:xfrm>
            <a:off x="476545" y="1382286"/>
            <a:ext cx="8042201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inputFromSimulator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velocityIn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isNew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velocityIn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.data.vx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.data.va</a:t>
            </a:r>
          </a:p>
          <a:p>
            <a:b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0.0425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0.04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lms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wheelR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.dq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wheelL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.dq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lms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FCBAF54-3A67-49CE-A94A-EF001F732C45}"/>
              </a:ext>
            </a:extLst>
          </p:cNvPr>
          <p:cNvCxnSpPr/>
          <p:nvPr/>
        </p:nvCxnSpPr>
        <p:spPr>
          <a:xfrm>
            <a:off x="551384" y="1726089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82C815-282E-4161-A0D5-0E6F2C82EF07}"/>
              </a:ext>
            </a:extLst>
          </p:cNvPr>
          <p:cNvSpPr txBox="1"/>
          <p:nvPr/>
        </p:nvSpPr>
        <p:spPr>
          <a:xfrm>
            <a:off x="-63515" y="1709932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8E7F1CDC-4360-47FD-8A68-BC34C0E282AC}"/>
              </a:ext>
            </a:extLst>
          </p:cNvPr>
          <p:cNvSpPr/>
          <p:nvPr/>
        </p:nvSpPr>
        <p:spPr>
          <a:xfrm>
            <a:off x="306809" y="5612029"/>
            <a:ext cx="8360645" cy="787302"/>
          </a:xfrm>
          <a:prstGeom prst="wedgeRoundRectCallout">
            <a:avLst>
              <a:gd name="adj1" fmla="val 8919"/>
              <a:gd name="adj2" fmla="val -757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RIGHT_WHEEL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 「</a:t>
            </a:r>
            <a:r>
              <a:rPr kumimoji="1" lang="en-US" altLang="ja-JP" sz="2000" dirty="0">
                <a:solidFill>
                  <a:schemeClr val="tx1"/>
                </a:solidFill>
              </a:rPr>
              <a:t>LEFT</a:t>
            </a:r>
            <a:r>
              <a:rPr lang="en-US" altLang="ja-JP" sz="2000" dirty="0">
                <a:solidFill>
                  <a:schemeClr val="tx1"/>
                </a:solidFill>
              </a:rPr>
              <a:t>_WHEEL</a:t>
            </a:r>
            <a:r>
              <a:rPr kumimoji="1" lang="ja-JP" altLang="en-US" sz="2000" dirty="0">
                <a:solidFill>
                  <a:schemeClr val="tx1"/>
                </a:solidFill>
              </a:rPr>
              <a:t>」のリンクオブジェクトの</a:t>
            </a:r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 err="1">
                <a:solidFill>
                  <a:schemeClr val="tx1"/>
                </a:solidFill>
              </a:rPr>
              <a:t>dq</a:t>
            </a:r>
            <a:r>
              <a:rPr lang="ja-JP" altLang="en-US" sz="2000" dirty="0">
                <a:solidFill>
                  <a:schemeClr val="tx1"/>
                </a:solidFill>
              </a:rPr>
              <a:t>」に</a:t>
            </a:r>
            <a:r>
              <a:rPr lang="en-US" altLang="ja-JP" sz="2000" dirty="0">
                <a:solidFill>
                  <a:schemeClr val="tx1"/>
                </a:solidFill>
              </a:rPr>
              <a:t>Joint</a:t>
            </a:r>
            <a:r>
              <a:rPr lang="ja-JP" altLang="en-US" sz="2000" dirty="0">
                <a:solidFill>
                  <a:schemeClr val="tx1"/>
                </a:solidFill>
              </a:rPr>
              <a:t>の回転速度を設定する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30650F28-943A-474F-87DC-2AEC735082A3}"/>
              </a:ext>
            </a:extLst>
          </p:cNvPr>
          <p:cNvSpPr/>
          <p:nvPr/>
        </p:nvSpPr>
        <p:spPr>
          <a:xfrm>
            <a:off x="5760580" y="2370299"/>
            <a:ext cx="3357619" cy="1176447"/>
          </a:xfrm>
          <a:prstGeom prst="wedgeRoundRectCallout">
            <a:avLst>
              <a:gd name="adj1" fmla="val 2548"/>
              <a:gd name="adj2" fmla="val 713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InPort</a:t>
            </a:r>
            <a:r>
              <a:rPr kumimoji="1" lang="ja-JP" altLang="en-US" sz="2000" dirty="0">
                <a:solidFill>
                  <a:schemeClr val="tx1"/>
                </a:solidFill>
              </a:rPr>
              <a:t>で受信した</a:t>
            </a:r>
            <a:r>
              <a:rPr kumimoji="1" lang="en-US" altLang="ja-JP" sz="2000" dirty="0">
                <a:solidFill>
                  <a:schemeClr val="tx1"/>
                </a:solidFill>
              </a:rPr>
              <a:t>TimedVeclocity2D</a:t>
            </a:r>
            <a:r>
              <a:rPr kumimoji="1" lang="ja-JP" altLang="en-US" sz="2000" dirty="0">
                <a:solidFill>
                  <a:schemeClr val="tx1"/>
                </a:solidFill>
              </a:rPr>
              <a:t>型のデータを車輪の回転速度に変換</a:t>
            </a:r>
          </a:p>
        </p:txBody>
      </p:sp>
    </p:spTree>
    <p:extLst>
      <p:ext uri="{BB962C8B-B14F-4D97-AF65-F5344CB8AC3E}">
        <p14:creationId xmlns:p14="http://schemas.microsoft.com/office/powerpoint/2010/main" val="215124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1600" kern="0" dirty="0">
                <a:solidFill>
                  <a:srgbClr val="5F5F5F"/>
                </a:solidFill>
              </a:rPr>
              <a:t>入門 </a:t>
            </a:r>
            <a:r>
              <a:rPr lang="en-US" altLang="ja-JP" sz="1600" kern="0" dirty="0">
                <a:solidFill>
                  <a:srgbClr val="5F5F5F"/>
                </a:solidFill>
              </a:rPr>
              <a:t>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>
                <a:solidFill>
                  <a:srgbClr val="5F5F5F"/>
                </a:solidFill>
              </a:rPr>
              <a:t>https://openrtm.org/openrtm/ja/node/7150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38112BE-E6A1-41F3-84E4-D7D1F2E2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15" y="3023955"/>
            <a:ext cx="5940660" cy="36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F38986F-C3C5-4619-89B1-4A336733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70" y="1332890"/>
            <a:ext cx="2970848" cy="5005995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コンポーネントの設定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368D011-7002-4092-8D9D-E40C44B14652}"/>
              </a:ext>
            </a:extLst>
          </p:cNvPr>
          <p:cNvSpPr/>
          <p:nvPr/>
        </p:nvSpPr>
        <p:spPr>
          <a:xfrm>
            <a:off x="1069348" y="2936405"/>
            <a:ext cx="3430643" cy="1176447"/>
          </a:xfrm>
          <a:prstGeom prst="wedgeRoundRectCallout">
            <a:avLst>
              <a:gd name="adj1" fmla="val -25529"/>
              <a:gd name="adj2" fmla="val -7425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kumimoji="1" lang="ja-JP" altLang="en-US" sz="2000" dirty="0">
                <a:solidFill>
                  <a:schemeClr val="tx1"/>
                </a:solidFill>
              </a:rPr>
              <a:t>のアイテムビューで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kumimoji="1" lang="ja-JP" altLang="en-US" sz="2000" dirty="0">
                <a:solidFill>
                  <a:schemeClr val="tx1"/>
                </a:solidFill>
              </a:rPr>
              <a:t>を選択する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A92B48-B0C6-43CB-B681-EE9A7F26F4BB}"/>
              </a:ext>
            </a:extLst>
          </p:cNvPr>
          <p:cNvSpPr/>
          <p:nvPr/>
        </p:nvSpPr>
        <p:spPr>
          <a:xfrm>
            <a:off x="1069348" y="2370776"/>
            <a:ext cx="1432422" cy="224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5FB0B8-FDB5-4403-99E2-B316829D93D6}"/>
              </a:ext>
            </a:extLst>
          </p:cNvPr>
          <p:cNvSpPr/>
          <p:nvPr/>
        </p:nvSpPr>
        <p:spPr>
          <a:xfrm>
            <a:off x="3000798" y="5529496"/>
            <a:ext cx="432306" cy="329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5F2C6DD-F8AA-4BD7-A0D9-5D1A66935299}"/>
              </a:ext>
            </a:extLst>
          </p:cNvPr>
          <p:cNvSpPr/>
          <p:nvPr/>
        </p:nvSpPr>
        <p:spPr>
          <a:xfrm>
            <a:off x="3433104" y="5716367"/>
            <a:ext cx="3430643" cy="582294"/>
          </a:xfrm>
          <a:prstGeom prst="wedgeRoundRectCallout">
            <a:avLst>
              <a:gd name="adj1" fmla="val -51021"/>
              <a:gd name="adj2" fmla="val -38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RTC module</a:t>
            </a:r>
            <a:r>
              <a:rPr lang="ja-JP" altLang="en-US" sz="2000" dirty="0">
                <a:solidFill>
                  <a:schemeClr val="tx1"/>
                </a:solidFill>
              </a:rPr>
              <a:t>を設定する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BFBDF0C-5B6A-4C03-9C7A-D01A29AE0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025" y="2121161"/>
            <a:ext cx="4015067" cy="2928019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0A4B0B1-471B-4A6E-B81F-0FDCFBC43635}"/>
              </a:ext>
            </a:extLst>
          </p:cNvPr>
          <p:cNvSpPr/>
          <p:nvPr/>
        </p:nvSpPr>
        <p:spPr>
          <a:xfrm>
            <a:off x="5460954" y="3201281"/>
            <a:ext cx="1271286" cy="247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07A99B4-CA24-4412-93CE-13DAC6DD30B0}"/>
              </a:ext>
            </a:extLst>
          </p:cNvPr>
          <p:cNvSpPr/>
          <p:nvPr/>
        </p:nvSpPr>
        <p:spPr>
          <a:xfrm>
            <a:off x="3872828" y="1237457"/>
            <a:ext cx="5199672" cy="582294"/>
          </a:xfrm>
          <a:prstGeom prst="wedgeRoundRectCallout">
            <a:avLst>
              <a:gd name="adj1" fmla="val -8139"/>
              <a:gd name="adj2" fmla="val 127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</a:t>
            </a:r>
            <a:r>
              <a:rPr lang="ja-JP" altLang="en-US" sz="2000" dirty="0">
                <a:solidFill>
                  <a:schemeClr val="tx1"/>
                </a:solidFill>
              </a:rPr>
              <a:t>先ほど編集した「</a:t>
            </a:r>
            <a:r>
              <a:rPr lang="en-US" altLang="ja-JP" sz="2000" dirty="0">
                <a:solidFill>
                  <a:schemeClr val="tx1"/>
                </a:solidFill>
              </a:rPr>
              <a:t>RaspberryPiMouseIo.py</a:t>
            </a:r>
            <a:r>
              <a:rPr lang="ja-JP" altLang="en-US" sz="2000" dirty="0">
                <a:solidFill>
                  <a:schemeClr val="tx1"/>
                </a:solidFill>
              </a:rPr>
              <a:t>」を選択する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CCD6513-5FE0-41FC-88CF-A89E43D2338C}"/>
              </a:ext>
            </a:extLst>
          </p:cNvPr>
          <p:cNvSpPr txBox="1"/>
          <p:nvPr/>
        </p:nvSpPr>
        <p:spPr>
          <a:xfrm>
            <a:off x="4796133" y="5114063"/>
            <a:ext cx="3915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※</a:t>
            </a:r>
            <a:r>
              <a:rPr lang="en-US" altLang="ja-JP" sz="1400" b="1" dirty="0">
                <a:solidFill>
                  <a:srgbClr val="FF0000"/>
                </a:solidFill>
              </a:rPr>
              <a:t> RaspberryPiMouseIo.py</a:t>
            </a:r>
            <a:r>
              <a:rPr lang="ja-JP" altLang="en-US" b="1" dirty="0">
                <a:solidFill>
                  <a:srgbClr val="FF0000"/>
                </a:solidFill>
              </a:rPr>
              <a:t>を更新した場合は、再度この作業を行う事で再読み込みする</a:t>
            </a:r>
          </a:p>
        </p:txBody>
      </p:sp>
    </p:spTree>
    <p:extLst>
      <p:ext uri="{BB962C8B-B14F-4D97-AF65-F5344CB8AC3E}">
        <p14:creationId xmlns:p14="http://schemas.microsoft.com/office/powerpoint/2010/main" val="73328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200" dirty="0">
                <a:solidFill>
                  <a:srgbClr val="5F5F5F"/>
                </a:solidFill>
              </a:rPr>
              <a:t>アイテムの位置関係</a:t>
            </a:r>
            <a:endParaRPr lang="en-US" altLang="ja-JP" sz="3200" dirty="0">
              <a:solidFill>
                <a:srgbClr val="5F5F5F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418A9A4-5F4C-464D-B1DC-E3DBB5F44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5051425"/>
            <a:ext cx="3190875" cy="1524000"/>
          </a:xfrm>
          <a:prstGeom prst="rect">
            <a:avLst/>
          </a:prstGeom>
        </p:spPr>
      </p:pic>
      <p:sp>
        <p:nvSpPr>
          <p:cNvPr id="8" name="矢印: 右カーブ 7">
            <a:extLst>
              <a:ext uri="{FF2B5EF4-FFF2-40B4-BE49-F238E27FC236}">
                <a16:creationId xmlns:a16="http://schemas.microsoft.com/office/drawing/2014/main" id="{7AEF9015-9C42-4208-91E2-856FC934AECD}"/>
              </a:ext>
            </a:extLst>
          </p:cNvPr>
          <p:cNvSpPr/>
          <p:nvPr/>
        </p:nvSpPr>
        <p:spPr>
          <a:xfrm rot="11122693">
            <a:off x="4576136" y="5833458"/>
            <a:ext cx="346469" cy="573280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590385-E34A-4316-A8B2-DA637493CBEE}"/>
              </a:ext>
            </a:extLst>
          </p:cNvPr>
          <p:cNvSpPr txBox="1"/>
          <p:nvPr/>
        </p:nvSpPr>
        <p:spPr>
          <a:xfrm>
            <a:off x="4911749" y="5966209"/>
            <a:ext cx="1786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ドラッグアンドドロップ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0614A3E-4DB2-4596-BABA-118E20B9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120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全てのアイテムを</a:t>
            </a:r>
            <a:r>
              <a:rPr lang="en-US" altLang="ja-JP" sz="2400" kern="0" dirty="0">
                <a:solidFill>
                  <a:srgbClr val="5F5F5F"/>
                </a:solidFill>
              </a:rPr>
              <a:t>World</a:t>
            </a:r>
            <a:r>
              <a:rPr lang="ja-JP" altLang="en-US" sz="2400" kern="0" dirty="0">
                <a:solidFill>
                  <a:srgbClr val="5F5F5F"/>
                </a:solidFill>
              </a:rPr>
              <a:t>の子アイテムとして配置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2400" kern="0" dirty="0">
                <a:solidFill>
                  <a:srgbClr val="5F5F5F"/>
                </a:solidFill>
              </a:rPr>
              <a:t>」は「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RaspberryPiMouse</a:t>
            </a:r>
            <a:r>
              <a:rPr lang="ja-JP" altLang="en-US" sz="2400" kern="0" dirty="0">
                <a:solidFill>
                  <a:srgbClr val="5F5F5F"/>
                </a:solidFill>
              </a:rPr>
              <a:t>」の子アイテムとして配置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配置が違う場合はドラッグアンドドロップして移動する</a:t>
            </a:r>
            <a:endParaRPr lang="en-US" altLang="ja-JP" sz="20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2673A73-9045-4FC3-8114-D3B07706C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0" y="2790658"/>
            <a:ext cx="2834656" cy="216851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C7A64F-878F-4B21-B580-71F61CD00B61}"/>
              </a:ext>
            </a:extLst>
          </p:cNvPr>
          <p:cNvSpPr txBox="1"/>
          <p:nvPr/>
        </p:nvSpPr>
        <p:spPr>
          <a:xfrm>
            <a:off x="4729812" y="2681114"/>
            <a:ext cx="36226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kern="0" dirty="0">
                <a:solidFill>
                  <a:srgbClr val="5F5F5F"/>
                </a:solidFill>
              </a:rPr>
              <a:t>World</a:t>
            </a: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AISTSimulator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Floor</a:t>
            </a: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RaspberryPiMouseIo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RobotController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RTSystem</a:t>
            </a:r>
            <a:endParaRPr lang="ja-JP" altLang="en-US" sz="20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336559F7-74C5-49B8-9CFE-866F6BCC8A50}"/>
              </a:ext>
            </a:extLst>
          </p:cNvPr>
          <p:cNvSpPr/>
          <p:nvPr/>
        </p:nvSpPr>
        <p:spPr>
          <a:xfrm>
            <a:off x="5607115" y="5020138"/>
            <a:ext cx="3243119" cy="633005"/>
          </a:xfrm>
          <a:prstGeom prst="wedgeRoundRectCallout">
            <a:avLst>
              <a:gd name="adj1" fmla="val -65175"/>
              <a:gd name="adj2" fmla="val 5707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配置が違う場合はドラッグアンドドロップすれば変更できる。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1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22AE5C-D0F7-4DB9-9148-2E8D81AD6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1109859"/>
            <a:ext cx="7534275" cy="472440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1F01A1D-BC1D-479C-9D85-18D96ED36E94}"/>
              </a:ext>
            </a:extLst>
          </p:cNvPr>
          <p:cNvSpPr/>
          <p:nvPr/>
        </p:nvSpPr>
        <p:spPr>
          <a:xfrm>
            <a:off x="2411760" y="4677556"/>
            <a:ext cx="855095" cy="31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EDD50F3-C80C-4C56-9BD5-0F4EF1288D26}"/>
              </a:ext>
            </a:extLst>
          </p:cNvPr>
          <p:cNvSpPr/>
          <p:nvPr/>
        </p:nvSpPr>
        <p:spPr>
          <a:xfrm>
            <a:off x="2411760" y="4722919"/>
            <a:ext cx="4607249" cy="762863"/>
          </a:xfrm>
          <a:custGeom>
            <a:avLst/>
            <a:gdLst>
              <a:gd name="connsiteX0" fmla="*/ 0 w 4107133"/>
              <a:gd name="connsiteY0" fmla="*/ 701336 h 701336"/>
              <a:gd name="connsiteX1" fmla="*/ 3453413 w 4107133"/>
              <a:gd name="connsiteY1" fmla="*/ 417251 h 701336"/>
              <a:gd name="connsiteX2" fmla="*/ 4101483 w 4107133"/>
              <a:gd name="connsiteY2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7133" h="701336">
                <a:moveTo>
                  <a:pt x="0" y="701336"/>
                </a:moveTo>
                <a:cubicBezTo>
                  <a:pt x="1384916" y="617738"/>
                  <a:pt x="2769833" y="534140"/>
                  <a:pt x="3453413" y="417251"/>
                </a:cubicBezTo>
                <a:cubicBezTo>
                  <a:pt x="4136994" y="300362"/>
                  <a:pt x="4119238" y="150181"/>
                  <a:pt x="410148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9391A15-FF19-4F80-89A0-6FA3EFA6E96A}"/>
              </a:ext>
            </a:extLst>
          </p:cNvPr>
          <p:cNvSpPr/>
          <p:nvPr/>
        </p:nvSpPr>
        <p:spPr>
          <a:xfrm>
            <a:off x="2231740" y="3068960"/>
            <a:ext cx="2500058" cy="2765299"/>
          </a:xfrm>
          <a:custGeom>
            <a:avLst/>
            <a:gdLst>
              <a:gd name="connsiteX0" fmla="*/ 0 w 2041864"/>
              <a:gd name="connsiteY0" fmla="*/ 2441359 h 2629420"/>
              <a:gd name="connsiteX1" fmla="*/ 1597981 w 2041864"/>
              <a:gd name="connsiteY1" fmla="*/ 2379215 h 2629420"/>
              <a:gd name="connsiteX2" fmla="*/ 2041864 w 2041864"/>
              <a:gd name="connsiteY2" fmla="*/ 0 h 26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864" h="2629420">
                <a:moveTo>
                  <a:pt x="0" y="2441359"/>
                </a:moveTo>
                <a:cubicBezTo>
                  <a:pt x="628835" y="2613733"/>
                  <a:pt x="1257670" y="2786108"/>
                  <a:pt x="1597981" y="2379215"/>
                </a:cubicBezTo>
                <a:cubicBezTo>
                  <a:pt x="1938292" y="1972322"/>
                  <a:pt x="1990078" y="986161"/>
                  <a:pt x="204186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9509899-F3FA-42FF-946B-37CAFD51D496}"/>
              </a:ext>
            </a:extLst>
          </p:cNvPr>
          <p:cNvSpPr/>
          <p:nvPr/>
        </p:nvSpPr>
        <p:spPr>
          <a:xfrm>
            <a:off x="61237" y="2659442"/>
            <a:ext cx="3430643" cy="1176447"/>
          </a:xfrm>
          <a:prstGeom prst="wedgeRoundRectCallout">
            <a:avLst>
              <a:gd name="adj1" fmla="val 8629"/>
              <a:gd name="adj2" fmla="val 774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RTC List</a:t>
            </a:r>
            <a:r>
              <a:rPr kumimoji="1" lang="ja-JP" altLang="en-US" sz="2000" dirty="0">
                <a:solidFill>
                  <a:schemeClr val="tx1"/>
                </a:solidFill>
              </a:rPr>
              <a:t>で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が表示されていない場合は「</a:t>
            </a:r>
            <a:r>
              <a:rPr kumimoji="1" lang="en-US" altLang="ja-JP" sz="2000" dirty="0">
                <a:solidFill>
                  <a:schemeClr val="tx1"/>
                </a:solidFill>
              </a:rPr>
              <a:t>Update</a:t>
            </a:r>
            <a:r>
              <a:rPr kumimoji="1" lang="ja-JP" altLang="en-US" sz="2000" dirty="0">
                <a:solidFill>
                  <a:schemeClr val="tx1"/>
                </a:solidFill>
              </a:rPr>
              <a:t>」ボタンを押す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4DA4F6-8A12-48AD-B174-ADC26DA4197A}"/>
              </a:ext>
            </a:extLst>
          </p:cNvPr>
          <p:cNvSpPr/>
          <p:nvPr/>
        </p:nvSpPr>
        <p:spPr>
          <a:xfrm>
            <a:off x="61238" y="6023187"/>
            <a:ext cx="5815908" cy="698103"/>
          </a:xfrm>
          <a:prstGeom prst="wedgeRoundRectCallout">
            <a:avLst>
              <a:gd name="adj1" fmla="val -26116"/>
              <a:gd name="adj2" fmla="val -827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RTC Diagram</a:t>
            </a:r>
            <a:r>
              <a:rPr kumimoji="1" lang="ja-JP" altLang="en-US" sz="2000" dirty="0">
                <a:solidFill>
                  <a:schemeClr val="tx1"/>
                </a:solidFill>
              </a:rPr>
              <a:t>に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lang="ja-JP" altLang="en-US" sz="2000" dirty="0">
                <a:solidFill>
                  <a:schemeClr val="tx1"/>
                </a:solidFill>
              </a:rPr>
              <a:t>をドラッグアンドドロップする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C4F6E23-61F1-46C5-9681-8492D8836CD8}"/>
              </a:ext>
            </a:extLst>
          </p:cNvPr>
          <p:cNvSpPr/>
          <p:nvPr/>
        </p:nvSpPr>
        <p:spPr>
          <a:xfrm>
            <a:off x="4932040" y="1538790"/>
            <a:ext cx="4209004" cy="965705"/>
          </a:xfrm>
          <a:prstGeom prst="wedgeRoundRectCallout">
            <a:avLst>
              <a:gd name="adj1" fmla="val -37836"/>
              <a:gd name="adj2" fmla="val 685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RobotController0</a:t>
            </a:r>
            <a:r>
              <a:rPr kumimoji="1" lang="ja-JP" altLang="en-US" sz="2000" dirty="0">
                <a:solidFill>
                  <a:schemeClr val="tx1"/>
                </a:solidFill>
              </a:rPr>
              <a:t>の</a:t>
            </a:r>
            <a:r>
              <a:rPr kumimoji="1" lang="en-US" altLang="ja-JP" sz="2000" dirty="0">
                <a:solidFill>
                  <a:srgbClr val="FF0000"/>
                </a:solidFill>
              </a:rPr>
              <a:t>out</a:t>
            </a:r>
            <a:r>
              <a:rPr kumimoji="1" lang="ja-JP" altLang="en-US" sz="2000" dirty="0">
                <a:solidFill>
                  <a:schemeClr val="tx1"/>
                </a:solidFill>
              </a:rPr>
              <a:t>と、</a:t>
            </a:r>
            <a:r>
              <a:rPr kumimoji="1" lang="en-US" altLang="ja-JP" sz="2000" dirty="0">
                <a:solidFill>
                  <a:schemeClr val="tx1"/>
                </a:solidFill>
              </a:rPr>
              <a:t>RaspberryPiMouseIo0</a:t>
            </a:r>
            <a:r>
              <a:rPr kumimoji="1" lang="ja-JP" altLang="en-US" sz="2000" dirty="0">
                <a:solidFill>
                  <a:schemeClr val="tx1"/>
                </a:solidFill>
              </a:rPr>
              <a:t>の</a:t>
            </a:r>
            <a:r>
              <a:rPr kumimoji="1" lang="en-US" altLang="ja-JP" sz="2000" dirty="0">
                <a:solidFill>
                  <a:srgbClr val="FF0000"/>
                </a:solidFill>
              </a:rPr>
              <a:t>velocity</a:t>
            </a:r>
            <a:r>
              <a:rPr kumimoji="1" lang="ja-JP" altLang="en-US" sz="2000" dirty="0">
                <a:solidFill>
                  <a:schemeClr val="tx1"/>
                </a:solidFill>
              </a:rPr>
              <a:t>を接続する</a:t>
            </a:r>
          </a:p>
        </p:txBody>
      </p:sp>
    </p:spTree>
    <p:extLst>
      <p:ext uri="{BB962C8B-B14F-4D97-AF65-F5344CB8AC3E}">
        <p14:creationId xmlns:p14="http://schemas.microsoft.com/office/powerpoint/2010/main" val="2168981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A821526-FEC7-41C8-96E4-3F9D53BE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80" y="3068960"/>
            <a:ext cx="4200525" cy="2733675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20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3200" dirty="0">
                <a:solidFill>
                  <a:srgbClr val="5F5F5F"/>
                </a:solidFill>
              </a:rPr>
              <a:t>コンポーネントのアクティブ化</a:t>
            </a:r>
            <a:endParaRPr lang="en-US" altLang="ja-JP" sz="3200" dirty="0">
              <a:solidFill>
                <a:srgbClr val="5F5F5F"/>
              </a:solidFill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7022947E-40E9-46E6-8659-1C4E3696ADCF}"/>
              </a:ext>
            </a:extLst>
          </p:cNvPr>
          <p:cNvSpPr/>
          <p:nvPr/>
        </p:nvSpPr>
        <p:spPr>
          <a:xfrm>
            <a:off x="521550" y="1628800"/>
            <a:ext cx="6975775" cy="1176447"/>
          </a:xfrm>
          <a:prstGeom prst="wedgeRoundRectCallout">
            <a:avLst>
              <a:gd name="adj1" fmla="val 13474"/>
              <a:gd name="adj2" fmla="val 857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exe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ファイルを指定した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は</a:t>
            </a:r>
            <a:r>
              <a:rPr lang="ja-JP" altLang="en-US" sz="2000" dirty="0">
                <a:solidFill>
                  <a:schemeClr val="tx1"/>
                </a:solidFill>
              </a:rPr>
              <a:t>シミュレーション開始時に自動でアクティブ化されないので手動で操作する。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RobotController0</a:t>
            </a:r>
            <a:r>
              <a:rPr lang="ja-JP" altLang="en-US" sz="2000" dirty="0">
                <a:solidFill>
                  <a:schemeClr val="tx1"/>
                </a:solidFill>
              </a:rPr>
              <a:t>を右クリックして「</a:t>
            </a:r>
            <a:r>
              <a:rPr lang="en-US" altLang="ja-JP" sz="2000" dirty="0">
                <a:solidFill>
                  <a:schemeClr val="tx1"/>
                </a:solidFill>
              </a:rPr>
              <a:t>Activate</a:t>
            </a:r>
            <a:r>
              <a:rPr lang="ja-JP" altLang="en-US" sz="2000" dirty="0">
                <a:solidFill>
                  <a:schemeClr val="tx1"/>
                </a:solidFill>
              </a:rPr>
              <a:t>」を選択する。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89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A64757-3E00-447C-BB06-5C890E81A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" y="1403775"/>
            <a:ext cx="8277126" cy="494061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シミュレーション開始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2B0F25-E16B-48FB-88EC-E41B8D1D91E7}"/>
              </a:ext>
            </a:extLst>
          </p:cNvPr>
          <p:cNvSpPr/>
          <p:nvPr/>
        </p:nvSpPr>
        <p:spPr>
          <a:xfrm>
            <a:off x="2096725" y="1427370"/>
            <a:ext cx="405045" cy="399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B4CFC230-FA18-4AAD-BDF3-5CC4873A9BDB}"/>
              </a:ext>
            </a:extLst>
          </p:cNvPr>
          <p:cNvSpPr/>
          <p:nvPr/>
        </p:nvSpPr>
        <p:spPr>
          <a:xfrm>
            <a:off x="449214" y="2483895"/>
            <a:ext cx="4640647" cy="1176447"/>
          </a:xfrm>
          <a:prstGeom prst="wedgeRoundRectCallout">
            <a:avLst>
              <a:gd name="adj1" fmla="val -10262"/>
              <a:gd name="adj2" fmla="val -9840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「初期位置からのシミュレーション開始」ボタンを押すとシミュレーションを開始する</a:t>
            </a:r>
          </a:p>
        </p:txBody>
      </p:sp>
    </p:spTree>
    <p:extLst>
      <p:ext uri="{BB962C8B-B14F-4D97-AF65-F5344CB8AC3E}">
        <p14:creationId xmlns:p14="http://schemas.microsoft.com/office/powerpoint/2010/main" val="254963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0F96E1B-9185-43DD-A943-BC1AD1B5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40" y="1358770"/>
            <a:ext cx="6777245" cy="4932844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シミュレーション開始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2B0F25-E16B-48FB-88EC-E41B8D1D91E7}"/>
              </a:ext>
            </a:extLst>
          </p:cNvPr>
          <p:cNvSpPr/>
          <p:nvPr/>
        </p:nvSpPr>
        <p:spPr>
          <a:xfrm>
            <a:off x="2411760" y="1934584"/>
            <a:ext cx="405045" cy="189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BC7E415-BA79-409B-8EDC-DE0D194D0587}"/>
              </a:ext>
            </a:extLst>
          </p:cNvPr>
          <p:cNvSpPr/>
          <p:nvPr/>
        </p:nvSpPr>
        <p:spPr>
          <a:xfrm>
            <a:off x="61237" y="2659442"/>
            <a:ext cx="2350523" cy="1399628"/>
          </a:xfrm>
          <a:prstGeom prst="wedgeRoundRectCallout">
            <a:avLst>
              <a:gd name="adj1" fmla="val 47524"/>
              <a:gd name="adj2" fmla="val -7937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「シーン」タブからシミュレーションの</a:t>
            </a:r>
            <a:r>
              <a:rPr kumimoji="1" lang="en-US" altLang="ja-JP" sz="2000" dirty="0">
                <a:solidFill>
                  <a:schemeClr val="tx1"/>
                </a:solidFill>
              </a:rPr>
              <a:t>3D</a:t>
            </a:r>
            <a:r>
              <a:rPr kumimoji="1" lang="ja-JP" altLang="en-US" sz="2000" dirty="0">
                <a:solidFill>
                  <a:schemeClr val="tx1"/>
                </a:solidFill>
              </a:rPr>
              <a:t>表示を見ることができる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1458447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コンフィギュレーションパラメータの編集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5E0F5F8F-5CBC-4F3B-902C-9C7BDA170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50" y="1943835"/>
            <a:ext cx="6118600" cy="4027758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8005C21-2993-4049-9998-DAF56A870BEF}"/>
              </a:ext>
            </a:extLst>
          </p:cNvPr>
          <p:cNvSpPr/>
          <p:nvPr/>
        </p:nvSpPr>
        <p:spPr>
          <a:xfrm>
            <a:off x="1741460" y="2649798"/>
            <a:ext cx="1184413" cy="224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6029ECD-0F64-4B2C-897B-92002F634874}"/>
              </a:ext>
            </a:extLst>
          </p:cNvPr>
          <p:cNvSpPr/>
          <p:nvPr/>
        </p:nvSpPr>
        <p:spPr>
          <a:xfrm>
            <a:off x="7111410" y="5239345"/>
            <a:ext cx="592206" cy="26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D4096C4-A6B9-40BD-8B4F-71CEFA605A18}"/>
              </a:ext>
            </a:extLst>
          </p:cNvPr>
          <p:cNvSpPr/>
          <p:nvPr/>
        </p:nvSpPr>
        <p:spPr>
          <a:xfrm>
            <a:off x="179388" y="3406308"/>
            <a:ext cx="3447507" cy="1344147"/>
          </a:xfrm>
          <a:prstGeom prst="wedgeRoundRectCallout">
            <a:avLst>
              <a:gd name="adj1" fmla="val 16931"/>
              <a:gd name="adj2" fmla="val -857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</a:t>
            </a:r>
            <a:r>
              <a:rPr kumimoji="1" lang="ja-JP" altLang="en-US" sz="2000" dirty="0">
                <a:solidFill>
                  <a:schemeClr val="tx1"/>
                </a:solidFill>
              </a:rPr>
              <a:t>ネームサービスビューから</a:t>
            </a:r>
            <a:r>
              <a:rPr kumimoji="1" lang="en-US" altLang="ja-JP" sz="2000" dirty="0">
                <a:solidFill>
                  <a:schemeClr val="tx1"/>
                </a:solidFill>
              </a:rPr>
              <a:t>RobotController0</a:t>
            </a:r>
            <a:r>
              <a:rPr kumimoji="1" lang="ja-JP" altLang="en-US" sz="2000" dirty="0">
                <a:solidFill>
                  <a:schemeClr val="tx1"/>
                </a:solidFill>
              </a:rPr>
              <a:t>をクリックして選択する。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D015827-4795-4CC3-BC6A-447EC7654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からはコンフィギュレーションパラメータの編集ができないため、</a:t>
            </a:r>
            <a:r>
              <a:rPr lang="en-US" altLang="ja-JP" sz="2400" kern="0" dirty="0">
                <a:solidFill>
                  <a:srgbClr val="5F5F5F"/>
                </a:solidFill>
              </a:rPr>
              <a:t>RT System Editor</a:t>
            </a:r>
            <a:r>
              <a:rPr lang="ja-JP" altLang="en-US" sz="2400" kern="0" dirty="0">
                <a:solidFill>
                  <a:srgbClr val="5F5F5F"/>
                </a:solidFill>
              </a:rPr>
              <a:t>を起動してください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48A69170-8AD9-4D33-B71A-A488EA6AD5B6}"/>
              </a:ext>
            </a:extLst>
          </p:cNvPr>
          <p:cNvSpPr/>
          <p:nvPr/>
        </p:nvSpPr>
        <p:spPr>
          <a:xfrm>
            <a:off x="5143275" y="3314058"/>
            <a:ext cx="3734250" cy="1344147"/>
          </a:xfrm>
          <a:prstGeom prst="wedgeRoundRectCallout">
            <a:avLst>
              <a:gd name="adj1" fmla="val 6435"/>
              <a:gd name="adj2" fmla="val 694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</a:t>
            </a:r>
            <a:r>
              <a:rPr kumimoji="1" lang="ja-JP" altLang="en-US" sz="2000" dirty="0">
                <a:solidFill>
                  <a:schemeClr val="tx1"/>
                </a:solidFill>
              </a:rPr>
              <a:t>コンフィギュレーションビューから「編集」ボタンを押して、パラメータを変更する。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2F1D398-82F1-45F0-9782-18B6A22C264D}"/>
              </a:ext>
            </a:extLst>
          </p:cNvPr>
          <p:cNvSpPr/>
          <p:nvPr/>
        </p:nvSpPr>
        <p:spPr>
          <a:xfrm>
            <a:off x="247496" y="6174305"/>
            <a:ext cx="8429808" cy="6063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コンフィギュレーションパラメータを変更することで、</a:t>
            </a:r>
            <a:r>
              <a:rPr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lang="ja-JP" altLang="en-US" sz="2000" dirty="0">
                <a:solidFill>
                  <a:schemeClr val="tx1"/>
                </a:solidFill>
              </a:rPr>
              <a:t>上の</a:t>
            </a:r>
            <a:r>
              <a:rPr lang="en-US" altLang="ja-JP" sz="2000" dirty="0">
                <a:solidFill>
                  <a:schemeClr val="tx1"/>
                </a:solidFill>
              </a:rPr>
              <a:t>Raspberry Pi</a:t>
            </a:r>
            <a:r>
              <a:rPr lang="ja-JP" altLang="en-US" sz="2000" dirty="0">
                <a:solidFill>
                  <a:schemeClr val="tx1"/>
                </a:solidFill>
              </a:rPr>
              <a:t>マウスが移動すれば課題達成です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05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2D29EEFD-7392-4BB7-8460-CEB55041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ネームサービスビューにネームサーバが無い</a:t>
            </a:r>
            <a:r>
              <a:rPr lang="en-US" altLang="ja-JP" sz="2400" kern="0" dirty="0">
                <a:solidFill>
                  <a:srgbClr val="5F5F5F"/>
                </a:solidFill>
              </a:rPr>
              <a:t>(localhost</a:t>
            </a:r>
            <a:r>
              <a:rPr lang="ja-JP" altLang="en-US" sz="2400" kern="0" dirty="0">
                <a:solidFill>
                  <a:srgbClr val="5F5F5F"/>
                </a:solidFill>
              </a:rPr>
              <a:t>が非表示の場合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、以下の作業でネームサーバに接続してください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1266395-B166-4934-8717-5391427C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1" y="2350293"/>
            <a:ext cx="2962275" cy="1571625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コンフィギュレーションパラメータの編集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097F07-2B68-4D89-ADB4-A782E0374F93}"/>
              </a:ext>
            </a:extLst>
          </p:cNvPr>
          <p:cNvSpPr/>
          <p:nvPr/>
        </p:nvSpPr>
        <p:spPr>
          <a:xfrm>
            <a:off x="1607210" y="2720262"/>
            <a:ext cx="225025" cy="189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F3129D6-8FB4-43EF-81D4-7D7360081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484" y="2089920"/>
            <a:ext cx="2820851" cy="17526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7634E3A-7C14-4B5E-B81D-F23B86EF5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75" y="4792662"/>
            <a:ext cx="3067050" cy="1581150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D4096C4-A6B9-40BD-8B4F-71CEFA605A18}"/>
              </a:ext>
            </a:extLst>
          </p:cNvPr>
          <p:cNvSpPr/>
          <p:nvPr/>
        </p:nvSpPr>
        <p:spPr>
          <a:xfrm>
            <a:off x="576505" y="3313389"/>
            <a:ext cx="2537337" cy="897932"/>
          </a:xfrm>
          <a:prstGeom prst="wedgeRoundRectCallout">
            <a:avLst>
              <a:gd name="adj1" fmla="val -11059"/>
              <a:gd name="adj2" fmla="val -7978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</a:t>
            </a:r>
            <a:r>
              <a:rPr kumimoji="1" lang="ja-JP" altLang="en-US" sz="2000" dirty="0">
                <a:solidFill>
                  <a:schemeClr val="tx1"/>
                </a:solidFill>
              </a:rPr>
              <a:t>ネームサーバへの接続ボタンを押す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77E716F5-34C0-4A66-B2CA-B6692F402A01}"/>
              </a:ext>
            </a:extLst>
          </p:cNvPr>
          <p:cNvSpPr/>
          <p:nvPr/>
        </p:nvSpPr>
        <p:spPr>
          <a:xfrm>
            <a:off x="4031940" y="3908531"/>
            <a:ext cx="4823617" cy="503238"/>
          </a:xfrm>
          <a:prstGeom prst="wedgeRoundRectCallout">
            <a:avLst>
              <a:gd name="adj1" fmla="val -11059"/>
              <a:gd name="adj2" fmla="val -7978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</a:t>
            </a:r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」と入力して</a:t>
            </a:r>
            <a:r>
              <a:rPr kumimoji="1" lang="en-US" altLang="ja-JP" sz="2000" dirty="0">
                <a:solidFill>
                  <a:schemeClr val="tx1"/>
                </a:solidFill>
              </a:rPr>
              <a:t>OK</a:t>
            </a:r>
            <a:r>
              <a:rPr kumimoji="1" lang="ja-JP" altLang="en-US" sz="2000" dirty="0">
                <a:solidFill>
                  <a:schemeClr val="tx1"/>
                </a:solidFill>
              </a:rPr>
              <a:t>をクリックする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D646E659-C2E7-4BDD-9DDD-F8F0355905E9}"/>
              </a:ext>
            </a:extLst>
          </p:cNvPr>
          <p:cNvSpPr/>
          <p:nvPr/>
        </p:nvSpPr>
        <p:spPr>
          <a:xfrm>
            <a:off x="3896521" y="5583237"/>
            <a:ext cx="4823617" cy="503238"/>
          </a:xfrm>
          <a:prstGeom prst="wedgeRoundRectCallout">
            <a:avLst>
              <a:gd name="adj1" fmla="val -62040"/>
              <a:gd name="adj2" fmla="val 84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RTC</a:t>
            </a:r>
            <a:r>
              <a:rPr kumimoji="1" lang="ja-JP" altLang="en-US" sz="2000">
                <a:solidFill>
                  <a:schemeClr val="tx1"/>
                </a:solidFill>
              </a:rPr>
              <a:t>が表示されたか確認する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6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Choreonoid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0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はオープンソースのロボット用シミュレーションソフトウェア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プラグインによる高い拡張性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3DCG</a:t>
            </a:r>
            <a:r>
              <a:rPr lang="ja-JP" altLang="en-US" sz="1400" kern="0" dirty="0">
                <a:solidFill>
                  <a:srgbClr val="5F5F5F"/>
                </a:solidFill>
              </a:rPr>
              <a:t>によるロボットモデルのアニメーション表示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動力学シミュレーション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センサのシミュレーション</a:t>
            </a:r>
            <a:r>
              <a:rPr lang="en-US" altLang="ja-JP" sz="1400" kern="0" dirty="0">
                <a:solidFill>
                  <a:srgbClr val="5F5F5F"/>
                </a:solidFill>
              </a:rPr>
              <a:t>(</a:t>
            </a:r>
            <a:r>
              <a:rPr lang="ja-JP" altLang="en-US" sz="1400" kern="0" dirty="0">
                <a:solidFill>
                  <a:srgbClr val="5F5F5F"/>
                </a:solidFill>
              </a:rPr>
              <a:t>カメラ、レーザーレンジセンサ、力センサ、ジャイロセンサ、・・・</a:t>
            </a:r>
            <a:r>
              <a:rPr lang="en-US" altLang="ja-JP" sz="14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ロボットの動作生成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・・・・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C545890-CC7E-4FA6-80C7-886CA59D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3023955"/>
            <a:ext cx="5135345" cy="32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2B8A1FD6-454C-49AC-90ED-7336476E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34" y="2319524"/>
            <a:ext cx="4076945" cy="2610505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F315F0-0589-4921-A0D9-18AF4FB8EE22}"/>
              </a:ext>
            </a:extLst>
          </p:cNvPr>
          <p:cNvSpPr/>
          <p:nvPr/>
        </p:nvSpPr>
        <p:spPr>
          <a:xfrm>
            <a:off x="3358076" y="4050362"/>
            <a:ext cx="2610290" cy="141962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 </a:t>
            </a:r>
            <a:r>
              <a:rPr lang="en-US" altLang="ja-JP" sz="3600" dirty="0" err="1">
                <a:solidFill>
                  <a:srgbClr val="5F5F5F"/>
                </a:solidFill>
              </a:rPr>
              <a:t>Choreonoid</a:t>
            </a:r>
            <a:r>
              <a:rPr lang="en-US" altLang="ja-JP" sz="3600" dirty="0">
                <a:solidFill>
                  <a:srgbClr val="5F5F5F"/>
                </a:solidFill>
              </a:rPr>
              <a:t> </a:t>
            </a:r>
            <a:r>
              <a:rPr lang="en-US" altLang="ja-JP" sz="3600" dirty="0" err="1">
                <a:solidFill>
                  <a:srgbClr val="5F5F5F"/>
                </a:solidFill>
              </a:rPr>
              <a:t>OpenRTM</a:t>
            </a:r>
            <a:r>
              <a:rPr lang="ja-JP" altLang="en-US" sz="3600" dirty="0">
                <a:solidFill>
                  <a:srgbClr val="5F5F5F"/>
                </a:solidFill>
              </a:rPr>
              <a:t>プラグイン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6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上と</a:t>
            </a:r>
            <a:r>
              <a:rPr lang="en-US" altLang="ja-JP" sz="2400" kern="0" dirty="0">
                <a:solidFill>
                  <a:srgbClr val="5F5F5F"/>
                </a:solidFill>
              </a:rPr>
              <a:t>OpenRTM-aist</a:t>
            </a:r>
            <a:r>
              <a:rPr lang="ja-JP" altLang="en-US" sz="2400" kern="0" dirty="0">
                <a:solidFill>
                  <a:srgbClr val="5F5F5F"/>
                </a:solidFill>
              </a:rPr>
              <a:t>を連携して、シミュレータ上のオブジェクトの入出力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制御指令やセンサ値の取得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をする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を開発可能にする拡張プラグイン</a:t>
            </a:r>
            <a:endParaRPr lang="en-US" altLang="ja-JP" sz="2400" kern="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9162A8-1100-46F3-8646-77F7A739E2E0}"/>
              </a:ext>
            </a:extLst>
          </p:cNvPr>
          <p:cNvSpPr/>
          <p:nvPr/>
        </p:nvSpPr>
        <p:spPr>
          <a:xfrm>
            <a:off x="3854087" y="4239846"/>
            <a:ext cx="1742804" cy="10951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折線 22">
            <a:extLst>
              <a:ext uri="{FF2B5EF4-FFF2-40B4-BE49-F238E27FC236}">
                <a16:creationId xmlns:a16="http://schemas.microsoft.com/office/drawing/2014/main" id="{A1066EA8-5C3E-4497-B8FA-A45903FFE6F5}"/>
              </a:ext>
            </a:extLst>
          </p:cNvPr>
          <p:cNvSpPr/>
          <p:nvPr/>
        </p:nvSpPr>
        <p:spPr>
          <a:xfrm rot="5400000" flipH="1">
            <a:off x="2912398" y="3387513"/>
            <a:ext cx="960209" cy="2010228"/>
          </a:xfrm>
          <a:prstGeom prst="bentArrow">
            <a:avLst>
              <a:gd name="adj1" fmla="val 10120"/>
              <a:gd name="adj2" fmla="val 25000"/>
              <a:gd name="adj3" fmla="val 26984"/>
              <a:gd name="adj4" fmla="val 4275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矢印: 折線 28">
            <a:extLst>
              <a:ext uri="{FF2B5EF4-FFF2-40B4-BE49-F238E27FC236}">
                <a16:creationId xmlns:a16="http://schemas.microsoft.com/office/drawing/2014/main" id="{C0FE969E-D56D-472E-AD70-6487550B7886}"/>
              </a:ext>
            </a:extLst>
          </p:cNvPr>
          <p:cNvSpPr/>
          <p:nvPr/>
        </p:nvSpPr>
        <p:spPr>
          <a:xfrm rot="10800000" flipH="1">
            <a:off x="4982359" y="3916325"/>
            <a:ext cx="1867920" cy="1151544"/>
          </a:xfrm>
          <a:prstGeom prst="bentArrow">
            <a:avLst>
              <a:gd name="adj1" fmla="val 8466"/>
              <a:gd name="adj2" fmla="val 20864"/>
              <a:gd name="adj3" fmla="val 22848"/>
              <a:gd name="adj4" fmla="val 4275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4C6D667-E793-4AA2-9928-7946C0FD6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891" y="4508192"/>
            <a:ext cx="371475" cy="59055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F1FE9A2-B990-4E16-88A6-CD4A46A57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556" y="4487369"/>
            <a:ext cx="419100" cy="600075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CAB5DBB-8695-4A86-BCEA-435532A73DEE}"/>
              </a:ext>
            </a:extLst>
          </p:cNvPr>
          <p:cNvSpPr/>
          <p:nvPr/>
        </p:nvSpPr>
        <p:spPr>
          <a:xfrm>
            <a:off x="2197593" y="5132497"/>
            <a:ext cx="990110" cy="404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目標速度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40A586C-BC6E-4CFB-8854-A7F3D0477838}"/>
              </a:ext>
            </a:extLst>
          </p:cNvPr>
          <p:cNvSpPr/>
          <p:nvPr/>
        </p:nvSpPr>
        <p:spPr>
          <a:xfrm>
            <a:off x="5767264" y="5132497"/>
            <a:ext cx="1223265" cy="404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センサデータ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E3B09E9-80B2-4D42-AC1C-9E8FB92B004C}"/>
              </a:ext>
            </a:extLst>
          </p:cNvPr>
          <p:cNvSpPr/>
          <p:nvPr/>
        </p:nvSpPr>
        <p:spPr>
          <a:xfrm>
            <a:off x="235652" y="5663605"/>
            <a:ext cx="8429808" cy="8594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課題：</a:t>
            </a:r>
            <a:r>
              <a:rPr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lang="ja-JP" altLang="en-US" sz="2000" dirty="0">
                <a:solidFill>
                  <a:schemeClr val="tx1"/>
                </a:solidFill>
              </a:rPr>
              <a:t>上の</a:t>
            </a:r>
            <a:r>
              <a:rPr lang="en-US" altLang="ja-JP" sz="2000" dirty="0">
                <a:solidFill>
                  <a:schemeClr val="tx1"/>
                </a:solidFill>
              </a:rPr>
              <a:t>Raspberry Pi</a:t>
            </a:r>
            <a:r>
              <a:rPr lang="ja-JP" altLang="en-US" sz="2000" dirty="0">
                <a:solidFill>
                  <a:schemeClr val="tx1"/>
                </a:solidFill>
              </a:rPr>
              <a:t>マウスを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コンポーネントで操作するための入出力</a:t>
            </a:r>
            <a:r>
              <a:rPr lang="en-US" altLang="ja-JP" sz="2000" dirty="0">
                <a:solidFill>
                  <a:schemeClr val="tx1"/>
                </a:solidFill>
              </a:rPr>
              <a:t>RTC</a:t>
            </a:r>
            <a:r>
              <a:rPr lang="ja-JP" altLang="en-US" sz="2000" dirty="0">
                <a:solidFill>
                  <a:schemeClr val="tx1"/>
                </a:solidFill>
              </a:rPr>
              <a:t>の作成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シミュレーション環境構築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498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上でシミュレーションの実行に必要なアイテムを追加することで、環境を構築する。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配布資料の</a:t>
            </a: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フォルダの</a:t>
            </a:r>
            <a:r>
              <a:rPr lang="en-US" altLang="ja-JP" sz="2400" b="1" kern="0" dirty="0">
                <a:solidFill>
                  <a:srgbClr val="FF0000"/>
                </a:solidFill>
              </a:rPr>
              <a:t>choreonoid.bat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今回は以下のアイテムを追加する。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ワールドアイテム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(World)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シミュレータ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AISTSimulator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地面</a:t>
            </a:r>
            <a:r>
              <a:rPr lang="en-US" altLang="ja-JP" sz="2000" kern="0" dirty="0">
                <a:solidFill>
                  <a:srgbClr val="5F5F5F"/>
                </a:solidFill>
              </a:rPr>
              <a:t>(Floor)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2000" kern="0" dirty="0">
                <a:solidFill>
                  <a:srgbClr val="5F5F5F"/>
                </a:solidFill>
              </a:rPr>
              <a:t>マウス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 err="1">
                <a:solidFill>
                  <a:srgbClr val="5F5F5F"/>
                </a:solidFill>
              </a:rPr>
              <a:t>RTSystem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RTC(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RTC(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RaspberryPiMouseIo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9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ワールド追加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ワールド：仮想世界を表すアイテム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ファイル</a:t>
            </a:r>
            <a:r>
              <a:rPr lang="en-US" altLang="ja-JP" sz="1800" kern="0" dirty="0">
                <a:solidFill>
                  <a:srgbClr val="5F5F5F"/>
                </a:solidFill>
              </a:rPr>
              <a:t> </a:t>
            </a:r>
            <a:r>
              <a:rPr lang="ja-JP" altLang="en-US" sz="1800" kern="0" dirty="0">
                <a:solidFill>
                  <a:srgbClr val="5F5F5F"/>
                </a:solidFill>
              </a:rPr>
              <a:t>→ 新規 → ワールド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BC9F37-0BD6-4D2B-B44F-B7D230E3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885925"/>
            <a:ext cx="3914775" cy="34480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571C076-EE05-4B95-B464-B684D69E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940" y="3699030"/>
            <a:ext cx="3105150" cy="11049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FAF759-6988-4D4A-939A-83684DE15B74}"/>
              </a:ext>
            </a:extLst>
          </p:cNvPr>
          <p:cNvSpPr/>
          <p:nvPr/>
        </p:nvSpPr>
        <p:spPr>
          <a:xfrm>
            <a:off x="2344674" y="4777001"/>
            <a:ext cx="63007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7DD7EF0-D7AF-4BA2-A6F2-6EB6B3AB8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780" y="5139190"/>
            <a:ext cx="1952625" cy="1152525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6E2702AF-A73C-4F8C-A576-F19BDDA1EB8F}"/>
              </a:ext>
            </a:extLst>
          </p:cNvPr>
          <p:cNvSpPr/>
          <p:nvPr/>
        </p:nvSpPr>
        <p:spPr>
          <a:xfrm>
            <a:off x="5832140" y="5513851"/>
            <a:ext cx="1684306" cy="403201"/>
          </a:xfrm>
          <a:prstGeom prst="wedgeRoundRectCallout">
            <a:avLst>
              <a:gd name="adj1" fmla="val -67563"/>
              <a:gd name="adj2" fmla="val 574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名前は変更しない</a:t>
            </a:r>
          </a:p>
        </p:txBody>
      </p:sp>
    </p:spTree>
    <p:extLst>
      <p:ext uri="{BB962C8B-B14F-4D97-AF65-F5344CB8AC3E}">
        <p14:creationId xmlns:p14="http://schemas.microsoft.com/office/powerpoint/2010/main" val="32689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シミュレータ追加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は複数の物理シミュレータ</a:t>
            </a:r>
            <a:r>
              <a:rPr lang="en-US" altLang="ja-JP" sz="2400" kern="0" dirty="0">
                <a:solidFill>
                  <a:srgbClr val="5F5F5F"/>
                </a:solidFill>
              </a:rPr>
              <a:t>(ODE</a:t>
            </a:r>
            <a:r>
              <a:rPr lang="ja-JP" altLang="en-US" sz="2400" kern="0" dirty="0">
                <a:solidFill>
                  <a:srgbClr val="5F5F5F"/>
                </a:solidFill>
              </a:rPr>
              <a:t>、</a:t>
            </a:r>
            <a:r>
              <a:rPr lang="en-US" altLang="ja-JP" sz="2400" kern="0" dirty="0">
                <a:solidFill>
                  <a:srgbClr val="5F5F5F"/>
                </a:solidFill>
              </a:rPr>
              <a:t>Bullet</a:t>
            </a:r>
            <a:r>
              <a:rPr lang="ja-JP" altLang="en-US" sz="2400" kern="0" dirty="0">
                <a:solidFill>
                  <a:srgbClr val="5F5F5F"/>
                </a:solidFill>
              </a:rPr>
              <a:t>、</a:t>
            </a:r>
            <a:r>
              <a:rPr lang="en-US" altLang="ja-JP" sz="2400" kern="0" dirty="0">
                <a:solidFill>
                  <a:srgbClr val="5F5F5F"/>
                </a:solidFill>
              </a:rPr>
              <a:t>PhysX)</a:t>
            </a:r>
            <a:r>
              <a:rPr lang="ja-JP" altLang="en-US" sz="2400" kern="0" dirty="0">
                <a:solidFill>
                  <a:srgbClr val="5F5F5F"/>
                </a:solidFill>
              </a:rPr>
              <a:t>等から選択できる。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今回は</a:t>
            </a:r>
            <a:r>
              <a:rPr lang="en-US" altLang="ja-JP" sz="1800" kern="0" dirty="0">
                <a:solidFill>
                  <a:srgbClr val="5F5F5F"/>
                </a:solidFill>
              </a:rPr>
              <a:t>AIST</a:t>
            </a:r>
            <a:r>
              <a:rPr lang="ja-JP" altLang="en-US" sz="1800" kern="0" dirty="0">
                <a:solidFill>
                  <a:srgbClr val="5F5F5F"/>
                </a:solidFill>
              </a:rPr>
              <a:t>シミュレータを選択する。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6121690-D8C9-45A6-9ED9-97040191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" y="2265654"/>
            <a:ext cx="3857625" cy="36957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A8356B2-8281-4259-8AD8-475E23E78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709" y="3661066"/>
            <a:ext cx="3162300" cy="90487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C36C87A-2BA7-4D58-A8E1-19682667293E}"/>
              </a:ext>
            </a:extLst>
          </p:cNvPr>
          <p:cNvSpPr/>
          <p:nvPr/>
        </p:nvSpPr>
        <p:spPr>
          <a:xfrm>
            <a:off x="2816805" y="5583237"/>
            <a:ext cx="900099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9669B7E-5D95-4E35-AF7D-100C3794A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295" y="5385091"/>
            <a:ext cx="19526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3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地面追加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38448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環境に地面を表現するボディアイテムを追加する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ファイル → 読み込み → ボディ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FF0000"/>
                </a:solidFill>
              </a:rPr>
              <a:t>share/model/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misc</a:t>
            </a:r>
            <a:r>
              <a:rPr lang="en-US" altLang="ja-JP" sz="1800" kern="0" dirty="0">
                <a:solidFill>
                  <a:srgbClr val="FF0000"/>
                </a:solidFill>
              </a:rPr>
              <a:t>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floor.body</a:t>
            </a:r>
            <a:r>
              <a:rPr lang="ja-JP" altLang="en-US" sz="1800" kern="0" dirty="0">
                <a:solidFill>
                  <a:srgbClr val="5F5F5F"/>
                </a:solidFill>
              </a:rPr>
              <a:t>を読み込む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38E0EA-4771-4F69-8D40-1455CA56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2209459"/>
            <a:ext cx="3486049" cy="28847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4BC1C34-5AF6-4EDC-9D29-2C09843B7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20" y="3834045"/>
            <a:ext cx="3604793" cy="253912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CBB86C-3F42-4B69-A145-34FA2B94E235}"/>
              </a:ext>
            </a:extLst>
          </p:cNvPr>
          <p:cNvSpPr/>
          <p:nvPr/>
        </p:nvSpPr>
        <p:spPr>
          <a:xfrm>
            <a:off x="3041831" y="4582700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1B98D6-14CB-4F31-B539-5337467BF2D8}"/>
              </a:ext>
            </a:extLst>
          </p:cNvPr>
          <p:cNvCxnSpPr/>
          <p:nvPr/>
        </p:nvCxnSpPr>
        <p:spPr>
          <a:xfrm>
            <a:off x="4732970" y="4599130"/>
            <a:ext cx="4500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4FD2767F-536A-42B1-B8B9-D41D73DCDD82}"/>
              </a:ext>
            </a:extLst>
          </p:cNvPr>
          <p:cNvSpPr/>
          <p:nvPr/>
        </p:nvSpPr>
        <p:spPr>
          <a:xfrm>
            <a:off x="3591897" y="2756564"/>
            <a:ext cx="2324637" cy="973349"/>
          </a:xfrm>
          <a:prstGeom prst="wedgeRoundRectCallout">
            <a:avLst>
              <a:gd name="adj1" fmla="val -49944"/>
              <a:gd name="adj2" fmla="val 1310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左側から「</a:t>
            </a:r>
            <a:r>
              <a:rPr kumimoji="1" lang="en-US" altLang="ja-JP" dirty="0">
                <a:solidFill>
                  <a:schemeClr val="tx1"/>
                </a:solidFill>
              </a:rPr>
              <a:t>share</a:t>
            </a:r>
            <a:r>
              <a:rPr kumimoji="1" lang="ja-JP" altLang="en-US" dirty="0">
                <a:solidFill>
                  <a:schemeClr val="tx1"/>
                </a:solidFill>
              </a:rPr>
              <a:t>」をクリックして、</a:t>
            </a:r>
            <a:r>
              <a:rPr kumimoji="1" lang="en-US" altLang="ja-JP" dirty="0">
                <a:solidFill>
                  <a:schemeClr val="tx1"/>
                </a:solidFill>
              </a:rPr>
              <a:t>model/</a:t>
            </a:r>
            <a:r>
              <a:rPr kumimoji="1" lang="en-US" altLang="ja-JP" dirty="0" err="1">
                <a:solidFill>
                  <a:schemeClr val="tx1"/>
                </a:solidFill>
              </a:rPr>
              <a:t>misc</a:t>
            </a:r>
            <a:r>
              <a:rPr kumimoji="1" lang="ja-JP" altLang="en-US" dirty="0">
                <a:solidFill>
                  <a:schemeClr val="tx1"/>
                </a:solidFill>
              </a:rPr>
              <a:t>フォルダの</a:t>
            </a:r>
            <a:r>
              <a:rPr kumimoji="1" lang="en-US" altLang="ja-JP" dirty="0" err="1">
                <a:solidFill>
                  <a:schemeClr val="tx1"/>
                </a:solidFill>
              </a:rPr>
              <a:t>floor.body</a:t>
            </a:r>
            <a:r>
              <a:rPr kumimoji="1" lang="ja-JP" altLang="en-US" dirty="0">
                <a:solidFill>
                  <a:schemeClr val="tx1"/>
                </a:solidFill>
              </a:rPr>
              <a:t>を読み込む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C863F1-815C-4BF4-A933-C0F8457E0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5" y="2810656"/>
            <a:ext cx="3095625" cy="112395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4970BC5-0F04-4CB0-B852-FCED97A3C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662" y="4059070"/>
            <a:ext cx="2475338" cy="186763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5F563DF-E856-4AB3-A2BF-F814F6F9727A}"/>
              </a:ext>
            </a:extLst>
          </p:cNvPr>
          <p:cNvSpPr/>
          <p:nvPr/>
        </p:nvSpPr>
        <p:spPr>
          <a:xfrm>
            <a:off x="1925009" y="3407787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6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038E0EA-4771-4F69-8D40-1455CA56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1975233"/>
            <a:ext cx="3486049" cy="288472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0369020-3E6E-4CF5-9BF3-0802061DA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26" y="3861122"/>
            <a:ext cx="3668687" cy="2584128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3600" kern="0" dirty="0">
                <a:solidFill>
                  <a:srgbClr val="5F5F5F"/>
                </a:solidFill>
              </a:rPr>
              <a:t>マウス</a:t>
            </a:r>
            <a:r>
              <a:rPr lang="ja-JP" altLang="en-US" sz="3600" dirty="0">
                <a:solidFill>
                  <a:srgbClr val="5F5F5F"/>
                </a:solidFill>
              </a:rPr>
              <a:t>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2400" kern="0" dirty="0">
                <a:solidFill>
                  <a:srgbClr val="5F5F5F"/>
                </a:solidFill>
              </a:rPr>
              <a:t>マウスを表現するボディアイテムを追加する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FF0000"/>
                </a:solidFill>
              </a:rPr>
              <a:t>share/model/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RaspberryPiMouse</a:t>
            </a:r>
            <a:r>
              <a:rPr lang="en-US" altLang="ja-JP" sz="1800" kern="0" dirty="0">
                <a:solidFill>
                  <a:srgbClr val="FF0000"/>
                </a:solidFill>
              </a:rPr>
              <a:t>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RaspberryPiMouse.body</a:t>
            </a:r>
            <a:r>
              <a:rPr lang="ja-JP" altLang="en-US" sz="1800" kern="0" dirty="0">
                <a:solidFill>
                  <a:srgbClr val="5F5F5F"/>
                </a:solidFill>
              </a:rPr>
              <a:t>を読み込む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CBB86C-3F42-4B69-A145-34FA2B94E235}"/>
              </a:ext>
            </a:extLst>
          </p:cNvPr>
          <p:cNvSpPr/>
          <p:nvPr/>
        </p:nvSpPr>
        <p:spPr>
          <a:xfrm>
            <a:off x="3041831" y="4582700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1B98D6-14CB-4F31-B539-5337467BF2D8}"/>
              </a:ext>
            </a:extLst>
          </p:cNvPr>
          <p:cNvCxnSpPr>
            <a:cxnSpLocks/>
          </p:cNvCxnSpPr>
          <p:nvPr/>
        </p:nvCxnSpPr>
        <p:spPr>
          <a:xfrm>
            <a:off x="3716905" y="4419110"/>
            <a:ext cx="86541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2435117C-6EAE-49A0-99F4-F0308B143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595" y="3689029"/>
            <a:ext cx="2395780" cy="181020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8B1D46E-75BC-4F12-850D-0B9CA88B8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745" y="2520896"/>
            <a:ext cx="3143250" cy="99060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8FDBBA5-BE20-40BF-A62A-49E7866ED827}"/>
              </a:ext>
            </a:extLst>
          </p:cNvPr>
          <p:cNvSpPr/>
          <p:nvPr/>
        </p:nvSpPr>
        <p:spPr>
          <a:xfrm>
            <a:off x="1945280" y="3170901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785769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35684</TotalTime>
  <Words>1597</Words>
  <Application>Microsoft Office PowerPoint</Application>
  <PresentationFormat>画面に合わせる (4:3)</PresentationFormat>
  <Paragraphs>389</Paragraphs>
  <Slides>27</Slides>
  <Notes>27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Arial</vt:lpstr>
      <vt:lpstr>Consolas</vt:lpstr>
      <vt:lpstr>aist-1e</vt:lpstr>
      <vt:lpstr>Corel DESIGNER</vt:lpstr>
      <vt:lpstr>Choreonoid入門</vt:lpstr>
      <vt:lpstr>資料</vt:lpstr>
      <vt:lpstr>Choreonoid</vt:lpstr>
      <vt:lpstr> Choreonoid OpenRTMプラグイン</vt:lpstr>
      <vt:lpstr>シミュレーション環境構築</vt:lpstr>
      <vt:lpstr>ワールド追加</vt:lpstr>
      <vt:lpstr>シミュレータ追加</vt:lpstr>
      <vt:lpstr>地面追加</vt:lpstr>
      <vt:lpstr>Raspberry Piマウス追加</vt:lpstr>
      <vt:lpstr>RTSystem追加</vt:lpstr>
      <vt:lpstr>ネームサーバー、システムエディタ表示</vt:lpstr>
      <vt:lpstr>ネームサーバー、システムエディタ表示</vt:lpstr>
      <vt:lpstr>RobotControllerコンポーネント追加</vt:lpstr>
      <vt:lpstr>RobotControllerコンポーネントの設定</vt:lpstr>
      <vt:lpstr>RaspberryPiMouseIoコンポーネント追加</vt:lpstr>
      <vt:lpstr>RaspberryPiMouseIoコンポーネント作成</vt:lpstr>
      <vt:lpstr>RaspberryPiMouseIo.pyの編集</vt:lpstr>
      <vt:lpstr>RaspberryPiMouseIo.pyの編集</vt:lpstr>
      <vt:lpstr>RaspberryPiMouseIo.pyの編集</vt:lpstr>
      <vt:lpstr>RaspberryPiMouseIoコンポーネントの設定</vt:lpstr>
      <vt:lpstr>アイテムの位置関係</vt:lpstr>
      <vt:lpstr>ポート接続</vt:lpstr>
      <vt:lpstr>RobotControllerコンポーネントのアクティブ化</vt:lpstr>
      <vt:lpstr>シミュレーション開始</vt:lpstr>
      <vt:lpstr>シミュレーション開始</vt:lpstr>
      <vt:lpstr>コンフィギュレーションパラメータの編集</vt:lpstr>
      <vt:lpstr>コンフィギュレーションパラメータの編集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1415</cp:revision>
  <cp:lastPrinted>2019-05-31T00:39:29Z</cp:lastPrinted>
  <dcterms:created xsi:type="dcterms:W3CDTF">2005-10-20T13:06:43Z</dcterms:created>
  <dcterms:modified xsi:type="dcterms:W3CDTF">2022-05-27T05:10:58Z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2022-05-24T08:55:28Z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772b3ef8-8945-4971-8fc6-3aece7e200fc</vt:lpwstr>
  </property>
  <property fmtid="{D5CDD505-2E9C-101B-9397-08002B2CF9AE}" pid="8" name="MSIP_Label_ddc55989-3c9e-4466-8514-eac6f80f6373_ContentBits">
    <vt:lpwstr>0</vt:lpwstr>
  </property>
</Properties>
</file>