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625" r:id="rId2"/>
    <p:sldId id="630" r:id="rId3"/>
    <p:sldId id="644" r:id="rId4"/>
    <p:sldId id="629" r:id="rId5"/>
    <p:sldId id="631" r:id="rId6"/>
    <p:sldId id="635" r:id="rId7"/>
    <p:sldId id="632" r:id="rId8"/>
    <p:sldId id="633" r:id="rId9"/>
    <p:sldId id="634" r:id="rId10"/>
    <p:sldId id="636" r:id="rId11"/>
    <p:sldId id="637" r:id="rId12"/>
    <p:sldId id="638" r:id="rId13"/>
    <p:sldId id="639" r:id="rId14"/>
    <p:sldId id="640" r:id="rId15"/>
    <p:sldId id="645" r:id="rId16"/>
    <p:sldId id="641" r:id="rId17"/>
    <p:sldId id="642" r:id="rId18"/>
    <p:sldId id="643" r:id="rId19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>
        <p:scale>
          <a:sx n="75" d="100"/>
          <a:sy n="75" d="100"/>
        </p:scale>
        <p:origin x="426" y="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796657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96281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601098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012711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312964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238820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8731398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3159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92386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3092991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4102314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156575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252746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At first, I’d like to mention about RT.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What is RT?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 means Robot Technology.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This is not only standalone robots like this, but also robotic elements, sensors, actuators and so on.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We have studied on RT-Middleware.</a:t>
            </a:r>
          </a:p>
          <a:p>
            <a:pPr eaLnBrk="1" hangingPunct="1"/>
            <a:r>
              <a:rPr lang="en-US" altLang="ja-JP">
                <a:latin typeface="Arial" panose="020B0604020202020204" pitchFamily="34" charset="0"/>
              </a:rPr>
              <a:t>RT-Middleware is software platform to integrate these RT-elements. </a:t>
            </a:r>
          </a:p>
        </p:txBody>
      </p:sp>
    </p:spTree>
    <p:extLst>
      <p:ext uri="{BB962C8B-B14F-4D97-AF65-F5344CB8AC3E}">
        <p14:creationId xmlns:p14="http://schemas.microsoft.com/office/powerpoint/2010/main" val="844175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8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rtshell</a:t>
            </a:r>
            <a:r>
              <a:rPr lang="ja-JP" altLang="en-US" b="1" dirty="0"/>
              <a:t>入門</a:t>
            </a:r>
            <a:r>
              <a:rPr lang="ja-JP" altLang="en-US" dirty="0"/>
              <a:t> 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0"/>
            <a:ext cx="8950433" cy="4941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rtresurrect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でコネクタを切断した状態にする。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コネクタを切断するには、コネクタを選択して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キーを押すか、右クリックして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Delete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を選択する。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/>
              <a:t>rtresurrect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コマンドでポートの接続情報を復元する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57619" y="5443762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6121115"/>
            <a:ext cx="7456855" cy="503239"/>
          </a:xfrm>
          <a:prstGeom prst="wedgeRoundRectCallout">
            <a:avLst>
              <a:gd name="adj1" fmla="val 12566"/>
              <a:gd name="adj2" fmla="val -95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C6CF4A5-A3FD-474F-9A93-56D0D65E5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8" y="3056191"/>
            <a:ext cx="3990975" cy="1743075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3E9F324F-9726-4D50-9C78-DF7789BD3BC9}"/>
              </a:ext>
            </a:extLst>
          </p:cNvPr>
          <p:cNvSpPr/>
          <p:nvPr/>
        </p:nvSpPr>
        <p:spPr>
          <a:xfrm>
            <a:off x="4261505" y="3500195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A614107-7509-4DC1-97A5-4D3BEBDC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6847" y="3199065"/>
            <a:ext cx="38957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7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rtstart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のアクティブ化の自動処理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768" y="432117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8" y="4330569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193093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rtstop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の非アクティブ化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rtstop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kumimoji="1" lang="ja-JP" altLang="en-US" sz="2000" u="sng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54F84979-33DA-41F0-BF77-BDD0A72CD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58" y="4430594"/>
            <a:ext cx="4000500" cy="154305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BED5F84-EE51-4903-A2C5-609C6A37C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75" y="4398118"/>
            <a:ext cx="4143375" cy="1552575"/>
          </a:xfrm>
          <a:prstGeom prst="rect">
            <a:avLst/>
          </a:prstGeom>
        </p:spPr>
      </p:pic>
      <p:sp>
        <p:nvSpPr>
          <p:cNvPr id="15" name="矢印: 右 14">
            <a:extLst>
              <a:ext uri="{FF2B5EF4-FFF2-40B4-BE49-F238E27FC236}">
                <a16:creationId xmlns:a16="http://schemas.microsoft.com/office/drawing/2014/main" id="{42515AA6-48CB-454C-802B-B4CB7C3FDBCF}"/>
              </a:ext>
            </a:extLst>
          </p:cNvPr>
          <p:cNvSpPr/>
          <p:nvPr/>
        </p:nvSpPr>
        <p:spPr>
          <a:xfrm>
            <a:off x="4341731" y="4679308"/>
            <a:ext cx="400506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28071" y="3429000"/>
            <a:ext cx="7456855" cy="503239"/>
          </a:xfrm>
          <a:prstGeom prst="wedgeRoundRectCallout">
            <a:avLst>
              <a:gd name="adj1" fmla="val -6248"/>
              <a:gd name="adj2" fmla="val -11315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ファイルのパスは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コマンドで保存したパスに変更する</a:t>
            </a:r>
          </a:p>
        </p:txBody>
      </p:sp>
    </p:spTree>
    <p:extLst>
      <p:ext uri="{BB962C8B-B14F-4D97-AF65-F5344CB8AC3E}">
        <p14:creationId xmlns:p14="http://schemas.microsoft.com/office/powerpoint/2010/main" val="3032778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592511"/>
            <a:ext cx="8950433" cy="1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rtexit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ファイルに保存したシステムの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を非アクティブ化する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以下のコマンドを試してみてください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の終了の自動化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804055" y="2733799"/>
            <a:ext cx="7535890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r>
              <a:rPr lang="en-US" altLang="ja-JP" sz="2000" dirty="0"/>
              <a:t>&gt; </a:t>
            </a:r>
            <a:r>
              <a:rPr lang="en-US" altLang="ja-JP" sz="2000" dirty="0" err="1"/>
              <a:t>rtexit</a:t>
            </a:r>
            <a:r>
              <a:rPr lang="en-US" altLang="ja-JP" sz="2000" dirty="0"/>
              <a:t> localhost/</a:t>
            </a:r>
            <a:r>
              <a:rPr lang="en-US" altLang="ja-JP" sz="2000" u="sng" dirty="0" err="1"/>
              <a:t>host_name.host_cxt</a:t>
            </a:r>
            <a:r>
              <a:rPr lang="en-US" altLang="ja-JP" sz="2000" dirty="0"/>
              <a:t>/RobotController0.rtc</a:t>
            </a:r>
            <a:endParaRPr kumimoji="1" lang="ja-JP" altLang="en-US" sz="20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83EDB32E-18F6-4AA1-8911-1AA4CB8F2DE1}"/>
              </a:ext>
            </a:extLst>
          </p:cNvPr>
          <p:cNvSpPr/>
          <p:nvPr/>
        </p:nvSpPr>
        <p:spPr>
          <a:xfrm>
            <a:off x="634899" y="3898845"/>
            <a:ext cx="7456855" cy="2555930"/>
          </a:xfrm>
          <a:prstGeom prst="wedgeRoundRectCallout">
            <a:avLst>
              <a:gd name="adj1" fmla="val -9104"/>
              <a:gd name="adj2" fmla="val -631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2000" dirty="0">
                <a:solidFill>
                  <a:schemeClr val="tx1"/>
                </a:solidFill>
              </a:rPr>
              <a:t>デフォルトの設定で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はネームサーバーにホスト名</a:t>
            </a:r>
            <a:r>
              <a:rPr lang="en-US" altLang="ja-JP" sz="2000" dirty="0">
                <a:solidFill>
                  <a:schemeClr val="tx1"/>
                </a:solidFill>
              </a:rPr>
              <a:t>.</a:t>
            </a:r>
            <a:r>
              <a:rPr lang="en-US" altLang="ja-JP" sz="2000" dirty="0" err="1">
                <a:solidFill>
                  <a:schemeClr val="tx1"/>
                </a:solidFill>
              </a:rPr>
              <a:t>host_cxt</a:t>
            </a:r>
            <a:r>
              <a:rPr lang="ja-JP" altLang="en-US" sz="2000" dirty="0">
                <a:solidFill>
                  <a:schemeClr val="tx1"/>
                </a:solidFill>
              </a:rPr>
              <a:t>の下に登録されるので、名前を確認して適宜変更する。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D746BA4-D471-4C06-9A1B-160CFB39C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864" y="4760105"/>
            <a:ext cx="2160240" cy="1652977"/>
          </a:xfrm>
          <a:prstGeom prst="rect">
            <a:avLst/>
          </a:prstGeom>
        </p:spPr>
      </p:pic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59CA196-9329-41CD-8EBB-2FF538922F2D}"/>
              </a:ext>
            </a:extLst>
          </p:cNvPr>
          <p:cNvCxnSpPr/>
          <p:nvPr/>
        </p:nvCxnSpPr>
        <p:spPr>
          <a:xfrm>
            <a:off x="3851920" y="5994285"/>
            <a:ext cx="103511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5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562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rtshell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のコマンドを用いて、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システムの起動、終了を自動化するバッチファイル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、シェルスクリプト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を作成する。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まずは適当な場所に以下のファイルを作成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の場合はバッチファイル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.bat)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テキストファイルを新規作成後、　名前を変更することで作成する。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エクスプローラーで拡張子を非表示にしている場合は注意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Ubuntu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の場合はシェルスクリプト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拡張子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ja-JP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</a:t>
            </a:r>
            <a:r>
              <a:rPr lang="en-US" altLang="ja-JP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3" eaLnBrk="1" hangingPunct="1">
              <a:lnSpc>
                <a:spcPct val="80000"/>
              </a:lnSpc>
            </a:pP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今回は「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」というファイルを作成</a:t>
            </a:r>
            <a:endParaRPr lang="en-US" altLang="ja-JP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3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バッチファイル作成</a:t>
            </a:r>
            <a:r>
              <a:rPr lang="en-US" altLang="ja-JP" sz="3600" dirty="0">
                <a:solidFill>
                  <a:srgbClr val="5F5F5F"/>
                </a:solidFill>
              </a:rPr>
              <a:t>,</a:t>
            </a:r>
            <a:r>
              <a:rPr lang="ja-JP" altLang="en-US" sz="3600" dirty="0">
                <a:solidFill>
                  <a:srgbClr val="5F5F5F"/>
                </a:solidFill>
              </a:rPr>
              <a:t>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34E543F-0A74-4BEB-AECA-21D6050E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268413"/>
            <a:ext cx="4438661" cy="4252423"/>
          </a:xfrm>
          <a:prstGeom prst="rect">
            <a:avLst/>
          </a:prstGeom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995266-A810-4A67-8C2C-C91AB05DB8AF}"/>
              </a:ext>
            </a:extLst>
          </p:cNvPr>
          <p:cNvCxnSpPr>
            <a:cxnSpLocks/>
          </p:cNvCxnSpPr>
          <p:nvPr/>
        </p:nvCxnSpPr>
        <p:spPr>
          <a:xfrm>
            <a:off x="3041830" y="5376915"/>
            <a:ext cx="76508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BBDC7ED-993B-49F7-B25E-077170A089FE}"/>
              </a:ext>
            </a:extLst>
          </p:cNvPr>
          <p:cNvCxnSpPr>
            <a:cxnSpLocks/>
          </p:cNvCxnSpPr>
          <p:nvPr/>
        </p:nvCxnSpPr>
        <p:spPr>
          <a:xfrm>
            <a:off x="1549760" y="3386739"/>
            <a:ext cx="4500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AE875004-7C9F-4CE6-B9C3-7ED3AC3562C9}"/>
              </a:ext>
            </a:extLst>
          </p:cNvPr>
          <p:cNvSpPr/>
          <p:nvPr/>
        </p:nvSpPr>
        <p:spPr>
          <a:xfrm>
            <a:off x="113993" y="4194085"/>
            <a:ext cx="2792852" cy="1711134"/>
          </a:xfrm>
          <a:prstGeom prst="wedgeRoundRectCallout">
            <a:avLst>
              <a:gd name="adj1" fmla="val 26637"/>
              <a:gd name="adj2" fmla="val -73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エクスプローラーで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右クリックして、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「新規作成」</a:t>
            </a:r>
            <a:r>
              <a:rPr kumimoji="1" lang="en-US" altLang="ja-JP" sz="2000" dirty="0">
                <a:solidFill>
                  <a:schemeClr val="tx1"/>
                </a:solidFill>
              </a:rPr>
              <a:t>-&gt;</a:t>
            </a: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「テキスト ドキュメント」を選択する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03D10C0-BF19-4BFC-9DA3-7881D3C5B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356120"/>
            <a:ext cx="4286250" cy="1428750"/>
          </a:xfrm>
          <a:prstGeom prst="rect">
            <a:avLst/>
          </a:prstGeom>
        </p:spPr>
      </p:pic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CB709C-D7A2-4329-A97A-9DDD2A93649C}"/>
              </a:ext>
            </a:extLst>
          </p:cNvPr>
          <p:cNvSpPr/>
          <p:nvPr/>
        </p:nvSpPr>
        <p:spPr>
          <a:xfrm>
            <a:off x="5292080" y="2025759"/>
            <a:ext cx="3808591" cy="1428750"/>
          </a:xfrm>
          <a:prstGeom prst="wedgeRoundRectCallout">
            <a:avLst>
              <a:gd name="adj1" fmla="val -24482"/>
              <a:gd name="adj2" fmla="val -62179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名前を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」に変更する。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7914D74-C9C6-4C86-90C8-F6B8E7B005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372" y="3488189"/>
            <a:ext cx="3141715" cy="2128961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8667A35-6565-4968-835F-8624339ACF29}"/>
              </a:ext>
            </a:extLst>
          </p:cNvPr>
          <p:cNvSpPr/>
          <p:nvPr/>
        </p:nvSpPr>
        <p:spPr>
          <a:xfrm>
            <a:off x="4752020" y="5680697"/>
            <a:ext cx="4105707" cy="774078"/>
          </a:xfrm>
          <a:prstGeom prst="wedgeRoundRectCallout">
            <a:avLst>
              <a:gd name="adj1" fmla="val 16898"/>
              <a:gd name="adj2" fmla="val -7074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ファイルを右クリックして「編集」を選択する。</a:t>
            </a:r>
          </a:p>
        </p:txBody>
      </p:sp>
    </p:spTree>
    <p:extLst>
      <p:ext uri="{BB962C8B-B14F-4D97-AF65-F5344CB8AC3E}">
        <p14:creationId xmlns:p14="http://schemas.microsoft.com/office/powerpoint/2010/main" val="2525534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134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RaspberryPiMouseSimulator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のプログラムを実行するコマンドを記述する。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バッチファイル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シェルスクリプト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51670" y="3248980"/>
            <a:ext cx="9061298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C:\workspace\RobotController\build\src\Release</a:t>
            </a:r>
            <a:r>
              <a:rPr lang="en-US" altLang="ja-JP" sz="1800" dirty="0"/>
              <a:t> RobotControllerComp.exe</a:t>
            </a:r>
          </a:p>
          <a:p>
            <a:r>
              <a:rPr lang="en-US" altLang="ja-JP" sz="1800" dirty="0"/>
              <a:t>start "" /d </a:t>
            </a:r>
            <a:r>
              <a:rPr lang="en-US" altLang="ja-JP" sz="1800" u="sng" dirty="0"/>
              <a:t>C:\work\RTM_Tutorial\EXE</a:t>
            </a:r>
            <a:r>
              <a:rPr lang="en-US" altLang="ja-JP" sz="1800" dirty="0"/>
              <a:t> RaspberryPiMouseSimulatorComp.exe</a:t>
            </a:r>
          </a:p>
          <a:p>
            <a:r>
              <a:rPr lang="en-US" altLang="ja-JP" sz="1800" dirty="0"/>
              <a:t>timeout 2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1EB400E-AC87-49A8-98F5-4060431E936D}"/>
              </a:ext>
            </a:extLst>
          </p:cNvPr>
          <p:cNvSpPr/>
          <p:nvPr/>
        </p:nvSpPr>
        <p:spPr>
          <a:xfrm>
            <a:off x="179388" y="5139190"/>
            <a:ext cx="8726275" cy="15900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cd </a:t>
            </a:r>
            <a:r>
              <a:rPr lang="en-US" altLang="ja-JP" sz="2000" u="sng" dirty="0"/>
              <a:t>~/workspace/</a:t>
            </a:r>
            <a:r>
              <a:rPr lang="en-US" altLang="ja-JP" sz="2000" u="sng" dirty="0" err="1"/>
              <a:t>RobotController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r>
              <a:rPr lang="en-US" altLang="ja-JP" sz="2000" u="sng" dirty="0"/>
              <a:t>/</a:t>
            </a:r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RobotControllerComp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cd </a:t>
            </a:r>
            <a:r>
              <a:rPr lang="en-US" altLang="ja-JP" sz="2000" u="sng" dirty="0"/>
              <a:t>~/</a:t>
            </a:r>
            <a:r>
              <a:rPr lang="en-US" altLang="ja-JP" sz="2000" u="sng" dirty="0" err="1"/>
              <a:t>RasPiMouseSimulatorRTC</a:t>
            </a:r>
            <a:r>
              <a:rPr lang="en-US" altLang="ja-JP" sz="2000" u="sng" dirty="0"/>
              <a:t>/build/</a:t>
            </a:r>
            <a:r>
              <a:rPr lang="en-US" altLang="ja-JP" sz="2000" u="sng" dirty="0" err="1"/>
              <a:t>src</a:t>
            </a:r>
            <a:endParaRPr lang="en-US" altLang="ja-JP" sz="2000" u="sng" dirty="0"/>
          </a:p>
          <a:p>
            <a:r>
              <a:rPr lang="en-US" altLang="ja-JP" sz="2000" dirty="0"/>
              <a:t>./</a:t>
            </a:r>
            <a:r>
              <a:rPr lang="en-US" altLang="ja-JP" sz="2000" dirty="0" err="1"/>
              <a:t>RaspberryPiMouseSimulatorComp</a:t>
            </a:r>
            <a:r>
              <a:rPr lang="en-US" altLang="ja-JP" sz="2000" dirty="0"/>
              <a:t>&amp;</a:t>
            </a:r>
          </a:p>
          <a:p>
            <a:r>
              <a:rPr lang="en-US" altLang="ja-JP" sz="2000" dirty="0"/>
              <a:t>sleep 2</a:t>
            </a:r>
          </a:p>
        </p:txBody>
      </p:sp>
    </p:spTree>
    <p:extLst>
      <p:ext uri="{BB962C8B-B14F-4D97-AF65-F5344CB8AC3E}">
        <p14:creationId xmlns:p14="http://schemas.microsoft.com/office/powerpoint/2010/main" val="367195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96876"/>
            <a:ext cx="8308549" cy="4832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システムを復元、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のアクティブ化を実行するコマンドを記述する。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ファイルのパスは適宜変更する。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robotcontroller_start.bat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robotcontroller_start.sh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を実行してシミュレータが起動するかを確認してください。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が起動しない場合、実行ファイルのパスが違う可能性があるため確認してください。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起動自動化のスクリプトファイルの作成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1556665" y="2362538"/>
            <a:ext cx="4977045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rtresurrect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</a:p>
          <a:p>
            <a:endParaRPr lang="en-US" altLang="ja-JP" sz="2000" u="sng" dirty="0"/>
          </a:p>
          <a:p>
            <a:r>
              <a:rPr lang="en-US" altLang="ja-JP" sz="2000" dirty="0" err="1"/>
              <a:t>rtstart</a:t>
            </a:r>
            <a:r>
              <a:rPr lang="en-US" altLang="ja-JP" sz="2000" dirty="0"/>
              <a:t> </a:t>
            </a:r>
            <a:r>
              <a:rPr lang="en-US" altLang="ja-JP" sz="2000" u="sng" dirty="0"/>
              <a:t>C:\work\robotcontroller.xml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525824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25" y="1268413"/>
            <a:ext cx="8308549" cy="364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まずは「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」、 「</a:t>
            </a:r>
            <a:r>
              <a:rPr lang="en-US" altLang="ja-JP" sz="2400" b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」を編集する。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終了のコマンドを記述する。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ホスト名は適宜変更する。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記述が完了したら、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robotcontroller_exit.bat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robotcontroller_exit.sh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を実行して以下の事を確認してください。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シミュレータが終了する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ウィンドウが消える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ネームサーバーから</a:t>
            </a: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RTC</a:t>
            </a:r>
            <a:r>
              <a:rPr lang="ja-JP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が消える。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eaLnBrk="1" hangingPunct="1">
              <a:lnSpc>
                <a:spcPct val="80000"/>
              </a:lnSpc>
              <a:buNone/>
            </a:pP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終了自動化のスクリプトファイルの作成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BDF78C-8DBE-4306-802F-F1282591B596}"/>
              </a:ext>
            </a:extLst>
          </p:cNvPr>
          <p:cNvSpPr/>
          <p:nvPr/>
        </p:nvSpPr>
        <p:spPr>
          <a:xfrm>
            <a:off x="701570" y="2618910"/>
            <a:ext cx="6670460" cy="10395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localhost/RaspberryPiMouseSimulator0.rtc</a:t>
            </a:r>
          </a:p>
          <a:p>
            <a:endParaRPr lang="en-US" altLang="ja-JP" sz="2000" dirty="0"/>
          </a:p>
          <a:p>
            <a:r>
              <a:rPr lang="en-US" altLang="ja-JP" sz="2000" dirty="0" err="1"/>
              <a:t>rtexit</a:t>
            </a:r>
            <a:r>
              <a:rPr lang="en-US" altLang="ja-JP" sz="2000" dirty="0"/>
              <a:t> localhost/</a:t>
            </a:r>
            <a:r>
              <a:rPr lang="en-US" altLang="ja-JP" sz="2000" u="sng" dirty="0" err="1"/>
              <a:t>host_name.host_cxt</a:t>
            </a:r>
            <a:r>
              <a:rPr lang="en-US" altLang="ja-JP" sz="2000" dirty="0"/>
              <a:t>/RobotController0.rtc</a:t>
            </a: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2669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チュートリアル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en-US" altLang="ja-JP" sz="16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600" kern="0" dirty="0">
                <a:solidFill>
                  <a:srgbClr val="5F5F5F"/>
                </a:solidFill>
              </a:rPr>
              <a:t>入門、</a:t>
            </a:r>
            <a:r>
              <a:rPr lang="en-US" altLang="ja-JP" sz="1600" kern="0" dirty="0">
                <a:solidFill>
                  <a:srgbClr val="5F5F5F"/>
                </a:solidFill>
              </a:rPr>
              <a:t>Raspberry Pi Mouse) 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https://openrtm.org/openrtm/ja/node/7097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3329585-35A0-474C-B8DF-C3818E127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0364" y="2690998"/>
            <a:ext cx="6099373" cy="39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87D96FD-AE27-45A4-ACDA-A0ED18E5C71A}"/>
              </a:ext>
            </a:extLst>
          </p:cNvPr>
          <p:cNvSpPr/>
          <p:nvPr/>
        </p:nvSpPr>
        <p:spPr>
          <a:xfrm>
            <a:off x="5018602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8DDE7E-3AEA-4304-B799-0A0DBBABEFFE}"/>
              </a:ext>
            </a:extLst>
          </p:cNvPr>
          <p:cNvSpPr/>
          <p:nvPr/>
        </p:nvSpPr>
        <p:spPr>
          <a:xfrm>
            <a:off x="476545" y="2078850"/>
            <a:ext cx="3960440" cy="240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システム起動の自動化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6C0AF50-D5D5-42DE-8BEF-6CB068746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03" y="2274005"/>
            <a:ext cx="3714788" cy="1890210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7D25F631-1561-4594-89B3-83077CE18FA6}"/>
              </a:ext>
            </a:extLst>
          </p:cNvPr>
          <p:cNvSpPr/>
          <p:nvPr/>
        </p:nvSpPr>
        <p:spPr>
          <a:xfrm>
            <a:off x="999427" y="4018493"/>
            <a:ext cx="2357438" cy="326356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ダブルクリックして起動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D78B21-6159-4936-92B9-A3FC5EE063E3}"/>
              </a:ext>
            </a:extLst>
          </p:cNvPr>
          <p:cNvSpPr/>
          <p:nvPr/>
        </p:nvSpPr>
        <p:spPr>
          <a:xfrm>
            <a:off x="1725499" y="1936735"/>
            <a:ext cx="1403795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起動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12ED203-E4FB-4CAB-B9E4-0942112B5EC9}"/>
              </a:ext>
            </a:extLst>
          </p:cNvPr>
          <p:cNvSpPr/>
          <p:nvPr/>
        </p:nvSpPr>
        <p:spPr>
          <a:xfrm>
            <a:off x="5543103" y="1936735"/>
            <a:ext cx="2934594" cy="31442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ポート接続、</a:t>
            </a:r>
            <a:r>
              <a:rPr lang="ja-JP" altLang="en-US" sz="2000" dirty="0">
                <a:solidFill>
                  <a:schemeClr val="tx1"/>
                </a:solidFill>
              </a:rPr>
              <a:t>アクティブ化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8FFE97BF-FE79-455C-B330-BA6D7569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751" y="2363074"/>
            <a:ext cx="2629297" cy="1901989"/>
          </a:xfrm>
          <a:prstGeom prst="rect">
            <a:avLst/>
          </a:prstGeom>
        </p:spPr>
      </p:pic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238A3DB9-226A-496D-A7D7-D1C9032C5945}"/>
              </a:ext>
            </a:extLst>
          </p:cNvPr>
          <p:cNvSpPr/>
          <p:nvPr/>
        </p:nvSpPr>
        <p:spPr>
          <a:xfrm>
            <a:off x="5695751" y="3887393"/>
            <a:ext cx="2781946" cy="557690"/>
          </a:xfrm>
          <a:prstGeom prst="wedgeRoundRectCallout">
            <a:avLst>
              <a:gd name="adj1" fmla="val -6333"/>
              <a:gd name="adj2" fmla="val -14135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tx1"/>
                </a:solidFill>
              </a:rPr>
              <a:t>GUI</a:t>
            </a:r>
            <a:r>
              <a:rPr kumimoji="1" lang="ja-JP" altLang="en-US" sz="1600" dirty="0">
                <a:solidFill>
                  <a:schemeClr val="tx1"/>
                </a:solidFill>
              </a:rPr>
              <a:t>での操作でポート接続、</a:t>
            </a:r>
            <a:r>
              <a:rPr kumimoji="1" lang="en-US" altLang="ja-JP" sz="1600" dirty="0">
                <a:solidFill>
                  <a:schemeClr val="tx1"/>
                </a:solidFill>
              </a:rPr>
              <a:t>RTC</a:t>
            </a:r>
            <a:r>
              <a:rPr kumimoji="1" lang="ja-JP" altLang="en-US" sz="1600" dirty="0">
                <a:solidFill>
                  <a:schemeClr val="tx1"/>
                </a:solidFill>
              </a:rPr>
              <a:t>のアクティブ化</a:t>
            </a: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381A8B32-0120-4414-8293-FFC8AA2BEBB9}"/>
              </a:ext>
            </a:extLst>
          </p:cNvPr>
          <p:cNvSpPr/>
          <p:nvPr/>
        </p:nvSpPr>
        <p:spPr>
          <a:xfrm>
            <a:off x="2838227" y="4578963"/>
            <a:ext cx="3737961" cy="5850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先ほどまでの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システム起動手順を再起動時も実行するのは手間がかかる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76818D2F-9B74-4F48-A3B2-7CBB1E820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7" y="5288011"/>
            <a:ext cx="8539163" cy="80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これらの処理を自動化するバッチファイル、シェルスクリプトの作成手順を説明する。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72439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 err="1">
                <a:solidFill>
                  <a:srgbClr val="5F5F5F"/>
                </a:solidFill>
              </a:rPr>
              <a:t>rtshell</a:t>
            </a:r>
            <a:r>
              <a:rPr lang="ja-JP" altLang="en-US" sz="2400" dirty="0">
                <a:solidFill>
                  <a:srgbClr val="5F5F5F"/>
                </a:solidFill>
              </a:rPr>
              <a:t>はコマンドラインで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コンポーネントや</a:t>
            </a:r>
            <a:r>
              <a:rPr lang="en-US" altLang="ja-JP" sz="2400" dirty="0">
                <a:solidFill>
                  <a:srgbClr val="5F5F5F"/>
                </a:solidFill>
              </a:rPr>
              <a:t>RT</a:t>
            </a:r>
            <a:r>
              <a:rPr lang="ja-JP" altLang="en-US" sz="2400" dirty="0">
                <a:solidFill>
                  <a:srgbClr val="5F5F5F"/>
                </a:solidFill>
              </a:rPr>
              <a:t>システムを操作するツール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800" dirty="0">
              <a:solidFill>
                <a:srgbClr val="5F5F5F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rtshell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05B0A95-571A-43D5-A732-221CCBC5C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887" y="3971770"/>
            <a:ext cx="2497925" cy="105726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0C2E086-6FE4-4979-ACBF-E705F8DB8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21" y="6020555"/>
            <a:ext cx="2447422" cy="86844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021DB4D-8579-457E-AAD2-8A52D0E1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0493" y="1953058"/>
            <a:ext cx="2600895" cy="988113"/>
          </a:xfrm>
          <a:prstGeom prst="rect">
            <a:avLst/>
          </a:prstGeom>
        </p:spPr>
      </p:pic>
      <p:sp>
        <p:nvSpPr>
          <p:cNvPr id="8" name="矢印: 下 7">
            <a:extLst>
              <a:ext uri="{FF2B5EF4-FFF2-40B4-BE49-F238E27FC236}">
                <a16:creationId xmlns:a16="http://schemas.microsoft.com/office/drawing/2014/main" id="{34C1D20B-267D-486D-9614-6DC8645FCDED}"/>
              </a:ext>
            </a:extLst>
          </p:cNvPr>
          <p:cNvSpPr/>
          <p:nvPr/>
        </p:nvSpPr>
        <p:spPr>
          <a:xfrm>
            <a:off x="3441601" y="275928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EF66F0-1A4C-4368-8DD0-157BEE730753}"/>
              </a:ext>
            </a:extLst>
          </p:cNvPr>
          <p:cNvSpPr/>
          <p:nvPr/>
        </p:nvSpPr>
        <p:spPr>
          <a:xfrm>
            <a:off x="854541" y="3023955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rtcon</a:t>
            </a:r>
            <a:r>
              <a:rPr lang="en-US" altLang="ja-JP" sz="2000" dirty="0"/>
              <a:t> localhost/ConsoleIn0.rtc:out localhost/ConsoleOut0.rtc:in</a:t>
            </a:r>
            <a:endParaRPr kumimoji="1" lang="ja-JP" altLang="en-US" sz="2000" dirty="0"/>
          </a:p>
        </p:txBody>
      </p:sp>
      <p:sp>
        <p:nvSpPr>
          <p:cNvPr id="14" name="矢印: 下 13">
            <a:extLst>
              <a:ext uri="{FF2B5EF4-FFF2-40B4-BE49-F238E27FC236}">
                <a16:creationId xmlns:a16="http://schemas.microsoft.com/office/drawing/2014/main" id="{F895AD58-779A-4303-A6A9-87A612918F87}"/>
              </a:ext>
            </a:extLst>
          </p:cNvPr>
          <p:cNvSpPr/>
          <p:nvPr/>
        </p:nvSpPr>
        <p:spPr>
          <a:xfrm>
            <a:off x="3438830" y="4697822"/>
            <a:ext cx="1845205" cy="1344793"/>
          </a:xfrm>
          <a:prstGeom prst="downArrow">
            <a:avLst>
              <a:gd name="adj1" fmla="val 22846"/>
              <a:gd name="adj2" fmla="val 26080"/>
            </a:avLst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710A9AA-8AA1-4ABA-B0D1-46A2873DB3A2}"/>
              </a:ext>
            </a:extLst>
          </p:cNvPr>
          <p:cNvSpPr/>
          <p:nvPr/>
        </p:nvSpPr>
        <p:spPr>
          <a:xfrm>
            <a:off x="876045" y="5041818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rtact</a:t>
            </a:r>
            <a:r>
              <a:rPr lang="en-US" altLang="ja-JP" sz="2000" dirty="0"/>
              <a:t> localhost/ConsoleIn0.rtc localhost/ConsoleOut0.rtc</a:t>
            </a:r>
            <a:endParaRPr kumimoji="1" lang="ja-JP" altLang="en-US" sz="2000" dirty="0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303B735-B4FA-46EA-8BB3-4EA8488E689F}"/>
              </a:ext>
            </a:extLst>
          </p:cNvPr>
          <p:cNvSpPr/>
          <p:nvPr/>
        </p:nvSpPr>
        <p:spPr>
          <a:xfrm>
            <a:off x="614362" y="3917204"/>
            <a:ext cx="1946603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rtcon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コマンドでポートの接続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E40E8DBC-BDE4-4EC6-B103-D500994885B0}"/>
              </a:ext>
            </a:extLst>
          </p:cNvPr>
          <p:cNvSpPr/>
          <p:nvPr/>
        </p:nvSpPr>
        <p:spPr>
          <a:xfrm>
            <a:off x="714319" y="5819917"/>
            <a:ext cx="1845205" cy="942395"/>
          </a:xfrm>
          <a:prstGeom prst="wedgeRoundRectCallout">
            <a:avLst>
              <a:gd name="adj1" fmla="val 90552"/>
              <a:gd name="adj2" fmla="val 19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rtact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コマンドでアクティブ化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2966404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今回開発した「シミュレータ </a:t>
            </a:r>
            <a:r>
              <a:rPr lang="en-US" altLang="ja-JP" sz="2400" dirty="0">
                <a:solidFill>
                  <a:srgbClr val="5F5F5F"/>
                </a:solidFill>
              </a:rPr>
              <a:t>+ </a:t>
            </a:r>
            <a:r>
              <a:rPr lang="en-US" altLang="ja-JP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400" dirty="0">
                <a:solidFill>
                  <a:srgbClr val="5F5F5F"/>
                </a:solidFill>
              </a:rPr>
              <a:t>」のシステムを起動、終了するための手順は以下のとおりである。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 err="1">
                <a:solidFill>
                  <a:srgbClr val="5F5F5F"/>
                </a:solidFill>
              </a:rPr>
              <a:t>RaspberryPiMouseSimulator</a:t>
            </a:r>
            <a:r>
              <a:rPr lang="ja-JP" altLang="en-US" sz="2000" dirty="0">
                <a:solidFill>
                  <a:srgbClr val="5F5F5F"/>
                </a:solidFill>
              </a:rPr>
              <a:t>コンポーネント、　</a:t>
            </a:r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コンポーネントを起動する。</a:t>
            </a:r>
            <a:endParaRPr lang="en-US" altLang="ja-JP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000" dirty="0">
                <a:solidFill>
                  <a:srgbClr val="FF0000"/>
                </a:solidFill>
              </a:rPr>
              <a:t>ポートをコネクタで接続する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をアクティブ化する</a:t>
            </a:r>
            <a:endParaRPr lang="en-US" altLang="ja-JP" sz="2000" dirty="0">
              <a:solidFill>
                <a:srgbClr val="FF0000"/>
              </a:solidFill>
            </a:endParaRPr>
          </a:p>
          <a:p>
            <a:pPr marL="914400" lvl="1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000" dirty="0">
                <a:solidFill>
                  <a:srgbClr val="FF0000"/>
                </a:solidFill>
              </a:rPr>
              <a:t>RTC</a:t>
            </a:r>
            <a:r>
              <a:rPr lang="ja-JP" altLang="en-US" sz="2000" dirty="0">
                <a:solidFill>
                  <a:srgbClr val="FF0000"/>
                </a:solidFill>
              </a:rPr>
              <a:t>を終了する</a:t>
            </a:r>
            <a:endParaRPr lang="en-US" altLang="ja-JP" sz="2000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システムの起動、終了を自動化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57F0CA0-FFA5-48A5-BEAB-838DD2B35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402601"/>
            <a:ext cx="8628673" cy="2256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1</a:t>
            </a:r>
            <a:r>
              <a:rPr lang="ja-JP" altLang="en-US" sz="2400" kern="0" dirty="0">
                <a:solidFill>
                  <a:srgbClr val="5F5F5F"/>
                </a:solidFill>
              </a:rPr>
              <a:t>～</a:t>
            </a:r>
            <a:r>
              <a:rPr lang="en-US" altLang="ja-JP" sz="2400" kern="0" dirty="0">
                <a:solidFill>
                  <a:srgbClr val="5F5F5F"/>
                </a:solidFill>
              </a:rPr>
              <a:t>4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を実行するスクリプトファイル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バッチファイル、シェルスクリプト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を作成し、簡単に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システムを起動、終了できるようにする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1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については以下のプログラムを実行するコマンドを記述するだけ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RobotController</a:t>
            </a:r>
            <a:r>
              <a:rPr lang="en-US" altLang="ja-JP" sz="16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FF0000"/>
                </a:solidFill>
              </a:rPr>
              <a:t>2</a:t>
            </a:r>
            <a:r>
              <a:rPr lang="ja-JP" altLang="en-US" sz="2000" kern="0" dirty="0">
                <a:solidFill>
                  <a:srgbClr val="5F5F5F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3</a:t>
            </a:r>
            <a:r>
              <a:rPr lang="ja-JP" altLang="en-US" sz="2000" kern="0" dirty="0">
                <a:solidFill>
                  <a:srgbClr val="FF0000"/>
                </a:solidFill>
              </a:rPr>
              <a:t>、</a:t>
            </a:r>
            <a:r>
              <a:rPr lang="en-US" altLang="ja-JP" sz="2000" kern="0" dirty="0">
                <a:solidFill>
                  <a:srgbClr val="FF0000"/>
                </a:solidFill>
              </a:rPr>
              <a:t>4</a:t>
            </a:r>
            <a:r>
              <a:rPr lang="ja-JP" altLang="en-US" sz="2000" kern="0" dirty="0">
                <a:solidFill>
                  <a:srgbClr val="5F5F5F"/>
                </a:solidFill>
              </a:rPr>
              <a:t>については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2000" kern="0" dirty="0">
                <a:solidFill>
                  <a:srgbClr val="5F5F5F"/>
                </a:solidFill>
              </a:rPr>
              <a:t>のコマンドを使用する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200" kern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502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事前準備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FC43454-65E4-4CC3-93A2-6C946A0B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1352305"/>
            <a:ext cx="8529638" cy="5505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この実習ではコマンドラインによる操作を行うため、コマンドプロンプト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(Windows)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、ターミナル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(Ubuntu)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を起動してください。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Windows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の場合は左下の「検索」に「コマンド プロンプト」と入力して検索する。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コマンドプロンプトが起動したら「</a:t>
            </a:r>
            <a:r>
              <a:rPr lang="en-US" altLang="ja-JP" sz="1800" b="1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」を入力してみてください。「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‘</a:t>
            </a:r>
            <a:r>
              <a:rPr lang="en-US" altLang="ja-JP" sz="1800" u="sng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rtls</a:t>
            </a:r>
            <a:r>
              <a:rPr lang="en-US" altLang="ja-JP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</a:t>
            </a:r>
            <a:r>
              <a:rPr lang="ja-JP" altLang="en-US" sz="1800" u="sng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は、内部コマンドまたは外部コマンド、操作可能なプログラムまたはバッチ ファイルとして認識されていません。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」と表示された場合、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Python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のインストールフォルダ内の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フォルダが環境変数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に設定されていません。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「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C:\Python38\Scripts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」といったフォルダを環境変数</a:t>
            </a:r>
            <a:r>
              <a:rPr lang="en-US" altLang="ja-JP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Path</a:t>
            </a:r>
            <a:r>
              <a:rPr lang="ja-JP" altLang="en-US" sz="18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に追加する必要がありますが、分からない場合は質問してください。</a:t>
            </a:r>
            <a:endParaRPr lang="en-US" altLang="ja-JP" sz="18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504FF5E2-191F-4F86-A748-0145B9BB3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808" y="2277473"/>
            <a:ext cx="2745305" cy="238113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43D3CED-357D-4684-BCB6-5545C55E6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2495" y="2277473"/>
            <a:ext cx="4391036" cy="2303054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AA3A8C-DE3E-4CAD-8BB2-95132394D5EE}"/>
              </a:ext>
            </a:extLst>
          </p:cNvPr>
          <p:cNvSpPr/>
          <p:nvPr/>
        </p:nvSpPr>
        <p:spPr>
          <a:xfrm>
            <a:off x="1047695" y="4486384"/>
            <a:ext cx="1035115" cy="1722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3B501595-17F4-4159-AF37-779ADD8FB0E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362" y="1352305"/>
            <a:ext cx="7915275" cy="1022596"/>
          </a:xfrm>
        </p:spPr>
        <p:txBody>
          <a:bodyPr/>
          <a:lstStyle/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altLang="ja-JP" sz="2400" dirty="0" err="1">
                <a:solidFill>
                  <a:srgbClr val="5F5F5F"/>
                </a:solidFill>
              </a:rPr>
              <a:t>RTSystemEditor</a:t>
            </a:r>
            <a:r>
              <a:rPr lang="ja-JP" altLang="en-US" sz="2400" dirty="0">
                <a:solidFill>
                  <a:srgbClr val="5F5F5F"/>
                </a:solidFill>
              </a:rPr>
              <a:t>上でデータポートを接続する。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dirty="0">
                <a:solidFill>
                  <a:srgbClr val="5F5F5F"/>
                </a:solidFill>
              </a:rPr>
              <a:t>コネクタの接続情報をファイルに保存する。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ja-JP" altLang="en-US" sz="2400" b="1" dirty="0">
                <a:solidFill>
                  <a:srgbClr val="5F5F5F"/>
                </a:solidFill>
              </a:rPr>
              <a:t>再起動時にファイルの情報からコネクタを復元する。</a:t>
            </a:r>
            <a:endParaRPr lang="en-US" altLang="ja-JP" sz="2000" b="1" dirty="0">
              <a:solidFill>
                <a:srgbClr val="FF0000"/>
              </a:solidFill>
            </a:endParaRPr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ポート接続の自動化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3548860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2774771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C:\work\robotcontroller.xml localhost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150" y="3750094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4797025" y="3868480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9880FCAB-077A-491C-8964-9ABAC7641348}"/>
              </a:ext>
            </a:extLst>
          </p:cNvPr>
          <p:cNvSpPr/>
          <p:nvPr/>
        </p:nvSpPr>
        <p:spPr>
          <a:xfrm>
            <a:off x="746575" y="5196840"/>
            <a:ext cx="2430270" cy="942395"/>
          </a:xfrm>
          <a:prstGeom prst="wedgeRoundRectCallout">
            <a:avLst>
              <a:gd name="adj1" fmla="val 36500"/>
              <a:gd name="adj2" fmla="val -911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RTSystemEditor</a:t>
            </a:r>
            <a:r>
              <a:rPr kumimoji="1" lang="ja-JP" altLang="en-US" sz="2000" dirty="0">
                <a:solidFill>
                  <a:schemeClr val="tx1"/>
                </a:solidFill>
              </a:rPr>
              <a:t>でポートを接続する</a:t>
            </a: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88679D8-9166-44FE-80D7-AB8710E3FEF5}"/>
              </a:ext>
            </a:extLst>
          </p:cNvPr>
          <p:cNvSpPr/>
          <p:nvPr/>
        </p:nvSpPr>
        <p:spPr>
          <a:xfrm>
            <a:off x="5201940" y="5231910"/>
            <a:ext cx="3327697" cy="942395"/>
          </a:xfrm>
          <a:prstGeom prst="wedgeRoundRectCallout">
            <a:avLst>
              <a:gd name="adj1" fmla="val 7121"/>
              <a:gd name="adj2" fmla="val -9245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rtcryo</a:t>
            </a:r>
            <a:r>
              <a:rPr kumimoji="1" lang="ja-JP" altLang="en-US" sz="2000" dirty="0">
                <a:solidFill>
                  <a:schemeClr val="tx1"/>
                </a:solidFill>
              </a:rPr>
              <a:t>コマンドで接続情報などを</a:t>
            </a:r>
            <a:r>
              <a:rPr lang="en-US" altLang="ja-JP" sz="2000" dirty="0">
                <a:solidFill>
                  <a:schemeClr val="tx1"/>
                </a:solidFill>
              </a:rPr>
              <a:t>XML</a:t>
            </a:r>
            <a:r>
              <a:rPr lang="ja-JP" altLang="en-US" sz="2000" dirty="0">
                <a:solidFill>
                  <a:schemeClr val="tx1"/>
                </a:solidFill>
              </a:rPr>
              <a:t>ファイルに保存する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09EDAA38-DC75-4149-A9BB-2B255EB60167}"/>
              </a:ext>
            </a:extLst>
          </p:cNvPr>
          <p:cNvSpPr/>
          <p:nvPr/>
        </p:nvSpPr>
        <p:spPr>
          <a:xfrm>
            <a:off x="7145415" y="1352305"/>
            <a:ext cx="261900" cy="7034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8402120-AE03-4F23-A991-60FC8AF1B1BD}"/>
              </a:ext>
            </a:extLst>
          </p:cNvPr>
          <p:cNvSpPr/>
          <p:nvPr/>
        </p:nvSpPr>
        <p:spPr>
          <a:xfrm>
            <a:off x="7466052" y="1543335"/>
            <a:ext cx="80021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solidFill>
                  <a:srgbClr val="5F5F5F"/>
                </a:solidFill>
              </a:rPr>
              <a:t>前準備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05140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97762BE-A2EA-47BA-85F0-0E5189BDC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0796" y="2053665"/>
            <a:ext cx="4143375" cy="15525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58EE6D6-6FDA-46FB-85ED-F578CEA131CB}"/>
              </a:ext>
            </a:extLst>
          </p:cNvPr>
          <p:cNvSpPr/>
          <p:nvPr/>
        </p:nvSpPr>
        <p:spPr>
          <a:xfrm>
            <a:off x="844566" y="138799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rtresurrect</a:t>
            </a:r>
            <a:r>
              <a:rPr lang="en-US" altLang="ja-JP" sz="2000" dirty="0"/>
              <a:t> C:\work\robotcontroller.xml</a:t>
            </a:r>
            <a:endParaRPr kumimoji="1" lang="ja-JP" altLang="en-US" sz="20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28E45EA-8C64-49C7-B87A-E583EE0C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197" y="2218318"/>
            <a:ext cx="1223265" cy="1223265"/>
          </a:xfrm>
          <a:prstGeom prst="rect">
            <a:avLst/>
          </a:prstGeom>
        </p:spPr>
      </p:pic>
      <p:sp>
        <p:nvSpPr>
          <p:cNvPr id="5" name="矢印: 右 4">
            <a:extLst>
              <a:ext uri="{FF2B5EF4-FFF2-40B4-BE49-F238E27FC236}">
                <a16:creationId xmlns:a16="http://schemas.microsoft.com/office/drawing/2014/main" id="{BB7E5633-BF25-4D25-9BFF-C8DAC703E973}"/>
              </a:ext>
            </a:extLst>
          </p:cNvPr>
          <p:cNvSpPr/>
          <p:nvPr/>
        </p:nvSpPr>
        <p:spPr>
          <a:xfrm>
            <a:off x="3041491" y="2402404"/>
            <a:ext cx="765085" cy="8550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41A792D-E93E-49B0-95C8-277D71F6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73" y="5023915"/>
            <a:ext cx="7915275" cy="726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ja-JP" altLang="en-US" sz="2400" kern="0" dirty="0">
                <a:solidFill>
                  <a:srgbClr val="5F5F5F"/>
                </a:solidFill>
              </a:rPr>
              <a:t>作成した</a:t>
            </a:r>
            <a:r>
              <a:rPr lang="en-US" altLang="ja-JP" sz="2400" kern="0" dirty="0">
                <a:solidFill>
                  <a:srgbClr val="5F5F5F"/>
                </a:solidFill>
              </a:rPr>
              <a:t>XML</a:t>
            </a:r>
            <a:r>
              <a:rPr lang="ja-JP" altLang="en-US" sz="2400" kern="0" dirty="0">
                <a:solidFill>
                  <a:srgbClr val="5F5F5F"/>
                </a:solidFill>
              </a:rPr>
              <a:t>ファイルからポートの接続情報を読み込み、元のシステムを復元できる。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5B5EAD7C-D04C-49CB-87E0-E8C3F06ED64C}"/>
              </a:ext>
            </a:extLst>
          </p:cNvPr>
          <p:cNvSpPr/>
          <p:nvPr/>
        </p:nvSpPr>
        <p:spPr>
          <a:xfrm>
            <a:off x="1377642" y="3687391"/>
            <a:ext cx="4454498" cy="942395"/>
          </a:xfrm>
          <a:prstGeom prst="wedgeRoundRectCallout">
            <a:avLst>
              <a:gd name="adj1" fmla="val 6408"/>
              <a:gd name="adj2" fmla="val -7384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rtresurrect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</a:t>
            </a:r>
            <a:r>
              <a:rPr lang="en-US" altLang="ja-JP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ファイルの情報からポートを接続する。</a:t>
            </a:r>
            <a:endParaRPr kumimoji="1" lang="ja-JP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219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>
            <a:extLst>
              <a:ext uri="{FF2B5EF4-FFF2-40B4-BE49-F238E27FC236}">
                <a16:creationId xmlns:a16="http://schemas.microsoft.com/office/drawing/2014/main" id="{F9B5DBD2-74E8-4A95-8C36-B57B49DB3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8" y="1133745"/>
            <a:ext cx="8950433" cy="5634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800" kern="0" dirty="0" err="1">
                <a:solidFill>
                  <a:srgbClr val="5F5F5F"/>
                </a:solidFill>
              </a:rPr>
              <a:t>rtcryo</a:t>
            </a:r>
            <a:r>
              <a:rPr lang="ja-JP" altLang="en-US" sz="2800" kern="0" dirty="0">
                <a:solidFill>
                  <a:srgbClr val="5F5F5F"/>
                </a:solidFill>
              </a:rPr>
              <a:t>コマンドを試してみる</a:t>
            </a:r>
            <a:endParaRPr lang="en-US" altLang="ja-JP" sz="1400" kern="0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RTSystemEditor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でポートを接続した状態にする。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rtcryo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コマンドでシステムの情報を</a:t>
            </a:r>
            <a:r>
              <a:rPr lang="en-US" altLang="ja-JP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ファイルに保存する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4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r>
              <a:rPr lang="ja-JP" altLang="en-US" sz="24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がインストールされていないとエラーになる</a:t>
            </a:r>
            <a:endParaRPr lang="en-US" altLang="ja-JP" sz="24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314450" lvl="2" indent="-457200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pip install </a:t>
            </a:r>
            <a:r>
              <a:rPr lang="en-US" altLang="ja-JP" sz="2000" kern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pyyaml</a:t>
            </a:r>
            <a:endParaRPr lang="en-US" altLang="ja-JP" sz="2000" kern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</a:t>
            </a:r>
            <a:r>
              <a:rPr lang="ja-JP" altLang="en-US" sz="3600" dirty="0">
                <a:solidFill>
                  <a:srgbClr val="5F5F5F"/>
                </a:solidFill>
              </a:rPr>
              <a:t>システムの保存、復元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6D81FB2-114F-40B7-ADCF-EA0E94BAF118}"/>
              </a:ext>
            </a:extLst>
          </p:cNvPr>
          <p:cNvSpPr/>
          <p:nvPr/>
        </p:nvSpPr>
        <p:spPr>
          <a:xfrm>
            <a:off x="1061610" y="4187859"/>
            <a:ext cx="7535890" cy="4460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dirty="0"/>
              <a:t>&gt; </a:t>
            </a:r>
            <a:r>
              <a:rPr lang="ja-JP" altLang="en-US" sz="2000" dirty="0"/>
              <a:t> </a:t>
            </a:r>
            <a:r>
              <a:rPr lang="en-US" altLang="ja-JP" sz="2000" dirty="0" err="1"/>
              <a:t>rtcryo</a:t>
            </a:r>
            <a:r>
              <a:rPr lang="en-US" altLang="ja-JP" sz="2000" dirty="0"/>
              <a:t> -o </a:t>
            </a:r>
            <a:r>
              <a:rPr lang="en-US" altLang="ja-JP" sz="2000" u="sng" dirty="0"/>
              <a:t>C:\work\robotcontroller.xml</a:t>
            </a:r>
            <a:r>
              <a:rPr lang="en-US" altLang="ja-JP" sz="2000" dirty="0"/>
              <a:t> localhost</a:t>
            </a:r>
            <a:endParaRPr kumimoji="1" lang="ja-JP" altLang="en-US" sz="20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CBC24D5A-3DC2-4B9F-8024-3179C1811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754" y="1906843"/>
            <a:ext cx="4143375" cy="1552575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2894EEA5-0B08-4FC1-993F-C6DF541E515A}"/>
              </a:ext>
            </a:extLst>
          </p:cNvPr>
          <p:cNvSpPr/>
          <p:nvPr/>
        </p:nvSpPr>
        <p:spPr>
          <a:xfrm>
            <a:off x="915620" y="4824320"/>
            <a:ext cx="3656380" cy="989945"/>
          </a:xfrm>
          <a:prstGeom prst="wedgeRoundRectCallout">
            <a:avLst>
              <a:gd name="adj1" fmla="val 32892"/>
              <a:gd name="adj2" fmla="val -658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XML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ファイルを保存するパスを指定する。適宜パスは分かりやすい場所に変更してください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F4994E09-B6B0-40F9-BB5A-E3BA88372A16}"/>
              </a:ext>
            </a:extLst>
          </p:cNvPr>
          <p:cNvSpPr/>
          <p:nvPr/>
        </p:nvSpPr>
        <p:spPr>
          <a:xfrm>
            <a:off x="5326113" y="4754850"/>
            <a:ext cx="3498307" cy="780670"/>
          </a:xfrm>
          <a:prstGeom prst="wedgeRoundRectCallout">
            <a:avLst>
              <a:gd name="adj1" fmla="val -13960"/>
              <a:gd name="adj2" fmla="val -721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ネームサーバーを指定する。今回は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のみ。</a:t>
            </a:r>
          </a:p>
        </p:txBody>
      </p:sp>
    </p:spTree>
    <p:extLst>
      <p:ext uri="{BB962C8B-B14F-4D97-AF65-F5344CB8AC3E}">
        <p14:creationId xmlns:p14="http://schemas.microsoft.com/office/powerpoint/2010/main" val="3652814975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34240</TotalTime>
  <Words>2387</Words>
  <Application>Microsoft Office PowerPoint</Application>
  <PresentationFormat>画面に合わせる (4:3)</PresentationFormat>
  <Paragraphs>359</Paragraphs>
  <Slides>18</Slides>
  <Notes>18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1" baseType="lpstr">
      <vt:lpstr>Arial</vt:lpstr>
      <vt:lpstr>aist-1e</vt:lpstr>
      <vt:lpstr>Corel DESIGNER</vt:lpstr>
      <vt:lpstr>rtshell入門 </vt:lpstr>
      <vt:lpstr>資料</vt:lpstr>
      <vt:lpstr>RTシステム起動の自動化</vt:lpstr>
      <vt:lpstr>rtshell</vt:lpstr>
      <vt:lpstr>RTシステムの起動、終了を自動化</vt:lpstr>
      <vt:lpstr>事前準備</vt:lpstr>
      <vt:lpstr>ポート接続の自動化</vt:lpstr>
      <vt:lpstr>RTシステムの保存、復元</vt:lpstr>
      <vt:lpstr>RTシステムの保存、復元</vt:lpstr>
      <vt:lpstr>RTシステムの保存、復元</vt:lpstr>
      <vt:lpstr>RTCのアクティブ化の自動処理</vt:lpstr>
      <vt:lpstr>RTCの非アクティブ化</vt:lpstr>
      <vt:lpstr>RTCの終了の自動化</vt:lpstr>
      <vt:lpstr>スクリプトファイルの作成</vt:lpstr>
      <vt:lpstr>バッチファイル作成,編集</vt:lpstr>
      <vt:lpstr>起動自動化のスクリプトファイルの作成</vt:lpstr>
      <vt:lpstr>起動自動化のスクリプトファイルの作成</vt:lpstr>
      <vt:lpstr>終了自動化のスクリプトファイルの作成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1241</cp:revision>
  <cp:lastPrinted>2019-05-31T00:39:29Z</cp:lastPrinted>
  <dcterms:created xsi:type="dcterms:W3CDTF">2005-10-20T13:06:43Z</dcterms:created>
  <dcterms:modified xsi:type="dcterms:W3CDTF">2021-05-17T08:36:00Z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iteId">
    <vt:lpwstr>18a7fec8-652f-409b-8369-272d9ce80620</vt:lpwstr>
  </property>
  <property fmtid="{D5CDD505-2E9C-101B-9397-08002B2CF9AE}" pid="4" name="MSIP_Label_ddc55989-3c9e-4466-8514-eac6f80f6373_Owner">
    <vt:lpwstr>n-miyamoto@aist.go.jp</vt:lpwstr>
  </property>
  <property fmtid="{D5CDD505-2E9C-101B-9397-08002B2CF9AE}" pid="5" name="MSIP_Label_ddc55989-3c9e-4466-8514-eac6f80f6373_SetDate">
    <vt:lpwstr>2021-05-13T06:03:41.8738563Z</vt:lpwstr>
  </property>
  <property fmtid="{D5CDD505-2E9C-101B-9397-08002B2CF9AE}" pid="6" name="MSIP_Label_ddc55989-3c9e-4466-8514-eac6f80f6373_Name">
    <vt:lpwstr>No Restrictions</vt:lpwstr>
  </property>
  <property fmtid="{D5CDD505-2E9C-101B-9397-08002B2CF9AE}" pid="7" name="MSIP_Label_ddc55989-3c9e-4466-8514-eac6f80f6373_Application">
    <vt:lpwstr>Microsoft Azure Information Protection</vt:lpwstr>
  </property>
  <property fmtid="{D5CDD505-2E9C-101B-9397-08002B2CF9AE}" pid="8" name="MSIP_Label_ddc55989-3c9e-4466-8514-eac6f80f6373_ActionId">
    <vt:lpwstr>772b3ef8-8945-4971-8fc6-3aece7e200fc</vt:lpwstr>
  </property>
  <property fmtid="{D5CDD505-2E9C-101B-9397-08002B2CF9AE}" pid="9" name="MSIP_Label_ddc55989-3c9e-4466-8514-eac6f80f6373_Extended_MSFT_Method">
    <vt:lpwstr>Manual</vt:lpwstr>
  </property>
  <property fmtid="{D5CDD505-2E9C-101B-9397-08002B2CF9AE}" pid="10" name="Sensitivity">
    <vt:lpwstr>No Restrictions</vt:lpwstr>
  </property>
</Properties>
</file>