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25" r:id="rId2"/>
    <p:sldId id="630" r:id="rId3"/>
    <p:sldId id="629" r:id="rId4"/>
    <p:sldId id="637" r:id="rId5"/>
    <p:sldId id="631" r:id="rId6"/>
    <p:sldId id="632" r:id="rId7"/>
    <p:sldId id="638" r:id="rId8"/>
    <p:sldId id="633" r:id="rId9"/>
    <p:sldId id="634" r:id="rId10"/>
    <p:sldId id="635" r:id="rId11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110" d="100"/>
          <a:sy n="110" d="100"/>
        </p:scale>
        <p:origin x="6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34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3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8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30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66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14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/>
              <a:t>RT</a:t>
            </a:r>
            <a:r>
              <a:rPr lang="ja-JP" altLang="en-US" b="1" dirty="0"/>
              <a:t>システム構築実習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インテリジェントシステム研究部門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をアクティブ化する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3CDB5D1-744D-43B5-ADBC-B5AE8A6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2" y="1658736"/>
            <a:ext cx="3626895" cy="1770264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6F97F0D3-42D2-4DD3-903A-62E6C7157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055" y="1658736"/>
            <a:ext cx="3626896" cy="296952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1A2DC513-A0C5-4353-AD6A-618D6E5B1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797" y="2957315"/>
            <a:ext cx="446944" cy="42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(RT</a:t>
            </a:r>
            <a:r>
              <a:rPr lang="ja-JP" altLang="en-US" sz="1600" kern="0" dirty="0">
                <a:solidFill>
                  <a:srgbClr val="5F5F5F"/>
                </a:solidFill>
              </a:rPr>
              <a:t>システム構築実習、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https://openrtm.org/openrtm/ja/node/6552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616821D-D34C-4DEC-90E7-EC2FC6ED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600" y="2685929"/>
            <a:ext cx="5130888" cy="38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23888" y="1714500"/>
            <a:ext cx="791527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800" dirty="0">
                <a:solidFill>
                  <a:srgbClr val="5F5F5F"/>
                </a:solidFill>
              </a:rPr>
              <a:t>アクセスポイントの</a:t>
            </a:r>
            <a:r>
              <a:rPr lang="en-US" altLang="ja-JP" sz="2800">
                <a:solidFill>
                  <a:srgbClr val="5F5F5F"/>
                </a:solidFill>
              </a:rPr>
              <a:t>Raspberry </a:t>
            </a:r>
            <a:r>
              <a:rPr lang="en-US" altLang="ja-JP" sz="2800" dirty="0">
                <a:solidFill>
                  <a:srgbClr val="5F5F5F"/>
                </a:solidFill>
              </a:rPr>
              <a:t>Pi</a:t>
            </a:r>
            <a:r>
              <a:rPr lang="ja-JP" altLang="en-US" sz="2800" dirty="0">
                <a:solidFill>
                  <a:srgbClr val="5F5F5F"/>
                </a:solidFill>
              </a:rPr>
              <a:t>にノート</a:t>
            </a:r>
            <a:r>
              <a:rPr lang="en-US" altLang="ja-JP" sz="2800" dirty="0">
                <a:solidFill>
                  <a:srgbClr val="5F5F5F"/>
                </a:solidFill>
              </a:rPr>
              <a:t>PC</a:t>
            </a:r>
            <a:r>
              <a:rPr lang="ja-JP" altLang="en-US" sz="2800" dirty="0">
                <a:solidFill>
                  <a:srgbClr val="5F5F5F"/>
                </a:solidFill>
              </a:rPr>
              <a:t>と</a:t>
            </a:r>
            <a:r>
              <a:rPr lang="en-US" altLang="ja-JP" sz="2800" dirty="0">
                <a:solidFill>
                  <a:srgbClr val="5F5F5F"/>
                </a:solidFill>
              </a:rPr>
              <a:t>LEGO </a:t>
            </a:r>
            <a:r>
              <a:rPr lang="en-US" altLang="ja-JP" sz="2800" dirty="0" err="1">
                <a:solidFill>
                  <a:srgbClr val="5F5F5F"/>
                </a:solidFill>
              </a:rPr>
              <a:t>Mindstroms</a:t>
            </a:r>
            <a:r>
              <a:rPr lang="en-US" altLang="ja-JP" sz="2800" dirty="0">
                <a:solidFill>
                  <a:srgbClr val="5F5F5F"/>
                </a:solidFill>
              </a:rPr>
              <a:t> EV3</a:t>
            </a:r>
            <a:r>
              <a:rPr lang="ja-JP" altLang="en-US" sz="2800" dirty="0">
                <a:solidFill>
                  <a:srgbClr val="5F5F5F"/>
                </a:solidFill>
              </a:rPr>
              <a:t>を接続する</a:t>
            </a:r>
            <a:endParaRPr lang="en-US" altLang="ja-JP" sz="1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複数台のロボットが連携するシステムの構築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601AC3D-0ED5-4D19-B0F0-95C8768B4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2566273"/>
            <a:ext cx="9144000" cy="38885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268413"/>
            <a:ext cx="7915275" cy="270064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Raspberry Pi</a:t>
            </a:r>
            <a:r>
              <a:rPr lang="ja-JP" altLang="en-US" sz="2000" dirty="0" err="1">
                <a:solidFill>
                  <a:srgbClr val="5F5F5F"/>
                </a:solidFill>
              </a:rPr>
              <a:t>、</a:t>
            </a:r>
            <a:r>
              <a:rPr lang="en-US" altLang="ja-JP" sz="2000" dirty="0">
                <a:solidFill>
                  <a:srgbClr val="5F5F5F"/>
                </a:solidFill>
              </a:rPr>
              <a:t>EV3</a:t>
            </a:r>
            <a:r>
              <a:rPr lang="ja-JP" altLang="en-US" sz="2000" dirty="0">
                <a:solidFill>
                  <a:srgbClr val="5F5F5F"/>
                </a:solidFill>
              </a:rPr>
              <a:t>の番号を確認</a:t>
            </a:r>
            <a:endParaRPr lang="en-US" altLang="ja-JP" sz="14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EA72F54B-69A7-4589-A099-DFF37B9A8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50" y="1644434"/>
            <a:ext cx="4045992" cy="2880985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378624E3-5760-4729-8D7C-9F84E5411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03572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EV3</a:t>
            </a:r>
            <a:r>
              <a:rPr lang="ja-JP" altLang="en-US" sz="3600" kern="0" dirty="0">
                <a:solidFill>
                  <a:srgbClr val="5F5F5F"/>
                </a:solidFill>
              </a:rPr>
              <a:t>配布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3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1CBBDEB-A05B-4763-A3DA-3F68270C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" y="1358770"/>
            <a:ext cx="7915275" cy="1480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2000" kern="0" dirty="0">
                <a:solidFill>
                  <a:srgbClr val="5F5F5F"/>
                </a:solidFill>
              </a:rPr>
              <a:t>の組立て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>
                <a:solidFill>
                  <a:srgbClr val="5F5F5F"/>
                </a:solidFill>
              </a:rPr>
              <a:t>を土台に</a:t>
            </a:r>
            <a:r>
              <a:rPr lang="ja-JP" altLang="en-US" sz="1600" kern="0" dirty="0">
                <a:solidFill>
                  <a:srgbClr val="5F5F5F"/>
                </a:solidFill>
              </a:rPr>
              <a:t>装着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EV3</a:t>
            </a:r>
            <a:r>
              <a:rPr lang="ja-JP" altLang="en-US" sz="1600" kern="0" dirty="0">
                <a:solidFill>
                  <a:srgbClr val="5F5F5F"/>
                </a:solidFill>
              </a:rPr>
              <a:t>と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モーターをケーブルで接続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B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左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C </a:t>
            </a:r>
            <a:r>
              <a:rPr lang="ja-JP" altLang="en-US" sz="1600" kern="0" dirty="0">
                <a:solidFill>
                  <a:srgbClr val="5F5F5F"/>
                </a:solidFill>
              </a:rPr>
              <a:t>→ </a:t>
            </a:r>
            <a:r>
              <a:rPr lang="en-US" altLang="ja-JP" sz="1600" kern="0" dirty="0">
                <a:solidFill>
                  <a:srgbClr val="5F5F5F"/>
                </a:solidFill>
              </a:rPr>
              <a:t>L</a:t>
            </a:r>
            <a:r>
              <a:rPr lang="ja-JP" altLang="en-US" sz="1600" kern="0" dirty="0">
                <a:solidFill>
                  <a:srgbClr val="5F5F5F"/>
                </a:solidFill>
              </a:rPr>
              <a:t>モーター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右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D879739-8800-48C1-AB0C-87353257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860" y="1673805"/>
            <a:ext cx="2377557" cy="184520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220D79B-1294-4241-B80F-BE1C5B47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37" y="4761148"/>
            <a:ext cx="1845205" cy="147616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6D99F1-39AC-403E-A407-26B5CC39F7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015" y="4739752"/>
            <a:ext cx="1845205" cy="1631642"/>
          </a:xfrm>
          <a:prstGeom prst="rect">
            <a:avLst/>
          </a:prstGeom>
        </p:spPr>
      </p:pic>
      <p:sp>
        <p:nvSpPr>
          <p:cNvPr id="13" name="Rectangle 11">
            <a:extLst>
              <a:ext uri="{FF2B5EF4-FFF2-40B4-BE49-F238E27FC236}">
                <a16:creationId xmlns:a16="http://schemas.microsoft.com/office/drawing/2014/main" id="{0CB5EE2C-E216-426B-8E07-ECB94917F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3665"/>
            <a:ext cx="8805862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4D4D4D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Educator Vehicle</a:t>
            </a:r>
            <a:r>
              <a:rPr lang="ja-JP" altLang="en-US" sz="3600" kern="0" dirty="0">
                <a:solidFill>
                  <a:srgbClr val="5F5F5F"/>
                </a:solidFill>
              </a:rPr>
              <a:t>組立て</a:t>
            </a:r>
            <a:endParaRPr lang="en-US" altLang="ja-JP" sz="36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55" y="1459621"/>
            <a:ext cx="8326438" cy="509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電源投入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中央のボタンを押す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起動すると自動的にアクセスポイントに接続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起動しない場合はリセットを実行する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8" name="Picture 2" descr="ev3_on.jpg">
            <a:extLst>
              <a:ext uri="{FF2B5EF4-FFF2-40B4-BE49-F238E27FC236}">
                <a16:creationId xmlns:a16="http://schemas.microsoft.com/office/drawing/2014/main" id="{3ED95176-A5EA-4385-ABE3-C874F461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101" y="2269073"/>
            <a:ext cx="1463042" cy="19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FB547E-82D7-433E-8075-CBA668A18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765" y="4504051"/>
            <a:ext cx="1463043" cy="19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</a:t>
            </a:r>
            <a:r>
              <a:rPr lang="ja-JP" altLang="en-US" sz="3600" dirty="0">
                <a:solidFill>
                  <a:srgbClr val="5F5F5F"/>
                </a:solidFill>
              </a:rPr>
              <a:t>の接続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417E64E-68FA-4BCF-8B4E-7080BB4E6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423909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スクリプトファイル実行</a:t>
            </a:r>
            <a:r>
              <a:rPr lang="en-US" altLang="ja-JP" sz="2200" kern="0" dirty="0">
                <a:solidFill>
                  <a:srgbClr val="5F5F5F"/>
                </a:solidFill>
              </a:rPr>
              <a:t>(RTC</a:t>
            </a:r>
            <a:r>
              <a:rPr lang="ja-JP" altLang="en-US" sz="2200" kern="0" dirty="0">
                <a:solidFill>
                  <a:srgbClr val="5F5F5F"/>
                </a:solidFill>
              </a:rPr>
              <a:t>の起動</a:t>
            </a:r>
            <a:r>
              <a:rPr lang="en-US" altLang="ja-JP" sz="22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ボタン操作で「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File Browser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scripts</a:t>
            </a:r>
            <a:r>
              <a:rPr lang="ja-JP" altLang="en-US" sz="1600" kern="0" dirty="0">
                <a:solidFill>
                  <a:srgbClr val="5F5F5F"/>
                </a:solidFill>
              </a:rPr>
              <a:t>」→「</a:t>
            </a:r>
            <a:r>
              <a:rPr lang="en-US" altLang="ja-JP" sz="1600" b="1" kern="0" dirty="0">
                <a:solidFill>
                  <a:srgbClr val="FF0000"/>
                </a:solidFill>
              </a:rPr>
              <a:t>start_rtcs.sh</a:t>
            </a:r>
            <a:r>
              <a:rPr lang="ja-JP" altLang="en-US" sz="1600" kern="0" dirty="0">
                <a:solidFill>
                  <a:srgbClr val="5F5F5F"/>
                </a:solidFill>
              </a:rPr>
              <a:t>」を選択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7FA6787-F374-4459-AE40-383F5029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80" y="5040400"/>
            <a:ext cx="8805862" cy="1530543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F9D86FE-9642-4240-BF6C-F1A850CF3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143" y="1494864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IP</a:t>
            </a:r>
            <a:r>
              <a:rPr lang="ja-JP" altLang="en-US" sz="2000" kern="0" dirty="0">
                <a:solidFill>
                  <a:srgbClr val="5F5F5F"/>
                </a:solidFill>
              </a:rPr>
              <a:t>アドレスが</a:t>
            </a:r>
            <a:r>
              <a:rPr lang="en-US" altLang="ja-JP" sz="2000" kern="0" dirty="0">
                <a:solidFill>
                  <a:srgbClr val="5F5F5F"/>
                </a:solidFill>
              </a:rPr>
              <a:t>192.168.11.xxx</a:t>
            </a:r>
            <a:r>
              <a:rPr lang="ja-JP" altLang="en-US" sz="2000" kern="0" dirty="0">
                <a:solidFill>
                  <a:srgbClr val="5F5F5F"/>
                </a:solidFill>
              </a:rPr>
              <a:t>になっているかを確認する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接続には多少時間が必要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A64EFDC-7F84-4EB3-81BC-7E217BCEC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775" y="2069723"/>
            <a:ext cx="3813554" cy="20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EV3(2</a:t>
            </a:r>
            <a:r>
              <a:rPr lang="ja-JP" altLang="en-US" sz="3600" dirty="0">
                <a:solidFill>
                  <a:srgbClr val="5F5F5F"/>
                </a:solidFill>
              </a:rPr>
              <a:t>台目の接続</a:t>
            </a:r>
            <a:r>
              <a:rPr lang="en-US" altLang="ja-JP" sz="36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200" kern="0" dirty="0">
                <a:solidFill>
                  <a:srgbClr val="5F5F5F"/>
                </a:solidFill>
              </a:rPr>
              <a:t>ネームサーバーの接続</a:t>
            </a:r>
            <a:endParaRPr lang="en-US" altLang="ja-JP" sz="22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EV3</a:t>
            </a:r>
            <a:r>
              <a:rPr lang="ja-JP" altLang="en-US" sz="1800" kern="0" dirty="0">
                <a:solidFill>
                  <a:srgbClr val="5F5F5F"/>
                </a:solidFill>
              </a:rPr>
              <a:t>の画面上に表示された</a:t>
            </a:r>
            <a:r>
              <a:rPr lang="en-US" altLang="ja-JP" sz="1800" kern="0" dirty="0">
                <a:solidFill>
                  <a:srgbClr val="5F5F5F"/>
                </a:solidFill>
              </a:rPr>
              <a:t>IP</a:t>
            </a:r>
            <a:r>
              <a:rPr lang="ja-JP" altLang="en-US" sz="1800" kern="0" dirty="0">
                <a:solidFill>
                  <a:srgbClr val="5F5F5F"/>
                </a:solidFill>
              </a:rPr>
              <a:t>アドレスを入力する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87E351A-7095-4507-BF19-278054C9D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09" y="4390317"/>
            <a:ext cx="2215660" cy="1642117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86D95AB3-5B1C-4571-AB99-E49779F6966B}"/>
              </a:ext>
            </a:extLst>
          </p:cNvPr>
          <p:cNvSpPr/>
          <p:nvPr/>
        </p:nvSpPr>
        <p:spPr>
          <a:xfrm>
            <a:off x="5302081" y="4669318"/>
            <a:ext cx="585065" cy="94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EBA171-D161-4E0B-B55D-004ACB9F1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259" y="2188682"/>
            <a:ext cx="2772920" cy="1480503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EDFCAD8-96CC-4110-9EDB-AEB8C4AF0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88" y="4248015"/>
            <a:ext cx="2786773" cy="1793043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78B991B7-482A-4632-B497-DA7DE8824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0" y="4166934"/>
            <a:ext cx="3075374" cy="19498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F58C758-6CA4-44F1-B979-A25FD9235A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1651" y="5543440"/>
            <a:ext cx="563556" cy="4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1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動作確認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4CA4E46-BFD6-4C16-A39E-A9451C953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" y="1358770"/>
            <a:ext cx="8326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データポートの接続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400" kern="0" dirty="0">
                <a:solidFill>
                  <a:srgbClr val="5F5F5F"/>
                </a:solidFill>
              </a:rPr>
              <a:t>EducatorVehicle0</a:t>
            </a:r>
            <a:r>
              <a:rPr lang="ja-JP" altLang="en-US" sz="1400" kern="0" dirty="0">
                <a:solidFill>
                  <a:srgbClr val="5F5F5F"/>
                </a:solidFill>
              </a:rPr>
              <a:t>の現在の速度出力を</a:t>
            </a:r>
            <a:r>
              <a:rPr lang="en-US" altLang="ja-JP" sz="1400" kern="0" dirty="0">
                <a:solidFill>
                  <a:srgbClr val="5F5F5F"/>
                </a:solidFill>
              </a:rPr>
              <a:t>RaspberryPiMouseRTC0</a:t>
            </a:r>
            <a:r>
              <a:rPr lang="ja-JP" altLang="en-US" sz="1400" kern="0" dirty="0">
                <a:solidFill>
                  <a:srgbClr val="5F5F5F"/>
                </a:solidFill>
              </a:rPr>
              <a:t>の目標速度入力に接続する。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kern="0" dirty="0" err="1">
                <a:solidFill>
                  <a:srgbClr val="5F5F5F"/>
                </a:solidFill>
              </a:rPr>
              <a:t>current_vel</a:t>
            </a:r>
            <a:r>
              <a:rPr lang="en-US" altLang="ja-JP" sz="1400" kern="0" dirty="0">
                <a:solidFill>
                  <a:srgbClr val="5F5F5F"/>
                </a:solidFill>
              </a:rPr>
              <a:t>(EducatorVehicle0) </a:t>
            </a:r>
            <a:r>
              <a:rPr lang="ja-JP" altLang="en-US" sz="1400" kern="0" dirty="0">
                <a:solidFill>
                  <a:srgbClr val="5F5F5F"/>
                </a:solidFill>
              </a:rPr>
              <a:t>→ </a:t>
            </a:r>
            <a:r>
              <a:rPr lang="en-US" altLang="ja-JP" sz="1400" kern="0" dirty="0" err="1">
                <a:solidFill>
                  <a:srgbClr val="5F5F5F"/>
                </a:solidFill>
              </a:rPr>
              <a:t>target_velocity_in</a:t>
            </a:r>
            <a:r>
              <a:rPr lang="en-US" altLang="ja-JP" sz="1400" kern="0" dirty="0">
                <a:solidFill>
                  <a:srgbClr val="5F5F5F"/>
                </a:solidFill>
              </a:rPr>
              <a:t>(RaspberryPiMouseRTC0)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A5B8D9-8853-4AEA-893E-204E1E96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805" y="2594468"/>
            <a:ext cx="6444210" cy="2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91938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33973</TotalTime>
  <Words>306</Words>
  <Application>Microsoft Office PowerPoint</Application>
  <PresentationFormat>画面に合わせる (4:3)</PresentationFormat>
  <Paragraphs>97</Paragraphs>
  <Slides>10</Slides>
  <Notes>10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Ｐゴシック</vt:lpstr>
      <vt:lpstr>Arial</vt:lpstr>
      <vt:lpstr>aist-1e</vt:lpstr>
      <vt:lpstr>Corel DESIGNER</vt:lpstr>
      <vt:lpstr>RTシステム構築実習 </vt:lpstr>
      <vt:lpstr>資料</vt:lpstr>
      <vt:lpstr>複数台のロボットが連携するシステムの構築</vt:lpstr>
      <vt:lpstr>PowerPoint プレゼンテーション</vt:lpstr>
      <vt:lpstr>PowerPoint プレゼンテーション</vt:lpstr>
      <vt:lpstr>EV3の接続</vt:lpstr>
      <vt:lpstr>EV3の接続</vt:lpstr>
      <vt:lpstr>EV3(2台目の接続)</vt:lpstr>
      <vt:lpstr>動作確認</vt:lpstr>
      <vt:lpstr>動作確認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1140</cp:revision>
  <cp:lastPrinted>2019-05-31T00:39:29Z</cp:lastPrinted>
  <dcterms:created xsi:type="dcterms:W3CDTF">2005-10-20T13:06:43Z</dcterms:created>
  <dcterms:modified xsi:type="dcterms:W3CDTF">2025-04-01T02:01:39Z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2022-05-31T09:56:20Z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