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625" r:id="rId2"/>
    <p:sldId id="630" r:id="rId3"/>
    <p:sldId id="644" r:id="rId4"/>
    <p:sldId id="629" r:id="rId5"/>
    <p:sldId id="631" r:id="rId6"/>
    <p:sldId id="635" r:id="rId7"/>
    <p:sldId id="632" r:id="rId8"/>
    <p:sldId id="633" r:id="rId9"/>
    <p:sldId id="634" r:id="rId10"/>
    <p:sldId id="636" r:id="rId11"/>
    <p:sldId id="637" r:id="rId12"/>
    <p:sldId id="638" r:id="rId13"/>
    <p:sldId id="639" r:id="rId14"/>
    <p:sldId id="640" r:id="rId15"/>
    <p:sldId id="645" r:id="rId16"/>
    <p:sldId id="641" r:id="rId17"/>
    <p:sldId id="642" r:id="rId18"/>
    <p:sldId id="643" r:id="rId19"/>
  </p:sldIdLst>
  <p:sldSz cx="9144000" cy="6858000" type="screen4x3"/>
  <p:notesSz cx="6797675" cy="9926638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宮本信彦" initials="宮本信彦" lastIdx="1" clrIdx="0">
    <p:extLst>
      <p:ext uri="{19B8F6BF-5375-455C-9EA6-DF929625EA0E}">
        <p15:presenceInfo xmlns:p15="http://schemas.microsoft.com/office/powerpoint/2012/main" userId="S::n-miyamoto@aist.go.jp::4d1bc24d-f5e5-48f7-ad13-d51f4a5a170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A9862"/>
    <a:srgbClr val="003366"/>
    <a:srgbClr val="99FF99"/>
    <a:srgbClr val="FFCC00"/>
    <a:srgbClr val="99CC00"/>
    <a:srgbClr val="CCCC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EBBBCC-DAD2-459C-BE2E-F6DE35CF9A28}" styleName="濃色スタイル 2 - アクセント 3/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86" autoAdjust="0"/>
    <p:restoredTop sz="97536" autoAdjust="0"/>
  </p:normalViewPr>
  <p:slideViewPr>
    <p:cSldViewPr snapToObjects="1">
      <p:cViewPr varScale="1">
        <p:scale>
          <a:sx n="110" d="100"/>
          <a:sy n="110" d="100"/>
        </p:scale>
        <p:origin x="66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37" d="100"/>
          <a:sy n="37" d="100"/>
        </p:scale>
        <p:origin x="1779" y="42"/>
      </p:cViewPr>
      <p:guideLst>
        <p:guide orient="horz" pos="3126"/>
        <p:guide pos="2142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F3B3CBF-D788-46C9-99D7-07D583C6B6D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B042EE6-2CFB-4EA3-BF80-D99ED3BC13A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C0F2A81A-BB7C-4183-8CF0-6D90995AEE6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15EDB231-BB03-4CF0-A22A-64F2C3A4115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/>
            </a:lvl1pPr>
          </a:lstStyle>
          <a:p>
            <a:pPr>
              <a:defRPr/>
            </a:pPr>
            <a:fld id="{B9B37E83-78A5-47AB-AA7F-C6BAFB39303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5BBC8FC-489B-4ED9-AF2F-AA9A36DE792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4E2DB376-E868-4DD4-9223-E903B5B640F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B0284F2D-64EA-4428-B91B-8343D4AF251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7FDE79A3-1EE2-4114-A431-29F038B4518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72F202A3-2F5E-4576-B985-7DED6FE04CC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FC07F1A8-7CAD-4604-8B13-582D150734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/>
            </a:lvl1pPr>
          </a:lstStyle>
          <a:p>
            <a:pPr>
              <a:defRPr/>
            </a:pPr>
            <a:fld id="{886F9A47-D42A-49B4-BE17-4DCDAE1AF40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A070662D-6494-4230-B80A-4977E8CE85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6EF2F441-707F-480F-AF62-C5E20B552358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3D809C93-9267-43FE-B225-F5E8926852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FE64AD81-87AC-451F-8CB4-04C29BF08F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ja-JP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10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10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6575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11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11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8183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0984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7117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9644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8200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16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16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1398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17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17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5924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18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18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863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9442BEA1-7006-48BD-B7C2-27AB0B38A8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C933F4D7-4CBA-4FA8-B4BD-567BE90C191B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34819" name="Rectangle 7">
            <a:extLst>
              <a:ext uri="{FF2B5EF4-FFF2-40B4-BE49-F238E27FC236}">
                <a16:creationId xmlns:a16="http://schemas.microsoft.com/office/drawing/2014/main" id="{774FE409-30A9-4EAD-8814-723837384E3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4282D9F-87FC-4AB4-B67C-AE7E3DABE376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6EB16652-CC82-4CFE-B2C1-2558478EFF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34821" name="Rectangle 3">
            <a:extLst>
              <a:ext uri="{FF2B5EF4-FFF2-40B4-BE49-F238E27FC236}">
                <a16:creationId xmlns:a16="http://schemas.microsoft.com/office/drawing/2014/main" id="{ACD001E7-3D8C-4391-A6E6-A56958208E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877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642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991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6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6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314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7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7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75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8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8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462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9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9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175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F32723B8-0C0F-4023-9515-89DBD94C4C6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8202A8-DC28-40F8-B34D-7E351AFD573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87244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60605CF9-367C-4EDD-9262-F5661ED6462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FF3FBA-A6E8-4E2F-8202-E19DB167510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70414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53FFFB8C-EF18-44DC-84AD-CFB121F3F7D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640E97-F643-474E-908F-4C58C196E67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09873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タイトル、テキスト、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E592543A-8639-4719-824A-97E00937480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61DBE8-1631-4B0D-A091-0D6713252FF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59262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表プレースホルダ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ja-JP" altLang="en-US" noProof="0" dirty="0"/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9B12C981-8162-406E-B1B5-7AB3AB14D18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AB4FB5-F03A-488C-9A1F-6E40CFF9097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83238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A18C0032-133A-45C6-8397-3C90F4840CC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ABFBD9-F114-46B1-AB90-177B6D51FC5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9056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C49E8ACF-B788-4B1E-B700-20B2CF93C0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C650B0-01D6-48B8-9D57-B5DD72989CE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81074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25C97FD9-06BC-4CDA-BA79-3608C8061E4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9CFD54-FA5E-4759-BFED-DAB3CBC98A0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51064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D7B5803F-4D61-41F6-84BA-3B724968B03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924DF3-1DCA-466E-881B-EACA19E176B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62387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Rectangle 19">
            <a:extLst>
              <a:ext uri="{FF2B5EF4-FFF2-40B4-BE49-F238E27FC236}">
                <a16:creationId xmlns:a16="http://schemas.microsoft.com/office/drawing/2014/main" id="{87391BF0-FC0F-410C-9E65-B78E650C89D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4ADAD5-695D-4D03-9527-09AD42A192B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32599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>
            <a:extLst>
              <a:ext uri="{FF2B5EF4-FFF2-40B4-BE49-F238E27FC236}">
                <a16:creationId xmlns:a16="http://schemas.microsoft.com/office/drawing/2014/main" id="{B9F1CC20-48AC-48DD-9C7B-411B4385621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85C91-324E-4D3C-B761-22BEA3C7913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15510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2A086CC4-2301-4077-BADA-C31BFE1A75F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B9AB52-ACDC-4138-989D-F8ABCB325DE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95876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CC3CF1E0-F793-444E-9415-D400DF8595B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594BD7-D184-4128-AC3F-D1E2BC543B3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1706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8" descr="１番左">
            <a:extLst>
              <a:ext uri="{FF2B5EF4-FFF2-40B4-BE49-F238E27FC236}">
                <a16:creationId xmlns:a16="http://schemas.microsoft.com/office/drawing/2014/main" id="{717DA4B2-F53F-41ED-A5F2-E038E5412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511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B1BEA4C7-F853-4B48-A464-064A452539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16C52D58-AAA4-4DEA-83CB-D5D066030E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9" name="Line 7">
            <a:extLst>
              <a:ext uri="{FF2B5EF4-FFF2-40B4-BE49-F238E27FC236}">
                <a16:creationId xmlns:a16="http://schemas.microsoft.com/office/drawing/2014/main" id="{1EA8F75F-11CC-4827-B956-08125A29CA7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5976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pic>
        <p:nvPicPr>
          <p:cNvPr id="1030" name="Picture 17" descr="191_english5">
            <a:extLst>
              <a:ext uri="{FF2B5EF4-FFF2-40B4-BE49-F238E27FC236}">
                <a16:creationId xmlns:a16="http://schemas.microsoft.com/office/drawing/2014/main" id="{41F531CE-485F-4AA9-873D-8851F91E6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6689725"/>
            <a:ext cx="3706812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3" name="Rectangle 19">
            <a:extLst>
              <a:ext uri="{FF2B5EF4-FFF2-40B4-BE49-F238E27FC236}">
                <a16:creationId xmlns:a16="http://schemas.microsoft.com/office/drawing/2014/main" id="{8692F46B-9FF1-40FC-AD09-BBEAAF3230A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4D4D4D"/>
                </a:solidFill>
              </a:defRPr>
            </a:lvl1pPr>
          </a:lstStyle>
          <a:p>
            <a:pPr>
              <a:defRPr/>
            </a:pPr>
            <a:fld id="{795B6187-80D2-4FDD-86B3-39D67447CDF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graphicFrame>
        <p:nvGraphicFramePr>
          <p:cNvPr id="1032" name="Object 20">
            <a:extLst>
              <a:ext uri="{FF2B5EF4-FFF2-40B4-BE49-F238E27FC236}">
                <a16:creationId xmlns:a16="http://schemas.microsoft.com/office/drawing/2014/main" id="{4A596FD6-F3E4-4C39-9A2A-455AE871F2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72475" y="15875"/>
          <a:ext cx="623888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 DESIGNER" r:id="rId17" imgW="2743200" imgH="1536480" progId="Corel DESIGNER.Graphic.10">
                  <p:embed/>
                </p:oleObj>
              </mc:Choice>
              <mc:Fallback>
                <p:oleObj name="Corel DESIGNER" r:id="rId17" imgW="2743200" imgH="1536480" progId="Corel DESIGNER.Graphic.10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2475" y="15875"/>
                        <a:ext cx="623888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D0420F4-996A-4A7F-92AC-C63C791BA67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9750" y="2130425"/>
            <a:ext cx="8064500" cy="1470025"/>
          </a:xfrm>
        </p:spPr>
        <p:txBody>
          <a:bodyPr/>
          <a:lstStyle/>
          <a:p>
            <a:pPr algn="l" eaLnBrk="1" hangingPunct="1"/>
            <a:r>
              <a:rPr lang="en-US" altLang="ja-JP" b="1" dirty="0" err="1"/>
              <a:t>rtshell</a:t>
            </a:r>
            <a:r>
              <a:rPr lang="ja-JP" altLang="en-US" b="1" dirty="0"/>
              <a:t>入門</a:t>
            </a:r>
            <a:r>
              <a:rPr lang="ja-JP" altLang="en-US" dirty="0"/>
              <a:t> </a:t>
            </a:r>
            <a:endParaRPr lang="ja-JP" altLang="en-US" sz="3600" dirty="0">
              <a:solidFill>
                <a:srgbClr val="5F5F5F"/>
              </a:solidFill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D316F952-3057-4467-BFE3-14C7CB052F0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50825" y="4700588"/>
            <a:ext cx="7304088" cy="1752600"/>
          </a:xfrm>
        </p:spPr>
        <p:txBody>
          <a:bodyPr/>
          <a:lstStyle/>
          <a:p>
            <a:pPr algn="l" eaLnBrk="1" hangingPunct="1"/>
            <a:r>
              <a:rPr lang="ja-JP" altLang="en-US" dirty="0">
                <a:solidFill>
                  <a:srgbClr val="5F5F5F"/>
                </a:solidFill>
              </a:rPr>
              <a:t>宮本 信彦</a:t>
            </a:r>
          </a:p>
          <a:p>
            <a:pPr algn="l" eaLnBrk="1" hangingPunct="1"/>
            <a:r>
              <a:rPr lang="ja-JP" altLang="en-US" sz="2000" dirty="0">
                <a:solidFill>
                  <a:srgbClr val="5F5F5F"/>
                </a:solidFill>
              </a:rPr>
              <a:t>国立研究開発法人産業技術総合研究所</a:t>
            </a:r>
          </a:p>
          <a:p>
            <a:pPr algn="l" eaLnBrk="1" hangingPunct="1"/>
            <a:r>
              <a:rPr lang="ja-JP" altLang="en-US" sz="2000">
                <a:solidFill>
                  <a:srgbClr val="5F5F5F"/>
                </a:solidFill>
              </a:rPr>
              <a:t>インテリジェントシステム研究部門</a:t>
            </a:r>
            <a:endParaRPr lang="en-US" altLang="ja-JP" sz="2000" dirty="0">
              <a:solidFill>
                <a:srgbClr val="5F5F5F"/>
              </a:solidFill>
            </a:endParaRPr>
          </a:p>
        </p:txBody>
      </p:sp>
      <p:pic>
        <p:nvPicPr>
          <p:cNvPr id="4100" name="Picture 7">
            <a:extLst>
              <a:ext uri="{FF2B5EF4-FFF2-40B4-BE49-F238E27FC236}">
                <a16:creationId xmlns:a16="http://schemas.microsoft.com/office/drawing/2014/main" id="{20EB0BFE-E04B-4CEC-A448-BD556964C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638" y="4149725"/>
            <a:ext cx="3514725" cy="2300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F9B5DBD2-74E8-4A95-8C36-B57B49DB3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68" y="1448780"/>
            <a:ext cx="8950433" cy="4941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ja-JP" sz="2800" kern="0" dirty="0" err="1">
                <a:solidFill>
                  <a:srgbClr val="5F5F5F"/>
                </a:solidFill>
              </a:rPr>
              <a:t>rtresurrect</a:t>
            </a:r>
            <a:r>
              <a:rPr lang="ja-JP" altLang="en-US" sz="2800" kern="0" dirty="0">
                <a:solidFill>
                  <a:srgbClr val="5F5F5F"/>
                </a:solidFill>
              </a:rPr>
              <a:t>コマンドを試してみる</a:t>
            </a:r>
            <a:endParaRPr lang="en-US" altLang="ja-JP" sz="1400" kern="0" dirty="0">
              <a:solidFill>
                <a:srgbClr val="FF0000"/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altLang="ja-JP" sz="2400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RTSystemEditor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でコネクタを切断した状態にする。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314450" lvl="2" indent="-457200" eaLnBrk="1" hangingPunct="1">
              <a:lnSpc>
                <a:spcPct val="80000"/>
              </a:lnSpc>
            </a:pP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コネクタを切断するには、コネクタを選択して</a:t>
            </a:r>
            <a:r>
              <a:rPr lang="en-US" altLang="ja-JP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Delete</a:t>
            </a: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キーを押すか、右クリックして</a:t>
            </a:r>
            <a:r>
              <a:rPr lang="en-US" altLang="ja-JP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Delete</a:t>
            </a: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を選択する。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altLang="ja-JP" sz="2400" dirty="0" err="1"/>
              <a:t>rtresurrect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コマンドでポートの接続情報を復元する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RT</a:t>
            </a:r>
            <a:r>
              <a:rPr lang="ja-JP" altLang="en-US" sz="3600" dirty="0">
                <a:solidFill>
                  <a:srgbClr val="5F5F5F"/>
                </a:solidFill>
              </a:rPr>
              <a:t>システムの保存、復元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6D81FB2-114F-40B7-ADCF-EA0E94BAF118}"/>
              </a:ext>
            </a:extLst>
          </p:cNvPr>
          <p:cNvSpPr/>
          <p:nvPr/>
        </p:nvSpPr>
        <p:spPr>
          <a:xfrm>
            <a:off x="1057619" y="5300032"/>
            <a:ext cx="7535890" cy="4460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/>
              <a:t>&gt; </a:t>
            </a:r>
            <a:r>
              <a:rPr lang="en-US" altLang="ja-JP" sz="2000" dirty="0" err="1"/>
              <a:t>rtresurrect</a:t>
            </a:r>
            <a:r>
              <a:rPr lang="en-US" altLang="ja-JP" sz="2000" dirty="0"/>
              <a:t> </a:t>
            </a:r>
            <a:r>
              <a:rPr lang="en-US" altLang="ja-JP" sz="2000" u="sng" dirty="0"/>
              <a:t>C:\work\robotcontroller.xml</a:t>
            </a:r>
            <a:endParaRPr kumimoji="1" lang="ja-JP" altLang="en-US" sz="2000" u="sng" dirty="0"/>
          </a:p>
        </p:txBody>
      </p:sp>
      <p:sp>
        <p:nvSpPr>
          <p:cNvPr id="11" name="吹き出し: 角を丸めた四角形 10">
            <a:extLst>
              <a:ext uri="{FF2B5EF4-FFF2-40B4-BE49-F238E27FC236}">
                <a16:creationId xmlns:a16="http://schemas.microsoft.com/office/drawing/2014/main" id="{2894EEA5-0B08-4FC1-993F-C6DF541E515A}"/>
              </a:ext>
            </a:extLst>
          </p:cNvPr>
          <p:cNvSpPr/>
          <p:nvPr/>
        </p:nvSpPr>
        <p:spPr>
          <a:xfrm>
            <a:off x="915620" y="5977385"/>
            <a:ext cx="7456855" cy="503239"/>
          </a:xfrm>
          <a:prstGeom prst="wedgeRoundRectCallout">
            <a:avLst>
              <a:gd name="adj1" fmla="val 12566"/>
              <a:gd name="adj2" fmla="val -9573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>
                <a:solidFill>
                  <a:schemeClr val="tx1"/>
                </a:solidFill>
              </a:rPr>
              <a:t>XML</a:t>
            </a:r>
            <a:r>
              <a:rPr kumimoji="1" lang="ja-JP" altLang="en-US" sz="2000" dirty="0">
                <a:solidFill>
                  <a:schemeClr val="tx1"/>
                </a:solidFill>
              </a:rPr>
              <a:t>ファイルのパスは</a:t>
            </a:r>
            <a:r>
              <a:rPr kumimoji="1" lang="en-US" altLang="ja-JP" sz="2000" dirty="0" err="1">
                <a:solidFill>
                  <a:schemeClr val="tx1"/>
                </a:solidFill>
              </a:rPr>
              <a:t>rtcryo</a:t>
            </a:r>
            <a:r>
              <a:rPr kumimoji="1" lang="ja-JP" altLang="en-US" sz="2000" dirty="0">
                <a:solidFill>
                  <a:schemeClr val="tx1"/>
                </a:solidFill>
              </a:rPr>
              <a:t>コマンドで保存したパスに変更する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9C6CF4A5-A3FD-474F-9A93-56D0D65E5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8" y="2912461"/>
            <a:ext cx="3990975" cy="1743075"/>
          </a:xfrm>
          <a:prstGeom prst="rect">
            <a:avLst/>
          </a:prstGeom>
        </p:spPr>
      </p:pic>
      <p:sp>
        <p:nvSpPr>
          <p:cNvPr id="14" name="矢印: 右 13">
            <a:extLst>
              <a:ext uri="{FF2B5EF4-FFF2-40B4-BE49-F238E27FC236}">
                <a16:creationId xmlns:a16="http://schemas.microsoft.com/office/drawing/2014/main" id="{3E9F324F-9726-4D50-9C78-DF7789BD3BC9}"/>
              </a:ext>
            </a:extLst>
          </p:cNvPr>
          <p:cNvSpPr/>
          <p:nvPr/>
        </p:nvSpPr>
        <p:spPr>
          <a:xfrm>
            <a:off x="4261505" y="3356465"/>
            <a:ext cx="400506" cy="855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A614107-7509-4DC1-97A5-4D3BEBDC15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6847" y="3055335"/>
            <a:ext cx="389572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377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F9B5DBD2-74E8-4A95-8C36-B57B49DB3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68" y="1592511"/>
            <a:ext cx="8950433" cy="114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ja-JP" sz="2400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rtstart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コマンドで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XML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ファイルに保存したシステムの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RTC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をアクティブ化する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以下のコマンドを試してみてください</a:t>
            </a: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RTC</a:t>
            </a:r>
            <a:r>
              <a:rPr lang="ja-JP" altLang="en-US" sz="3600" dirty="0">
                <a:solidFill>
                  <a:srgbClr val="5F5F5F"/>
                </a:solidFill>
              </a:rPr>
              <a:t>のアクティブ化の自動処理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6D81FB2-114F-40B7-ADCF-EA0E94BAF118}"/>
              </a:ext>
            </a:extLst>
          </p:cNvPr>
          <p:cNvSpPr/>
          <p:nvPr/>
        </p:nvSpPr>
        <p:spPr>
          <a:xfrm>
            <a:off x="804055" y="2733799"/>
            <a:ext cx="7535890" cy="4460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/>
              <a:t>&gt; </a:t>
            </a:r>
            <a:r>
              <a:rPr lang="en-US" altLang="ja-JP" sz="2000" dirty="0" err="1"/>
              <a:t>rtstart</a:t>
            </a:r>
            <a:r>
              <a:rPr lang="en-US" altLang="ja-JP" sz="2000" dirty="0"/>
              <a:t> </a:t>
            </a:r>
            <a:r>
              <a:rPr lang="en-US" altLang="ja-JP" sz="2000" u="sng" dirty="0"/>
              <a:t>C:\work\robotcontroller.xml</a:t>
            </a:r>
            <a:endParaRPr kumimoji="1" lang="ja-JP" altLang="en-US" sz="2000" u="sng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4F84979-33DA-41F0-BF77-BDD0A72CD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4768" y="4321174"/>
            <a:ext cx="4000500" cy="154305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EBED5F84-EE51-4903-A2C5-609C6A37C3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68" y="4330569"/>
            <a:ext cx="4143375" cy="1552575"/>
          </a:xfrm>
          <a:prstGeom prst="rect">
            <a:avLst/>
          </a:prstGeom>
        </p:spPr>
      </p:pic>
      <p:sp>
        <p:nvSpPr>
          <p:cNvPr id="15" name="矢印: 右 14">
            <a:extLst>
              <a:ext uri="{FF2B5EF4-FFF2-40B4-BE49-F238E27FC236}">
                <a16:creationId xmlns:a16="http://schemas.microsoft.com/office/drawing/2014/main" id="{42515AA6-48CB-454C-802B-B4CB7C3FDBCF}"/>
              </a:ext>
            </a:extLst>
          </p:cNvPr>
          <p:cNvSpPr/>
          <p:nvPr/>
        </p:nvSpPr>
        <p:spPr>
          <a:xfrm>
            <a:off x="4341731" y="4679308"/>
            <a:ext cx="400506" cy="855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83EDB32E-18F6-4AA1-8911-1AA4CB8F2DE1}"/>
              </a:ext>
            </a:extLst>
          </p:cNvPr>
          <p:cNvSpPr/>
          <p:nvPr/>
        </p:nvSpPr>
        <p:spPr>
          <a:xfrm>
            <a:off x="628071" y="3429000"/>
            <a:ext cx="7456855" cy="503239"/>
          </a:xfrm>
          <a:prstGeom prst="wedgeRoundRectCallout">
            <a:avLst>
              <a:gd name="adj1" fmla="val -6248"/>
              <a:gd name="adj2" fmla="val -11315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>
                <a:solidFill>
                  <a:schemeClr val="tx1"/>
                </a:solidFill>
              </a:rPr>
              <a:t>XML</a:t>
            </a:r>
            <a:r>
              <a:rPr kumimoji="1" lang="ja-JP" altLang="en-US" sz="2000" dirty="0">
                <a:solidFill>
                  <a:schemeClr val="tx1"/>
                </a:solidFill>
              </a:rPr>
              <a:t>ファイルのパスは</a:t>
            </a:r>
            <a:r>
              <a:rPr kumimoji="1" lang="en-US" altLang="ja-JP" sz="2000" dirty="0" err="1">
                <a:solidFill>
                  <a:schemeClr val="tx1"/>
                </a:solidFill>
              </a:rPr>
              <a:t>rtcryo</a:t>
            </a:r>
            <a:r>
              <a:rPr kumimoji="1" lang="ja-JP" altLang="en-US" sz="2000" dirty="0">
                <a:solidFill>
                  <a:schemeClr val="tx1"/>
                </a:solidFill>
              </a:rPr>
              <a:t>コマンドで保存したパスに変更する</a:t>
            </a:r>
          </a:p>
        </p:txBody>
      </p:sp>
    </p:spTree>
    <p:extLst>
      <p:ext uri="{BB962C8B-B14F-4D97-AF65-F5344CB8AC3E}">
        <p14:creationId xmlns:p14="http://schemas.microsoft.com/office/powerpoint/2010/main" val="1930938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F9B5DBD2-74E8-4A95-8C36-B57B49DB3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68" y="1592511"/>
            <a:ext cx="8950433" cy="114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ja-JP" sz="2400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rtstop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コマンドで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XML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ファイルに保存したシステムの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RTC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を非アクティブ化する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以下のコマンドを試してみてください</a:t>
            </a: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RTC</a:t>
            </a:r>
            <a:r>
              <a:rPr lang="ja-JP" altLang="en-US" sz="3600" dirty="0">
                <a:solidFill>
                  <a:srgbClr val="5F5F5F"/>
                </a:solidFill>
              </a:rPr>
              <a:t>の非アクティブ化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6D81FB2-114F-40B7-ADCF-EA0E94BAF118}"/>
              </a:ext>
            </a:extLst>
          </p:cNvPr>
          <p:cNvSpPr/>
          <p:nvPr/>
        </p:nvSpPr>
        <p:spPr>
          <a:xfrm>
            <a:off x="804055" y="2733799"/>
            <a:ext cx="7535890" cy="4460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/>
              <a:t>&gt;</a:t>
            </a:r>
            <a:r>
              <a:rPr lang="ja-JP" altLang="en-US" sz="2000" dirty="0"/>
              <a:t> </a:t>
            </a:r>
            <a:r>
              <a:rPr lang="en-US" altLang="ja-JP" sz="2000" dirty="0" err="1"/>
              <a:t>rtstop</a:t>
            </a:r>
            <a:r>
              <a:rPr lang="en-US" altLang="ja-JP" sz="2000" dirty="0"/>
              <a:t> </a:t>
            </a:r>
            <a:r>
              <a:rPr lang="en-US" altLang="ja-JP" sz="2000" u="sng" dirty="0"/>
              <a:t>C:\work\robotcontroller.xml</a:t>
            </a:r>
            <a:endParaRPr kumimoji="1" lang="ja-JP" altLang="en-US" sz="2000" u="sng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4F84979-33DA-41F0-BF77-BDD0A72CD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58" y="4430594"/>
            <a:ext cx="4000500" cy="154305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EBED5F84-EE51-4903-A2C5-609C6A37C3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1875" y="4398118"/>
            <a:ext cx="4143375" cy="1552575"/>
          </a:xfrm>
          <a:prstGeom prst="rect">
            <a:avLst/>
          </a:prstGeom>
        </p:spPr>
      </p:pic>
      <p:sp>
        <p:nvSpPr>
          <p:cNvPr id="15" name="矢印: 右 14">
            <a:extLst>
              <a:ext uri="{FF2B5EF4-FFF2-40B4-BE49-F238E27FC236}">
                <a16:creationId xmlns:a16="http://schemas.microsoft.com/office/drawing/2014/main" id="{42515AA6-48CB-454C-802B-B4CB7C3FDBCF}"/>
              </a:ext>
            </a:extLst>
          </p:cNvPr>
          <p:cNvSpPr/>
          <p:nvPr/>
        </p:nvSpPr>
        <p:spPr>
          <a:xfrm>
            <a:off x="4341731" y="4679308"/>
            <a:ext cx="400506" cy="855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83EDB32E-18F6-4AA1-8911-1AA4CB8F2DE1}"/>
              </a:ext>
            </a:extLst>
          </p:cNvPr>
          <p:cNvSpPr/>
          <p:nvPr/>
        </p:nvSpPr>
        <p:spPr>
          <a:xfrm>
            <a:off x="628071" y="3429000"/>
            <a:ext cx="7456855" cy="503239"/>
          </a:xfrm>
          <a:prstGeom prst="wedgeRoundRectCallout">
            <a:avLst>
              <a:gd name="adj1" fmla="val -6248"/>
              <a:gd name="adj2" fmla="val -11315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>
                <a:solidFill>
                  <a:schemeClr val="tx1"/>
                </a:solidFill>
              </a:rPr>
              <a:t>XML</a:t>
            </a:r>
            <a:r>
              <a:rPr kumimoji="1" lang="ja-JP" altLang="en-US" sz="2000" dirty="0">
                <a:solidFill>
                  <a:schemeClr val="tx1"/>
                </a:solidFill>
              </a:rPr>
              <a:t>ファイルのパスは</a:t>
            </a:r>
            <a:r>
              <a:rPr kumimoji="1" lang="en-US" altLang="ja-JP" sz="2000" dirty="0" err="1">
                <a:solidFill>
                  <a:schemeClr val="tx1"/>
                </a:solidFill>
              </a:rPr>
              <a:t>rtcryo</a:t>
            </a:r>
            <a:r>
              <a:rPr kumimoji="1" lang="ja-JP" altLang="en-US" sz="2000" dirty="0">
                <a:solidFill>
                  <a:schemeClr val="tx1"/>
                </a:solidFill>
              </a:rPr>
              <a:t>コマンドで保存したパスに変更する</a:t>
            </a:r>
          </a:p>
        </p:txBody>
      </p:sp>
    </p:spTree>
    <p:extLst>
      <p:ext uri="{BB962C8B-B14F-4D97-AF65-F5344CB8AC3E}">
        <p14:creationId xmlns:p14="http://schemas.microsoft.com/office/powerpoint/2010/main" val="3032778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F9B5DBD2-74E8-4A95-8C36-B57B49DB3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68" y="1592511"/>
            <a:ext cx="8950433" cy="114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ja-JP" sz="2400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rtexit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コマンドで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RTC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を終了する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以下のコマンドを試してみてください</a:t>
            </a: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RTC</a:t>
            </a:r>
            <a:r>
              <a:rPr lang="ja-JP" altLang="en-US" sz="3600" dirty="0">
                <a:solidFill>
                  <a:srgbClr val="5F5F5F"/>
                </a:solidFill>
              </a:rPr>
              <a:t>の終了の自動化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6D81FB2-114F-40B7-ADCF-EA0E94BAF118}"/>
              </a:ext>
            </a:extLst>
          </p:cNvPr>
          <p:cNvSpPr/>
          <p:nvPr/>
        </p:nvSpPr>
        <p:spPr>
          <a:xfrm>
            <a:off x="435411" y="2483895"/>
            <a:ext cx="8273177" cy="10395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/>
              <a:t>&gt;</a:t>
            </a:r>
            <a:r>
              <a:rPr lang="ja-JP" altLang="en-US" sz="2000" dirty="0"/>
              <a:t> </a:t>
            </a:r>
            <a:r>
              <a:rPr lang="en-US" altLang="ja-JP" sz="2000" dirty="0" err="1"/>
              <a:t>rtexit</a:t>
            </a:r>
            <a:r>
              <a:rPr lang="en-US" altLang="ja-JP" sz="2000" dirty="0"/>
              <a:t> localhost/RaspberryPiMouseSimulator0.rtc</a:t>
            </a:r>
          </a:p>
          <a:p>
            <a:r>
              <a:rPr lang="en-US" altLang="ja-JP" sz="2000" dirty="0"/>
              <a:t>&gt; </a:t>
            </a:r>
            <a:r>
              <a:rPr lang="en-US" altLang="ja-JP" sz="2000" dirty="0" err="1"/>
              <a:t>rtexit</a:t>
            </a:r>
            <a:r>
              <a:rPr lang="en-US" altLang="ja-JP" sz="2000" dirty="0"/>
              <a:t> localhost/%COMPUTERNAME%.</a:t>
            </a:r>
            <a:r>
              <a:rPr lang="en-US" altLang="ja-JP" sz="2000" dirty="0" err="1"/>
              <a:t>host_cxt</a:t>
            </a:r>
            <a:r>
              <a:rPr lang="en-US" altLang="ja-JP" sz="2000" dirty="0"/>
              <a:t>/RobotController0.rtc</a:t>
            </a:r>
            <a:endParaRPr kumimoji="1" lang="ja-JP" altLang="en-US" sz="2000" dirty="0"/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83EDB32E-18F6-4AA1-8911-1AA4CB8F2DE1}"/>
              </a:ext>
            </a:extLst>
          </p:cNvPr>
          <p:cNvSpPr/>
          <p:nvPr/>
        </p:nvSpPr>
        <p:spPr>
          <a:xfrm>
            <a:off x="634899" y="3648941"/>
            <a:ext cx="6547391" cy="2555930"/>
          </a:xfrm>
          <a:prstGeom prst="wedgeRoundRectCallout">
            <a:avLst>
              <a:gd name="adj1" fmla="val -9104"/>
              <a:gd name="adj2" fmla="val -6317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2000" dirty="0">
                <a:solidFill>
                  <a:schemeClr val="tx1"/>
                </a:solidFill>
              </a:rPr>
              <a:t>デフォルトの設定で</a:t>
            </a:r>
            <a:r>
              <a:rPr lang="en-US" altLang="ja-JP" sz="2000" dirty="0" err="1">
                <a:solidFill>
                  <a:schemeClr val="tx1"/>
                </a:solidFill>
              </a:rPr>
              <a:t>RobotController</a:t>
            </a:r>
            <a:r>
              <a:rPr lang="ja-JP" altLang="en-US" sz="2000" dirty="0">
                <a:solidFill>
                  <a:schemeClr val="tx1"/>
                </a:solidFill>
              </a:rPr>
              <a:t>はネームサーバーで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rgbClr val="00B050"/>
                </a:solidFill>
              </a:rPr>
              <a:t>ホスト名</a:t>
            </a:r>
            <a:r>
              <a:rPr lang="en-US" altLang="ja-JP" sz="2000" dirty="0">
                <a:solidFill>
                  <a:srgbClr val="00B050"/>
                </a:solidFill>
              </a:rPr>
              <a:t>.</a:t>
            </a:r>
            <a:r>
              <a:rPr lang="en-US" altLang="ja-JP" sz="2000" dirty="0" err="1">
                <a:solidFill>
                  <a:srgbClr val="00B050"/>
                </a:solidFill>
              </a:rPr>
              <a:t>host_cxt</a:t>
            </a:r>
            <a:r>
              <a:rPr lang="ja-JP" altLang="en-US" sz="2000" dirty="0">
                <a:solidFill>
                  <a:schemeClr val="tx1"/>
                </a:solidFill>
              </a:rPr>
              <a:t>の下に登録される。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4D746BA4-D471-4C06-9A1B-160CFB39C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595" y="4479786"/>
            <a:ext cx="2160240" cy="1652977"/>
          </a:xfrm>
          <a:prstGeom prst="rect">
            <a:avLst/>
          </a:prstGeom>
        </p:spPr>
      </p:pic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C59CA196-9329-41CD-8EBB-2FF538922F2D}"/>
              </a:ext>
            </a:extLst>
          </p:cNvPr>
          <p:cNvCxnSpPr/>
          <p:nvPr/>
        </p:nvCxnSpPr>
        <p:spPr>
          <a:xfrm>
            <a:off x="1316651" y="5713966"/>
            <a:ext cx="103511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60A3393-B943-400C-8CE0-7744FA645ED6}"/>
              </a:ext>
            </a:extLst>
          </p:cNvPr>
          <p:cNvSpPr/>
          <p:nvPr/>
        </p:nvSpPr>
        <p:spPr>
          <a:xfrm>
            <a:off x="3378531" y="4510881"/>
            <a:ext cx="38037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※Ubuntu</a:t>
            </a:r>
            <a:r>
              <a:rPr lang="ja-JP" altLang="en-US" dirty="0"/>
              <a:t>の場合は「</a:t>
            </a:r>
            <a:r>
              <a:rPr lang="en-US" altLang="ja-JP" dirty="0"/>
              <a:t>%COMPUTERNAME%</a:t>
            </a:r>
            <a:r>
              <a:rPr lang="ja-JP" altLang="en-US" dirty="0"/>
              <a:t>」を「</a:t>
            </a:r>
            <a:r>
              <a:rPr lang="en-US" altLang="ja-JP" dirty="0"/>
              <a:t>${HOSTNAME}</a:t>
            </a:r>
            <a:r>
              <a:rPr lang="ja-JP" altLang="en-US" dirty="0"/>
              <a:t>」に変更する。</a:t>
            </a:r>
          </a:p>
        </p:txBody>
      </p:sp>
    </p:spTree>
    <p:extLst>
      <p:ext uri="{BB962C8B-B14F-4D97-AF65-F5344CB8AC3E}">
        <p14:creationId xmlns:p14="http://schemas.microsoft.com/office/powerpoint/2010/main" val="1381518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F9B5DBD2-74E8-4A95-8C36-B57B49DB3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210" y="1296876"/>
            <a:ext cx="8726275" cy="4562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ja-JP" sz="2400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rtshell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のコマンドを用いて、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RT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システムの起動、終了を自動化するバッチファイル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(Windows)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、シェルスクリプト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(Ubuntu)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を作成する。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まずは適当な場所に以下のファイルを作成</a:t>
            </a: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ja-JP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Windows</a:t>
            </a:r>
            <a:r>
              <a:rPr lang="ja-JP" altLang="en-US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の場合はバッチファイル</a:t>
            </a:r>
            <a:r>
              <a:rPr lang="en-US" altLang="ja-JP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ja-JP" altLang="en-US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拡張子</a:t>
            </a:r>
            <a:r>
              <a:rPr lang="en-US" altLang="ja-JP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.bat)</a:t>
            </a:r>
          </a:p>
          <a:p>
            <a:pPr lvl="3" eaLnBrk="1" hangingPunct="1">
              <a:lnSpc>
                <a:spcPct val="80000"/>
              </a:lnSpc>
            </a:pPr>
            <a:r>
              <a:rPr lang="ja-JP" altLang="en-US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今回は「</a:t>
            </a:r>
            <a:r>
              <a:rPr lang="en-US" altLang="ja-JP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robotcontroller_start.bat</a:t>
            </a:r>
            <a:r>
              <a:rPr lang="ja-JP" altLang="en-US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」、 「</a:t>
            </a:r>
            <a:r>
              <a:rPr lang="en-US" altLang="ja-JP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robotcontroller_exit.bat</a:t>
            </a:r>
            <a:r>
              <a:rPr lang="ja-JP" altLang="en-US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」というファイルを作成</a:t>
            </a:r>
            <a:endParaRPr lang="en-US" altLang="ja-JP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3" eaLnBrk="1" hangingPunct="1">
              <a:lnSpc>
                <a:spcPct val="80000"/>
              </a:lnSpc>
            </a:pPr>
            <a:r>
              <a:rPr lang="ja-JP" altLang="en-US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テキストファイルを新規作成後、　名前を変更することで作成する。</a:t>
            </a:r>
            <a:endParaRPr lang="en-US" altLang="ja-JP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3" eaLnBrk="1" hangingPunct="1">
              <a:lnSpc>
                <a:spcPct val="80000"/>
              </a:lnSpc>
            </a:pPr>
            <a:r>
              <a:rPr lang="ja-JP" altLang="en-US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エクスプローラーで拡張子を非表示にしている場合は注意</a:t>
            </a:r>
            <a:endParaRPr lang="en-US" altLang="ja-JP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ja-JP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Ubuntu</a:t>
            </a:r>
            <a:r>
              <a:rPr lang="ja-JP" altLang="en-US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の場合はシェルスクリプト</a:t>
            </a:r>
            <a:r>
              <a:rPr lang="en-US" altLang="ja-JP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ja-JP" altLang="en-US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拡張子</a:t>
            </a:r>
            <a:r>
              <a:rPr lang="en-US" altLang="ja-JP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US" altLang="ja-JP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sh</a:t>
            </a:r>
            <a:r>
              <a:rPr lang="en-US" altLang="ja-JP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lvl="3" eaLnBrk="1" hangingPunct="1">
              <a:lnSpc>
                <a:spcPct val="80000"/>
              </a:lnSpc>
            </a:pPr>
            <a:r>
              <a:rPr lang="ja-JP" altLang="en-US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今回は「</a:t>
            </a:r>
            <a:r>
              <a:rPr lang="en-US" altLang="ja-JP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robotcontroller_start.sh</a:t>
            </a:r>
            <a:r>
              <a:rPr lang="ja-JP" altLang="en-US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」、 「</a:t>
            </a:r>
            <a:r>
              <a:rPr lang="en-US" altLang="ja-JP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robotcontroller_exit.sh</a:t>
            </a:r>
            <a:r>
              <a:rPr lang="ja-JP" altLang="en-US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」というファイルを作成</a:t>
            </a:r>
            <a:endParaRPr lang="en-US" altLang="ja-JP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スクリプトファイルの作成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330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バッチファイル作成</a:t>
            </a:r>
            <a:r>
              <a:rPr lang="en-US" altLang="ja-JP" sz="3600" dirty="0">
                <a:solidFill>
                  <a:srgbClr val="5F5F5F"/>
                </a:solidFill>
              </a:rPr>
              <a:t>,</a:t>
            </a:r>
            <a:r>
              <a:rPr lang="ja-JP" altLang="en-US" sz="3600" dirty="0">
                <a:solidFill>
                  <a:srgbClr val="5F5F5F"/>
                </a:solidFill>
              </a:rPr>
              <a:t>編集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A34E543F-0A74-4BEB-AECA-21D6050EB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88" y="1268413"/>
            <a:ext cx="4438661" cy="4252423"/>
          </a:xfrm>
          <a:prstGeom prst="rect">
            <a:avLst/>
          </a:prstGeom>
        </p:spPr>
      </p:pic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D5995266-A810-4A67-8C2C-C91AB05DB8AF}"/>
              </a:ext>
            </a:extLst>
          </p:cNvPr>
          <p:cNvCxnSpPr>
            <a:cxnSpLocks/>
          </p:cNvCxnSpPr>
          <p:nvPr/>
        </p:nvCxnSpPr>
        <p:spPr>
          <a:xfrm>
            <a:off x="3041830" y="5376915"/>
            <a:ext cx="7650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5BBDC7ED-993B-49F7-B25E-077170A089FE}"/>
              </a:ext>
            </a:extLst>
          </p:cNvPr>
          <p:cNvCxnSpPr>
            <a:cxnSpLocks/>
          </p:cNvCxnSpPr>
          <p:nvPr/>
        </p:nvCxnSpPr>
        <p:spPr>
          <a:xfrm>
            <a:off x="1549760" y="3386739"/>
            <a:ext cx="4500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AE875004-7C9F-4CE6-B9C3-7ED3AC3562C9}"/>
              </a:ext>
            </a:extLst>
          </p:cNvPr>
          <p:cNvSpPr/>
          <p:nvPr/>
        </p:nvSpPr>
        <p:spPr>
          <a:xfrm>
            <a:off x="113993" y="4194085"/>
            <a:ext cx="2792852" cy="1711134"/>
          </a:xfrm>
          <a:prstGeom prst="wedgeRoundRectCallout">
            <a:avLst>
              <a:gd name="adj1" fmla="val 26637"/>
              <a:gd name="adj2" fmla="val -7356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000" dirty="0">
                <a:solidFill>
                  <a:schemeClr val="tx1"/>
                </a:solidFill>
              </a:rPr>
              <a:t>エクスプローラーで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r>
              <a:rPr kumimoji="1" lang="ja-JP" altLang="en-US" sz="2000" dirty="0">
                <a:solidFill>
                  <a:schemeClr val="tx1"/>
                </a:solidFill>
              </a:rPr>
              <a:t>右クリックして、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r>
              <a:rPr kumimoji="1" lang="ja-JP" altLang="en-US" sz="2000" dirty="0">
                <a:solidFill>
                  <a:schemeClr val="tx1"/>
                </a:solidFill>
              </a:rPr>
              <a:t>「新規作成」</a:t>
            </a:r>
            <a:r>
              <a:rPr kumimoji="1" lang="en-US" altLang="ja-JP" sz="2000" dirty="0">
                <a:solidFill>
                  <a:schemeClr val="tx1"/>
                </a:solidFill>
              </a:rPr>
              <a:t>-&gt;</a:t>
            </a:r>
          </a:p>
          <a:p>
            <a:r>
              <a:rPr kumimoji="1" lang="ja-JP" altLang="en-US" sz="2000" dirty="0">
                <a:solidFill>
                  <a:schemeClr val="tx1"/>
                </a:solidFill>
              </a:rPr>
              <a:t>「テキスト ドキュメント」を選択する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E03D10C0-BF19-4BFC-9DA3-7881D3C5B3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750" y="1356120"/>
            <a:ext cx="4286250" cy="1428750"/>
          </a:xfrm>
          <a:prstGeom prst="rect">
            <a:avLst/>
          </a:prstGeom>
        </p:spPr>
      </p:pic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D6CB709C-D7A2-4329-A97A-9DDD2A93649C}"/>
              </a:ext>
            </a:extLst>
          </p:cNvPr>
          <p:cNvSpPr/>
          <p:nvPr/>
        </p:nvSpPr>
        <p:spPr>
          <a:xfrm>
            <a:off x="5292080" y="2025759"/>
            <a:ext cx="3808591" cy="1428750"/>
          </a:xfrm>
          <a:prstGeom prst="wedgeRoundRectCallout">
            <a:avLst>
              <a:gd name="adj1" fmla="val -24482"/>
              <a:gd name="adj2" fmla="val -6217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000" dirty="0">
                <a:solidFill>
                  <a:schemeClr val="tx1"/>
                </a:solidFill>
              </a:rPr>
              <a:t>名前を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r>
              <a:rPr kumimoji="1" lang="ja-JP" altLang="en-US" sz="2000" dirty="0">
                <a:solidFill>
                  <a:schemeClr val="tx1"/>
                </a:solidFill>
              </a:rPr>
              <a:t>「</a:t>
            </a:r>
            <a:r>
              <a:rPr lang="en-US" altLang="ja-JP" sz="2000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robotcontroller_start.bat</a:t>
            </a:r>
            <a:r>
              <a:rPr kumimoji="1" lang="ja-JP" altLang="en-US" sz="2000" dirty="0">
                <a:solidFill>
                  <a:schemeClr val="tx1"/>
                </a:solidFill>
              </a:rPr>
              <a:t>」、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r>
              <a:rPr kumimoji="1" lang="ja-JP" altLang="en-US" sz="2000" dirty="0">
                <a:solidFill>
                  <a:schemeClr val="tx1"/>
                </a:solidFill>
              </a:rPr>
              <a:t>「</a:t>
            </a:r>
            <a:r>
              <a:rPr lang="en-US" altLang="ja-JP" sz="2000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robotcontroller_exit.bat</a:t>
            </a:r>
            <a:r>
              <a:rPr kumimoji="1" lang="ja-JP" altLang="en-US" sz="2000" dirty="0">
                <a:solidFill>
                  <a:schemeClr val="tx1"/>
                </a:solidFill>
              </a:rPr>
              <a:t>」に変更する。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87914D74-C9C6-4C86-90C8-F6B8E7B005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6372" y="3488189"/>
            <a:ext cx="3141715" cy="2128961"/>
          </a:xfrm>
          <a:prstGeom prst="rect">
            <a:avLst/>
          </a:prstGeom>
        </p:spPr>
      </p:pic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08667A35-6565-4968-835F-8624339ACF29}"/>
              </a:ext>
            </a:extLst>
          </p:cNvPr>
          <p:cNvSpPr/>
          <p:nvPr/>
        </p:nvSpPr>
        <p:spPr>
          <a:xfrm>
            <a:off x="4752020" y="5680697"/>
            <a:ext cx="4105707" cy="774078"/>
          </a:xfrm>
          <a:prstGeom prst="wedgeRoundRectCallout">
            <a:avLst>
              <a:gd name="adj1" fmla="val 16898"/>
              <a:gd name="adj2" fmla="val -7074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000" dirty="0">
                <a:solidFill>
                  <a:schemeClr val="tx1"/>
                </a:solidFill>
              </a:rPr>
              <a:t>ファイルを右クリックして「編集」を選択する。</a:t>
            </a:r>
          </a:p>
        </p:txBody>
      </p:sp>
    </p:spTree>
    <p:extLst>
      <p:ext uri="{BB962C8B-B14F-4D97-AF65-F5344CB8AC3E}">
        <p14:creationId xmlns:p14="http://schemas.microsoft.com/office/powerpoint/2010/main" val="2525534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F9B5DBD2-74E8-4A95-8C36-B57B49DB3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725" y="1268413"/>
            <a:ext cx="8308549" cy="3134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まずは「</a:t>
            </a:r>
            <a:r>
              <a:rPr lang="en-US" altLang="ja-JP" sz="2400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robotcontroller_start.bat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」、 「</a:t>
            </a:r>
            <a:r>
              <a:rPr lang="en-US" altLang="ja-JP" sz="2400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robotcontroller_start.sh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」を編集する。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ja-JP" sz="2400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RaspberryPiMouseSimulator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en-US" altLang="ja-JP" sz="2400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のプログラムを実行するコマンドを記述する。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バッチファイル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(Windows)</a:t>
            </a:r>
          </a:p>
          <a:p>
            <a:pPr lvl="2" eaLnBrk="1" hangingPunct="1">
              <a:lnSpc>
                <a:spcPct val="80000"/>
              </a:lnSpc>
            </a:pP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ファイルのパスは適宜変更する</a:t>
            </a: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2" indent="0" eaLnBrk="1" hangingPunct="1">
              <a:lnSpc>
                <a:spcPct val="80000"/>
              </a:lnSpc>
              <a:buNone/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シェルスクリプト</a:t>
            </a:r>
            <a:r>
              <a:rPr lang="en-US" altLang="ja-JP" sz="2400" kern="0">
                <a:solidFill>
                  <a:schemeClr val="tx1">
                    <a:lumMod val="65000"/>
                    <a:lumOff val="35000"/>
                  </a:schemeClr>
                </a:solidFill>
              </a:rPr>
              <a:t>(Ubuntu)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ファイルのパスは適宜変更する</a:t>
            </a: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2" indent="0" eaLnBrk="1" hangingPunct="1">
              <a:lnSpc>
                <a:spcPct val="80000"/>
              </a:lnSpc>
              <a:buNone/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16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起動自動化のスクリプトファイルの作成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5BDF78C-8DBE-4306-802F-F1282591B596}"/>
              </a:ext>
            </a:extLst>
          </p:cNvPr>
          <p:cNvSpPr/>
          <p:nvPr/>
        </p:nvSpPr>
        <p:spPr>
          <a:xfrm>
            <a:off x="51670" y="3248980"/>
            <a:ext cx="9061298" cy="10395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800" dirty="0"/>
              <a:t>start "" /d </a:t>
            </a:r>
            <a:r>
              <a:rPr lang="en-US" altLang="ja-JP" sz="1800" u="sng" dirty="0"/>
              <a:t>C:\workspace\RobotController\build\src\Release</a:t>
            </a:r>
            <a:r>
              <a:rPr lang="en-US" altLang="ja-JP" sz="1800" dirty="0"/>
              <a:t> RobotControllerComp.exe</a:t>
            </a:r>
          </a:p>
          <a:p>
            <a:r>
              <a:rPr lang="en-US" altLang="ja-JP" sz="1800" dirty="0"/>
              <a:t>start "" /d </a:t>
            </a:r>
            <a:r>
              <a:rPr lang="en-US" altLang="ja-JP" sz="1800" u="sng" dirty="0"/>
              <a:t>C:\work\RTM_Tutorial\EXE</a:t>
            </a:r>
            <a:r>
              <a:rPr lang="en-US" altLang="ja-JP" sz="1800" dirty="0"/>
              <a:t> RaspberryPiMouseSimulatorComp.exe</a:t>
            </a:r>
          </a:p>
          <a:p>
            <a:r>
              <a:rPr lang="en-US" altLang="ja-JP" sz="1800" dirty="0"/>
              <a:t>timeout 2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1EB400E-AC87-49A8-98F5-4060431E936D}"/>
              </a:ext>
            </a:extLst>
          </p:cNvPr>
          <p:cNvSpPr/>
          <p:nvPr/>
        </p:nvSpPr>
        <p:spPr>
          <a:xfrm>
            <a:off x="179388" y="5139190"/>
            <a:ext cx="8726275" cy="1590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/>
              <a:t>cd </a:t>
            </a:r>
            <a:r>
              <a:rPr lang="en-US" altLang="ja-JP" sz="2000" u="sng" dirty="0"/>
              <a:t>~/workspace/</a:t>
            </a:r>
            <a:r>
              <a:rPr lang="en-US" altLang="ja-JP" sz="2000" u="sng" dirty="0" err="1"/>
              <a:t>RobotController</a:t>
            </a:r>
            <a:r>
              <a:rPr lang="en-US" altLang="ja-JP" sz="2000" u="sng" dirty="0"/>
              <a:t>/build/</a:t>
            </a:r>
            <a:r>
              <a:rPr lang="en-US" altLang="ja-JP" sz="2000" u="sng" dirty="0" err="1"/>
              <a:t>src</a:t>
            </a:r>
            <a:r>
              <a:rPr lang="en-US" altLang="ja-JP" sz="2000" u="sng" dirty="0"/>
              <a:t>/</a:t>
            </a:r>
          </a:p>
          <a:p>
            <a:r>
              <a:rPr lang="en-US" altLang="ja-JP" sz="2000" dirty="0"/>
              <a:t>./</a:t>
            </a:r>
            <a:r>
              <a:rPr lang="en-US" altLang="ja-JP" sz="2000" dirty="0" err="1"/>
              <a:t>RobotControllerComp</a:t>
            </a:r>
            <a:r>
              <a:rPr lang="en-US" altLang="ja-JP" sz="2000" dirty="0"/>
              <a:t>&amp;</a:t>
            </a:r>
          </a:p>
          <a:p>
            <a:r>
              <a:rPr lang="en-US" altLang="ja-JP" sz="2000" dirty="0"/>
              <a:t>cd </a:t>
            </a:r>
            <a:r>
              <a:rPr lang="en-US" altLang="ja-JP" sz="2000" u="sng" dirty="0"/>
              <a:t>~/</a:t>
            </a:r>
            <a:r>
              <a:rPr lang="en-US" altLang="ja-JP" sz="2000" u="sng" dirty="0" err="1"/>
              <a:t>RasPiMouseSimulatorRTC</a:t>
            </a:r>
            <a:r>
              <a:rPr lang="en-US" altLang="ja-JP" sz="2000" u="sng" dirty="0"/>
              <a:t>/build</a:t>
            </a:r>
          </a:p>
          <a:p>
            <a:r>
              <a:rPr lang="en-US" altLang="ja-JP" sz="2000" dirty="0"/>
              <a:t>./</a:t>
            </a:r>
            <a:r>
              <a:rPr lang="en-US" altLang="ja-JP" sz="2000" dirty="0" err="1"/>
              <a:t>src</a:t>
            </a:r>
            <a:r>
              <a:rPr lang="en-US" altLang="ja-JP" sz="2000" dirty="0"/>
              <a:t>/</a:t>
            </a:r>
            <a:r>
              <a:rPr lang="en-US" altLang="ja-JP" sz="2000" dirty="0" err="1"/>
              <a:t>RaspberryPiMouseSimulatorComp</a:t>
            </a:r>
            <a:r>
              <a:rPr lang="en-US" altLang="ja-JP" sz="2000" dirty="0"/>
              <a:t>&amp;</a:t>
            </a:r>
          </a:p>
          <a:p>
            <a:r>
              <a:rPr lang="en-US" altLang="ja-JP" sz="2000" dirty="0"/>
              <a:t>sleep 2</a:t>
            </a:r>
          </a:p>
        </p:txBody>
      </p:sp>
    </p:spTree>
    <p:extLst>
      <p:ext uri="{BB962C8B-B14F-4D97-AF65-F5344CB8AC3E}">
        <p14:creationId xmlns:p14="http://schemas.microsoft.com/office/powerpoint/2010/main" val="3671957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F9B5DBD2-74E8-4A95-8C36-B57B49DB3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725" y="1296876"/>
            <a:ext cx="8308549" cy="4832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RT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システムを復元、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RTC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のアクティブ化を実行するコマンドを記述する。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XML</a:t>
            </a: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ファイルのパスは適宜変更する。</a:t>
            </a: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記述が完了したら、ファイル保存後に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robotcontroller_start.bat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robotcontroller_start.sh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を実行してシミュレータが起動するかを確認してください。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RTC</a:t>
            </a: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が起動しない場合、実行ファイルのパスが違う可能性があるため確認してください。</a:t>
            </a: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2" indent="0" eaLnBrk="1" hangingPunct="1">
              <a:lnSpc>
                <a:spcPct val="80000"/>
              </a:lnSpc>
              <a:buNone/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16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起動自動化のスクリプトファイルの作成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5BDF78C-8DBE-4306-802F-F1282591B596}"/>
              </a:ext>
            </a:extLst>
          </p:cNvPr>
          <p:cNvSpPr/>
          <p:nvPr/>
        </p:nvSpPr>
        <p:spPr>
          <a:xfrm>
            <a:off x="1556665" y="2362538"/>
            <a:ext cx="4977045" cy="10395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 err="1"/>
              <a:t>rtresurrect</a:t>
            </a:r>
            <a:r>
              <a:rPr lang="en-US" altLang="ja-JP" sz="2000" dirty="0"/>
              <a:t> </a:t>
            </a:r>
            <a:r>
              <a:rPr lang="en-US" altLang="ja-JP" sz="2000" u="sng" dirty="0"/>
              <a:t>C:\work\robotcontroller.xml</a:t>
            </a:r>
          </a:p>
          <a:p>
            <a:endParaRPr lang="en-US" altLang="ja-JP" sz="2000" u="sng" dirty="0"/>
          </a:p>
          <a:p>
            <a:r>
              <a:rPr lang="en-US" altLang="ja-JP" sz="2000" dirty="0" err="1"/>
              <a:t>rtstart</a:t>
            </a:r>
            <a:r>
              <a:rPr lang="en-US" altLang="ja-JP" sz="2000" dirty="0"/>
              <a:t> </a:t>
            </a:r>
            <a:r>
              <a:rPr lang="en-US" altLang="ja-JP" sz="2000" u="sng" dirty="0"/>
              <a:t>C:\work\robotcontroller.xml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2525824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F9B5DBD2-74E8-4A95-8C36-B57B49DB3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725" y="1268413"/>
            <a:ext cx="8308549" cy="3645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まずは「</a:t>
            </a:r>
            <a:r>
              <a:rPr lang="en-US" altLang="ja-JP" sz="2400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robotcontroller_exit.bat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」、 「</a:t>
            </a:r>
            <a:r>
              <a:rPr lang="en-US" altLang="ja-JP" sz="2400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robotcontroller_exit.sh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」を編集する。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RTC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終了のコマンドを記述する。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Windows</a:t>
            </a:r>
          </a:p>
          <a:p>
            <a:pPr lvl="1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Ubuntu</a:t>
            </a:r>
          </a:p>
          <a:p>
            <a:pPr lvl="1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記述が完了</a:t>
            </a:r>
            <a:r>
              <a:rPr lang="ja-JP" altLang="en-US" sz="2400" kern="0">
                <a:solidFill>
                  <a:schemeClr val="tx1">
                    <a:lumMod val="65000"/>
                    <a:lumOff val="35000"/>
                  </a:schemeClr>
                </a:solidFill>
              </a:rPr>
              <a:t>したら、ファイル保存後に</a:t>
            </a:r>
            <a:r>
              <a:rPr lang="en-US" altLang="ja-JP" sz="2400" kern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_exit.bat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robotcontroller_exit.sh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を実行して以下の事を確認してください。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シミュレータが終了する</a:t>
            </a:r>
            <a:r>
              <a:rPr lang="en-US" altLang="ja-JP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ウィンドウが消える</a:t>
            </a:r>
            <a:r>
              <a:rPr lang="en-US" altLang="ja-JP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ネームサーバーから</a:t>
            </a:r>
            <a:r>
              <a:rPr lang="en-US" altLang="ja-JP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RTC</a:t>
            </a: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が消える。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2" indent="0" eaLnBrk="1" hangingPunct="1">
              <a:lnSpc>
                <a:spcPct val="80000"/>
              </a:lnSpc>
              <a:buNone/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16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終了自動化のスクリプトファイルの作成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5BDF78C-8DBE-4306-802F-F1282591B596}"/>
              </a:ext>
            </a:extLst>
          </p:cNvPr>
          <p:cNvSpPr/>
          <p:nvPr/>
        </p:nvSpPr>
        <p:spPr>
          <a:xfrm>
            <a:off x="701568" y="2540189"/>
            <a:ext cx="8024705" cy="6300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 err="1"/>
              <a:t>rtexit</a:t>
            </a:r>
            <a:r>
              <a:rPr lang="en-US" altLang="ja-JP" sz="2000" dirty="0"/>
              <a:t> localhost/RaspberryPiMouseSimulator0.rtc</a:t>
            </a:r>
          </a:p>
          <a:p>
            <a:r>
              <a:rPr lang="en-US" altLang="ja-JP" sz="2000" dirty="0" err="1"/>
              <a:t>rtexit</a:t>
            </a:r>
            <a:r>
              <a:rPr lang="en-US" altLang="ja-JP" sz="2000" dirty="0"/>
              <a:t> localhost/%COMPUTERNAME%.</a:t>
            </a:r>
            <a:r>
              <a:rPr lang="en-US" altLang="ja-JP" sz="2000" dirty="0" err="1"/>
              <a:t>host_cxt</a:t>
            </a:r>
            <a:r>
              <a:rPr lang="en-US" altLang="ja-JP" sz="2000" dirty="0"/>
              <a:t>/RobotController0.rtc</a:t>
            </a:r>
            <a:endParaRPr lang="ja-JP" altLang="en-US" sz="20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D413413-0A06-4960-BA24-84FEFF5C0E7E}"/>
              </a:ext>
            </a:extLst>
          </p:cNvPr>
          <p:cNvSpPr/>
          <p:nvPr/>
        </p:nvSpPr>
        <p:spPr>
          <a:xfrm>
            <a:off x="701569" y="3474005"/>
            <a:ext cx="8024705" cy="9451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/>
              <a:t>HOSTNAME=`hostname`</a:t>
            </a:r>
          </a:p>
          <a:p>
            <a:r>
              <a:rPr lang="en-US" altLang="ja-JP" sz="2000" dirty="0" err="1"/>
              <a:t>rtexit</a:t>
            </a:r>
            <a:r>
              <a:rPr lang="en-US" altLang="ja-JP" sz="2000" dirty="0"/>
              <a:t> localhost/RaspberryPiMouseSimulator0.rtc</a:t>
            </a:r>
          </a:p>
          <a:p>
            <a:r>
              <a:rPr lang="en-US" altLang="ja-JP" sz="2000" dirty="0" err="1"/>
              <a:t>rtexit</a:t>
            </a:r>
            <a:r>
              <a:rPr lang="en-US" altLang="ja-JP" sz="2000" dirty="0"/>
              <a:t> localhost/${HOSTNAME}.</a:t>
            </a:r>
            <a:r>
              <a:rPr lang="en-US" altLang="ja-JP" sz="2000" dirty="0" err="1"/>
              <a:t>host_cxt</a:t>
            </a:r>
            <a:r>
              <a:rPr lang="en-US" altLang="ja-JP" sz="2000" dirty="0"/>
              <a:t>/RobotController0.rtc</a:t>
            </a:r>
          </a:p>
        </p:txBody>
      </p:sp>
    </p:spTree>
    <p:extLst>
      <p:ext uri="{BB962C8B-B14F-4D97-AF65-F5344CB8AC3E}">
        <p14:creationId xmlns:p14="http://schemas.microsoft.com/office/powerpoint/2010/main" val="2026696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スライド番号プレースホルダ 1">
            <a:extLst>
              <a:ext uri="{FF2B5EF4-FFF2-40B4-BE49-F238E27FC236}">
                <a16:creationId xmlns:a16="http://schemas.microsoft.com/office/drawing/2014/main" id="{7568FBB6-8DA4-47DD-B135-F6DE63A262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DFCAD3-5EAF-4ECB-9C85-73FC14180B1B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400"/>
          </a:p>
        </p:txBody>
      </p:sp>
      <p:sp>
        <p:nvSpPr>
          <p:cNvPr id="33795" name="スライド番号プレースホルダ 3">
            <a:extLst>
              <a:ext uri="{FF2B5EF4-FFF2-40B4-BE49-F238E27FC236}">
                <a16:creationId xmlns:a16="http://schemas.microsoft.com/office/drawing/2014/main" id="{8994AB2C-0CDC-494A-86F6-4333D543F992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116CBB6-B4B3-4CFD-9FA8-76C03B23F1F5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400"/>
          </a:p>
        </p:txBody>
      </p:sp>
      <p:sp>
        <p:nvSpPr>
          <p:cNvPr id="33796" name="Rectangle 11">
            <a:extLst>
              <a:ext uri="{FF2B5EF4-FFF2-40B4-BE49-F238E27FC236}">
                <a16:creationId xmlns:a16="http://schemas.microsoft.com/office/drawing/2014/main" id="{7B992C39-B71F-45DE-89F0-FD55A8A4187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>
                <a:solidFill>
                  <a:srgbClr val="5F5F5F"/>
                </a:solidFill>
              </a:rPr>
              <a:t>資料</a:t>
            </a:r>
            <a:endParaRPr lang="en-US" altLang="ja-JP" dirty="0">
              <a:solidFill>
                <a:srgbClr val="5F5F5F"/>
              </a:solidFill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283FD7D2-5085-4A1F-83F5-A16BFBA4F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539163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000" kern="0" dirty="0">
                <a:solidFill>
                  <a:srgbClr val="5F5F5F"/>
                </a:solidFill>
              </a:rPr>
              <a:t>配布資料の「</a:t>
            </a:r>
            <a:r>
              <a:rPr lang="en-US" altLang="ja-JP" sz="2000" kern="0" dirty="0">
                <a:solidFill>
                  <a:srgbClr val="5F5F5F"/>
                </a:solidFill>
              </a:rPr>
              <a:t> </a:t>
            </a:r>
            <a:r>
              <a:rPr lang="en-US" altLang="ja-JP" sz="2000" kern="0" dirty="0" err="1">
                <a:solidFill>
                  <a:srgbClr val="5F5F5F"/>
                </a:solidFill>
              </a:rPr>
              <a:t>WEBpage</a:t>
            </a:r>
            <a:r>
              <a:rPr lang="en-US" altLang="ja-JP" sz="2000" kern="0" dirty="0">
                <a:solidFill>
                  <a:srgbClr val="5F5F5F"/>
                </a:solidFill>
              </a:rPr>
              <a:t> </a:t>
            </a:r>
            <a:r>
              <a:rPr lang="ja-JP" altLang="en-US" sz="2000" kern="0" dirty="0">
                <a:solidFill>
                  <a:srgbClr val="5F5F5F"/>
                </a:solidFill>
              </a:rPr>
              <a:t>」の</a:t>
            </a:r>
            <a:r>
              <a:rPr lang="en-US" altLang="ja-JP" sz="2000" kern="0" dirty="0">
                <a:solidFill>
                  <a:srgbClr val="5F5F5F"/>
                </a:solidFill>
              </a:rPr>
              <a:t>HTML</a:t>
            </a:r>
            <a:r>
              <a:rPr lang="ja-JP" altLang="en-US" sz="2000" kern="0" dirty="0">
                <a:solidFill>
                  <a:srgbClr val="5F5F5F"/>
                </a:solidFill>
              </a:rPr>
              <a:t>ファイルを開く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チュートリアル</a:t>
            </a:r>
            <a:r>
              <a:rPr lang="en-US" altLang="ja-JP" sz="1600" kern="0" dirty="0">
                <a:solidFill>
                  <a:srgbClr val="5F5F5F"/>
                </a:solidFill>
              </a:rPr>
              <a:t>(</a:t>
            </a:r>
            <a:r>
              <a:rPr lang="en-US" altLang="ja-JP" sz="1600" kern="0" dirty="0" err="1">
                <a:solidFill>
                  <a:srgbClr val="5F5F5F"/>
                </a:solidFill>
              </a:rPr>
              <a:t>rtshell</a:t>
            </a:r>
            <a:r>
              <a:rPr lang="ja-JP" altLang="en-US" sz="1600" kern="0" dirty="0">
                <a:solidFill>
                  <a:srgbClr val="5F5F5F"/>
                </a:solidFill>
              </a:rPr>
              <a:t>入門、</a:t>
            </a:r>
            <a:r>
              <a:rPr lang="en-US" altLang="ja-JP" sz="1600" kern="0" dirty="0">
                <a:solidFill>
                  <a:srgbClr val="5F5F5F"/>
                </a:solidFill>
              </a:rPr>
              <a:t>Raspberry Pi Mouse) _ OpenRTM-aist.html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ja-JP" altLang="en-US" sz="2000" kern="0" dirty="0">
                <a:solidFill>
                  <a:srgbClr val="5F5F5F"/>
                </a:solidFill>
              </a:rPr>
              <a:t>もしくは以下のリンク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kern="0" dirty="0">
                <a:solidFill>
                  <a:srgbClr val="5F5F5F"/>
                </a:solidFill>
              </a:rPr>
              <a:t>https://openrtm.org/openrtm/ja/node/7097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93329585-35A0-474C-B8DF-C3818E127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0364" y="2690998"/>
            <a:ext cx="6099373" cy="397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656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C87D96FD-AE27-45A4-ACDA-A0ED18E5C71A}"/>
              </a:ext>
            </a:extLst>
          </p:cNvPr>
          <p:cNvSpPr/>
          <p:nvPr/>
        </p:nvSpPr>
        <p:spPr>
          <a:xfrm>
            <a:off x="5018602" y="2078850"/>
            <a:ext cx="3960440" cy="2400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F8DDE7E-3AEA-4304-B799-0A0DBBABEFFE}"/>
              </a:ext>
            </a:extLst>
          </p:cNvPr>
          <p:cNvSpPr/>
          <p:nvPr/>
        </p:nvSpPr>
        <p:spPr>
          <a:xfrm>
            <a:off x="476545" y="2078850"/>
            <a:ext cx="3960440" cy="2400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RT</a:t>
            </a:r>
            <a:r>
              <a:rPr lang="ja-JP" altLang="en-US" sz="3600" dirty="0">
                <a:solidFill>
                  <a:srgbClr val="5F5F5F"/>
                </a:solidFill>
              </a:rPr>
              <a:t>システム起動の自動化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6C0AF50-D5D5-42DE-8BEF-6CB068746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03" y="2274005"/>
            <a:ext cx="3714788" cy="1890210"/>
          </a:xfrm>
          <a:prstGeom prst="rect">
            <a:avLst/>
          </a:prstGeom>
        </p:spPr>
      </p:pic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7D25F631-1561-4594-89B3-83077CE18FA6}"/>
              </a:ext>
            </a:extLst>
          </p:cNvPr>
          <p:cNvSpPr/>
          <p:nvPr/>
        </p:nvSpPr>
        <p:spPr>
          <a:xfrm>
            <a:off x="999427" y="4018493"/>
            <a:ext cx="2357438" cy="326356"/>
          </a:xfrm>
          <a:prstGeom prst="wedgeRoundRectCallout">
            <a:avLst>
              <a:gd name="adj1" fmla="val -6333"/>
              <a:gd name="adj2" fmla="val -14135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ダブルクリックして起動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AD78B21-6159-4936-92B9-A3FC5EE063E3}"/>
              </a:ext>
            </a:extLst>
          </p:cNvPr>
          <p:cNvSpPr/>
          <p:nvPr/>
        </p:nvSpPr>
        <p:spPr>
          <a:xfrm>
            <a:off x="1725499" y="1936735"/>
            <a:ext cx="1403795" cy="3144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</a:rPr>
              <a:t>RTC</a:t>
            </a:r>
            <a:r>
              <a:rPr kumimoji="1" lang="ja-JP" altLang="en-US" sz="2000" dirty="0">
                <a:solidFill>
                  <a:schemeClr val="tx1"/>
                </a:solidFill>
              </a:rPr>
              <a:t>起動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412ED203-E4FB-4CAB-B9E4-0942112B5EC9}"/>
              </a:ext>
            </a:extLst>
          </p:cNvPr>
          <p:cNvSpPr/>
          <p:nvPr/>
        </p:nvSpPr>
        <p:spPr>
          <a:xfrm>
            <a:off x="5543103" y="1936735"/>
            <a:ext cx="2934594" cy="3144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tx1"/>
                </a:solidFill>
              </a:rPr>
              <a:t>ポート接続、</a:t>
            </a:r>
            <a:r>
              <a:rPr lang="ja-JP" altLang="en-US" sz="2000" dirty="0">
                <a:solidFill>
                  <a:schemeClr val="tx1"/>
                </a:solidFill>
              </a:rPr>
              <a:t>アクティブ化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8FFE97BF-FE79-455C-B330-BA6D75691E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5751" y="2363074"/>
            <a:ext cx="2629297" cy="1901989"/>
          </a:xfrm>
          <a:prstGeom prst="rect">
            <a:avLst/>
          </a:prstGeom>
        </p:spPr>
      </p:pic>
      <p:sp>
        <p:nvSpPr>
          <p:cNvPr id="22" name="吹き出し: 角を丸めた四角形 21">
            <a:extLst>
              <a:ext uri="{FF2B5EF4-FFF2-40B4-BE49-F238E27FC236}">
                <a16:creationId xmlns:a16="http://schemas.microsoft.com/office/drawing/2014/main" id="{238A3DB9-226A-496D-A7D7-D1C9032C5945}"/>
              </a:ext>
            </a:extLst>
          </p:cNvPr>
          <p:cNvSpPr/>
          <p:nvPr/>
        </p:nvSpPr>
        <p:spPr>
          <a:xfrm>
            <a:off x="5695751" y="3887393"/>
            <a:ext cx="2781946" cy="557690"/>
          </a:xfrm>
          <a:prstGeom prst="wedgeRoundRectCallout">
            <a:avLst>
              <a:gd name="adj1" fmla="val -6333"/>
              <a:gd name="adj2" fmla="val -14135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GUI</a:t>
            </a:r>
            <a:r>
              <a:rPr kumimoji="1" lang="ja-JP" altLang="en-US" sz="1600" dirty="0">
                <a:solidFill>
                  <a:schemeClr val="tx1"/>
                </a:solidFill>
              </a:rPr>
              <a:t>での操作でポート接続、</a:t>
            </a:r>
            <a:r>
              <a:rPr kumimoji="1" lang="en-US" altLang="ja-JP" sz="1600" dirty="0">
                <a:solidFill>
                  <a:schemeClr val="tx1"/>
                </a:solidFill>
              </a:rPr>
              <a:t>RTC</a:t>
            </a:r>
            <a:r>
              <a:rPr kumimoji="1" lang="ja-JP" altLang="en-US" sz="1600" dirty="0">
                <a:solidFill>
                  <a:schemeClr val="tx1"/>
                </a:solidFill>
              </a:rPr>
              <a:t>のアクティブ化</a:t>
            </a:r>
          </a:p>
        </p:txBody>
      </p:sp>
      <p:sp>
        <p:nvSpPr>
          <p:cNvPr id="13" name="矢印: 下 12">
            <a:extLst>
              <a:ext uri="{FF2B5EF4-FFF2-40B4-BE49-F238E27FC236}">
                <a16:creationId xmlns:a16="http://schemas.microsoft.com/office/drawing/2014/main" id="{381A8B32-0120-4414-8293-FFC8AA2BEBB9}"/>
              </a:ext>
            </a:extLst>
          </p:cNvPr>
          <p:cNvSpPr/>
          <p:nvPr/>
        </p:nvSpPr>
        <p:spPr>
          <a:xfrm>
            <a:off x="2838227" y="4578963"/>
            <a:ext cx="3737961" cy="5850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5A2182BD-5C97-479D-A9BF-DD36DC7FB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539163" cy="80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400" kern="0" dirty="0">
                <a:solidFill>
                  <a:srgbClr val="5F5F5F"/>
                </a:solidFill>
              </a:rPr>
              <a:t>先ほどまでの</a:t>
            </a:r>
            <a:r>
              <a:rPr lang="en-US" altLang="ja-JP" sz="2400" kern="0" dirty="0">
                <a:solidFill>
                  <a:srgbClr val="5F5F5F"/>
                </a:solidFill>
              </a:rPr>
              <a:t>RT</a:t>
            </a:r>
            <a:r>
              <a:rPr lang="ja-JP" altLang="en-US" sz="2400" kern="0" dirty="0">
                <a:solidFill>
                  <a:srgbClr val="5F5F5F"/>
                </a:solidFill>
              </a:rPr>
              <a:t>システム起動手順を再起動時も実行するのは手間がかかる</a:t>
            </a:r>
            <a:endParaRPr lang="en-US" altLang="ja-JP" sz="1800" kern="0" dirty="0">
              <a:solidFill>
                <a:srgbClr val="5F5F5F"/>
              </a:solidFill>
            </a:endParaRPr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76818D2F-9B74-4F48-A3B2-7CBB1E820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737" y="5288011"/>
            <a:ext cx="8539163" cy="80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400" kern="0" dirty="0">
                <a:solidFill>
                  <a:srgbClr val="5F5F5F"/>
                </a:solidFill>
              </a:rPr>
              <a:t>これらの処理を自動化するバッチファイル、シェルスクリプトの作成手順を説明する。</a:t>
            </a:r>
            <a:endParaRPr lang="en-US" altLang="ja-JP" sz="1800" kern="0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579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400"/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3B501595-17F4-4159-AF37-779ADD8FB0E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4362" y="1352305"/>
            <a:ext cx="7915275" cy="72439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ja-JP" sz="2400" dirty="0" err="1">
                <a:solidFill>
                  <a:srgbClr val="5F5F5F"/>
                </a:solidFill>
              </a:rPr>
              <a:t>rtshell</a:t>
            </a:r>
            <a:r>
              <a:rPr lang="ja-JP" altLang="en-US" sz="2400" dirty="0">
                <a:solidFill>
                  <a:srgbClr val="5F5F5F"/>
                </a:solidFill>
              </a:rPr>
              <a:t>はコマンドラインで</a:t>
            </a:r>
            <a:r>
              <a:rPr lang="en-US" altLang="ja-JP" sz="2400" dirty="0">
                <a:solidFill>
                  <a:srgbClr val="5F5F5F"/>
                </a:solidFill>
              </a:rPr>
              <a:t>RT</a:t>
            </a:r>
            <a:r>
              <a:rPr lang="ja-JP" altLang="en-US" sz="2400" dirty="0">
                <a:solidFill>
                  <a:srgbClr val="5F5F5F"/>
                </a:solidFill>
              </a:rPr>
              <a:t>コンポーネントや</a:t>
            </a:r>
            <a:r>
              <a:rPr lang="en-US" altLang="ja-JP" sz="2400" dirty="0">
                <a:solidFill>
                  <a:srgbClr val="5F5F5F"/>
                </a:solidFill>
              </a:rPr>
              <a:t>RT</a:t>
            </a:r>
            <a:r>
              <a:rPr lang="ja-JP" altLang="en-US" sz="2400" dirty="0">
                <a:solidFill>
                  <a:srgbClr val="5F5F5F"/>
                </a:solidFill>
              </a:rPr>
              <a:t>システムを操作するツール</a:t>
            </a:r>
            <a:endParaRPr lang="en-US" altLang="ja-JP" sz="240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ja-JP" sz="2800" dirty="0">
              <a:solidFill>
                <a:srgbClr val="5F5F5F"/>
              </a:solidFill>
            </a:endParaRPr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 err="1">
                <a:solidFill>
                  <a:srgbClr val="5F5F5F"/>
                </a:solidFill>
              </a:rPr>
              <a:t>rtshell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05B0A95-571A-43D5-A732-221CCBC5C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887" y="3971770"/>
            <a:ext cx="2497925" cy="1057261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0C2E086-6FE4-4979-ACBF-E705F8DB82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7721" y="6020555"/>
            <a:ext cx="2447422" cy="86844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9021DB4D-8579-457E-AAD2-8A52D0E1C8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0493" y="1953058"/>
            <a:ext cx="2600895" cy="988113"/>
          </a:xfrm>
          <a:prstGeom prst="rect">
            <a:avLst/>
          </a:prstGeom>
        </p:spPr>
      </p:pic>
      <p:sp>
        <p:nvSpPr>
          <p:cNvPr id="8" name="矢印: 下 7">
            <a:extLst>
              <a:ext uri="{FF2B5EF4-FFF2-40B4-BE49-F238E27FC236}">
                <a16:creationId xmlns:a16="http://schemas.microsoft.com/office/drawing/2014/main" id="{34C1D20B-267D-486D-9614-6DC8645FCDED}"/>
              </a:ext>
            </a:extLst>
          </p:cNvPr>
          <p:cNvSpPr/>
          <p:nvPr/>
        </p:nvSpPr>
        <p:spPr>
          <a:xfrm>
            <a:off x="3441601" y="2759282"/>
            <a:ext cx="1845205" cy="1344793"/>
          </a:xfrm>
          <a:prstGeom prst="downArrow">
            <a:avLst>
              <a:gd name="adj1" fmla="val 22846"/>
              <a:gd name="adj2" fmla="val 26080"/>
            </a:avLst>
          </a:prstGeom>
          <a:gradFill flip="none" rotWithShape="1">
            <a:gsLst>
              <a:gs pos="0">
                <a:schemeClr val="accent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2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9EF66F0-1A4C-4368-8DD0-157BEE730753}"/>
              </a:ext>
            </a:extLst>
          </p:cNvPr>
          <p:cNvSpPr/>
          <p:nvPr/>
        </p:nvSpPr>
        <p:spPr>
          <a:xfrm>
            <a:off x="854541" y="3023955"/>
            <a:ext cx="7535890" cy="4460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/>
              <a:t>&gt; </a:t>
            </a:r>
            <a:r>
              <a:rPr lang="ja-JP" altLang="en-US" sz="2000" dirty="0"/>
              <a:t> </a:t>
            </a:r>
            <a:r>
              <a:rPr lang="en-US" altLang="ja-JP" sz="2000" dirty="0" err="1"/>
              <a:t>rtcon</a:t>
            </a:r>
            <a:r>
              <a:rPr lang="en-US" altLang="ja-JP" sz="2000" dirty="0"/>
              <a:t> localhost/ConsoleIn0.rtc:out localhost/ConsoleOut0.rtc:in</a:t>
            </a:r>
            <a:endParaRPr kumimoji="1" lang="ja-JP" altLang="en-US" sz="2000" dirty="0"/>
          </a:p>
        </p:txBody>
      </p:sp>
      <p:sp>
        <p:nvSpPr>
          <p:cNvPr id="14" name="矢印: 下 13">
            <a:extLst>
              <a:ext uri="{FF2B5EF4-FFF2-40B4-BE49-F238E27FC236}">
                <a16:creationId xmlns:a16="http://schemas.microsoft.com/office/drawing/2014/main" id="{F895AD58-779A-4303-A6A9-87A612918F87}"/>
              </a:ext>
            </a:extLst>
          </p:cNvPr>
          <p:cNvSpPr/>
          <p:nvPr/>
        </p:nvSpPr>
        <p:spPr>
          <a:xfrm>
            <a:off x="3438830" y="4697822"/>
            <a:ext cx="1845205" cy="1344793"/>
          </a:xfrm>
          <a:prstGeom prst="downArrow">
            <a:avLst>
              <a:gd name="adj1" fmla="val 22846"/>
              <a:gd name="adj2" fmla="val 26080"/>
            </a:avLst>
          </a:prstGeom>
          <a:gradFill flip="none" rotWithShape="1">
            <a:gsLst>
              <a:gs pos="0">
                <a:schemeClr val="accent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2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710A9AA-8AA1-4ABA-B0D1-46A2873DB3A2}"/>
              </a:ext>
            </a:extLst>
          </p:cNvPr>
          <p:cNvSpPr/>
          <p:nvPr/>
        </p:nvSpPr>
        <p:spPr>
          <a:xfrm>
            <a:off x="876045" y="5041818"/>
            <a:ext cx="7535890" cy="4460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/>
              <a:t>&gt; </a:t>
            </a:r>
            <a:r>
              <a:rPr lang="ja-JP" altLang="en-US" sz="2000" dirty="0"/>
              <a:t> </a:t>
            </a:r>
            <a:r>
              <a:rPr lang="en-US" altLang="ja-JP" sz="2000" dirty="0" err="1"/>
              <a:t>rtact</a:t>
            </a:r>
            <a:r>
              <a:rPr lang="en-US" altLang="ja-JP" sz="2000" dirty="0"/>
              <a:t> localhost/ConsoleIn0.rtc localhost/ConsoleOut0.rtc</a:t>
            </a:r>
            <a:endParaRPr kumimoji="1" lang="ja-JP" altLang="en-US" sz="2000" dirty="0"/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E303B735-B4FA-46EA-8BB3-4EA8488E689F}"/>
              </a:ext>
            </a:extLst>
          </p:cNvPr>
          <p:cNvSpPr/>
          <p:nvPr/>
        </p:nvSpPr>
        <p:spPr>
          <a:xfrm>
            <a:off x="614362" y="3917204"/>
            <a:ext cx="1946603" cy="942395"/>
          </a:xfrm>
          <a:prstGeom prst="wedgeRoundRectCallout">
            <a:avLst>
              <a:gd name="adj1" fmla="val 90552"/>
              <a:gd name="adj2" fmla="val 192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>
                <a:solidFill>
                  <a:schemeClr val="tx1"/>
                </a:solidFill>
              </a:rPr>
              <a:t>rtcon</a:t>
            </a:r>
            <a:r>
              <a:rPr kumimoji="1" lang="ja-JP" altLang="en-US" sz="2000" dirty="0">
                <a:solidFill>
                  <a:schemeClr val="tx1"/>
                </a:solidFill>
              </a:rPr>
              <a:t>コマンドでポートの接続</a:t>
            </a:r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E40E8DBC-BDE4-4EC6-B103-D500994885B0}"/>
              </a:ext>
            </a:extLst>
          </p:cNvPr>
          <p:cNvSpPr/>
          <p:nvPr/>
        </p:nvSpPr>
        <p:spPr>
          <a:xfrm>
            <a:off x="714319" y="5819917"/>
            <a:ext cx="1845205" cy="942395"/>
          </a:xfrm>
          <a:prstGeom prst="wedgeRoundRectCallout">
            <a:avLst>
              <a:gd name="adj1" fmla="val 90552"/>
              <a:gd name="adj2" fmla="val 192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>
                <a:solidFill>
                  <a:schemeClr val="tx1"/>
                </a:solidFill>
              </a:rPr>
              <a:t>rtact</a:t>
            </a:r>
            <a:r>
              <a:rPr kumimoji="1" lang="ja-JP" altLang="en-US" sz="2000" dirty="0">
                <a:solidFill>
                  <a:schemeClr val="tx1"/>
                </a:solidFill>
              </a:rPr>
              <a:t>コマンドでアクティブ化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ja-JP" sz="1400"/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3B501595-17F4-4159-AF37-779ADD8FB0E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4362" y="1352305"/>
            <a:ext cx="7915275" cy="296640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ja-JP" altLang="en-US" sz="2400" dirty="0">
                <a:solidFill>
                  <a:srgbClr val="5F5F5F"/>
                </a:solidFill>
              </a:rPr>
              <a:t>今回開発した「シミュレータ </a:t>
            </a:r>
            <a:r>
              <a:rPr lang="en-US" altLang="ja-JP" sz="2400" dirty="0">
                <a:solidFill>
                  <a:srgbClr val="5F5F5F"/>
                </a:solidFill>
              </a:rPr>
              <a:t>+ </a:t>
            </a:r>
            <a:r>
              <a:rPr lang="en-US" altLang="ja-JP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</a:t>
            </a:r>
            <a:r>
              <a:rPr lang="ja-JP" altLang="en-US" sz="2400" dirty="0">
                <a:solidFill>
                  <a:srgbClr val="5F5F5F"/>
                </a:solidFill>
              </a:rPr>
              <a:t>」のシステムを起動、終了するための手順は以下のとおりである。</a:t>
            </a:r>
            <a:endParaRPr lang="en-US" altLang="ja-JP" sz="2400" dirty="0">
              <a:solidFill>
                <a:srgbClr val="5F5F5F"/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altLang="ja-JP" sz="2000" dirty="0" err="1">
                <a:solidFill>
                  <a:srgbClr val="5F5F5F"/>
                </a:solidFill>
              </a:rPr>
              <a:t>RaspberryPiMouseSimulator</a:t>
            </a:r>
            <a:r>
              <a:rPr lang="ja-JP" altLang="en-US" sz="2000" dirty="0">
                <a:solidFill>
                  <a:srgbClr val="5F5F5F"/>
                </a:solidFill>
              </a:rPr>
              <a:t>コンポーネント、　</a:t>
            </a:r>
            <a:r>
              <a:rPr lang="en-US" altLang="ja-JP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</a:t>
            </a:r>
            <a:r>
              <a:rPr lang="ja-JP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コンポーネントを起動する。</a:t>
            </a:r>
            <a:endParaRPr lang="en-US" altLang="ja-JP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ja-JP" altLang="en-US" sz="2000" dirty="0">
                <a:solidFill>
                  <a:srgbClr val="FF0000"/>
                </a:solidFill>
              </a:rPr>
              <a:t>ポートをコネクタで接続する</a:t>
            </a:r>
            <a:endParaRPr lang="en-US" altLang="ja-JP" sz="2000" dirty="0">
              <a:solidFill>
                <a:srgbClr val="FF0000"/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altLang="ja-JP" sz="2000" dirty="0">
                <a:solidFill>
                  <a:srgbClr val="FF0000"/>
                </a:solidFill>
              </a:rPr>
              <a:t>RTC</a:t>
            </a:r>
            <a:r>
              <a:rPr lang="ja-JP" altLang="en-US" sz="2000" dirty="0">
                <a:solidFill>
                  <a:srgbClr val="FF0000"/>
                </a:solidFill>
              </a:rPr>
              <a:t>をアクティブ化する</a:t>
            </a:r>
            <a:endParaRPr lang="en-US" altLang="ja-JP" sz="2000" dirty="0">
              <a:solidFill>
                <a:srgbClr val="FF0000"/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altLang="ja-JP" sz="2000" dirty="0">
                <a:solidFill>
                  <a:srgbClr val="FF0000"/>
                </a:solidFill>
              </a:rPr>
              <a:t>RTC</a:t>
            </a:r>
            <a:r>
              <a:rPr lang="ja-JP" altLang="en-US" sz="2000" dirty="0">
                <a:solidFill>
                  <a:srgbClr val="FF0000"/>
                </a:solidFill>
              </a:rPr>
              <a:t>を終了する</a:t>
            </a:r>
            <a:endParaRPr lang="en-US" altLang="ja-JP" sz="2000" dirty="0">
              <a:solidFill>
                <a:srgbClr val="FF0000"/>
              </a:solidFill>
            </a:endParaRPr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RT</a:t>
            </a:r>
            <a:r>
              <a:rPr lang="ja-JP" altLang="en-US" sz="3600" dirty="0">
                <a:solidFill>
                  <a:srgbClr val="5F5F5F"/>
                </a:solidFill>
              </a:rPr>
              <a:t>システムの起動、終了を自動化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557F0CA0-FFA5-48A5-BEAB-838DD2B35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402601"/>
            <a:ext cx="8628673" cy="2256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ja-JP" sz="2400" kern="0" dirty="0">
                <a:solidFill>
                  <a:srgbClr val="5F5F5F"/>
                </a:solidFill>
              </a:rPr>
              <a:t>1</a:t>
            </a:r>
            <a:r>
              <a:rPr lang="ja-JP" altLang="en-US" sz="2400" kern="0" dirty="0">
                <a:solidFill>
                  <a:srgbClr val="5F5F5F"/>
                </a:solidFill>
              </a:rPr>
              <a:t>～</a:t>
            </a:r>
            <a:r>
              <a:rPr lang="en-US" altLang="ja-JP" sz="2400" kern="0" dirty="0">
                <a:solidFill>
                  <a:srgbClr val="5F5F5F"/>
                </a:solidFill>
              </a:rPr>
              <a:t>4</a:t>
            </a:r>
            <a:r>
              <a:rPr lang="ja-JP" altLang="en-US" sz="2400" kern="0" dirty="0">
                <a:solidFill>
                  <a:srgbClr val="5F5F5F"/>
                </a:solidFill>
              </a:rPr>
              <a:t>を実行するスクリプトファイル</a:t>
            </a:r>
            <a:r>
              <a:rPr lang="en-US" altLang="ja-JP" sz="2400" kern="0" dirty="0">
                <a:solidFill>
                  <a:srgbClr val="5F5F5F"/>
                </a:solidFill>
              </a:rPr>
              <a:t>(</a:t>
            </a:r>
            <a:r>
              <a:rPr lang="ja-JP" altLang="en-US" sz="2400" kern="0" dirty="0">
                <a:solidFill>
                  <a:srgbClr val="5F5F5F"/>
                </a:solidFill>
              </a:rPr>
              <a:t>バッチファイル、シェルスクリプト</a:t>
            </a:r>
            <a:r>
              <a:rPr lang="en-US" altLang="ja-JP" sz="2400" kern="0" dirty="0">
                <a:solidFill>
                  <a:srgbClr val="5F5F5F"/>
                </a:solidFill>
              </a:rPr>
              <a:t>)</a:t>
            </a:r>
            <a:r>
              <a:rPr lang="ja-JP" altLang="en-US" sz="2400" kern="0" dirty="0">
                <a:solidFill>
                  <a:srgbClr val="5F5F5F"/>
                </a:solidFill>
              </a:rPr>
              <a:t>を作成し、簡単に</a:t>
            </a:r>
            <a:r>
              <a:rPr lang="en-US" altLang="ja-JP" sz="2400" kern="0" dirty="0">
                <a:solidFill>
                  <a:srgbClr val="5F5F5F"/>
                </a:solidFill>
              </a:rPr>
              <a:t>RT</a:t>
            </a:r>
            <a:r>
              <a:rPr lang="ja-JP" altLang="en-US" sz="2400" kern="0" dirty="0">
                <a:solidFill>
                  <a:srgbClr val="5F5F5F"/>
                </a:solidFill>
              </a:rPr>
              <a:t>システムを起動、終了できるようにする</a:t>
            </a:r>
            <a:endParaRPr lang="en-US" altLang="ja-JP" sz="24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rgbClr val="5F5F5F"/>
                </a:solidFill>
              </a:rPr>
              <a:t>1</a:t>
            </a:r>
            <a:r>
              <a:rPr lang="ja-JP" altLang="en-US" sz="2000" kern="0" dirty="0">
                <a:solidFill>
                  <a:srgbClr val="5F5F5F"/>
                </a:solidFill>
              </a:rPr>
              <a:t>については以下のプログラムを実行するコマンドを記述するだけ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ja-JP" sz="1600" kern="0" dirty="0">
                <a:solidFill>
                  <a:srgbClr val="5F5F5F"/>
                </a:solidFill>
              </a:rPr>
              <a:t>RaspberryPiMouseSimulatorComp.exe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ja-JP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</a:t>
            </a:r>
            <a:r>
              <a:rPr lang="en-US" altLang="ja-JP" sz="16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Comp.exe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rgbClr val="FF0000"/>
                </a:solidFill>
              </a:rPr>
              <a:t>2</a:t>
            </a:r>
            <a:r>
              <a:rPr lang="ja-JP" altLang="en-US" sz="2000" kern="0" dirty="0">
                <a:solidFill>
                  <a:srgbClr val="5F5F5F"/>
                </a:solidFill>
              </a:rPr>
              <a:t>、</a:t>
            </a:r>
            <a:r>
              <a:rPr lang="en-US" altLang="ja-JP" sz="2000" kern="0" dirty="0">
                <a:solidFill>
                  <a:srgbClr val="FF0000"/>
                </a:solidFill>
              </a:rPr>
              <a:t>3</a:t>
            </a:r>
            <a:r>
              <a:rPr lang="ja-JP" altLang="en-US" sz="2000" kern="0" dirty="0">
                <a:solidFill>
                  <a:srgbClr val="FF0000"/>
                </a:solidFill>
              </a:rPr>
              <a:t>、</a:t>
            </a:r>
            <a:r>
              <a:rPr lang="en-US" altLang="ja-JP" sz="2000" kern="0" dirty="0">
                <a:solidFill>
                  <a:srgbClr val="FF0000"/>
                </a:solidFill>
              </a:rPr>
              <a:t>4</a:t>
            </a:r>
            <a:r>
              <a:rPr lang="ja-JP" altLang="en-US" sz="2000" kern="0" dirty="0">
                <a:solidFill>
                  <a:srgbClr val="5F5F5F"/>
                </a:solidFill>
              </a:rPr>
              <a:t>については</a:t>
            </a:r>
            <a:r>
              <a:rPr lang="en-US" altLang="ja-JP" sz="2000" kern="0" dirty="0" err="1">
                <a:solidFill>
                  <a:srgbClr val="5F5F5F"/>
                </a:solidFill>
              </a:rPr>
              <a:t>rtshell</a:t>
            </a:r>
            <a:r>
              <a:rPr lang="ja-JP" altLang="en-US" sz="2000" kern="0" dirty="0">
                <a:solidFill>
                  <a:srgbClr val="5F5F5F"/>
                </a:solidFill>
              </a:rPr>
              <a:t>のコマンドを使用する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1200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502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事前準備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FC43454-65E4-4CC3-93A2-6C946A0B9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530" y="1352305"/>
            <a:ext cx="8529638" cy="5505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この実習ではコマンドラインによる操作を行うため、コマンドプロンプト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(Windows)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、ターミナル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(Ubuntu)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を起動してください。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Windows</a:t>
            </a:r>
            <a:r>
              <a:rPr lang="ja-JP" altLang="en-US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の場合は左下の「検索」に「コマンド プロンプト」と入力して検索する。</a:t>
            </a: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 eaLnBrk="1" hangingPunct="1">
              <a:lnSpc>
                <a:spcPct val="80000"/>
              </a:lnSpc>
              <a:buNone/>
            </a:pP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ja-JP" altLang="en-US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コマンドプロンプトが起動したら「</a:t>
            </a:r>
            <a:r>
              <a:rPr lang="en-US" altLang="ja-JP" sz="1800" b="1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rtls</a:t>
            </a:r>
            <a:r>
              <a:rPr lang="ja-JP" altLang="en-US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」を入力してみてください。「</a:t>
            </a:r>
            <a:r>
              <a:rPr lang="en-US" altLang="ja-JP" sz="1800" u="sng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‘</a:t>
            </a:r>
            <a:r>
              <a:rPr lang="en-US" altLang="ja-JP" sz="1800" u="sng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rtls</a:t>
            </a:r>
            <a:r>
              <a:rPr lang="en-US" altLang="ja-JP" sz="1800" u="sng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’ </a:t>
            </a:r>
            <a:r>
              <a:rPr lang="ja-JP" altLang="en-US" sz="1800" u="sng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は、内部コマンドまたは外部コマンド、操作可能なプログラムまたはバッチ ファイルとして認識されていません。</a:t>
            </a:r>
            <a:r>
              <a:rPr lang="ja-JP" altLang="en-US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」と表示された場合、</a:t>
            </a:r>
            <a:r>
              <a:rPr lang="en-US" altLang="ja-JP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Python</a:t>
            </a:r>
            <a:r>
              <a:rPr lang="ja-JP" altLang="en-US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のインストールフォルダ内の</a:t>
            </a:r>
            <a:r>
              <a:rPr lang="en-US" altLang="ja-JP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Scripts</a:t>
            </a:r>
            <a:r>
              <a:rPr lang="ja-JP" altLang="en-US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フォルダが環境変数</a:t>
            </a:r>
            <a:r>
              <a:rPr lang="en-US" altLang="ja-JP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Path</a:t>
            </a:r>
            <a:r>
              <a:rPr lang="ja-JP" altLang="en-US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に設定されていません。</a:t>
            </a: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ja-JP" altLang="en-US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「</a:t>
            </a:r>
            <a:r>
              <a:rPr lang="en-US" altLang="ja-JP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C:\Python38\Scripts</a:t>
            </a:r>
            <a:r>
              <a:rPr lang="ja-JP" altLang="en-US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」といったフォルダを環境変数</a:t>
            </a:r>
            <a:r>
              <a:rPr lang="en-US" altLang="ja-JP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Path</a:t>
            </a:r>
            <a:r>
              <a:rPr lang="ja-JP" altLang="en-US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に追加する必要がありますが、分からない場合は質問してください。</a:t>
            </a: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504FF5E2-191F-4F86-A748-0145B9BB3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808" y="2277473"/>
            <a:ext cx="2745305" cy="2381132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543D3CED-357D-4684-BCB6-5545C55E63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2495" y="2277473"/>
            <a:ext cx="4391036" cy="2303054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8AA3A8C-DE3E-4CAD-8BB2-95132394D5EE}"/>
              </a:ext>
            </a:extLst>
          </p:cNvPr>
          <p:cNvSpPr/>
          <p:nvPr/>
        </p:nvSpPr>
        <p:spPr>
          <a:xfrm>
            <a:off x="1047695" y="4486384"/>
            <a:ext cx="1035115" cy="172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1425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ja-JP" sz="1400"/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3B501595-17F4-4159-AF37-779ADD8FB0E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4362" y="1352305"/>
            <a:ext cx="7915275" cy="1022596"/>
          </a:xfrm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altLang="ja-JP" sz="2400" dirty="0" err="1">
                <a:solidFill>
                  <a:srgbClr val="5F5F5F"/>
                </a:solidFill>
              </a:rPr>
              <a:t>RTSystemEditor</a:t>
            </a:r>
            <a:r>
              <a:rPr lang="ja-JP" altLang="en-US" sz="2400" dirty="0">
                <a:solidFill>
                  <a:srgbClr val="5F5F5F"/>
                </a:solidFill>
              </a:rPr>
              <a:t>上でデータポートを接続する。</a:t>
            </a:r>
            <a:endParaRPr lang="en-US" altLang="ja-JP" sz="2400" dirty="0">
              <a:solidFill>
                <a:srgbClr val="5F5F5F"/>
              </a:solidFill>
            </a:endParaRPr>
          </a:p>
          <a:p>
            <a:pPr marL="457200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ja-JP" altLang="en-US" sz="2400" dirty="0">
                <a:solidFill>
                  <a:srgbClr val="5F5F5F"/>
                </a:solidFill>
              </a:rPr>
              <a:t>コネクタの接続情報をファイルに保存する。</a:t>
            </a:r>
            <a:endParaRPr lang="en-US" altLang="ja-JP" sz="2400" dirty="0">
              <a:solidFill>
                <a:srgbClr val="5F5F5F"/>
              </a:solidFill>
            </a:endParaRPr>
          </a:p>
          <a:p>
            <a:pPr marL="457200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ja-JP" altLang="en-US" sz="2400" b="1" dirty="0">
                <a:solidFill>
                  <a:srgbClr val="5F5F5F"/>
                </a:solidFill>
              </a:rPr>
              <a:t>再起動時にファイルの情報からコネクタを復元する。</a:t>
            </a:r>
            <a:endParaRPr lang="en-US" altLang="ja-JP" sz="2000" b="1" dirty="0">
              <a:solidFill>
                <a:srgbClr val="FF0000"/>
              </a:solidFill>
            </a:endParaRPr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ポート接続の自動化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197762BE-A2EA-47BA-85F0-0E5189BDC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4" y="3548860"/>
            <a:ext cx="4143375" cy="1552575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58EE6D6-6FDA-46FB-85ED-F578CEA131CB}"/>
              </a:ext>
            </a:extLst>
          </p:cNvPr>
          <p:cNvSpPr/>
          <p:nvPr/>
        </p:nvSpPr>
        <p:spPr>
          <a:xfrm>
            <a:off x="656565" y="2774771"/>
            <a:ext cx="8103275" cy="4460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/>
              <a:t>&gt; </a:t>
            </a:r>
            <a:r>
              <a:rPr lang="ja-JP" altLang="en-US" sz="2000" dirty="0"/>
              <a:t> </a:t>
            </a:r>
            <a:r>
              <a:rPr lang="en-US" altLang="ja-JP" sz="2000" dirty="0" err="1"/>
              <a:t>rtcryo</a:t>
            </a:r>
            <a:r>
              <a:rPr lang="en-US" altLang="ja-JP" sz="2000" dirty="0"/>
              <a:t> -o ${</a:t>
            </a:r>
            <a:r>
              <a:rPr lang="ja-JP" altLang="en-US" sz="2000" dirty="0"/>
              <a:t>保存する</a:t>
            </a:r>
            <a:r>
              <a:rPr lang="en-US" altLang="ja-JP" sz="2000" dirty="0"/>
              <a:t>XML</a:t>
            </a:r>
            <a:r>
              <a:rPr lang="ja-JP" altLang="en-US" sz="2000" dirty="0"/>
              <a:t>ファイルのパス</a:t>
            </a:r>
            <a:r>
              <a:rPr lang="en-US" altLang="ja-JP" sz="2000" dirty="0"/>
              <a:t>} ${</a:t>
            </a:r>
            <a:r>
              <a:rPr lang="ja-JP" altLang="en-US" sz="2000" dirty="0"/>
              <a:t>ネームサーバーのアドレス</a:t>
            </a:r>
            <a:r>
              <a:rPr lang="en-US" altLang="ja-JP" sz="2000" dirty="0"/>
              <a:t>}</a:t>
            </a:r>
            <a:endParaRPr kumimoji="1" lang="ja-JP" altLang="en-US" sz="20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28E45EA-8C64-49C7-B87A-E583EE0C17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150" y="3750094"/>
            <a:ext cx="1223265" cy="1223265"/>
          </a:xfrm>
          <a:prstGeom prst="rect">
            <a:avLst/>
          </a:prstGeom>
        </p:spPr>
      </p:pic>
      <p:sp>
        <p:nvSpPr>
          <p:cNvPr id="5" name="矢印: 右 4">
            <a:extLst>
              <a:ext uri="{FF2B5EF4-FFF2-40B4-BE49-F238E27FC236}">
                <a16:creationId xmlns:a16="http://schemas.microsoft.com/office/drawing/2014/main" id="{BB7E5633-BF25-4D25-9BFF-C8DAC703E973}"/>
              </a:ext>
            </a:extLst>
          </p:cNvPr>
          <p:cNvSpPr/>
          <p:nvPr/>
        </p:nvSpPr>
        <p:spPr>
          <a:xfrm>
            <a:off x="4797025" y="3868480"/>
            <a:ext cx="765085" cy="855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9880FCAB-077A-491C-8964-9ABAC7641348}"/>
              </a:ext>
            </a:extLst>
          </p:cNvPr>
          <p:cNvSpPr/>
          <p:nvPr/>
        </p:nvSpPr>
        <p:spPr>
          <a:xfrm>
            <a:off x="746575" y="5196840"/>
            <a:ext cx="2430270" cy="942395"/>
          </a:xfrm>
          <a:prstGeom prst="wedgeRoundRectCallout">
            <a:avLst>
              <a:gd name="adj1" fmla="val 36500"/>
              <a:gd name="adj2" fmla="val -9112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>
                <a:solidFill>
                  <a:schemeClr val="tx1"/>
                </a:solidFill>
              </a:rPr>
              <a:t>RTSystemEditor</a:t>
            </a:r>
            <a:r>
              <a:rPr kumimoji="1" lang="ja-JP" altLang="en-US" sz="2000" dirty="0">
                <a:solidFill>
                  <a:schemeClr val="tx1"/>
                </a:solidFill>
              </a:rPr>
              <a:t>でポートを接続する</a:t>
            </a:r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288679D8-9166-44FE-80D7-AB8710E3FEF5}"/>
              </a:ext>
            </a:extLst>
          </p:cNvPr>
          <p:cNvSpPr/>
          <p:nvPr/>
        </p:nvSpPr>
        <p:spPr>
          <a:xfrm>
            <a:off x="5201940" y="5231910"/>
            <a:ext cx="3327697" cy="942395"/>
          </a:xfrm>
          <a:prstGeom prst="wedgeRoundRectCallout">
            <a:avLst>
              <a:gd name="adj1" fmla="val 7121"/>
              <a:gd name="adj2" fmla="val -9245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>
                <a:solidFill>
                  <a:schemeClr val="tx1"/>
                </a:solidFill>
              </a:rPr>
              <a:t>rtcryo</a:t>
            </a:r>
            <a:r>
              <a:rPr kumimoji="1" lang="ja-JP" altLang="en-US" sz="2000" dirty="0">
                <a:solidFill>
                  <a:schemeClr val="tx1"/>
                </a:solidFill>
              </a:rPr>
              <a:t>コマンドで接続情報などを</a:t>
            </a:r>
            <a:r>
              <a:rPr lang="en-US" altLang="ja-JP" sz="2000" dirty="0">
                <a:solidFill>
                  <a:schemeClr val="tx1"/>
                </a:solidFill>
              </a:rPr>
              <a:t>XML</a:t>
            </a:r>
            <a:r>
              <a:rPr lang="ja-JP" altLang="en-US" sz="2000" dirty="0">
                <a:solidFill>
                  <a:schemeClr val="tx1"/>
                </a:solidFill>
              </a:rPr>
              <a:t>ファイルに保存する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右中かっこ 2">
            <a:extLst>
              <a:ext uri="{FF2B5EF4-FFF2-40B4-BE49-F238E27FC236}">
                <a16:creationId xmlns:a16="http://schemas.microsoft.com/office/drawing/2014/main" id="{09EDAA38-DC75-4149-A9BB-2B255EB60167}"/>
              </a:ext>
            </a:extLst>
          </p:cNvPr>
          <p:cNvSpPr/>
          <p:nvPr/>
        </p:nvSpPr>
        <p:spPr>
          <a:xfrm>
            <a:off x="7145415" y="1352305"/>
            <a:ext cx="261900" cy="703400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8402120-AE03-4F23-A991-60FC8AF1B1BD}"/>
              </a:ext>
            </a:extLst>
          </p:cNvPr>
          <p:cNvSpPr/>
          <p:nvPr/>
        </p:nvSpPr>
        <p:spPr>
          <a:xfrm>
            <a:off x="7466052" y="1543335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dirty="0">
                <a:solidFill>
                  <a:srgbClr val="5F5F5F"/>
                </a:solidFill>
              </a:rPr>
              <a:t>前準備</a:t>
            </a:r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05140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RT</a:t>
            </a:r>
            <a:r>
              <a:rPr lang="ja-JP" altLang="en-US" sz="3600" dirty="0">
                <a:solidFill>
                  <a:srgbClr val="5F5F5F"/>
                </a:solidFill>
              </a:rPr>
              <a:t>システムの保存、復元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197762BE-A2EA-47BA-85F0-0E5189BDC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0796" y="2053665"/>
            <a:ext cx="4143375" cy="1552575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58EE6D6-6FDA-46FB-85ED-F578CEA131CB}"/>
              </a:ext>
            </a:extLst>
          </p:cNvPr>
          <p:cNvSpPr/>
          <p:nvPr/>
        </p:nvSpPr>
        <p:spPr>
          <a:xfrm>
            <a:off x="844566" y="1387999"/>
            <a:ext cx="7535890" cy="4460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/>
              <a:t>&gt; </a:t>
            </a:r>
            <a:r>
              <a:rPr lang="ja-JP" altLang="en-US" sz="2000" dirty="0"/>
              <a:t> </a:t>
            </a:r>
            <a:r>
              <a:rPr lang="en-US" altLang="ja-JP" sz="2000" dirty="0" err="1"/>
              <a:t>rtresurrect</a:t>
            </a:r>
            <a:r>
              <a:rPr lang="en-US" altLang="ja-JP" sz="2000" dirty="0"/>
              <a:t> ${</a:t>
            </a:r>
            <a:r>
              <a:rPr lang="ja-JP" altLang="en-US" sz="2000"/>
              <a:t>保存した</a:t>
            </a:r>
            <a:r>
              <a:rPr lang="en-US" altLang="ja-JP" sz="2000"/>
              <a:t>XML</a:t>
            </a:r>
            <a:r>
              <a:rPr lang="ja-JP" altLang="en-US" sz="2000" dirty="0"/>
              <a:t>ファイルのパス</a:t>
            </a:r>
            <a:r>
              <a:rPr lang="en-US" altLang="ja-JP" sz="2000" dirty="0"/>
              <a:t>}</a:t>
            </a:r>
            <a:endParaRPr kumimoji="1" lang="ja-JP" altLang="en-US" sz="20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28E45EA-8C64-49C7-B87A-E583EE0C17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197" y="2218318"/>
            <a:ext cx="1223265" cy="1223265"/>
          </a:xfrm>
          <a:prstGeom prst="rect">
            <a:avLst/>
          </a:prstGeom>
        </p:spPr>
      </p:pic>
      <p:sp>
        <p:nvSpPr>
          <p:cNvPr id="5" name="矢印: 右 4">
            <a:extLst>
              <a:ext uri="{FF2B5EF4-FFF2-40B4-BE49-F238E27FC236}">
                <a16:creationId xmlns:a16="http://schemas.microsoft.com/office/drawing/2014/main" id="{BB7E5633-BF25-4D25-9BFF-C8DAC703E973}"/>
              </a:ext>
            </a:extLst>
          </p:cNvPr>
          <p:cNvSpPr/>
          <p:nvPr/>
        </p:nvSpPr>
        <p:spPr>
          <a:xfrm>
            <a:off x="3041491" y="2402404"/>
            <a:ext cx="765085" cy="855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141A792D-E93E-49B0-95C8-277D71F62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873" y="5023915"/>
            <a:ext cx="7915275" cy="72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ja-JP" altLang="en-US" sz="2400" kern="0" dirty="0">
                <a:solidFill>
                  <a:srgbClr val="5F5F5F"/>
                </a:solidFill>
              </a:rPr>
              <a:t>作成した</a:t>
            </a:r>
            <a:r>
              <a:rPr lang="en-US" altLang="ja-JP" sz="2400" kern="0" dirty="0">
                <a:solidFill>
                  <a:srgbClr val="5F5F5F"/>
                </a:solidFill>
              </a:rPr>
              <a:t>XML</a:t>
            </a:r>
            <a:r>
              <a:rPr lang="ja-JP" altLang="en-US" sz="2400" kern="0" dirty="0">
                <a:solidFill>
                  <a:srgbClr val="5F5F5F"/>
                </a:solidFill>
              </a:rPr>
              <a:t>ファイルからポートの接続情報を読み込み、元のシステムを復元できる。</a:t>
            </a:r>
            <a:endParaRPr lang="en-US" altLang="ja-JP" sz="2000" kern="0" dirty="0">
              <a:solidFill>
                <a:srgbClr val="FF0000"/>
              </a:solidFill>
            </a:endParaRPr>
          </a:p>
        </p:txBody>
      </p:sp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5B5EAD7C-D04C-49CB-87E0-E8C3F06ED64C}"/>
              </a:ext>
            </a:extLst>
          </p:cNvPr>
          <p:cNvSpPr/>
          <p:nvPr/>
        </p:nvSpPr>
        <p:spPr>
          <a:xfrm>
            <a:off x="1377642" y="3687391"/>
            <a:ext cx="4319483" cy="942395"/>
          </a:xfrm>
          <a:prstGeom prst="wedgeRoundRectCallout">
            <a:avLst>
              <a:gd name="adj1" fmla="val 6408"/>
              <a:gd name="adj2" fmla="val -7384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rtresurrect</a:t>
            </a:r>
            <a:r>
              <a:rPr lang="ja-JP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コマンドで</a:t>
            </a:r>
            <a:r>
              <a:rPr lang="en-US" altLang="ja-JP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XML</a:t>
            </a:r>
            <a:r>
              <a:rPr lang="ja-JP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ファイルの情報からポートを接続する。</a:t>
            </a:r>
            <a:endParaRPr kumimoji="1" lang="ja-JP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219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F9B5DBD2-74E8-4A95-8C36-B57B49DB3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68" y="1088740"/>
            <a:ext cx="8950433" cy="5634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ja-JP" sz="2800" kern="0" dirty="0" err="1">
                <a:solidFill>
                  <a:srgbClr val="5F5F5F"/>
                </a:solidFill>
              </a:rPr>
              <a:t>rtcryo</a:t>
            </a:r>
            <a:r>
              <a:rPr lang="ja-JP" altLang="en-US" sz="2800" kern="0" dirty="0">
                <a:solidFill>
                  <a:srgbClr val="5F5F5F"/>
                </a:solidFill>
              </a:rPr>
              <a:t>コマンドを試してみる</a:t>
            </a:r>
            <a:endParaRPr lang="en-US" altLang="ja-JP" sz="1400" kern="0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2400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RTSystemEditor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でポートを接続した状態にする。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 eaLnBrk="1" hangingPunct="1">
              <a:lnSpc>
                <a:spcPct val="80000"/>
              </a:lnSpc>
              <a:buNone/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2400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rtcryo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コマンドでシステムの情報を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XML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ファイルに保存する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2400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PyYAML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がインストールされていないとエラーになる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314450" lvl="2" indent="-457200"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pip install </a:t>
            </a:r>
            <a:r>
              <a:rPr lang="en-US" altLang="ja-JP" sz="2000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pyyaml</a:t>
            </a: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RT</a:t>
            </a:r>
            <a:r>
              <a:rPr lang="ja-JP" altLang="en-US" sz="3600" dirty="0">
                <a:solidFill>
                  <a:srgbClr val="5F5F5F"/>
                </a:solidFill>
              </a:rPr>
              <a:t>システムの保存、復元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6D81FB2-114F-40B7-ADCF-EA0E94BAF118}"/>
              </a:ext>
            </a:extLst>
          </p:cNvPr>
          <p:cNvSpPr/>
          <p:nvPr/>
        </p:nvSpPr>
        <p:spPr>
          <a:xfrm>
            <a:off x="1061610" y="4187859"/>
            <a:ext cx="7535890" cy="4460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/>
              <a:t>&gt; </a:t>
            </a:r>
            <a:r>
              <a:rPr lang="ja-JP" altLang="en-US" sz="2000" dirty="0"/>
              <a:t> </a:t>
            </a:r>
            <a:r>
              <a:rPr lang="en-US" altLang="ja-JP" sz="2000" dirty="0" err="1"/>
              <a:t>rtcryo</a:t>
            </a:r>
            <a:r>
              <a:rPr lang="en-US" altLang="ja-JP" sz="2000" dirty="0"/>
              <a:t> -o </a:t>
            </a:r>
            <a:r>
              <a:rPr lang="en-US" altLang="ja-JP" sz="2000" u="sng" dirty="0"/>
              <a:t>C:\work\robotcontroller.xml</a:t>
            </a:r>
            <a:r>
              <a:rPr lang="en-US" altLang="ja-JP" sz="2000" dirty="0"/>
              <a:t> localhost</a:t>
            </a:r>
            <a:endParaRPr kumimoji="1" lang="ja-JP" altLang="en-US" sz="2000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CBC24D5A-3DC2-4B9F-8024-3179C1811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754" y="1906843"/>
            <a:ext cx="4143375" cy="1552575"/>
          </a:xfrm>
          <a:prstGeom prst="rect">
            <a:avLst/>
          </a:prstGeom>
        </p:spPr>
      </p:pic>
      <p:sp>
        <p:nvSpPr>
          <p:cNvPr id="11" name="吹き出し: 角を丸めた四角形 10">
            <a:extLst>
              <a:ext uri="{FF2B5EF4-FFF2-40B4-BE49-F238E27FC236}">
                <a16:creationId xmlns:a16="http://schemas.microsoft.com/office/drawing/2014/main" id="{2894EEA5-0B08-4FC1-993F-C6DF541E515A}"/>
              </a:ext>
            </a:extLst>
          </p:cNvPr>
          <p:cNvSpPr/>
          <p:nvPr/>
        </p:nvSpPr>
        <p:spPr>
          <a:xfrm>
            <a:off x="915620" y="4824320"/>
            <a:ext cx="3656380" cy="989945"/>
          </a:xfrm>
          <a:prstGeom prst="wedgeRoundRectCallout">
            <a:avLst>
              <a:gd name="adj1" fmla="val 32892"/>
              <a:gd name="adj2" fmla="val -6586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>
                <a:solidFill>
                  <a:schemeClr val="tx1"/>
                </a:solidFill>
              </a:rPr>
              <a:t>XML</a:t>
            </a:r>
            <a:r>
              <a:rPr kumimoji="1" lang="ja-JP" altLang="en-US" sz="2000" dirty="0">
                <a:solidFill>
                  <a:schemeClr val="tx1"/>
                </a:solidFill>
              </a:rPr>
              <a:t>ファイルを保存するパスを指定</a:t>
            </a:r>
            <a:r>
              <a:rPr kumimoji="1" lang="ja-JP" altLang="en-US" sz="2000">
                <a:solidFill>
                  <a:schemeClr val="tx1"/>
                </a:solidFill>
              </a:rPr>
              <a:t>する。パス</a:t>
            </a:r>
            <a:r>
              <a:rPr kumimoji="1" lang="ja-JP" altLang="en-US" sz="2000" dirty="0">
                <a:solidFill>
                  <a:schemeClr val="tx1"/>
                </a:solidFill>
              </a:rPr>
              <a:t>は分かりやすい場所に変更してください</a:t>
            </a:r>
          </a:p>
        </p:txBody>
      </p:sp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F4994E09-B6B0-40F9-BB5A-E3BA88372A16}"/>
              </a:ext>
            </a:extLst>
          </p:cNvPr>
          <p:cNvSpPr/>
          <p:nvPr/>
        </p:nvSpPr>
        <p:spPr>
          <a:xfrm>
            <a:off x="5326113" y="4754850"/>
            <a:ext cx="3498307" cy="780670"/>
          </a:xfrm>
          <a:prstGeom prst="wedgeRoundRectCallout">
            <a:avLst>
              <a:gd name="adj1" fmla="val -13960"/>
              <a:gd name="adj2" fmla="val -7216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tx1"/>
                </a:solidFill>
              </a:rPr>
              <a:t>ネームサーバーを指定する。今回は</a:t>
            </a:r>
            <a:r>
              <a:rPr kumimoji="1" lang="en-US" altLang="ja-JP" sz="2000" dirty="0">
                <a:solidFill>
                  <a:schemeClr val="tx1"/>
                </a:solidFill>
              </a:rPr>
              <a:t>localhost</a:t>
            </a:r>
            <a:r>
              <a:rPr kumimoji="1" lang="ja-JP" altLang="en-US" sz="2000" dirty="0">
                <a:solidFill>
                  <a:schemeClr val="tx1"/>
                </a:solidFill>
              </a:rPr>
              <a:t>のみ。</a:t>
            </a:r>
          </a:p>
        </p:txBody>
      </p:sp>
    </p:spTree>
    <p:extLst>
      <p:ext uri="{BB962C8B-B14F-4D97-AF65-F5344CB8AC3E}">
        <p14:creationId xmlns:p14="http://schemas.microsoft.com/office/powerpoint/2010/main" val="3652814975"/>
      </p:ext>
    </p:extLst>
  </p:cSld>
  <p:clrMapOvr>
    <a:masterClrMapping/>
  </p:clrMapOvr>
</p:sld>
</file>

<file path=ppt/theme/theme1.xml><?xml version="1.0" encoding="utf-8"?>
<a:theme xmlns:a="http://schemas.openxmlformats.org/drawingml/2006/main" name="aist-1e">
  <a:themeElements>
    <a:clrScheme name="aist-1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ist-1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ist-1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aist-1e</Template>
  <TotalTime>35043</TotalTime>
  <Words>1483</Words>
  <Application>Microsoft Office PowerPoint</Application>
  <PresentationFormat>画面に合わせる (4:3)</PresentationFormat>
  <Paragraphs>326</Paragraphs>
  <Slides>18</Slides>
  <Notes>18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2" baseType="lpstr">
      <vt:lpstr>ＭＳ Ｐゴシック</vt:lpstr>
      <vt:lpstr>Arial</vt:lpstr>
      <vt:lpstr>aist-1e</vt:lpstr>
      <vt:lpstr>Corel DESIGNER</vt:lpstr>
      <vt:lpstr>rtshell入門 </vt:lpstr>
      <vt:lpstr>資料</vt:lpstr>
      <vt:lpstr>RTシステム起動の自動化</vt:lpstr>
      <vt:lpstr>rtshell</vt:lpstr>
      <vt:lpstr>RTシステムの起動、終了を自動化</vt:lpstr>
      <vt:lpstr>事前準備</vt:lpstr>
      <vt:lpstr>ポート接続の自動化</vt:lpstr>
      <vt:lpstr>RTシステムの保存、復元</vt:lpstr>
      <vt:lpstr>RTシステムの保存、復元</vt:lpstr>
      <vt:lpstr>RTシステムの保存、復元</vt:lpstr>
      <vt:lpstr>RTCのアクティブ化の自動処理</vt:lpstr>
      <vt:lpstr>RTCの非アクティブ化</vt:lpstr>
      <vt:lpstr>RTCの終了の自動化</vt:lpstr>
      <vt:lpstr>スクリプトファイルの作成</vt:lpstr>
      <vt:lpstr>バッチファイル作成,編集</vt:lpstr>
      <vt:lpstr>起動自動化のスクリプトファイルの作成</vt:lpstr>
      <vt:lpstr>起動自動化のスクリプトファイルの作成</vt:lpstr>
      <vt:lpstr>終了自動化のスクリプトファイルの作成</vt:lpstr>
    </vt:vector>
  </TitlesOfParts>
  <Company>国立研究開発法人産業技術総合研究所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安藤慶昭</dc:creator>
  <cp:lastModifiedBy>宮本信彦</cp:lastModifiedBy>
  <cp:revision>1282</cp:revision>
  <cp:lastPrinted>2019-05-31T00:39:29Z</cp:lastPrinted>
  <dcterms:created xsi:type="dcterms:W3CDTF">2005-10-20T13:06:43Z</dcterms:created>
  <dcterms:modified xsi:type="dcterms:W3CDTF">2025-04-01T01:59:04Z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dc55989-3c9e-4466-8514-eac6f80f6373_Enabled">
    <vt:lpwstr>true</vt:lpwstr>
  </property>
  <property fmtid="{D5CDD505-2E9C-101B-9397-08002B2CF9AE}" pid="3" name="MSIP_Label_ddc55989-3c9e-4466-8514-eac6f80f6373_SetDate">
    <vt:lpwstr>2022-05-30T07:54:01Z</vt:lpwstr>
  </property>
  <property fmtid="{D5CDD505-2E9C-101B-9397-08002B2CF9AE}" pid="4" name="MSIP_Label_ddc55989-3c9e-4466-8514-eac6f80f6373_Method">
    <vt:lpwstr>Privileged</vt:lpwstr>
  </property>
  <property fmtid="{D5CDD505-2E9C-101B-9397-08002B2CF9AE}" pid="5" name="MSIP_Label_ddc55989-3c9e-4466-8514-eac6f80f6373_Name">
    <vt:lpwstr>ddc55989-3c9e-4466-8514-eac6f80f6373</vt:lpwstr>
  </property>
  <property fmtid="{D5CDD505-2E9C-101B-9397-08002B2CF9AE}" pid="6" name="MSIP_Label_ddc55989-3c9e-4466-8514-eac6f80f6373_SiteId">
    <vt:lpwstr>18a7fec8-652f-409b-8369-272d9ce80620</vt:lpwstr>
  </property>
  <property fmtid="{D5CDD505-2E9C-101B-9397-08002B2CF9AE}" pid="7" name="MSIP_Label_ddc55989-3c9e-4466-8514-eac6f80f6373_ActionId">
    <vt:lpwstr>772b3ef8-8945-4971-8fc6-3aece7e200fc</vt:lpwstr>
  </property>
  <property fmtid="{D5CDD505-2E9C-101B-9397-08002B2CF9AE}" pid="8" name="MSIP_Label_ddc55989-3c9e-4466-8514-eac6f80f6373_ContentBits">
    <vt:lpwstr>0</vt:lpwstr>
  </property>
</Properties>
</file>