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625" r:id="rId2"/>
    <p:sldId id="630" r:id="rId3"/>
    <p:sldId id="644" r:id="rId4"/>
    <p:sldId id="655" r:id="rId5"/>
    <p:sldId id="645" r:id="rId6"/>
    <p:sldId id="656" r:id="rId7"/>
    <p:sldId id="657" r:id="rId8"/>
    <p:sldId id="658" r:id="rId9"/>
    <p:sldId id="659" r:id="rId10"/>
    <p:sldId id="660" r:id="rId11"/>
    <p:sldId id="661" r:id="rId12"/>
    <p:sldId id="677" r:id="rId13"/>
    <p:sldId id="662" r:id="rId14"/>
    <p:sldId id="663" r:id="rId15"/>
    <p:sldId id="664" r:id="rId16"/>
    <p:sldId id="665" r:id="rId17"/>
    <p:sldId id="666" r:id="rId18"/>
    <p:sldId id="674" r:id="rId19"/>
    <p:sldId id="667" r:id="rId20"/>
    <p:sldId id="668" r:id="rId21"/>
    <p:sldId id="676" r:id="rId22"/>
    <p:sldId id="669" r:id="rId23"/>
    <p:sldId id="670" r:id="rId24"/>
    <p:sldId id="671" r:id="rId25"/>
    <p:sldId id="672" r:id="rId26"/>
    <p:sldId id="673" r:id="rId27"/>
    <p:sldId id="675" r:id="rId28"/>
  </p:sldIdLst>
  <p:sldSz cx="9144000" cy="6858000" type="screen4x3"/>
  <p:notesSz cx="6797675" cy="9926638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sz="1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本信彦" initials="宮本信彦" lastIdx="1" clrIdx="0">
    <p:extLst>
      <p:ext uri="{19B8F6BF-5375-455C-9EA6-DF929625EA0E}">
        <p15:presenceInfo xmlns:p15="http://schemas.microsoft.com/office/powerpoint/2012/main" userId="S::n-miyamoto@aist.go.jp::4d1bc24d-f5e5-48f7-ad13-d51f4a5a170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9900"/>
    <a:srgbClr val="FA9862"/>
    <a:srgbClr val="003366"/>
    <a:srgbClr val="99FF99"/>
    <a:srgbClr val="FFCC00"/>
    <a:srgbClr val="99CC00"/>
    <a:srgbClr val="CCCC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7" autoAdjust="0"/>
    <p:restoredTop sz="97536" autoAdjust="0"/>
  </p:normalViewPr>
  <p:slideViewPr>
    <p:cSldViewPr snapToObjects="1">
      <p:cViewPr varScale="1">
        <p:scale>
          <a:sx n="65" d="100"/>
          <a:sy n="65" d="100"/>
        </p:scale>
        <p:origin x="821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>
      <p:cViewPr varScale="1">
        <p:scale>
          <a:sx n="37" d="100"/>
          <a:sy n="37" d="100"/>
        </p:scale>
        <p:origin x="1779" y="42"/>
      </p:cViewPr>
      <p:guideLst>
        <p:guide orient="horz" pos="3126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F3B3CBF-D788-46C9-99D7-07D583C6B6D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B042EE6-2CFB-4EA3-BF80-D99ED3BC13A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C0F2A81A-BB7C-4183-8CF0-6D90995AEE6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5EDB231-BB03-4CF0-A22A-64F2C3A4115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B9B37E83-78A5-47AB-AA7F-C6BAFB39303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5BBC8FC-489B-4ED9-AF2F-AA9A36DE792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4E2DB376-E868-4DD4-9223-E903B5B640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B0284F2D-64EA-4428-B91B-8343D4AF2513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7FDE79A3-1EE2-4114-A431-29F038B451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noProof="0"/>
              <a:t>マスタ テキストの書式設定</a:t>
            </a:r>
          </a:p>
          <a:p>
            <a:pPr lvl="1"/>
            <a:r>
              <a:rPr lang="ja-JP" altLang="en-US" noProof="0"/>
              <a:t>第 </a:t>
            </a:r>
            <a:r>
              <a:rPr lang="en-US" altLang="ja-JP" noProof="0"/>
              <a:t>2 </a:t>
            </a:r>
            <a:r>
              <a:rPr lang="ja-JP" altLang="en-US" noProof="0"/>
              <a:t>レベル</a:t>
            </a:r>
          </a:p>
          <a:p>
            <a:pPr lvl="2"/>
            <a:r>
              <a:rPr lang="ja-JP" altLang="en-US" noProof="0"/>
              <a:t>第 </a:t>
            </a:r>
            <a:r>
              <a:rPr lang="en-US" altLang="ja-JP" noProof="0"/>
              <a:t>3 </a:t>
            </a:r>
            <a:r>
              <a:rPr lang="ja-JP" altLang="en-US" noProof="0"/>
              <a:t>レベル</a:t>
            </a:r>
          </a:p>
          <a:p>
            <a:pPr lvl="3"/>
            <a:r>
              <a:rPr lang="ja-JP" altLang="en-US" noProof="0"/>
              <a:t>第 </a:t>
            </a:r>
            <a:r>
              <a:rPr lang="en-US" altLang="ja-JP" noProof="0"/>
              <a:t>4 </a:t>
            </a:r>
            <a:r>
              <a:rPr lang="ja-JP" altLang="en-US" noProof="0"/>
              <a:t>レベル</a:t>
            </a:r>
          </a:p>
          <a:p>
            <a:pPr lvl="4"/>
            <a:r>
              <a:rPr lang="ja-JP" altLang="en-US" noProof="0"/>
              <a:t>第 </a:t>
            </a:r>
            <a:r>
              <a:rPr lang="en-US" altLang="ja-JP" noProof="0"/>
              <a:t>5 </a:t>
            </a:r>
            <a:r>
              <a:rPr lang="ja-JP" altLang="en-US" noProof="0"/>
              <a:t>レベル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2F202A3-2F5E-4576-B985-7DED6FE04CC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defTabSz="955731" eaLnBrk="1" hangingPunct="1">
              <a:defRPr sz="1300">
                <a:latin typeface="Arial" charset="0"/>
                <a:ea typeface="ＭＳ Ｐゴシック" pitchFamily="50" charset="-128"/>
              </a:defRPr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FC07F1A8-7CAD-4604-8B13-582D150734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5530" tIns="47765" rIns="95530" bIns="47765" numCol="1" anchor="b" anchorCtr="0" compatLnSpc="1">
            <a:prstTxWarp prst="textNoShape">
              <a:avLst/>
            </a:prstTxWarp>
          </a:bodyPr>
          <a:lstStyle>
            <a:lvl1pPr algn="r" defTabSz="955731" eaLnBrk="1" hangingPunct="1">
              <a:defRPr sz="1300"/>
            </a:lvl1pPr>
          </a:lstStyle>
          <a:p>
            <a:pPr>
              <a:defRPr/>
            </a:pPr>
            <a:fld id="{886F9A47-D42A-49B4-BE17-4DCDAE1AF40D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明朝" pitchFamily="18" charset="-128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>
            <a:extLst>
              <a:ext uri="{FF2B5EF4-FFF2-40B4-BE49-F238E27FC236}">
                <a16:creationId xmlns:a16="http://schemas.microsoft.com/office/drawing/2014/main" id="{A070662D-6494-4230-B80A-4977E8CE85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6EF2F441-707F-480F-AF62-C5E20B552358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3D809C93-9267-43FE-B225-F5E8926852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FE64AD81-87AC-451F-8CB4-04C29BF08F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ja-JP" altLang="ja-JP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73338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2904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8324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6267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090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7497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5227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5402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86068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19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523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442BEA1-7006-48BD-B7C2-27AB0B38A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C933F4D7-4CBA-4FA8-B4BD-567BE90C191B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19" name="Rectangle 7">
            <a:extLst>
              <a:ext uri="{FF2B5EF4-FFF2-40B4-BE49-F238E27FC236}">
                <a16:creationId xmlns:a16="http://schemas.microsoft.com/office/drawing/2014/main" id="{774FE409-30A9-4EAD-8814-723837384E36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24282D9F-87FC-4AB4-B67C-AE7E3DABE376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6EB16652-CC82-4CFE-B2C1-2558478EFF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34821" name="Rectangle 3">
            <a:extLst>
              <a:ext uri="{FF2B5EF4-FFF2-40B4-BE49-F238E27FC236}">
                <a16:creationId xmlns:a16="http://schemas.microsoft.com/office/drawing/2014/main" id="{ACD001E7-3D8C-4391-A6E6-A56958208E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287719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20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34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21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4470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22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795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9886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95324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24021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9413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27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3285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3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6420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4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057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5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75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6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99693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7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1353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8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30259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EEB9E338-576E-44DD-A1CE-10E4F42E55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15963" indent="-274638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0172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543050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1984375" indent="-219075" defTabSz="955675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4415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8987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3559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13175" indent="-219075" defTabSz="955675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>
              <a:spcBef>
                <a:spcPct val="0"/>
              </a:spcBef>
            </a:pPr>
            <a:fld id="{BE56F86A-5CC3-4F8C-919F-73152F221106}" type="slidenum">
              <a:rPr lang="en-US" altLang="ja-JP" sz="1300" smtClean="0">
                <a:ea typeface="ＭＳ Ｐゴシック" panose="020B0600070205080204" pitchFamily="50" charset="-128"/>
              </a:rPr>
              <a:pPr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1" name="Rectangle 7">
            <a:extLst>
              <a:ext uri="{FF2B5EF4-FFF2-40B4-BE49-F238E27FC236}">
                <a16:creationId xmlns:a16="http://schemas.microsoft.com/office/drawing/2014/main" id="{134D8C64-0E65-4485-B2E2-26DE68C7AF1F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49688" y="9429750"/>
            <a:ext cx="29464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530" tIns="47765" rIns="95530" bIns="47765" anchor="b"/>
          <a:lstStyle>
            <a:lvl1pPr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1pPr>
            <a:lvl2pPr marL="742950" indent="-28575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2pPr>
            <a:lvl3pPr marL="11430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3pPr>
            <a:lvl4pPr marL="16002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4pPr>
            <a:lvl5pPr marL="2057400" indent="-228600" defTabSz="990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ＭＳ Ｐ明朝" panose="02020600040205080304" pitchFamily="18" charset="-128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A3F919F-0D4C-4D8B-A5E4-01B9A16700FF}" type="slidenum">
              <a:rPr lang="en-US" altLang="ja-JP" sz="1300">
                <a:ea typeface="ＭＳ Ｐゴシック" panose="020B0600070205080204" pitchFamily="50" charset="-128"/>
              </a:rPr>
              <a:pPr algn="r" eaLnBrk="1" hangingPunct="1">
                <a:spcBef>
                  <a:spcPct val="0"/>
                </a:spcBef>
              </a:pPr>
              <a:t>9</a:t>
            </a:fld>
            <a:endParaRPr lang="en-US" altLang="ja-JP" sz="1300">
              <a:ea typeface="ＭＳ Ｐゴシック" panose="020B0600070205080204" pitchFamily="50" charset="-128"/>
            </a:endParaRPr>
          </a:p>
        </p:txBody>
      </p:sp>
      <p:sp>
        <p:nvSpPr>
          <p:cNvPr id="17412" name="Rectangle 2">
            <a:extLst>
              <a:ext uri="{FF2B5EF4-FFF2-40B4-BE49-F238E27FC236}">
                <a16:creationId xmlns:a16="http://schemas.microsoft.com/office/drawing/2014/main" id="{B0C76423-D578-4C08-9A37-079EF079C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5988" y="744538"/>
            <a:ext cx="4965700" cy="3724275"/>
          </a:xfrm>
          <a:ln/>
        </p:spPr>
      </p:sp>
      <p:sp>
        <p:nvSpPr>
          <p:cNvPr id="17413" name="Rectangle 3">
            <a:extLst>
              <a:ext uri="{FF2B5EF4-FFF2-40B4-BE49-F238E27FC236}">
                <a16:creationId xmlns:a16="http://schemas.microsoft.com/office/drawing/2014/main" id="{0EC2F48C-845A-486A-90D6-3489B70A42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  <a:p>
            <a:pPr eaLnBrk="1" hangingPunct="1"/>
            <a:endParaRPr lang="en-US" altLang="ja-JP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3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ja-JP" altLang="en-US"/>
              <a:t>マスタ サブタイトルの書式設定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F32723B8-0C0F-4023-9515-89DBD94C4C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8202A8-DC28-40F8-B34D-7E351AFD573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87244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60605CF9-367C-4EDD-9262-F5661ED6462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F3FBA-A6E8-4E2F-8202-E19DB167510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7041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53FFFB8C-EF18-44DC-84AD-CFB121F3F7D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640E97-F643-474E-908F-4C58C196E67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098736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タイトル、テキスト、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E592543A-8639-4719-824A-97E00937480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61DBE8-1631-4B0D-A091-0D6713252FF4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8592623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タイトルと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表プレースホルダ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ja-JP" altLang="en-US" noProof="0" dirty="0"/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9B12C981-8162-406E-B1B5-7AB3AB14D18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AB4FB5-F03A-488C-9A1F-6E40CFF90975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283238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A18C0032-133A-45C6-8397-3C90F4840CC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ABFBD9-F114-46B1-AB90-177B6D51FC56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9056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Rectangle 19">
            <a:extLst>
              <a:ext uri="{FF2B5EF4-FFF2-40B4-BE49-F238E27FC236}">
                <a16:creationId xmlns:a16="http://schemas.microsoft.com/office/drawing/2014/main" id="{C49E8ACF-B788-4B1E-B700-20B2CF93C0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C650B0-01D6-48B8-9D57-B5DD72989CE0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8107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5C97FD9-06BC-4CDA-BA79-3608C8061E4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9CFD54-FA5E-4759-BFED-DAB3CBC98A0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51064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7B5803F-4D61-41F6-84BA-3B724968B0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924DF3-1DCA-466E-881B-EACA19E176B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387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Rectangle 19">
            <a:extLst>
              <a:ext uri="{FF2B5EF4-FFF2-40B4-BE49-F238E27FC236}">
                <a16:creationId xmlns:a16="http://schemas.microsoft.com/office/drawing/2014/main" id="{87391BF0-FC0F-410C-9E65-B78E650C89D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4ADAD5-695D-4D03-9527-09AD42A192BC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732599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>
            <a:extLst>
              <a:ext uri="{FF2B5EF4-FFF2-40B4-BE49-F238E27FC236}">
                <a16:creationId xmlns:a16="http://schemas.microsoft.com/office/drawing/2014/main" id="{B9F1CC20-48AC-48DD-9C7B-411B4385621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185C91-324E-4D3C-B761-22BEA3C791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81551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2A086CC4-2301-4077-BADA-C31BFE1A75F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B9AB52-ACDC-4138-989D-F8ABCB325DEF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95876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 テキストの書式設定</a:t>
            </a:r>
          </a:p>
        </p:txBody>
      </p:sp>
      <p:sp>
        <p:nvSpPr>
          <p:cNvPr id="5" name="Rectangle 19">
            <a:extLst>
              <a:ext uri="{FF2B5EF4-FFF2-40B4-BE49-F238E27FC236}">
                <a16:creationId xmlns:a16="http://schemas.microsoft.com/office/drawing/2014/main" id="{CC3CF1E0-F793-444E-9415-D400DF8595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594BD7-D184-4128-AC3F-D1E2BC543B32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7069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vmlDrawing" Target="../drawings/vmlDrawing1.v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8" descr="１番左">
            <a:extLst>
              <a:ext uri="{FF2B5EF4-FFF2-40B4-BE49-F238E27FC236}">
                <a16:creationId xmlns:a16="http://schemas.microsoft.com/office/drawing/2014/main" id="{717DA4B2-F53F-41ED-A5F2-E038E5412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5511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>
            <a:extLst>
              <a:ext uri="{FF2B5EF4-FFF2-40B4-BE49-F238E27FC236}">
                <a16:creationId xmlns:a16="http://schemas.microsoft.com/office/drawing/2014/main" id="{B1BEA4C7-F853-4B48-A464-064A452539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タイトルの書式設定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:a16="http://schemas.microsoft.com/office/drawing/2014/main" id="{16C52D58-AAA4-4DEA-83CB-D5D066030E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029" name="Line 7">
            <a:extLst>
              <a:ext uri="{FF2B5EF4-FFF2-40B4-BE49-F238E27FC236}">
                <a16:creationId xmlns:a16="http://schemas.microsoft.com/office/drawing/2014/main" id="{1EA8F75F-11CC-4827-B956-08125A29CA7D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6597650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ja-JP" altLang="en-US"/>
          </a:p>
        </p:txBody>
      </p:sp>
      <p:pic>
        <p:nvPicPr>
          <p:cNvPr id="1030" name="Picture 17" descr="191_english5">
            <a:extLst>
              <a:ext uri="{FF2B5EF4-FFF2-40B4-BE49-F238E27FC236}">
                <a16:creationId xmlns:a16="http://schemas.microsoft.com/office/drawing/2014/main" id="{41F531CE-485F-4AA9-873D-8851F91E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6689725"/>
            <a:ext cx="3706812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43" name="Rectangle 19">
            <a:extLst>
              <a:ext uri="{FF2B5EF4-FFF2-40B4-BE49-F238E27FC236}">
                <a16:creationId xmlns:a16="http://schemas.microsoft.com/office/drawing/2014/main" id="{8692F46B-9FF1-40FC-AD09-BBEAAF3230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4D4D4D"/>
                </a:solidFill>
              </a:defRPr>
            </a:lvl1pPr>
          </a:lstStyle>
          <a:p>
            <a:pPr>
              <a:defRPr/>
            </a:pPr>
            <a:fld id="{795B6187-80D2-4FDD-86B3-39D67447CDF3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  <p:graphicFrame>
        <p:nvGraphicFramePr>
          <p:cNvPr id="1032" name="Object 20">
            <a:extLst>
              <a:ext uri="{FF2B5EF4-FFF2-40B4-BE49-F238E27FC236}">
                <a16:creationId xmlns:a16="http://schemas.microsoft.com/office/drawing/2014/main" id="{4A596FD6-F3E4-4C39-9A2A-455AE871F2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72475" y="15875"/>
          <a:ext cx="62388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4" name="Corel DESIGNER" r:id="rId18" imgW="2743200" imgH="1536480" progId="Corel DESIGNER.Graphic.10">
                  <p:embed/>
                </p:oleObj>
              </mc:Choice>
              <mc:Fallback>
                <p:oleObj name="Corel DESIGNER" r:id="rId18" imgW="2743200" imgH="1536480" progId="Corel DESIGNER.Graphic.10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2475" y="15875"/>
                        <a:ext cx="623888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4D4D4D"/>
          </a:solidFill>
          <a:latin typeface="Arial" charset="0"/>
          <a:ea typeface="ＭＳ Ｐゴシック" pitchFamily="50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rgbClr val="4D4D4D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rgbClr val="4D4D4D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rgbClr val="4D4D4D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rgbClr val="4D4D4D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rgbClr val="4D4D4D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3D0420F4-996A-4A7F-92AC-C63C791BA67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539750" y="2130425"/>
            <a:ext cx="8064500" cy="1470025"/>
          </a:xfrm>
        </p:spPr>
        <p:txBody>
          <a:bodyPr/>
          <a:lstStyle/>
          <a:p>
            <a:pPr algn="l" eaLnBrk="1" hangingPunct="1"/>
            <a:r>
              <a:rPr lang="en-US" altLang="ja-JP" b="1" dirty="0" err="1"/>
              <a:t>Choreonoid</a:t>
            </a:r>
            <a:r>
              <a:rPr lang="ja-JP" altLang="en-US" b="1" dirty="0"/>
              <a:t>入門</a:t>
            </a:r>
            <a:endParaRPr lang="ja-JP" altLang="en-US" sz="3600" dirty="0">
              <a:solidFill>
                <a:srgbClr val="5F5F5F"/>
              </a:solidFill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D316F952-3057-4467-BFE3-14C7CB052F0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0825" y="4700588"/>
            <a:ext cx="7304088" cy="1752600"/>
          </a:xfrm>
        </p:spPr>
        <p:txBody>
          <a:bodyPr/>
          <a:lstStyle/>
          <a:p>
            <a:pPr algn="l" eaLnBrk="1" hangingPunct="1"/>
            <a:r>
              <a:rPr lang="ja-JP" altLang="en-US" dirty="0">
                <a:solidFill>
                  <a:srgbClr val="5F5F5F"/>
                </a:solidFill>
              </a:rPr>
              <a:t>宮本 信彦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国立研究開発法人産業技術総合研究所</a:t>
            </a:r>
          </a:p>
          <a:p>
            <a:pPr algn="l" eaLnBrk="1" hangingPunct="1"/>
            <a:r>
              <a:rPr lang="ja-JP" altLang="en-US" sz="2000" dirty="0">
                <a:solidFill>
                  <a:srgbClr val="5F5F5F"/>
                </a:solidFill>
              </a:rPr>
              <a:t>インダストリアル</a:t>
            </a:r>
            <a:r>
              <a:rPr lang="en-US" altLang="ja-JP" sz="2000" dirty="0">
                <a:solidFill>
                  <a:srgbClr val="5F5F5F"/>
                </a:solidFill>
              </a:rPr>
              <a:t>CPS</a:t>
            </a:r>
            <a:r>
              <a:rPr lang="ja-JP" altLang="en-US" sz="2000" dirty="0">
                <a:solidFill>
                  <a:srgbClr val="5F5F5F"/>
                </a:solidFill>
              </a:rPr>
              <a:t>研究センター</a:t>
            </a:r>
            <a:endParaRPr lang="en-US" altLang="ja-JP" sz="2000" dirty="0">
              <a:solidFill>
                <a:srgbClr val="5F5F5F"/>
              </a:solidFill>
            </a:endParaRPr>
          </a:p>
          <a:p>
            <a:pPr algn="l" eaLnBrk="1" hangingPunct="1"/>
            <a:r>
              <a:rPr lang="ja-JP" altLang="en-US" sz="2000">
                <a:solidFill>
                  <a:srgbClr val="5F5F5F"/>
                </a:solidFill>
              </a:rPr>
              <a:t>ソフトウェアプラットフォーム研究チーム</a:t>
            </a:r>
            <a:endParaRPr lang="ja-JP" altLang="en-US" sz="2000" dirty="0">
              <a:solidFill>
                <a:srgbClr val="5F5F5F"/>
              </a:solidFill>
            </a:endParaRPr>
          </a:p>
        </p:txBody>
      </p:sp>
      <p:pic>
        <p:nvPicPr>
          <p:cNvPr id="4100" name="Picture 7">
            <a:extLst>
              <a:ext uri="{FF2B5EF4-FFF2-40B4-BE49-F238E27FC236}">
                <a16:creationId xmlns:a16="http://schemas.microsoft.com/office/drawing/2014/main" id="{20EB0BFE-E04B-4CEC-A448-BD556964C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1638" y="4149725"/>
            <a:ext cx="3514725" cy="230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RTSystem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システムエディタの一部機能を使用できる</a:t>
            </a: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E80A9A5-8BF1-410A-B382-3D964D6FC9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55" y="1623770"/>
            <a:ext cx="2666276" cy="4951655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83DDB81-50FC-4630-8DCD-1A439874C3C0}"/>
              </a:ext>
            </a:extLst>
          </p:cNvPr>
          <p:cNvSpPr/>
          <p:nvPr/>
        </p:nvSpPr>
        <p:spPr>
          <a:xfrm>
            <a:off x="2141730" y="6285132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28F656-F09D-44CB-B6C9-212729F6DC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40" y="3519010"/>
            <a:ext cx="3190875" cy="134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385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>
            <a:extLst>
              <a:ext uri="{FF2B5EF4-FFF2-40B4-BE49-F238E27FC236}">
                <a16:creationId xmlns:a16="http://schemas.microsoft.com/office/drawing/2014/main" id="{03895F4E-F6C2-4455-9E31-456754E6A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9586" y="2948890"/>
            <a:ext cx="2486025" cy="260985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2EC7B666-CC71-4F65-81D4-35940691CB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55" y="2303880"/>
            <a:ext cx="2225871" cy="4533777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List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945280" y="6194408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70FDCD6-DE8D-407E-9336-C27A7C50DB5B}"/>
              </a:ext>
            </a:extLst>
          </p:cNvPr>
          <p:cNvSpPr/>
          <p:nvPr/>
        </p:nvSpPr>
        <p:spPr>
          <a:xfrm>
            <a:off x="5877145" y="4827632"/>
            <a:ext cx="58506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2963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C0789D72-F433-49CD-9057-549DB45C82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046" y="2371008"/>
            <a:ext cx="2251367" cy="443321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ネームサーバー、システムエディタ表示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初期状態ではネームサーバー、システムエディタが非表示のため設定を変更する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表示 → ビューの表示 →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>
                <a:solidFill>
                  <a:srgbClr val="FF0000"/>
                </a:solidFill>
              </a:rPr>
              <a:t>RTC Diagram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2051720" y="6035115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A898792-2C20-49AA-967A-13F4257F4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2850" y="3085984"/>
            <a:ext cx="4619625" cy="2486025"/>
          </a:xfrm>
          <a:prstGeom prst="rect">
            <a:avLst/>
          </a:prstGeom>
        </p:spPr>
      </p:pic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0274A92E-174E-4A7E-8099-F2239F0055E3}"/>
              </a:ext>
            </a:extLst>
          </p:cNvPr>
          <p:cNvSpPr/>
          <p:nvPr/>
        </p:nvSpPr>
        <p:spPr>
          <a:xfrm>
            <a:off x="5472100" y="3492698"/>
            <a:ext cx="8100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9641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4CB599-DFA5-4160-928D-021A956EA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862" y="2379147"/>
            <a:ext cx="2545512" cy="4380223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RTC</a:t>
            </a:r>
            <a:r>
              <a:rPr lang="ja-JP" altLang="en-US" sz="3600" dirty="0">
                <a:solidFill>
                  <a:srgbClr val="5F5F5F"/>
                </a:solidFill>
              </a:rPr>
              <a:t>アイテム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アイテムを追加して、</a:t>
            </a:r>
            <a:r>
              <a:rPr lang="en-US" altLang="ja-JP" sz="2400" kern="0" dirty="0">
                <a:solidFill>
                  <a:srgbClr val="5F5F5F"/>
                </a:solidFill>
              </a:rPr>
              <a:t>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コンポーネントを起動するように設定する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endParaRPr lang="en-US" altLang="ja-JP" sz="24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845745" y="650552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2FD2C30E-C234-47F8-B7A7-E5823E415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4722" y="4509120"/>
            <a:ext cx="1952625" cy="1152525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964361" y="4995372"/>
            <a:ext cx="90010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3302271" y="3093254"/>
            <a:ext cx="3171825" cy="973351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9CB3C64-37B9-426E-8E5B-90B3470475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4538" y="4192885"/>
            <a:ext cx="3171825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8289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B4A138BC-6FC9-4525-9FB2-74233EAA4F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78" y="2139256"/>
            <a:ext cx="2390775" cy="367665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2400" kern="0" dirty="0">
                <a:solidFill>
                  <a:srgbClr val="5F5F5F"/>
                </a:solidFill>
              </a:rPr>
              <a:t>アイテムで</a:t>
            </a:r>
            <a:r>
              <a:rPr lang="en-US" altLang="ja-JP" sz="2400" kern="0" dirty="0">
                <a:solidFill>
                  <a:srgbClr val="FF0000"/>
                </a:solidFill>
              </a:rPr>
              <a:t>RobotControllerComp.exe</a:t>
            </a:r>
            <a:r>
              <a:rPr lang="ja-JP" altLang="en-US" sz="2400" kern="0" dirty="0">
                <a:solidFill>
                  <a:srgbClr val="5F5F5F"/>
                </a:solidFill>
              </a:rPr>
              <a:t>を設定する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988CAFB-A06D-419F-912B-DF6C013F5A98}"/>
              </a:ext>
            </a:extLst>
          </p:cNvPr>
          <p:cNvSpPr/>
          <p:nvPr/>
        </p:nvSpPr>
        <p:spPr>
          <a:xfrm>
            <a:off x="1039980" y="3165021"/>
            <a:ext cx="876725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411E665-3971-47EF-8FBB-ECE48A52F8A6}"/>
              </a:ext>
            </a:extLst>
          </p:cNvPr>
          <p:cNvSpPr/>
          <p:nvPr/>
        </p:nvSpPr>
        <p:spPr>
          <a:xfrm>
            <a:off x="626745" y="4543695"/>
            <a:ext cx="589924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19C77AF-0707-4953-B647-A19083853D0E}"/>
              </a:ext>
            </a:extLst>
          </p:cNvPr>
          <p:cNvSpPr/>
          <p:nvPr/>
        </p:nvSpPr>
        <p:spPr>
          <a:xfrm>
            <a:off x="2644463" y="5144342"/>
            <a:ext cx="355990" cy="2982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A163C74B-C640-4F8E-A8B5-63F8C98C1152}"/>
              </a:ext>
            </a:extLst>
          </p:cNvPr>
          <p:cNvSpPr/>
          <p:nvPr/>
        </p:nvSpPr>
        <p:spPr>
          <a:xfrm>
            <a:off x="3180640" y="1689841"/>
            <a:ext cx="4950550" cy="721372"/>
          </a:xfrm>
          <a:prstGeom prst="wedgeRoundRectCallout">
            <a:avLst>
              <a:gd name="adj1" fmla="val -60174"/>
              <a:gd name="adj2" fmla="val 5988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1. </a:t>
            </a:r>
            <a:r>
              <a:rPr lang="ja-JP" altLang="en-US" sz="1800" dirty="0">
                <a:solidFill>
                  <a:schemeClr val="tx1"/>
                </a:solidFill>
              </a:rPr>
              <a:t>アイテムから「</a:t>
            </a:r>
            <a:r>
              <a:rPr lang="en-US" altLang="ja-JP" sz="18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9713C3E-D2C9-4F88-B116-8E0029C6F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7755" y="3445430"/>
            <a:ext cx="4812117" cy="3389531"/>
          </a:xfrm>
          <a:prstGeom prst="rect">
            <a:avLst/>
          </a:prstGeom>
        </p:spPr>
      </p:pic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E20454DD-98A6-4B80-A0FF-4087E96AA5EC}"/>
              </a:ext>
            </a:extLst>
          </p:cNvPr>
          <p:cNvSpPr/>
          <p:nvPr/>
        </p:nvSpPr>
        <p:spPr>
          <a:xfrm>
            <a:off x="4474625" y="6455546"/>
            <a:ext cx="697795" cy="14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B6ACF252-5AAE-4B7D-A7E6-5EF4A40E0EAA}"/>
              </a:ext>
            </a:extLst>
          </p:cNvPr>
          <p:cNvCxnSpPr>
            <a:cxnSpLocks/>
          </p:cNvCxnSpPr>
          <p:nvPr/>
        </p:nvCxnSpPr>
        <p:spPr>
          <a:xfrm>
            <a:off x="4797025" y="4617079"/>
            <a:ext cx="107488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吹き出し: 角を丸めた四角形 22">
            <a:extLst>
              <a:ext uri="{FF2B5EF4-FFF2-40B4-BE49-F238E27FC236}">
                <a16:creationId xmlns:a16="http://schemas.microsoft.com/office/drawing/2014/main" id="{4CCF6A92-D55D-42A1-8E97-9564D8AC7782}"/>
              </a:ext>
            </a:extLst>
          </p:cNvPr>
          <p:cNvSpPr/>
          <p:nvPr/>
        </p:nvSpPr>
        <p:spPr>
          <a:xfrm>
            <a:off x="3795185" y="2479508"/>
            <a:ext cx="5422527" cy="1208255"/>
          </a:xfrm>
          <a:prstGeom prst="wedgeRoundRectCallout">
            <a:avLst>
              <a:gd name="adj1" fmla="val 17172"/>
              <a:gd name="adj2" fmla="val 9421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3. </a:t>
            </a:r>
            <a:r>
              <a:rPr lang="ja-JP" altLang="en-US" sz="1800" dirty="0">
                <a:solidFill>
                  <a:schemeClr val="tx1"/>
                </a:solidFill>
              </a:rPr>
              <a:t>ファイル選択で前の実習で作成した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RobotControllerComp.exe</a:t>
            </a:r>
            <a:r>
              <a:rPr lang="ja-JP" altLang="en-US" sz="1800" dirty="0">
                <a:solidFill>
                  <a:schemeClr val="tx1"/>
                </a:solidFill>
              </a:rPr>
              <a:t>」を選択する。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kumimoji="1" lang="en-US" altLang="ja-JP" sz="1800" dirty="0">
                <a:solidFill>
                  <a:schemeClr val="tx1"/>
                </a:solidFill>
              </a:rPr>
              <a:t>※</a:t>
            </a:r>
            <a:r>
              <a:rPr kumimoji="1" lang="ja-JP" altLang="en-US" sz="1800" dirty="0">
                <a:solidFill>
                  <a:schemeClr val="tx1"/>
                </a:solidFill>
              </a:rPr>
              <a:t>初期状態では</a:t>
            </a:r>
            <a:r>
              <a:rPr kumimoji="1" lang="en-US" altLang="ja-JP" sz="1800" dirty="0">
                <a:solidFill>
                  <a:schemeClr val="tx1"/>
                </a:solidFill>
              </a:rPr>
              <a:t>exe</a:t>
            </a:r>
            <a:r>
              <a:rPr kumimoji="1" lang="ja-JP" altLang="en-US" sz="1800" dirty="0">
                <a:solidFill>
                  <a:schemeClr val="tx1"/>
                </a:solidFill>
              </a:rPr>
              <a:t>ファイルが表示されないので、</a:t>
            </a:r>
            <a:endParaRPr kumimoji="1" lang="en-US" altLang="ja-JP" sz="1800" dirty="0">
              <a:solidFill>
                <a:schemeClr val="tx1"/>
              </a:solidFill>
            </a:endParaRPr>
          </a:p>
          <a:p>
            <a:r>
              <a:rPr kumimoji="1" lang="ja-JP" altLang="en-US" sz="1800" dirty="0">
                <a:solidFill>
                  <a:schemeClr val="tx1"/>
                </a:solidFill>
              </a:rPr>
              <a:t>「ファイルの種類」を「すべてのファイル</a:t>
            </a:r>
            <a:r>
              <a:rPr kumimoji="1" lang="en-US" altLang="ja-JP" sz="1800" dirty="0">
                <a:solidFill>
                  <a:schemeClr val="tx1"/>
                </a:solidFill>
              </a:rPr>
              <a:t>(*)</a:t>
            </a:r>
            <a:r>
              <a:rPr kumimoji="1" lang="ja-JP" altLang="en-US" sz="1800" dirty="0">
                <a:solidFill>
                  <a:schemeClr val="tx1"/>
                </a:solidFill>
              </a:rPr>
              <a:t>」に変更する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51868089-8F44-48CD-BCE7-E83C31E347BF}"/>
              </a:ext>
            </a:extLst>
          </p:cNvPr>
          <p:cNvSpPr/>
          <p:nvPr/>
        </p:nvSpPr>
        <p:spPr>
          <a:xfrm>
            <a:off x="180974" y="3630173"/>
            <a:ext cx="3510969" cy="721372"/>
          </a:xfrm>
          <a:prstGeom prst="wedgeRoundRectCallout">
            <a:avLst>
              <a:gd name="adj1" fmla="val 18960"/>
              <a:gd name="adj2" fmla="val 12976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800" dirty="0">
                <a:solidFill>
                  <a:schemeClr val="tx1"/>
                </a:solidFill>
              </a:rPr>
              <a:t>2.</a:t>
            </a:r>
            <a:r>
              <a:rPr lang="ja-JP" altLang="en-US" sz="1800" dirty="0">
                <a:solidFill>
                  <a:schemeClr val="tx1"/>
                </a:solidFill>
              </a:rPr>
              <a:t> 下の「プロパティ」で</a:t>
            </a:r>
            <a:endParaRPr lang="en-US" altLang="ja-JP" sz="1800" dirty="0">
              <a:solidFill>
                <a:schemeClr val="tx1"/>
              </a:solidFill>
            </a:endParaRPr>
          </a:p>
          <a:p>
            <a:r>
              <a:rPr lang="ja-JP" altLang="en-US" sz="1800" dirty="0">
                <a:solidFill>
                  <a:schemeClr val="tx1"/>
                </a:solidFill>
              </a:rPr>
              <a:t>「</a:t>
            </a:r>
            <a:r>
              <a:rPr lang="en-US" altLang="ja-JP" sz="1800" dirty="0">
                <a:solidFill>
                  <a:schemeClr val="tx1"/>
                </a:solidFill>
              </a:rPr>
              <a:t>RTC Module</a:t>
            </a:r>
            <a:r>
              <a:rPr lang="ja-JP" altLang="en-US" sz="1800" dirty="0">
                <a:solidFill>
                  <a:schemeClr val="tx1"/>
                </a:solidFill>
              </a:rPr>
              <a:t>」を設定する</a:t>
            </a:r>
            <a:endParaRPr kumimoji="1" lang="ja-JP" alt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9333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3BA3F680-F547-428B-9B28-A268FFC7B9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1596" y="4509119"/>
            <a:ext cx="1952625" cy="115252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D321775-832C-4152-BECA-1721175CD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3862" y="2033845"/>
            <a:ext cx="2280450" cy="468914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シミュレータ上の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ファイル → 新規 → </a:t>
            </a:r>
            <a:r>
              <a:rPr lang="en-US" altLang="ja-JP" sz="2400" kern="0" dirty="0" err="1">
                <a:solidFill>
                  <a:srgbClr val="5F5F5F"/>
                </a:solidFill>
              </a:rPr>
              <a:t>PyRTC</a:t>
            </a: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3993503-1430-488D-A32E-72B341D4ED2F}"/>
              </a:ext>
            </a:extLst>
          </p:cNvPr>
          <p:cNvSpPr/>
          <p:nvPr/>
        </p:nvSpPr>
        <p:spPr>
          <a:xfrm>
            <a:off x="1675250" y="6542965"/>
            <a:ext cx="34099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7AFAF2B-32CD-417F-BCAA-C4B549E961CA}"/>
              </a:ext>
            </a:extLst>
          </p:cNvPr>
          <p:cNvSpPr/>
          <p:nvPr/>
        </p:nvSpPr>
        <p:spPr>
          <a:xfrm>
            <a:off x="3551713" y="4995372"/>
            <a:ext cx="105768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吹き出し: 角を丸めた四角形 19">
            <a:extLst>
              <a:ext uri="{FF2B5EF4-FFF2-40B4-BE49-F238E27FC236}">
                <a16:creationId xmlns:a16="http://schemas.microsoft.com/office/drawing/2014/main" id="{CB4BD706-D3AC-4ABD-AAD0-3AA4BDCBFC0A}"/>
              </a:ext>
            </a:extLst>
          </p:cNvPr>
          <p:cNvSpPr/>
          <p:nvPr/>
        </p:nvSpPr>
        <p:spPr>
          <a:xfrm>
            <a:off x="2936001" y="2998036"/>
            <a:ext cx="3661223" cy="727615"/>
          </a:xfrm>
          <a:prstGeom prst="wedgeRoundRectCallout">
            <a:avLst>
              <a:gd name="adj1" fmla="val -13527"/>
              <a:gd name="adj2" fmla="val 1800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名前を「</a:t>
            </a:r>
            <a:r>
              <a:rPr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lang="ja-JP" altLang="en-US" sz="2000" dirty="0">
                <a:solidFill>
                  <a:schemeClr val="tx1"/>
                </a:solidFill>
              </a:rPr>
              <a:t>」に変更する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075B30C-9E98-49AC-BC65-11136C6C7A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179" y="3742754"/>
            <a:ext cx="3133725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974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コンポーネント作成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FF0000"/>
                </a:solidFill>
              </a:rPr>
              <a:t>※</a:t>
            </a:r>
            <a:r>
              <a:rPr lang="ja-JP" altLang="en-US" sz="2400" kern="0" dirty="0">
                <a:solidFill>
                  <a:srgbClr val="FF0000"/>
                </a:solidFill>
              </a:rPr>
              <a:t>ここからは</a:t>
            </a:r>
            <a:r>
              <a:rPr lang="en-US" altLang="ja-JP" sz="2400" kern="0" dirty="0">
                <a:solidFill>
                  <a:srgbClr val="FF0000"/>
                </a:solidFill>
              </a:rPr>
              <a:t>RTC Builder</a:t>
            </a:r>
            <a:r>
              <a:rPr lang="ja-JP" altLang="en-US" sz="2400" kern="0" dirty="0">
                <a:solidFill>
                  <a:srgbClr val="FF0000"/>
                </a:solidFill>
              </a:rPr>
              <a:t>で作業します</a:t>
            </a:r>
            <a:endParaRPr lang="en-US" altLang="ja-JP" sz="2400" kern="0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RTC Builder</a:t>
            </a:r>
            <a:r>
              <a:rPr lang="ja-JP" altLang="en-US" sz="2400" kern="0" dirty="0">
                <a:solidFill>
                  <a:srgbClr val="5F5F5F"/>
                </a:solidFill>
              </a:rPr>
              <a:t>で以下の</a:t>
            </a:r>
            <a:r>
              <a:rPr lang="en-US" altLang="ja-JP" sz="2400" kern="0" dirty="0">
                <a:solidFill>
                  <a:srgbClr val="5F5F5F"/>
                </a:solidFill>
              </a:rPr>
              <a:t>RT</a:t>
            </a:r>
            <a:r>
              <a:rPr lang="ja-JP" altLang="en-US" sz="2400" kern="0" dirty="0">
                <a:solidFill>
                  <a:srgbClr val="5F5F5F"/>
                </a:solidFill>
              </a:rPr>
              <a:t>コンポーネントを作成する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コード生成すると</a:t>
            </a:r>
            <a:r>
              <a:rPr lang="en-US" altLang="ja-JP" sz="2000" b="1" kern="0" dirty="0">
                <a:solidFill>
                  <a:srgbClr val="FF0000"/>
                </a:solidFill>
              </a:rPr>
              <a:t>RaspberryPiMouseIo.py</a:t>
            </a:r>
            <a:r>
              <a:rPr lang="ja-JP" altLang="en-US" sz="2000" kern="0" dirty="0">
                <a:solidFill>
                  <a:srgbClr val="5F5F5F"/>
                </a:solidFill>
              </a:rPr>
              <a:t>が作成される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FF0000"/>
              </a:solidFill>
            </a:endParaRP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14384826-27A4-4A7B-A430-4A0B17157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0917285"/>
              </p:ext>
            </p:extLst>
          </p:nvPr>
        </p:nvGraphicFramePr>
        <p:xfrm>
          <a:off x="781552" y="2346875"/>
          <a:ext cx="7580896" cy="4445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90448">
                  <a:extLst>
                    <a:ext uri="{9D8B030D-6E8A-4147-A177-3AD203B41FA5}">
                      <a16:colId xmlns:a16="http://schemas.microsoft.com/office/drawing/2014/main" val="2802080858"/>
                    </a:ext>
                  </a:extLst>
                </a:gridCol>
                <a:gridCol w="3790448">
                  <a:extLst>
                    <a:ext uri="{9D8B030D-6E8A-4147-A177-3AD203B41FA5}">
                      <a16:colId xmlns:a16="http://schemas.microsoft.com/office/drawing/2014/main" val="423656099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基本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1542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コンポーネント名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RaspberryPiMouseIo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5501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言語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Python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2548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アクティビティ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03428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91311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OutPort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4201850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627721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データポート</a:t>
                      </a:r>
                      <a:r>
                        <a:rPr kumimoji="1" lang="en-US" altLang="ja-JP" dirty="0"/>
                        <a:t>(</a:t>
                      </a:r>
                      <a:r>
                        <a:rPr kumimoji="1" lang="en-US" altLang="ja-JP" dirty="0" err="1"/>
                        <a:t>InPort</a:t>
                      </a:r>
                      <a:r>
                        <a:rPr kumimoji="1" lang="en-US" altLang="ja-JP" dirty="0"/>
                        <a:t>)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3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ポート名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10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データ型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RTC::TimedVelocity2D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62190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コンフィギュレーション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501474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なし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156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95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91FC3884-2BC0-468C-9B61-30292EDCF016}"/>
              </a:ext>
            </a:extLst>
          </p:cNvPr>
          <p:cNvSpPr/>
          <p:nvPr/>
        </p:nvSpPr>
        <p:spPr>
          <a:xfrm>
            <a:off x="4377993" y="4189351"/>
            <a:ext cx="3479372" cy="2525014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シミュレーションループ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BFC1269E-A07E-4141-AFBF-AD53503F5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31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クラスに以下のメンバ関数を追加する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setBody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5F5F5F"/>
                </a:solidFill>
              </a:rPr>
              <a:t>RTC</a:t>
            </a:r>
            <a:r>
              <a:rPr lang="ja-JP" altLang="en-US" sz="1800" kern="0" dirty="0">
                <a:solidFill>
                  <a:srgbClr val="5F5F5F"/>
                </a:solidFill>
              </a:rPr>
              <a:t>側で</a:t>
            </a:r>
            <a:r>
              <a:rPr lang="en-US" altLang="ja-JP" sz="18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800" kern="0" dirty="0">
                <a:solidFill>
                  <a:srgbClr val="5F5F5F"/>
                </a:solidFill>
              </a:rPr>
              <a:t>の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オブジェクトの参照を取得する関数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取得した</a:t>
            </a:r>
            <a:r>
              <a:rPr lang="en-US" altLang="ja-JP" sz="1800" kern="0" dirty="0">
                <a:solidFill>
                  <a:srgbClr val="5F5F5F"/>
                </a:solidFill>
              </a:rPr>
              <a:t>Body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オブジェクトから</a:t>
            </a:r>
            <a:r>
              <a:rPr lang="en-US" altLang="ja-JP" sz="1800" kern="0" dirty="0">
                <a:solidFill>
                  <a:srgbClr val="5F5F5F"/>
                </a:solidFill>
              </a:rPr>
              <a:t>Link</a:t>
            </a:r>
            <a:r>
              <a:rPr lang="ja-JP" altLang="en-US" sz="1800" kern="0" dirty="0">
                <a:solidFill>
                  <a:srgbClr val="5F5F5F"/>
                </a:solidFill>
              </a:rPr>
              <a:t>オブジェクトを取得することで、対象の</a:t>
            </a:r>
            <a:r>
              <a:rPr lang="en-US" altLang="ja-JP" sz="1800" kern="0" dirty="0">
                <a:solidFill>
                  <a:srgbClr val="5F5F5F"/>
                </a:solidFill>
              </a:rPr>
              <a:t>Joint</a:t>
            </a:r>
            <a:r>
              <a:rPr lang="ja-JP" altLang="en-US" sz="1800" kern="0" dirty="0">
                <a:solidFill>
                  <a:srgbClr val="5F5F5F"/>
                </a:solidFill>
              </a:rPr>
              <a:t>の入出力ができる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outputToSimulator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シミュレータ上のオブジェクトから取得したデータを</a:t>
            </a:r>
            <a:r>
              <a:rPr lang="en-US" altLang="ja-JP" sz="1800" kern="0" dirty="0" err="1">
                <a:solidFill>
                  <a:srgbClr val="5F5F5F"/>
                </a:solidFill>
              </a:rPr>
              <a:t>OutPort</a:t>
            </a:r>
            <a:r>
              <a:rPr lang="ja-JP" altLang="en-US" sz="1800" kern="0" dirty="0">
                <a:solidFill>
                  <a:srgbClr val="5F5F5F"/>
                </a:solidFill>
              </a:rPr>
              <a:t>から出力する処理を行う関数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b="1" kern="0" dirty="0" err="1">
                <a:solidFill>
                  <a:srgbClr val="FF0000"/>
                </a:solidFill>
              </a:rPr>
              <a:t>inputFromSimulator</a:t>
            </a:r>
            <a:r>
              <a:rPr lang="ja-JP" altLang="en-US" sz="2000" kern="0" dirty="0">
                <a:solidFill>
                  <a:srgbClr val="5F5F5F"/>
                </a:solidFill>
              </a:rPr>
              <a:t>関数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ja-JP" sz="1800" kern="0" dirty="0" err="1">
                <a:solidFill>
                  <a:srgbClr val="5F5F5F"/>
                </a:solidFill>
              </a:rPr>
              <a:t>InPort</a:t>
            </a:r>
            <a:r>
              <a:rPr lang="ja-JP" altLang="en-US" sz="1800" kern="0" dirty="0">
                <a:solidFill>
                  <a:srgbClr val="5F5F5F"/>
                </a:solidFill>
              </a:rPr>
              <a:t>の入力データをシミュレータ上のオブジェクトに入力する処理を行う関数</a:t>
            </a:r>
            <a:endParaRPr lang="en-US" altLang="ja-JP" sz="18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FF0000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B05072C-00EA-4294-B9E3-5436407EEF32}"/>
              </a:ext>
            </a:extLst>
          </p:cNvPr>
          <p:cNvSpPr/>
          <p:nvPr/>
        </p:nvSpPr>
        <p:spPr>
          <a:xfrm>
            <a:off x="179388" y="4998753"/>
            <a:ext cx="1678512" cy="9144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ysClr val="windowText" lastClr="000000"/>
                </a:solidFill>
              </a:rPr>
              <a:t>シミュレーション開始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64EEBF-662D-4906-9710-E3836FEC16E2}"/>
              </a:ext>
            </a:extLst>
          </p:cNvPr>
          <p:cNvSpPr/>
          <p:nvPr/>
        </p:nvSpPr>
        <p:spPr>
          <a:xfrm>
            <a:off x="2636785" y="5239686"/>
            <a:ext cx="1260140" cy="4325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setBody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96965A8-9020-434D-9E29-2DC62F0CEEA8}"/>
              </a:ext>
            </a:extLst>
          </p:cNvPr>
          <p:cNvSpPr/>
          <p:nvPr/>
        </p:nvSpPr>
        <p:spPr>
          <a:xfrm>
            <a:off x="5082564" y="4614968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inputFromSimulator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F3F22F-49BF-4FB0-A243-D0F75093A166}"/>
              </a:ext>
            </a:extLst>
          </p:cNvPr>
          <p:cNvSpPr/>
          <p:nvPr/>
        </p:nvSpPr>
        <p:spPr>
          <a:xfrm>
            <a:off x="5082564" y="6254714"/>
            <a:ext cx="2070230" cy="3207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>
                <a:solidFill>
                  <a:sysClr val="windowText" lastClr="000000"/>
                </a:solidFill>
              </a:rPr>
              <a:t>outputToSimulator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D2B8F42-4AD3-4510-81A5-5D7324852F82}"/>
              </a:ext>
            </a:extLst>
          </p:cNvPr>
          <p:cNvSpPr/>
          <p:nvPr/>
        </p:nvSpPr>
        <p:spPr>
          <a:xfrm>
            <a:off x="5143167" y="5226648"/>
            <a:ext cx="1949025" cy="584934"/>
          </a:xfrm>
          <a:prstGeom prst="rect">
            <a:avLst/>
          </a:prstGeom>
          <a:solidFill>
            <a:schemeClr val="accent1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600" dirty="0">
                <a:solidFill>
                  <a:sysClr val="windowText" lastClr="000000"/>
                </a:solidFill>
              </a:rPr>
              <a:t>物理シミュレーションのステップ実行</a:t>
            </a:r>
            <a:endParaRPr kumimoji="1" lang="ja-JP" altLang="en-US" sz="1600" dirty="0">
              <a:solidFill>
                <a:sysClr val="windowText" lastClr="000000"/>
              </a:solidFill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4F208636-9D23-46F4-A244-21C177320329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1857900" y="5455953"/>
            <a:ext cx="7788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AE9FB49A-5872-4437-AD68-0943ABDEEC83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 flipV="1">
            <a:off x="3896925" y="4775324"/>
            <a:ext cx="1185639" cy="680629"/>
          </a:xfrm>
          <a:prstGeom prst="bentConnector3">
            <a:avLst>
              <a:gd name="adj1" fmla="val 5599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7C87C1DB-DE37-4A10-9989-58BEF631EADF}"/>
              </a:ext>
            </a:extLst>
          </p:cNvPr>
          <p:cNvCxnSpPr>
            <a:cxnSpLocks/>
            <a:stCxn id="12" idx="2"/>
            <a:endCxn id="14" idx="0"/>
          </p:cNvCxnSpPr>
          <p:nvPr/>
        </p:nvCxnSpPr>
        <p:spPr>
          <a:xfrm>
            <a:off x="6117679" y="4935679"/>
            <a:ext cx="1" cy="290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1091A0A-1ADB-44BF-AFF7-18FD7B5148AC}"/>
              </a:ext>
            </a:extLst>
          </p:cNvPr>
          <p:cNvCxnSpPr>
            <a:cxnSpLocks/>
            <a:stCxn id="14" idx="2"/>
            <a:endCxn id="13" idx="0"/>
          </p:cNvCxnSpPr>
          <p:nvPr/>
        </p:nvCxnSpPr>
        <p:spPr>
          <a:xfrm flipH="1">
            <a:off x="6117679" y="5811582"/>
            <a:ext cx="1" cy="44313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3E1B199-FDD6-435F-9776-B79EEEA72FCE}"/>
              </a:ext>
            </a:extLst>
          </p:cNvPr>
          <p:cNvCxnSpPr>
            <a:cxnSpLocks/>
            <a:stCxn id="13" idx="3"/>
            <a:endCxn id="12" idx="3"/>
          </p:cNvCxnSpPr>
          <p:nvPr/>
        </p:nvCxnSpPr>
        <p:spPr>
          <a:xfrm flipV="1">
            <a:off x="7152794" y="4775324"/>
            <a:ext cx="12700" cy="1639746"/>
          </a:xfrm>
          <a:prstGeom prst="bentConnector3">
            <a:avLst>
              <a:gd name="adj1" fmla="val 30582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3316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0388D9-4860-4289-BED0-4F4CD5E5632B}"/>
              </a:ext>
            </a:extLst>
          </p:cNvPr>
          <p:cNvSpPr txBox="1"/>
          <p:nvPr/>
        </p:nvSpPr>
        <p:spPr>
          <a:xfrm>
            <a:off x="665148" y="2066911"/>
            <a:ext cx="7813704" cy="34778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def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onRateChanged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(self, </a:t>
            </a:r>
            <a:r>
              <a:rPr lang="en-US" altLang="ja-JP" sz="20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ec_id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):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  return RTC.RTC_OK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"RIGHT_WHEEL"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ioBody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.link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"LEFT_WHEEL"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outputToSimulator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FCBB6F07-5071-4C42-91A2-DC4EB27474A0}"/>
              </a:ext>
            </a:extLst>
          </p:cNvPr>
          <p:cNvSpPr/>
          <p:nvPr/>
        </p:nvSpPr>
        <p:spPr>
          <a:xfrm>
            <a:off x="251519" y="1314576"/>
            <a:ext cx="5040561" cy="382913"/>
          </a:xfrm>
          <a:prstGeom prst="wedgeRoundRectCallout">
            <a:avLst>
              <a:gd name="adj1" fmla="val -14167"/>
              <a:gd name="adj2" fmla="val 13980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関数の下あたりに追加する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80EECAE5-EC15-436D-812A-95F7F7045094}"/>
              </a:ext>
            </a:extLst>
          </p:cNvPr>
          <p:cNvSpPr/>
          <p:nvPr/>
        </p:nvSpPr>
        <p:spPr>
          <a:xfrm>
            <a:off x="112777" y="5589240"/>
            <a:ext cx="7290810" cy="1176447"/>
          </a:xfrm>
          <a:prstGeom prst="wedgeRoundRectCallout">
            <a:avLst>
              <a:gd name="adj1" fmla="val -39284"/>
              <a:gd name="adj2" fmla="val -6897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クラスのメンバ関数として追加するため、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kumimoji="1" lang="ja-JP" altLang="en-US" sz="2000" dirty="0">
                <a:solidFill>
                  <a:schemeClr val="tx1"/>
                </a:solidFill>
              </a:rPr>
              <a:t>インデントには注意する。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(</a:t>
            </a:r>
            <a:r>
              <a:rPr lang="ja-JP" altLang="en-US" sz="2000" dirty="0">
                <a:solidFill>
                  <a:schemeClr val="tx1"/>
                </a:solidFill>
              </a:rPr>
              <a:t>上の「</a:t>
            </a:r>
            <a:r>
              <a:rPr lang="en-US" altLang="ja-JP" sz="2000" dirty="0">
                <a:solidFill>
                  <a:schemeClr val="tx1"/>
                </a:solidFill>
              </a:rPr>
              <a:t># def </a:t>
            </a:r>
            <a:r>
              <a:rPr lang="en-US" altLang="ja-JP" sz="2000" dirty="0" err="1">
                <a:solidFill>
                  <a:schemeClr val="tx1"/>
                </a:solidFill>
              </a:rPr>
              <a:t>onRateChanged</a:t>
            </a:r>
            <a:r>
              <a:rPr lang="ja-JP" altLang="en-US" sz="2000" dirty="0">
                <a:solidFill>
                  <a:schemeClr val="tx1"/>
                </a:solidFill>
              </a:rPr>
              <a:t>～」の前のインデントと同じにする</a:t>
            </a:r>
            <a:r>
              <a:rPr lang="en-US" altLang="ja-JP" sz="2000" dirty="0">
                <a:solidFill>
                  <a:schemeClr val="tx1"/>
                </a:solidFill>
              </a:rPr>
              <a:t>)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2FD1EA97-7290-45DC-830D-09F05F0FBED3}"/>
              </a:ext>
            </a:extLst>
          </p:cNvPr>
          <p:cNvSpPr/>
          <p:nvPr/>
        </p:nvSpPr>
        <p:spPr>
          <a:xfrm>
            <a:off x="4770474" y="2525300"/>
            <a:ext cx="4284270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Body</a:t>
            </a:r>
            <a:r>
              <a:rPr kumimoji="1" lang="ja-JP" altLang="en-US" sz="2000" dirty="0">
                <a:solidFill>
                  <a:schemeClr val="tx1"/>
                </a:solidFill>
              </a:rPr>
              <a:t>オブジェクトから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lang="ja-JP" altLang="en-US" sz="2000" dirty="0">
                <a:solidFill>
                  <a:schemeClr val="tx1"/>
                </a:solidFill>
              </a:rPr>
              <a:t>」、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LEFT_WHEEL</a:t>
            </a:r>
            <a:r>
              <a:rPr lang="ja-JP" altLang="en-US" sz="2000" dirty="0">
                <a:solidFill>
                  <a:schemeClr val="tx1"/>
                </a:solidFill>
              </a:rPr>
              <a:t>」のリンクを取得する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A36A1351-B5AB-42BA-AE87-F6D28120C848}"/>
              </a:ext>
            </a:extLst>
          </p:cNvPr>
          <p:cNvSpPr/>
          <p:nvPr/>
        </p:nvSpPr>
        <p:spPr>
          <a:xfrm>
            <a:off x="5689574" y="4714594"/>
            <a:ext cx="3458136" cy="830192"/>
          </a:xfrm>
          <a:prstGeom prst="wedgeRoundRectCallout">
            <a:avLst>
              <a:gd name="adj1" fmla="val -61888"/>
              <a:gd name="adj2" fmla="val -130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outputToSimulator</a:t>
            </a:r>
            <a:r>
              <a:rPr kumimoji="1" lang="ja-JP" altLang="en-US" sz="2000" dirty="0">
                <a:solidFill>
                  <a:schemeClr val="tx1"/>
                </a:solidFill>
              </a:rPr>
              <a:t>関数は、今回は何の処理もしない</a:t>
            </a:r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1D70392-3232-458B-93D3-3E2F6D4BC660}"/>
              </a:ext>
            </a:extLst>
          </p:cNvPr>
          <p:cNvCxnSpPr/>
          <p:nvPr/>
        </p:nvCxnSpPr>
        <p:spPr>
          <a:xfrm>
            <a:off x="728819" y="509257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D38BD71C-768B-4106-8A17-6ADF4BAD2B7E}"/>
              </a:ext>
            </a:extLst>
          </p:cNvPr>
          <p:cNvCxnSpPr/>
          <p:nvPr/>
        </p:nvCxnSpPr>
        <p:spPr>
          <a:xfrm>
            <a:off x="681583" y="3564015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2D9133C-7CC7-4EBF-A831-D43C6899ACC1}"/>
              </a:ext>
            </a:extLst>
          </p:cNvPr>
          <p:cNvSpPr txBox="1"/>
          <p:nvPr/>
        </p:nvSpPr>
        <p:spPr>
          <a:xfrm>
            <a:off x="-103774" y="3547858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7A619B-BC97-49AE-84D0-69128B663C8B}"/>
              </a:ext>
            </a:extLst>
          </p:cNvPr>
          <p:cNvSpPr txBox="1"/>
          <p:nvPr/>
        </p:nvSpPr>
        <p:spPr>
          <a:xfrm>
            <a:off x="-42697" y="5100676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90898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19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RaspberryPiMouseIo.py</a:t>
            </a:r>
            <a:r>
              <a:rPr lang="ja-JP" altLang="en-US" sz="3600" kern="0" dirty="0">
                <a:solidFill>
                  <a:srgbClr val="5F5F5F"/>
                </a:solidFill>
              </a:rPr>
              <a:t>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5D35215-3F0E-41A6-959B-1441CF0CB5A5}"/>
              </a:ext>
            </a:extLst>
          </p:cNvPr>
          <p:cNvSpPr txBox="1"/>
          <p:nvPr/>
        </p:nvSpPr>
        <p:spPr>
          <a:xfrm>
            <a:off x="476545" y="1382286"/>
            <a:ext cx="8042201" cy="409342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inputFromSimulator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isNew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velocityIn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.data.vx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.data.va</a:t>
            </a: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0.0425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0.04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(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vx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-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wheel_distance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)/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wheel_radius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wheelR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wheelL</a:t>
            </a:r>
            <a:r>
              <a:rPr lang="en-US" altLang="ja-JP" sz="20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.dq</a:t>
            </a:r>
            <a:r>
              <a:rPr lang="en-US" altLang="ja-JP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ja-JP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lms</a:t>
            </a:r>
            <a:endParaRPr lang="en-US" altLang="ja-JP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DFCBAF54-3A67-49CE-A94A-EF001F732C45}"/>
              </a:ext>
            </a:extLst>
          </p:cNvPr>
          <p:cNvCxnSpPr/>
          <p:nvPr/>
        </p:nvCxnSpPr>
        <p:spPr>
          <a:xfrm>
            <a:off x="551384" y="1726089"/>
            <a:ext cx="54006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82C815-282E-4161-A0D5-0E6F2C82EF07}"/>
              </a:ext>
            </a:extLst>
          </p:cNvPr>
          <p:cNvSpPr txBox="1"/>
          <p:nvPr/>
        </p:nvSpPr>
        <p:spPr>
          <a:xfrm>
            <a:off x="-63515" y="1709932"/>
            <a:ext cx="166518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</a:rPr>
              <a:t>※</a:t>
            </a:r>
            <a:r>
              <a:rPr lang="ja-JP" altLang="en-US" dirty="0">
                <a:solidFill>
                  <a:srgbClr val="FF0000"/>
                </a:solidFill>
              </a:rPr>
              <a:t>インデントに注意</a:t>
            </a: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8E7F1CDC-4360-47FD-8A68-BC34C0E282AC}"/>
              </a:ext>
            </a:extLst>
          </p:cNvPr>
          <p:cNvSpPr/>
          <p:nvPr/>
        </p:nvSpPr>
        <p:spPr>
          <a:xfrm>
            <a:off x="306809" y="5612029"/>
            <a:ext cx="8360645" cy="787302"/>
          </a:xfrm>
          <a:prstGeom prst="wedgeRoundRectCallout">
            <a:avLst>
              <a:gd name="adj1" fmla="val 8919"/>
              <a:gd name="adj2" fmla="val -757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>
                <a:solidFill>
                  <a:schemeClr val="tx1"/>
                </a:solidFill>
              </a:rPr>
              <a:t>RIGHT_WHEEL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」、 「</a:t>
            </a:r>
            <a:r>
              <a:rPr kumimoji="1" lang="en-US" altLang="ja-JP" sz="2000" dirty="0">
                <a:solidFill>
                  <a:schemeClr val="tx1"/>
                </a:solidFill>
              </a:rPr>
              <a:t>LEFT</a:t>
            </a:r>
            <a:r>
              <a:rPr lang="en-US" altLang="ja-JP" sz="2000" dirty="0">
                <a:solidFill>
                  <a:schemeClr val="tx1"/>
                </a:solidFill>
              </a:rPr>
              <a:t>_WHEEL</a:t>
            </a:r>
            <a:r>
              <a:rPr kumimoji="1" lang="ja-JP" altLang="en-US" sz="2000" dirty="0">
                <a:solidFill>
                  <a:schemeClr val="tx1"/>
                </a:solidFill>
              </a:rPr>
              <a:t>」のリンクオブジェクトの</a:t>
            </a:r>
            <a:r>
              <a:rPr lang="ja-JP" altLang="en-US" sz="2000" dirty="0">
                <a:solidFill>
                  <a:schemeClr val="tx1"/>
                </a:solidFill>
              </a:rPr>
              <a:t>「</a:t>
            </a:r>
            <a:r>
              <a:rPr lang="en-US" altLang="ja-JP" sz="2000" dirty="0" err="1">
                <a:solidFill>
                  <a:schemeClr val="tx1"/>
                </a:solidFill>
              </a:rPr>
              <a:t>dq</a:t>
            </a:r>
            <a:r>
              <a:rPr lang="ja-JP" altLang="en-US" sz="2000" dirty="0">
                <a:solidFill>
                  <a:schemeClr val="tx1"/>
                </a:solidFill>
              </a:rPr>
              <a:t>」に</a:t>
            </a:r>
            <a:r>
              <a:rPr lang="en-US" altLang="ja-JP" sz="2000" dirty="0">
                <a:solidFill>
                  <a:schemeClr val="tx1"/>
                </a:solidFill>
              </a:rPr>
              <a:t>Joint</a:t>
            </a:r>
            <a:r>
              <a:rPr lang="ja-JP" altLang="en-US" sz="2000" dirty="0">
                <a:solidFill>
                  <a:schemeClr val="tx1"/>
                </a:solidFill>
              </a:rPr>
              <a:t>の回転速度を設定する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30650F28-943A-474F-87DC-2AEC735082A3}"/>
              </a:ext>
            </a:extLst>
          </p:cNvPr>
          <p:cNvSpPr/>
          <p:nvPr/>
        </p:nvSpPr>
        <p:spPr>
          <a:xfrm>
            <a:off x="5714881" y="2567588"/>
            <a:ext cx="3357619" cy="1176447"/>
          </a:xfrm>
          <a:prstGeom prst="wedgeRoundRectCallout">
            <a:avLst>
              <a:gd name="adj1" fmla="val 2548"/>
              <a:gd name="adj2" fmla="val 7138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 err="1">
                <a:solidFill>
                  <a:schemeClr val="tx1"/>
                </a:solidFill>
              </a:rPr>
              <a:t>InPort</a:t>
            </a:r>
            <a:r>
              <a:rPr kumimoji="1" lang="ja-JP" altLang="en-US" sz="2000" dirty="0">
                <a:solidFill>
                  <a:schemeClr val="tx1"/>
                </a:solidFill>
              </a:rPr>
              <a:t>で受信した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TimedVeclocity2D</a:t>
            </a:r>
            <a:r>
              <a:rPr kumimoji="1" lang="ja-JP" altLang="en-US" sz="2000" dirty="0">
                <a:solidFill>
                  <a:schemeClr val="tx1"/>
                </a:solidFill>
              </a:rPr>
              <a:t>型のデータを車輪の回転速度に変換</a:t>
            </a:r>
          </a:p>
        </p:txBody>
      </p:sp>
    </p:spTree>
    <p:extLst>
      <p:ext uri="{BB962C8B-B14F-4D97-AF65-F5344CB8AC3E}">
        <p14:creationId xmlns:p14="http://schemas.microsoft.com/office/powerpoint/2010/main" val="215124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スライド番号プレースホルダ 1">
            <a:extLst>
              <a:ext uri="{FF2B5EF4-FFF2-40B4-BE49-F238E27FC236}">
                <a16:creationId xmlns:a16="http://schemas.microsoft.com/office/drawing/2014/main" id="{7568FBB6-8DA4-47DD-B135-F6DE63A262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3DFCAD3-5EAF-4ECB-9C85-73FC14180B1B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5" name="スライド番号プレースホルダ 3">
            <a:extLst>
              <a:ext uri="{FF2B5EF4-FFF2-40B4-BE49-F238E27FC236}">
                <a16:creationId xmlns:a16="http://schemas.microsoft.com/office/drawing/2014/main" id="{8994AB2C-0CDC-494A-86F6-4333D543F992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116CBB6-B4B3-4CFD-9FA8-76C03B23F1F5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ja-JP" sz="1400"/>
          </a:p>
        </p:txBody>
      </p:sp>
      <p:sp>
        <p:nvSpPr>
          <p:cNvPr id="33796" name="Rectangle 11">
            <a:extLst>
              <a:ext uri="{FF2B5EF4-FFF2-40B4-BE49-F238E27FC236}">
                <a16:creationId xmlns:a16="http://schemas.microsoft.com/office/drawing/2014/main" id="{7B992C39-B71F-45DE-89F0-FD55A8A4187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>
                <a:solidFill>
                  <a:srgbClr val="5F5F5F"/>
                </a:solidFill>
              </a:rPr>
              <a:t>資料</a:t>
            </a:r>
            <a:endParaRPr lang="en-US" altLang="ja-JP" dirty="0">
              <a:solidFill>
                <a:srgbClr val="5F5F5F"/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83FD7D2-5085-4A1F-83F5-A16BFBA4F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配布資料の「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WEBpage</a:t>
            </a:r>
            <a:r>
              <a:rPr lang="en-US" altLang="ja-JP" sz="2000" kern="0" dirty="0">
                <a:solidFill>
                  <a:srgbClr val="5F5F5F"/>
                </a:solidFill>
              </a:rPr>
              <a:t> </a:t>
            </a:r>
            <a:r>
              <a:rPr lang="ja-JP" altLang="en-US" sz="2000" kern="0" dirty="0">
                <a:solidFill>
                  <a:srgbClr val="5F5F5F"/>
                </a:solidFill>
              </a:rPr>
              <a:t>」の</a:t>
            </a:r>
            <a:r>
              <a:rPr lang="en-US" altLang="ja-JP" sz="2000" kern="0" dirty="0">
                <a:solidFill>
                  <a:srgbClr val="5F5F5F"/>
                </a:solidFill>
              </a:rPr>
              <a:t>HTML</a:t>
            </a:r>
            <a:r>
              <a:rPr lang="ja-JP" altLang="en-US" sz="2000" kern="0" dirty="0">
                <a:solidFill>
                  <a:srgbClr val="5F5F5F"/>
                </a:solidFill>
              </a:rPr>
              <a:t>ファイルを開く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1600" kern="0" dirty="0">
                <a:solidFill>
                  <a:srgbClr val="5F5F5F"/>
                </a:solidFill>
              </a:rPr>
              <a:t>入門 </a:t>
            </a:r>
            <a:r>
              <a:rPr lang="en-US" altLang="ja-JP" sz="1600" kern="0" dirty="0">
                <a:solidFill>
                  <a:srgbClr val="5F5F5F"/>
                </a:solidFill>
              </a:rPr>
              <a:t>_ OpenRTM-aist.html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6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もしくは以下のリンク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>
                <a:solidFill>
                  <a:srgbClr val="5F5F5F"/>
                </a:solidFill>
              </a:rPr>
              <a:t>https://openrtm.org/openrtm/ja/node/7150</a:t>
            </a:r>
            <a:endParaRPr lang="en-US" altLang="ja-JP" sz="16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38112BE-E6A1-41F3-84E4-D7D1F2E2B4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6815" y="3023955"/>
            <a:ext cx="5940660" cy="364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656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F38986F-C3C5-4619-89B1-4A336733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570" y="1332890"/>
            <a:ext cx="2970848" cy="500599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20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3600" dirty="0">
                <a:solidFill>
                  <a:srgbClr val="5F5F5F"/>
                </a:solidFill>
              </a:rPr>
              <a:t>コンポーネントの設定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5" name="吹き出し: 角を丸めた四角形 4">
            <a:extLst>
              <a:ext uri="{FF2B5EF4-FFF2-40B4-BE49-F238E27FC236}">
                <a16:creationId xmlns:a16="http://schemas.microsoft.com/office/drawing/2014/main" id="{4368D011-7002-4092-8D9D-E40C44B14652}"/>
              </a:ext>
            </a:extLst>
          </p:cNvPr>
          <p:cNvSpPr/>
          <p:nvPr/>
        </p:nvSpPr>
        <p:spPr>
          <a:xfrm>
            <a:off x="1069348" y="2936405"/>
            <a:ext cx="3430643" cy="1176447"/>
          </a:xfrm>
          <a:prstGeom prst="wedgeRoundRectCallout">
            <a:avLst>
              <a:gd name="adj1" fmla="val -25529"/>
              <a:gd name="adj2" fmla="val -7425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kumimoji="1" lang="ja-JP" altLang="en-US" sz="2000" dirty="0">
                <a:solidFill>
                  <a:schemeClr val="tx1"/>
                </a:solidFill>
              </a:rPr>
              <a:t>のアイテムビューで</a:t>
            </a:r>
            <a:r>
              <a:rPr kumimoji="1" lang="en-US" altLang="ja-JP" sz="2000" dirty="0" err="1">
                <a:solidFill>
                  <a:schemeClr val="tx1"/>
                </a:solidFill>
              </a:rPr>
              <a:t>RaspberryPiMouseIo</a:t>
            </a:r>
            <a:r>
              <a:rPr kumimoji="1" lang="ja-JP" altLang="en-US" sz="2000" dirty="0">
                <a:solidFill>
                  <a:schemeClr val="tx1"/>
                </a:solidFill>
              </a:rPr>
              <a:t>を選択する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6A92B48-B0C6-43CB-B681-EE9A7F26F4BB}"/>
              </a:ext>
            </a:extLst>
          </p:cNvPr>
          <p:cNvSpPr/>
          <p:nvPr/>
        </p:nvSpPr>
        <p:spPr>
          <a:xfrm>
            <a:off x="1069348" y="2370776"/>
            <a:ext cx="1432422" cy="2241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E5FB0B8-FDB5-4403-99E2-B316829D93D6}"/>
              </a:ext>
            </a:extLst>
          </p:cNvPr>
          <p:cNvSpPr/>
          <p:nvPr/>
        </p:nvSpPr>
        <p:spPr>
          <a:xfrm>
            <a:off x="3000798" y="5529496"/>
            <a:ext cx="432306" cy="32977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85F2C6DD-F8AA-4BD7-A0D9-5D1A66935299}"/>
              </a:ext>
            </a:extLst>
          </p:cNvPr>
          <p:cNvSpPr/>
          <p:nvPr/>
        </p:nvSpPr>
        <p:spPr>
          <a:xfrm>
            <a:off x="3433104" y="5716367"/>
            <a:ext cx="3430643" cy="582294"/>
          </a:xfrm>
          <a:prstGeom prst="wedgeRoundRectCallout">
            <a:avLst>
              <a:gd name="adj1" fmla="val -51021"/>
              <a:gd name="adj2" fmla="val -3822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module</a:t>
            </a:r>
            <a:r>
              <a:rPr lang="ja-JP" altLang="en-US" sz="2000" dirty="0">
                <a:solidFill>
                  <a:schemeClr val="tx1"/>
                </a:solidFill>
              </a:rPr>
              <a:t>を設定する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EBFBDF0C-5B6A-4C03-9C7A-D01A29AE0F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025" y="2121161"/>
            <a:ext cx="4015067" cy="2928019"/>
          </a:xfrm>
          <a:prstGeom prst="rect">
            <a:avLst/>
          </a:prstGeom>
        </p:spPr>
      </p:pic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0A4B0B1-471B-4A6E-B81F-0FDCFBC43635}"/>
              </a:ext>
            </a:extLst>
          </p:cNvPr>
          <p:cNvSpPr/>
          <p:nvPr/>
        </p:nvSpPr>
        <p:spPr>
          <a:xfrm>
            <a:off x="5460954" y="3201281"/>
            <a:ext cx="1271286" cy="2473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07A99B4-CA24-4412-93CE-13DAC6DD30B0}"/>
              </a:ext>
            </a:extLst>
          </p:cNvPr>
          <p:cNvSpPr/>
          <p:nvPr/>
        </p:nvSpPr>
        <p:spPr>
          <a:xfrm>
            <a:off x="3872828" y="1237457"/>
            <a:ext cx="5199672" cy="582294"/>
          </a:xfrm>
          <a:prstGeom prst="wedgeRoundRectCallout">
            <a:avLst>
              <a:gd name="adj1" fmla="val -8139"/>
              <a:gd name="adj2" fmla="val 12773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</a:t>
            </a:r>
            <a:r>
              <a:rPr lang="ja-JP" altLang="en-US" sz="2000" dirty="0">
                <a:solidFill>
                  <a:schemeClr val="tx1"/>
                </a:solidFill>
              </a:rPr>
              <a:t>先ほど編集した「</a:t>
            </a:r>
            <a:r>
              <a:rPr lang="en-US" altLang="ja-JP" sz="2000" dirty="0">
                <a:solidFill>
                  <a:schemeClr val="tx1"/>
                </a:solidFill>
              </a:rPr>
              <a:t>RaspberryPiMouseIo.py</a:t>
            </a:r>
            <a:r>
              <a:rPr lang="ja-JP" altLang="en-US" sz="2000" dirty="0">
                <a:solidFill>
                  <a:schemeClr val="tx1"/>
                </a:solidFill>
              </a:rPr>
              <a:t>」を選択する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CCD6513-5FE0-41FC-88CF-A89E43D2338C}"/>
              </a:ext>
            </a:extLst>
          </p:cNvPr>
          <p:cNvSpPr txBox="1"/>
          <p:nvPr/>
        </p:nvSpPr>
        <p:spPr>
          <a:xfrm>
            <a:off x="4796133" y="5114063"/>
            <a:ext cx="39154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b="1" dirty="0">
                <a:solidFill>
                  <a:srgbClr val="FF0000"/>
                </a:solidFill>
              </a:rPr>
              <a:t>※</a:t>
            </a:r>
            <a:r>
              <a:rPr lang="en-US" altLang="ja-JP" sz="1400" b="1" dirty="0">
                <a:solidFill>
                  <a:srgbClr val="FF0000"/>
                </a:solidFill>
              </a:rPr>
              <a:t> RaspberryPiMouseIo.py</a:t>
            </a:r>
            <a:r>
              <a:rPr lang="ja-JP" altLang="en-US" b="1" dirty="0">
                <a:solidFill>
                  <a:srgbClr val="FF0000"/>
                </a:solidFill>
              </a:rPr>
              <a:t>を更新した場合は、再度この作業を行う事で再読み込みする</a:t>
            </a:r>
          </a:p>
        </p:txBody>
      </p:sp>
    </p:spTree>
    <p:extLst>
      <p:ext uri="{BB962C8B-B14F-4D97-AF65-F5344CB8AC3E}">
        <p14:creationId xmlns:p14="http://schemas.microsoft.com/office/powerpoint/2010/main" val="733283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21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200" dirty="0">
                <a:solidFill>
                  <a:srgbClr val="5F5F5F"/>
                </a:solidFill>
              </a:rPr>
              <a:t>アイテムの位置関係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0418A9A4-5F4C-464D-B1DC-E3DBB5F447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1840" y="5051425"/>
            <a:ext cx="3190875" cy="1524000"/>
          </a:xfrm>
          <a:prstGeom prst="rect">
            <a:avLst/>
          </a:prstGeom>
        </p:spPr>
      </p:pic>
      <p:sp>
        <p:nvSpPr>
          <p:cNvPr id="8" name="矢印: 右カーブ 7">
            <a:extLst>
              <a:ext uri="{FF2B5EF4-FFF2-40B4-BE49-F238E27FC236}">
                <a16:creationId xmlns:a16="http://schemas.microsoft.com/office/drawing/2014/main" id="{7AEF9015-9C42-4208-91E2-856FC934AECD}"/>
              </a:ext>
            </a:extLst>
          </p:cNvPr>
          <p:cNvSpPr/>
          <p:nvPr/>
        </p:nvSpPr>
        <p:spPr>
          <a:xfrm rot="11122693">
            <a:off x="4576136" y="5833458"/>
            <a:ext cx="346469" cy="573280"/>
          </a:xfrm>
          <a:prstGeom prst="curved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590385-E34A-4316-A8B2-DA637493CBEE}"/>
              </a:ext>
            </a:extLst>
          </p:cNvPr>
          <p:cNvSpPr txBox="1"/>
          <p:nvPr/>
        </p:nvSpPr>
        <p:spPr>
          <a:xfrm>
            <a:off x="4911749" y="5966209"/>
            <a:ext cx="17861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ドラッグアンドドロップ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80614A3E-4DB2-4596-BABA-118E20B9DB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12091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全てのアイテムを</a:t>
            </a:r>
            <a:r>
              <a:rPr lang="en-US" altLang="ja-JP" sz="2400" kern="0" dirty="0">
                <a:solidFill>
                  <a:srgbClr val="5F5F5F"/>
                </a:solidFill>
              </a:rPr>
              <a:t>World</a:t>
            </a:r>
            <a:r>
              <a:rPr lang="ja-JP" altLang="en-US" sz="2400" kern="0" dirty="0">
                <a:solidFill>
                  <a:srgbClr val="5F5F5F"/>
                </a:solidFill>
              </a:rPr>
              <a:t>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RaspberryPiMouseIo</a:t>
            </a:r>
            <a:r>
              <a:rPr lang="ja-JP" altLang="en-US" sz="2400" kern="0" dirty="0">
                <a:solidFill>
                  <a:srgbClr val="5F5F5F"/>
                </a:solidFill>
              </a:rPr>
              <a:t>」は「</a:t>
            </a:r>
            <a:r>
              <a:rPr lang="en-US" altLang="ja-JP" sz="2400" kern="0" dirty="0" err="1">
                <a:solidFill>
                  <a:srgbClr val="5F5F5F"/>
                </a:solidFill>
              </a:rPr>
              <a:t>RaspberryPiMouse</a:t>
            </a:r>
            <a:r>
              <a:rPr lang="ja-JP" altLang="en-US" sz="2400" kern="0" dirty="0">
                <a:solidFill>
                  <a:srgbClr val="5F5F5F"/>
                </a:solidFill>
              </a:rPr>
              <a:t>」の子アイテムとして配置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配置が違う場合はドラッグアンドドロップして移動する</a:t>
            </a:r>
            <a:endParaRPr lang="en-US" altLang="ja-JP" sz="20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2673A73-9045-4FC3-8114-D3B07706CD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580" y="2790658"/>
            <a:ext cx="2834656" cy="216851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2C7A64F-878F-4B21-B580-71F61CD00B61}"/>
              </a:ext>
            </a:extLst>
          </p:cNvPr>
          <p:cNvSpPr txBox="1"/>
          <p:nvPr/>
        </p:nvSpPr>
        <p:spPr>
          <a:xfrm>
            <a:off x="4729812" y="2681114"/>
            <a:ext cx="362260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000" kern="0" dirty="0">
                <a:solidFill>
                  <a:srgbClr val="5F5F5F"/>
                </a:solidFill>
              </a:rPr>
              <a:t>World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Floor</a:t>
            </a: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r>
              <a:rPr lang="en-US" altLang="ja-JP" sz="2000" kern="0" dirty="0">
                <a:solidFill>
                  <a:srgbClr val="5F5F5F"/>
                </a:solidFill>
              </a:rPr>
              <a:t>     |- 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endParaRPr lang="ja-JP" altLang="en-US" sz="2000" dirty="0"/>
          </a:p>
        </p:txBody>
      </p:sp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336559F7-74C5-49B8-9CFE-866F6BCC8A50}"/>
              </a:ext>
            </a:extLst>
          </p:cNvPr>
          <p:cNvSpPr/>
          <p:nvPr/>
        </p:nvSpPr>
        <p:spPr>
          <a:xfrm>
            <a:off x="5607115" y="5020138"/>
            <a:ext cx="3243119" cy="633005"/>
          </a:xfrm>
          <a:prstGeom prst="wedgeRoundRectCallout">
            <a:avLst>
              <a:gd name="adj1" fmla="val -65175"/>
              <a:gd name="adj2" fmla="val 570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800" dirty="0">
                <a:solidFill>
                  <a:schemeClr val="tx1"/>
                </a:solidFill>
              </a:rPr>
              <a:t>配置が違う場合はドラッグアンドドロップすれば変更できる。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714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A22AE5C-D0F7-4DB9-9148-2E8D81AD60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565" y="1109859"/>
            <a:ext cx="7534275" cy="472440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22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ポート接続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1F01A1D-BC1D-479C-9D85-18D96ED36E94}"/>
              </a:ext>
            </a:extLst>
          </p:cNvPr>
          <p:cNvSpPr/>
          <p:nvPr/>
        </p:nvSpPr>
        <p:spPr>
          <a:xfrm>
            <a:off x="2411760" y="4677556"/>
            <a:ext cx="855095" cy="3150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2EDD50F3-C80C-4C56-9BD5-0F4EF1288D26}"/>
              </a:ext>
            </a:extLst>
          </p:cNvPr>
          <p:cNvSpPr/>
          <p:nvPr/>
        </p:nvSpPr>
        <p:spPr>
          <a:xfrm>
            <a:off x="2411760" y="4722919"/>
            <a:ext cx="4607249" cy="762863"/>
          </a:xfrm>
          <a:custGeom>
            <a:avLst/>
            <a:gdLst>
              <a:gd name="connsiteX0" fmla="*/ 0 w 4107133"/>
              <a:gd name="connsiteY0" fmla="*/ 701336 h 701336"/>
              <a:gd name="connsiteX1" fmla="*/ 3453413 w 4107133"/>
              <a:gd name="connsiteY1" fmla="*/ 417251 h 701336"/>
              <a:gd name="connsiteX2" fmla="*/ 4101483 w 4107133"/>
              <a:gd name="connsiteY2" fmla="*/ 0 h 701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07133" h="701336">
                <a:moveTo>
                  <a:pt x="0" y="701336"/>
                </a:moveTo>
                <a:cubicBezTo>
                  <a:pt x="1384916" y="617738"/>
                  <a:pt x="2769833" y="534140"/>
                  <a:pt x="3453413" y="417251"/>
                </a:cubicBezTo>
                <a:cubicBezTo>
                  <a:pt x="4136994" y="300362"/>
                  <a:pt x="4119238" y="150181"/>
                  <a:pt x="4101483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E9391A15-FF19-4F80-89A0-6FA3EFA6E96A}"/>
              </a:ext>
            </a:extLst>
          </p:cNvPr>
          <p:cNvSpPr/>
          <p:nvPr/>
        </p:nvSpPr>
        <p:spPr>
          <a:xfrm>
            <a:off x="2231740" y="3068960"/>
            <a:ext cx="2500058" cy="2765299"/>
          </a:xfrm>
          <a:custGeom>
            <a:avLst/>
            <a:gdLst>
              <a:gd name="connsiteX0" fmla="*/ 0 w 2041864"/>
              <a:gd name="connsiteY0" fmla="*/ 2441359 h 2629420"/>
              <a:gd name="connsiteX1" fmla="*/ 1597981 w 2041864"/>
              <a:gd name="connsiteY1" fmla="*/ 2379215 h 2629420"/>
              <a:gd name="connsiteX2" fmla="*/ 2041864 w 2041864"/>
              <a:gd name="connsiteY2" fmla="*/ 0 h 26294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41864" h="2629420">
                <a:moveTo>
                  <a:pt x="0" y="2441359"/>
                </a:moveTo>
                <a:cubicBezTo>
                  <a:pt x="628835" y="2613733"/>
                  <a:pt x="1257670" y="2786108"/>
                  <a:pt x="1597981" y="2379215"/>
                </a:cubicBezTo>
                <a:cubicBezTo>
                  <a:pt x="1938292" y="1972322"/>
                  <a:pt x="1990078" y="986161"/>
                  <a:pt x="2041864" y="0"/>
                </a:cubicBezTo>
              </a:path>
            </a:pathLst>
          </a:custGeom>
          <a:noFill/>
          <a:ln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9509899-F3FA-42FF-946B-37CAFD51D496}"/>
              </a:ext>
            </a:extLst>
          </p:cNvPr>
          <p:cNvSpPr/>
          <p:nvPr/>
        </p:nvSpPr>
        <p:spPr>
          <a:xfrm>
            <a:off x="61237" y="2659442"/>
            <a:ext cx="3430643" cy="1176447"/>
          </a:xfrm>
          <a:prstGeom prst="wedgeRoundRectCallout">
            <a:avLst>
              <a:gd name="adj1" fmla="val 8629"/>
              <a:gd name="adj2" fmla="val 7742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RTC List</a:t>
            </a:r>
            <a:r>
              <a:rPr kumimoji="1" lang="ja-JP" altLang="en-US" sz="2000" dirty="0">
                <a:solidFill>
                  <a:schemeClr val="tx1"/>
                </a:solidFill>
              </a:rPr>
              <a:t>で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が表示されていない場合は「</a:t>
            </a:r>
            <a:r>
              <a:rPr kumimoji="1" lang="en-US" altLang="ja-JP" sz="2000" dirty="0">
                <a:solidFill>
                  <a:schemeClr val="tx1"/>
                </a:solidFill>
              </a:rPr>
              <a:t>Update</a:t>
            </a:r>
            <a:r>
              <a:rPr kumimoji="1" lang="ja-JP" altLang="en-US" sz="2000" dirty="0">
                <a:solidFill>
                  <a:schemeClr val="tx1"/>
                </a:solidFill>
              </a:rPr>
              <a:t>」ボタンを押す</a:t>
            </a:r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D64DA4F6-8A12-48AD-B174-ADC26DA4197A}"/>
              </a:ext>
            </a:extLst>
          </p:cNvPr>
          <p:cNvSpPr/>
          <p:nvPr/>
        </p:nvSpPr>
        <p:spPr>
          <a:xfrm>
            <a:off x="61238" y="6023187"/>
            <a:ext cx="5815908" cy="698103"/>
          </a:xfrm>
          <a:prstGeom prst="wedgeRoundRectCallout">
            <a:avLst>
              <a:gd name="adj1" fmla="val -26116"/>
              <a:gd name="adj2" fmla="val -8276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RTC Diagram</a:t>
            </a:r>
            <a:r>
              <a:rPr kumimoji="1" lang="ja-JP" altLang="en-US" sz="2000" dirty="0">
                <a:solidFill>
                  <a:schemeClr val="tx1"/>
                </a:solidFill>
              </a:rPr>
              <a:t>に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をドラッグアンドドロップする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0C4F6E23-61F1-46C5-9681-8492D8836CD8}"/>
              </a:ext>
            </a:extLst>
          </p:cNvPr>
          <p:cNvSpPr/>
          <p:nvPr/>
        </p:nvSpPr>
        <p:spPr>
          <a:xfrm>
            <a:off x="4932040" y="1538790"/>
            <a:ext cx="4209004" cy="965705"/>
          </a:xfrm>
          <a:prstGeom prst="wedgeRoundRectCallout">
            <a:avLst>
              <a:gd name="adj1" fmla="val -37836"/>
              <a:gd name="adj2" fmla="val 6856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out</a:t>
            </a:r>
            <a:r>
              <a:rPr kumimoji="1" lang="ja-JP" altLang="en-US" sz="2000" dirty="0">
                <a:solidFill>
                  <a:schemeClr val="tx1"/>
                </a:solidFill>
              </a:rPr>
              <a:t>と、</a:t>
            </a:r>
            <a:r>
              <a:rPr kumimoji="1" lang="en-US" altLang="ja-JP" sz="2000" dirty="0">
                <a:solidFill>
                  <a:schemeClr val="tx1"/>
                </a:solidFill>
              </a:rPr>
              <a:t>RaspberryPiMouseIo0</a:t>
            </a:r>
            <a:r>
              <a:rPr kumimoji="1" lang="ja-JP" altLang="en-US" sz="2000" dirty="0">
                <a:solidFill>
                  <a:schemeClr val="tx1"/>
                </a:solidFill>
              </a:rPr>
              <a:t>の</a:t>
            </a:r>
            <a:r>
              <a:rPr kumimoji="1" lang="en-US" altLang="ja-JP" sz="2000" dirty="0">
                <a:solidFill>
                  <a:srgbClr val="FF0000"/>
                </a:solidFill>
              </a:rPr>
              <a:t>velocity</a:t>
            </a:r>
            <a:r>
              <a:rPr kumimoji="1" lang="ja-JP" altLang="en-US" sz="2000" dirty="0">
                <a:solidFill>
                  <a:schemeClr val="tx1"/>
                </a:solidFill>
              </a:rPr>
              <a:t>を接続する</a:t>
            </a:r>
          </a:p>
        </p:txBody>
      </p:sp>
    </p:spTree>
    <p:extLst>
      <p:ext uri="{BB962C8B-B14F-4D97-AF65-F5344CB8AC3E}">
        <p14:creationId xmlns:p14="http://schemas.microsoft.com/office/powerpoint/2010/main" val="2168981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A821526-FEC7-41C8-96E4-3F9D53BEA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1780" y="3068960"/>
            <a:ext cx="4200525" cy="2733675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200" dirty="0" err="1">
                <a:solidFill>
                  <a:srgbClr val="5F5F5F"/>
                </a:solidFill>
              </a:rPr>
              <a:t>RobotController</a:t>
            </a:r>
            <a:r>
              <a:rPr lang="ja-JP" altLang="en-US" sz="3200" dirty="0">
                <a:solidFill>
                  <a:srgbClr val="5F5F5F"/>
                </a:solidFill>
              </a:rPr>
              <a:t>コンポーネントのアクティブ化</a:t>
            </a:r>
            <a:endParaRPr lang="en-US" altLang="ja-JP" sz="3200" dirty="0">
              <a:solidFill>
                <a:srgbClr val="5F5F5F"/>
              </a:solidFill>
            </a:endParaRPr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7022947E-40E9-46E6-8659-1C4E3696ADCF}"/>
              </a:ext>
            </a:extLst>
          </p:cNvPr>
          <p:cNvSpPr/>
          <p:nvPr/>
        </p:nvSpPr>
        <p:spPr>
          <a:xfrm>
            <a:off x="521550" y="1628800"/>
            <a:ext cx="6975775" cy="1176447"/>
          </a:xfrm>
          <a:prstGeom prst="wedgeRoundRectCallout">
            <a:avLst>
              <a:gd name="adj1" fmla="val 13474"/>
              <a:gd name="adj2" fmla="val 8572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exe</a:t>
            </a:r>
            <a:r>
              <a:rPr kumimoji="1" lang="ja-JP" altLang="en-US" sz="2000" dirty="0">
                <a:solidFill>
                  <a:schemeClr val="tx1"/>
                </a:solidFill>
              </a:rPr>
              <a:t>ファイルを指定した</a:t>
            </a:r>
            <a:r>
              <a:rPr kumimoji="1" lang="en-US" altLang="ja-JP" sz="2000" dirty="0">
                <a:solidFill>
                  <a:schemeClr val="tx1"/>
                </a:solidFill>
              </a:rPr>
              <a:t>RTC</a:t>
            </a:r>
            <a:r>
              <a:rPr kumimoji="1" lang="ja-JP" altLang="en-US" sz="2000" dirty="0">
                <a:solidFill>
                  <a:schemeClr val="tx1"/>
                </a:solidFill>
              </a:rPr>
              <a:t>は</a:t>
            </a:r>
            <a:r>
              <a:rPr lang="ja-JP" altLang="en-US" sz="2000" dirty="0">
                <a:solidFill>
                  <a:schemeClr val="tx1"/>
                </a:solidFill>
              </a:rPr>
              <a:t>シミュレーション開始時に自動でアクティブ化されないので手動で操作する。</a:t>
            </a:r>
            <a:endParaRPr lang="en-US" altLang="ja-JP" sz="2000" dirty="0">
              <a:solidFill>
                <a:schemeClr val="tx1"/>
              </a:solidFill>
            </a:endParaRPr>
          </a:p>
          <a:p>
            <a:r>
              <a:rPr lang="en-US" altLang="ja-JP" sz="2000" dirty="0">
                <a:solidFill>
                  <a:schemeClr val="tx1"/>
                </a:solidFill>
              </a:rPr>
              <a:t>RobotController0</a:t>
            </a:r>
            <a:r>
              <a:rPr lang="ja-JP" altLang="en-US" sz="2000" dirty="0">
                <a:solidFill>
                  <a:schemeClr val="tx1"/>
                </a:solidFill>
              </a:rPr>
              <a:t>を右クリックして「</a:t>
            </a:r>
            <a:r>
              <a:rPr lang="en-US" altLang="ja-JP" sz="2000" dirty="0">
                <a:solidFill>
                  <a:schemeClr val="tx1"/>
                </a:solidFill>
              </a:rPr>
              <a:t>Activate</a:t>
            </a:r>
            <a:r>
              <a:rPr lang="ja-JP" altLang="en-US" sz="2000" dirty="0">
                <a:solidFill>
                  <a:schemeClr val="tx1"/>
                </a:solidFill>
              </a:rPr>
              <a:t>」を選択する。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268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3BA64757-3E00-447C-BB06-5C890E81AB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437" y="1403775"/>
            <a:ext cx="8277126" cy="4940610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096725" y="1427370"/>
            <a:ext cx="405045" cy="3996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B4CFC230-FA18-4AAD-BDF3-5CC4873A9BDB}"/>
              </a:ext>
            </a:extLst>
          </p:cNvPr>
          <p:cNvSpPr/>
          <p:nvPr/>
        </p:nvSpPr>
        <p:spPr>
          <a:xfrm>
            <a:off x="449214" y="2483895"/>
            <a:ext cx="4640647" cy="1176447"/>
          </a:xfrm>
          <a:prstGeom prst="wedgeRoundRectCallout">
            <a:avLst>
              <a:gd name="adj1" fmla="val -10262"/>
              <a:gd name="adj2" fmla="val -9840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「初期位置からのシミュレーション開始」ボタンを押すとシミュレーションを開始する</a:t>
            </a:r>
          </a:p>
        </p:txBody>
      </p:sp>
    </p:spTree>
    <p:extLst>
      <p:ext uri="{BB962C8B-B14F-4D97-AF65-F5344CB8AC3E}">
        <p14:creationId xmlns:p14="http://schemas.microsoft.com/office/powerpoint/2010/main" val="254963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0F96E1B-9185-43DD-A943-BC1AD1B5E4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240" y="1358770"/>
            <a:ext cx="6777245" cy="4932844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シミュレーション開始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72B0F25-E16B-48FB-88EC-E41B8D1D91E7}"/>
              </a:ext>
            </a:extLst>
          </p:cNvPr>
          <p:cNvSpPr/>
          <p:nvPr/>
        </p:nvSpPr>
        <p:spPr>
          <a:xfrm>
            <a:off x="2411760" y="1934584"/>
            <a:ext cx="40504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CBC7E415-BA79-409B-8EDC-DE0D194D0587}"/>
              </a:ext>
            </a:extLst>
          </p:cNvPr>
          <p:cNvSpPr/>
          <p:nvPr/>
        </p:nvSpPr>
        <p:spPr>
          <a:xfrm>
            <a:off x="61237" y="2659442"/>
            <a:ext cx="2350523" cy="1399628"/>
          </a:xfrm>
          <a:prstGeom prst="wedgeRoundRectCallout">
            <a:avLst>
              <a:gd name="adj1" fmla="val 47524"/>
              <a:gd name="adj2" fmla="val -7937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000" dirty="0">
                <a:solidFill>
                  <a:schemeClr val="tx1"/>
                </a:solidFill>
              </a:rPr>
              <a:t>「シーン」タブからシミュレーションの</a:t>
            </a:r>
            <a:r>
              <a:rPr kumimoji="1" lang="en-US" altLang="ja-JP" sz="2000" dirty="0">
                <a:solidFill>
                  <a:schemeClr val="tx1"/>
                </a:solidFill>
              </a:rPr>
              <a:t>3D</a:t>
            </a:r>
            <a:r>
              <a:rPr kumimoji="1" lang="ja-JP" altLang="en-US" sz="2000" dirty="0">
                <a:solidFill>
                  <a:schemeClr val="tx1"/>
                </a:solidFill>
              </a:rPr>
              <a:t>表示を見ることができる</a:t>
            </a:r>
          </a:p>
        </p:txBody>
      </p:sp>
    </p:spTree>
    <p:extLst>
      <p:ext uri="{BB962C8B-B14F-4D97-AF65-F5344CB8AC3E}">
        <p14:creationId xmlns:p14="http://schemas.microsoft.com/office/powerpoint/2010/main" val="1458447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5E0F5F8F-5CBC-4F3B-902C-9C7BDA170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750" y="1943835"/>
            <a:ext cx="6118600" cy="4027758"/>
          </a:xfrm>
          <a:prstGeom prst="rect">
            <a:avLst/>
          </a:prstGeom>
        </p:spPr>
      </p:pic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8005C21-2993-4049-9998-DAF56A870BEF}"/>
              </a:ext>
            </a:extLst>
          </p:cNvPr>
          <p:cNvSpPr/>
          <p:nvPr/>
        </p:nvSpPr>
        <p:spPr>
          <a:xfrm>
            <a:off x="1741460" y="2649798"/>
            <a:ext cx="1184413" cy="22456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86029ECD-0F64-4B2C-897B-92002F634874}"/>
              </a:ext>
            </a:extLst>
          </p:cNvPr>
          <p:cNvSpPr/>
          <p:nvPr/>
        </p:nvSpPr>
        <p:spPr>
          <a:xfrm>
            <a:off x="7111410" y="5239345"/>
            <a:ext cx="592206" cy="2669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179388" y="3406308"/>
            <a:ext cx="3447507" cy="1344147"/>
          </a:xfrm>
          <a:prstGeom prst="wedgeRoundRectCallout">
            <a:avLst>
              <a:gd name="adj1" fmla="val 16931"/>
              <a:gd name="adj2" fmla="val -85717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1. </a:t>
            </a:r>
            <a:r>
              <a:rPr kumimoji="1" lang="ja-JP" altLang="en-US" sz="2000" dirty="0">
                <a:solidFill>
                  <a:schemeClr val="tx1"/>
                </a:solidFill>
              </a:rPr>
              <a:t>ネームサービスビューから</a:t>
            </a:r>
            <a:r>
              <a:rPr kumimoji="1" lang="en-US" altLang="ja-JP" sz="2000" dirty="0">
                <a:solidFill>
                  <a:schemeClr val="tx1"/>
                </a:solidFill>
              </a:rPr>
              <a:t>RobotController0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をクリックして選択する。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6D015827-4795-4CC3-BC6A-447EC7654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からはコンフィギュレーションパラメータの編集ができないため、</a:t>
            </a:r>
            <a:r>
              <a:rPr lang="en-US" altLang="ja-JP" sz="2400" kern="0" dirty="0">
                <a:solidFill>
                  <a:srgbClr val="5F5F5F"/>
                </a:solidFill>
              </a:rPr>
              <a:t>RT System Editor</a:t>
            </a:r>
            <a:r>
              <a:rPr lang="ja-JP" altLang="en-US" sz="2400" kern="0" dirty="0">
                <a:solidFill>
                  <a:srgbClr val="5F5F5F"/>
                </a:solidFill>
              </a:rPr>
              <a:t>を起動してください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48A69170-8AD9-4D33-B71A-A488EA6AD5B6}"/>
              </a:ext>
            </a:extLst>
          </p:cNvPr>
          <p:cNvSpPr/>
          <p:nvPr/>
        </p:nvSpPr>
        <p:spPr>
          <a:xfrm>
            <a:off x="5143275" y="3314058"/>
            <a:ext cx="3734250" cy="1344147"/>
          </a:xfrm>
          <a:prstGeom prst="wedgeRoundRectCallout">
            <a:avLst>
              <a:gd name="adj1" fmla="val 6435"/>
              <a:gd name="adj2" fmla="val 69493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コンフィギュレーションビューから「編集」ボタンを押して、パラメータを変更する。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2F1D398-82F1-45F0-9782-18B6A22C264D}"/>
              </a:ext>
            </a:extLst>
          </p:cNvPr>
          <p:cNvSpPr/>
          <p:nvPr/>
        </p:nvSpPr>
        <p:spPr>
          <a:xfrm>
            <a:off x="247496" y="6174305"/>
            <a:ext cx="8429808" cy="60636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コンフィギュレーションパラメータを変更することで、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マウスが移動すれば課題達成です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6905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2A53BC55-CE7A-48F4-8B13-25F9EA6A9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75" y="2353622"/>
            <a:ext cx="3697167" cy="1075378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2D29EEFD-7392-4BB7-8460-CEB55041C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ネームサービスビューにネームサーバが無い</a:t>
            </a:r>
            <a:r>
              <a:rPr lang="en-US" altLang="ja-JP" sz="2400" kern="0" dirty="0">
                <a:solidFill>
                  <a:srgbClr val="5F5F5F"/>
                </a:solidFill>
              </a:rPr>
              <a:t>(localhost</a:t>
            </a:r>
            <a:r>
              <a:rPr lang="ja-JP" altLang="en-US" sz="2400" kern="0" dirty="0">
                <a:solidFill>
                  <a:srgbClr val="5F5F5F"/>
                </a:solidFill>
              </a:rPr>
              <a:t>が非表示の場合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、以下の作業でネームサーバに接続してください</a:t>
            </a:r>
            <a:endParaRPr lang="en-US" altLang="ja-JP" sz="1600" kern="0" dirty="0">
              <a:solidFill>
                <a:srgbClr val="FF0000"/>
              </a:solidFill>
            </a:endParaRPr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コンフィギュレーションパラメータの編集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6097F07-2B68-4D89-ADB4-A782E0374F93}"/>
              </a:ext>
            </a:extLst>
          </p:cNvPr>
          <p:cNvSpPr/>
          <p:nvPr/>
        </p:nvSpPr>
        <p:spPr>
          <a:xfrm>
            <a:off x="2265204" y="2664318"/>
            <a:ext cx="225025" cy="1892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4F3129D6-8FB4-43EF-81D4-7D7360081B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6484" y="2089920"/>
            <a:ext cx="2820851" cy="1752600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7634E3A-7C14-4B5E-B81D-F23B86EF5C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575" y="4898169"/>
            <a:ext cx="3067050" cy="1581150"/>
          </a:xfrm>
          <a:prstGeom prst="rect">
            <a:avLst/>
          </a:prstGeom>
        </p:spPr>
      </p:pic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5D4096C4-A6B9-40BD-8B4F-71CEFA605A18}"/>
              </a:ext>
            </a:extLst>
          </p:cNvPr>
          <p:cNvSpPr/>
          <p:nvPr/>
        </p:nvSpPr>
        <p:spPr>
          <a:xfrm>
            <a:off x="576505" y="3313388"/>
            <a:ext cx="2780360" cy="1479273"/>
          </a:xfrm>
          <a:prstGeom prst="wedgeRoundRectCallout">
            <a:avLst>
              <a:gd name="adj1" fmla="val 16348"/>
              <a:gd name="adj2" fmla="val -7344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AutoNum type="arabicPeriod"/>
            </a:pPr>
            <a:r>
              <a:rPr kumimoji="1" lang="ja-JP" altLang="en-US" sz="2000" dirty="0">
                <a:solidFill>
                  <a:schemeClr val="tx1"/>
                </a:solidFill>
              </a:rPr>
              <a:t>ネームサーバへの接続ボタンを押す</a:t>
            </a: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en-US" altLang="ja-JP" sz="2000" dirty="0">
              <a:solidFill>
                <a:schemeClr val="tx1"/>
              </a:solidFill>
            </a:endParaRPr>
          </a:p>
          <a:p>
            <a:pPr marL="457200" indent="-457200">
              <a:buAutoNum type="arabicPeriod"/>
            </a:pPr>
            <a:endParaRPr kumimoji="1" lang="ja-JP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77E716F5-34C0-4A66-B2CA-B6692F402A01}"/>
              </a:ext>
            </a:extLst>
          </p:cNvPr>
          <p:cNvSpPr/>
          <p:nvPr/>
        </p:nvSpPr>
        <p:spPr>
          <a:xfrm>
            <a:off x="4031940" y="3908531"/>
            <a:ext cx="4823617" cy="503238"/>
          </a:xfrm>
          <a:prstGeom prst="wedgeRoundRectCallout">
            <a:avLst>
              <a:gd name="adj1" fmla="val -11059"/>
              <a:gd name="adj2" fmla="val -79785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2. </a:t>
            </a:r>
            <a:r>
              <a:rPr kumimoji="1" lang="ja-JP" altLang="en-US" sz="2000" dirty="0">
                <a:solidFill>
                  <a:schemeClr val="tx1"/>
                </a:solidFill>
              </a:rPr>
              <a:t>「</a:t>
            </a:r>
            <a:r>
              <a:rPr kumimoji="1" lang="en-US" altLang="ja-JP" sz="2000" dirty="0">
                <a:solidFill>
                  <a:schemeClr val="tx1"/>
                </a:solidFill>
              </a:rPr>
              <a:t>localhost</a:t>
            </a:r>
            <a:r>
              <a:rPr kumimoji="1" lang="ja-JP" altLang="en-US" sz="2000" dirty="0">
                <a:solidFill>
                  <a:schemeClr val="tx1"/>
                </a:solidFill>
              </a:rPr>
              <a:t>」と入力して</a:t>
            </a:r>
            <a:r>
              <a:rPr kumimoji="1" lang="en-US" altLang="ja-JP" sz="2000" dirty="0">
                <a:solidFill>
                  <a:schemeClr val="tx1"/>
                </a:solidFill>
              </a:rPr>
              <a:t>OK</a:t>
            </a:r>
            <a:r>
              <a:rPr kumimoji="1" lang="ja-JP" altLang="en-US" sz="2000" dirty="0">
                <a:solidFill>
                  <a:schemeClr val="tx1"/>
                </a:solidFill>
              </a:rPr>
              <a:t>をクリックする</a:t>
            </a:r>
          </a:p>
        </p:txBody>
      </p: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D646E659-C2E7-4BDD-9DDD-F8F0355905E9}"/>
              </a:ext>
            </a:extLst>
          </p:cNvPr>
          <p:cNvSpPr/>
          <p:nvPr/>
        </p:nvSpPr>
        <p:spPr>
          <a:xfrm>
            <a:off x="3896521" y="5583237"/>
            <a:ext cx="4823617" cy="503238"/>
          </a:xfrm>
          <a:prstGeom prst="wedgeRoundRectCallout">
            <a:avLst>
              <a:gd name="adj1" fmla="val -62040"/>
              <a:gd name="adj2" fmla="val 84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2000" dirty="0">
                <a:solidFill>
                  <a:schemeClr val="tx1"/>
                </a:solidFill>
              </a:rPr>
              <a:t>3. RTC</a:t>
            </a:r>
            <a:r>
              <a:rPr kumimoji="1" lang="ja-JP" altLang="en-US" sz="2000">
                <a:solidFill>
                  <a:schemeClr val="tx1"/>
                </a:solidFill>
              </a:rPr>
              <a:t>が表示されたか確認する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B409228-127E-4E2A-8956-CACB4559AB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07210" y="4068558"/>
            <a:ext cx="669535" cy="636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960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20642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はオープンソースのロボット用シミュレーションソフトウェア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プラグインによる高い拡張性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600" kern="0" dirty="0">
                <a:solidFill>
                  <a:srgbClr val="5F5F5F"/>
                </a:solidFill>
              </a:rPr>
              <a:t>3DCG</a:t>
            </a:r>
            <a:r>
              <a:rPr lang="ja-JP" altLang="en-US" sz="1600" kern="0" dirty="0">
                <a:solidFill>
                  <a:srgbClr val="5F5F5F"/>
                </a:solidFill>
              </a:rPr>
              <a:t>によるロボットモデルのアニメーション表示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動力学シミュレーション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センサのシミュレーション</a:t>
            </a:r>
            <a:r>
              <a:rPr lang="en-US" altLang="ja-JP" sz="1600" kern="0" dirty="0">
                <a:solidFill>
                  <a:srgbClr val="5F5F5F"/>
                </a:solidFill>
              </a:rPr>
              <a:t>(</a:t>
            </a:r>
            <a:r>
              <a:rPr lang="ja-JP" altLang="en-US" sz="1600" kern="0" dirty="0">
                <a:solidFill>
                  <a:srgbClr val="5F5F5F"/>
                </a:solidFill>
              </a:rPr>
              <a:t>カメラ、レーザーレンジセンサ、力センサ、ジャイロセンサ、・・・</a:t>
            </a:r>
            <a:r>
              <a:rPr lang="en-US" altLang="ja-JP" sz="16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ロボットの動作生成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600" kern="0" dirty="0">
                <a:solidFill>
                  <a:srgbClr val="5F5F5F"/>
                </a:solidFill>
              </a:rPr>
              <a:t>・・・・</a:t>
            </a:r>
            <a:endParaRPr lang="en-US" altLang="ja-JP" sz="16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1400" kern="0" dirty="0">
              <a:solidFill>
                <a:srgbClr val="5F5F5F"/>
              </a:solidFill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C545890-CC7E-4FA6-80C7-886CA59D0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865" y="3201132"/>
            <a:ext cx="5135345" cy="328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579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>
            <a:extLst>
              <a:ext uri="{FF2B5EF4-FFF2-40B4-BE49-F238E27FC236}">
                <a16:creationId xmlns:a16="http://schemas.microsoft.com/office/drawing/2014/main" id="{2B8A1FD6-454C-49AC-90ED-7336476EF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334" y="2319524"/>
            <a:ext cx="4076945" cy="2610505"/>
          </a:xfrm>
          <a:prstGeom prst="rect">
            <a:avLst/>
          </a:prstGeom>
        </p:spPr>
      </p:pic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0F315F0-0589-4921-A0D9-18AF4FB8EE22}"/>
              </a:ext>
            </a:extLst>
          </p:cNvPr>
          <p:cNvSpPr/>
          <p:nvPr/>
        </p:nvSpPr>
        <p:spPr>
          <a:xfrm>
            <a:off x="3358076" y="4050362"/>
            <a:ext cx="2610290" cy="141962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Choreonoid</a:t>
            </a:r>
            <a:r>
              <a:rPr lang="en-US" altLang="ja-JP" sz="3600" dirty="0">
                <a:solidFill>
                  <a:srgbClr val="5F5F5F"/>
                </a:solidFill>
              </a:rPr>
              <a:t> </a:t>
            </a:r>
            <a:r>
              <a:rPr lang="en-US" altLang="ja-JP" sz="3600" dirty="0" err="1">
                <a:solidFill>
                  <a:srgbClr val="5F5F5F"/>
                </a:solidFill>
              </a:rPr>
              <a:t>OpenRTM</a:t>
            </a:r>
            <a:r>
              <a:rPr lang="ja-JP" altLang="en-US" sz="3600" dirty="0">
                <a:solidFill>
                  <a:srgbClr val="5F5F5F"/>
                </a:solidFill>
              </a:rPr>
              <a:t>プラグイン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60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と</a:t>
            </a:r>
            <a:r>
              <a:rPr lang="en-US" altLang="ja-JP" sz="2400" kern="0" dirty="0">
                <a:solidFill>
                  <a:srgbClr val="5F5F5F"/>
                </a:solidFill>
              </a:rPr>
              <a:t>OpenRTM-aist</a:t>
            </a:r>
            <a:r>
              <a:rPr lang="ja-JP" altLang="en-US" sz="2400" kern="0" dirty="0">
                <a:solidFill>
                  <a:srgbClr val="5F5F5F"/>
                </a:solidFill>
              </a:rPr>
              <a:t>を連携して、シミュレータ上のオブジェクトの入出力</a:t>
            </a:r>
            <a:r>
              <a:rPr lang="en-US" altLang="ja-JP" sz="2400" kern="0" dirty="0">
                <a:solidFill>
                  <a:srgbClr val="5F5F5F"/>
                </a:solidFill>
              </a:rPr>
              <a:t>(</a:t>
            </a:r>
            <a:r>
              <a:rPr lang="ja-JP" altLang="en-US" sz="2400" kern="0" dirty="0">
                <a:solidFill>
                  <a:srgbClr val="5F5F5F"/>
                </a:solidFill>
              </a:rPr>
              <a:t>制御指令やセンサ値の取得</a:t>
            </a:r>
            <a:r>
              <a:rPr lang="en-US" altLang="ja-JP" sz="2400" kern="0" dirty="0">
                <a:solidFill>
                  <a:srgbClr val="5F5F5F"/>
                </a:solidFill>
              </a:rPr>
              <a:t>)</a:t>
            </a:r>
            <a:r>
              <a:rPr lang="ja-JP" altLang="en-US" sz="2400" kern="0" dirty="0">
                <a:solidFill>
                  <a:srgbClr val="5F5F5F"/>
                </a:solidFill>
              </a:rPr>
              <a:t>をする</a:t>
            </a:r>
            <a:r>
              <a:rPr lang="en-US" altLang="ja-JP" sz="2400" kern="0" dirty="0">
                <a:solidFill>
                  <a:srgbClr val="5F5F5F"/>
                </a:solidFill>
              </a:rPr>
              <a:t>RTC</a:t>
            </a:r>
            <a:r>
              <a:rPr lang="ja-JP" altLang="en-US" sz="2400" kern="0" dirty="0">
                <a:solidFill>
                  <a:srgbClr val="5F5F5F"/>
                </a:solidFill>
              </a:rPr>
              <a:t>を開発可能にする拡張プラグイン</a:t>
            </a:r>
            <a:endParaRPr lang="en-US" altLang="ja-JP" sz="24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E9162A8-1100-46F3-8646-77F7A739E2E0}"/>
              </a:ext>
            </a:extLst>
          </p:cNvPr>
          <p:cNvSpPr/>
          <p:nvPr/>
        </p:nvSpPr>
        <p:spPr>
          <a:xfrm>
            <a:off x="3854087" y="4239846"/>
            <a:ext cx="1742804" cy="1095119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折線 22">
            <a:extLst>
              <a:ext uri="{FF2B5EF4-FFF2-40B4-BE49-F238E27FC236}">
                <a16:creationId xmlns:a16="http://schemas.microsoft.com/office/drawing/2014/main" id="{A1066EA8-5C3E-4497-B8FA-A45903FFE6F5}"/>
              </a:ext>
            </a:extLst>
          </p:cNvPr>
          <p:cNvSpPr/>
          <p:nvPr/>
        </p:nvSpPr>
        <p:spPr>
          <a:xfrm rot="5400000" flipH="1">
            <a:off x="2912398" y="3387513"/>
            <a:ext cx="960209" cy="2010228"/>
          </a:xfrm>
          <a:prstGeom prst="bentArrow">
            <a:avLst>
              <a:gd name="adj1" fmla="val 10120"/>
              <a:gd name="adj2" fmla="val 25000"/>
              <a:gd name="adj3" fmla="val 26984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9" name="矢印: 折線 28">
            <a:extLst>
              <a:ext uri="{FF2B5EF4-FFF2-40B4-BE49-F238E27FC236}">
                <a16:creationId xmlns:a16="http://schemas.microsoft.com/office/drawing/2014/main" id="{C0FE969E-D56D-472E-AD70-6487550B7886}"/>
              </a:ext>
            </a:extLst>
          </p:cNvPr>
          <p:cNvSpPr/>
          <p:nvPr/>
        </p:nvSpPr>
        <p:spPr>
          <a:xfrm rot="10800000" flipH="1">
            <a:off x="4982359" y="3916325"/>
            <a:ext cx="1867920" cy="1151544"/>
          </a:xfrm>
          <a:prstGeom prst="bentArrow">
            <a:avLst>
              <a:gd name="adj1" fmla="val 8466"/>
              <a:gd name="adj2" fmla="val 20864"/>
              <a:gd name="adj3" fmla="val 22848"/>
              <a:gd name="adj4" fmla="val 42758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4C6D667-E793-4AA2-9928-7946C0FD60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6891" y="4508192"/>
            <a:ext cx="371475" cy="590550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8F1FE9A2-B990-4E16-88A6-CD4A46A574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43556" y="4487369"/>
            <a:ext cx="419100" cy="600075"/>
          </a:xfrm>
          <a:prstGeom prst="rect">
            <a:avLst/>
          </a:prstGeom>
        </p:spPr>
      </p:pic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CAB5DBB-8695-4A86-BCEA-435532A73DEE}"/>
              </a:ext>
            </a:extLst>
          </p:cNvPr>
          <p:cNvSpPr/>
          <p:nvPr/>
        </p:nvSpPr>
        <p:spPr>
          <a:xfrm>
            <a:off x="2197593" y="5132497"/>
            <a:ext cx="990110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目標速度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A40A586C-BC6E-4CFB-8854-A7F3D0477838}"/>
              </a:ext>
            </a:extLst>
          </p:cNvPr>
          <p:cNvSpPr/>
          <p:nvPr/>
        </p:nvSpPr>
        <p:spPr>
          <a:xfrm>
            <a:off x="5767264" y="5132497"/>
            <a:ext cx="1223265" cy="40493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センサデータ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E3B09E9-80B2-4D42-AC1C-9E8FB92B004C}"/>
              </a:ext>
            </a:extLst>
          </p:cNvPr>
          <p:cNvSpPr/>
          <p:nvPr/>
        </p:nvSpPr>
        <p:spPr>
          <a:xfrm>
            <a:off x="235652" y="5663605"/>
            <a:ext cx="8429808" cy="859422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dirty="0">
                <a:solidFill>
                  <a:schemeClr val="tx1"/>
                </a:solidFill>
              </a:rPr>
              <a:t>課題：</a:t>
            </a:r>
            <a:r>
              <a:rPr lang="en-US" altLang="ja-JP" sz="2000" dirty="0" err="1">
                <a:solidFill>
                  <a:schemeClr val="tx1"/>
                </a:solidFill>
              </a:rPr>
              <a:t>Choreonoid</a:t>
            </a:r>
            <a:r>
              <a:rPr lang="ja-JP" altLang="en-US" sz="2000" dirty="0">
                <a:solidFill>
                  <a:schemeClr val="tx1"/>
                </a:solidFill>
              </a:rPr>
              <a:t>上の</a:t>
            </a:r>
            <a:r>
              <a:rPr lang="en-US" altLang="ja-JP" sz="2000" dirty="0">
                <a:solidFill>
                  <a:schemeClr val="tx1"/>
                </a:solidFill>
              </a:rPr>
              <a:t>Raspberry Pi</a:t>
            </a:r>
            <a:r>
              <a:rPr lang="ja-JP" altLang="en-US" sz="2000" dirty="0">
                <a:solidFill>
                  <a:schemeClr val="tx1"/>
                </a:solidFill>
              </a:rPr>
              <a:t>マウスを</a:t>
            </a:r>
            <a:r>
              <a:rPr lang="en-US" altLang="ja-JP" sz="2000" dirty="0" err="1">
                <a:solidFill>
                  <a:schemeClr val="tx1"/>
                </a:solidFill>
              </a:rPr>
              <a:t>RobotController</a:t>
            </a:r>
            <a:r>
              <a:rPr lang="ja-JP" altLang="en-US" sz="2000" dirty="0">
                <a:solidFill>
                  <a:schemeClr val="tx1"/>
                </a:solidFill>
              </a:rPr>
              <a:t>コンポーネントで操作するための入出力</a:t>
            </a:r>
            <a:r>
              <a:rPr lang="en-US" altLang="ja-JP" sz="2000" dirty="0">
                <a:solidFill>
                  <a:schemeClr val="tx1"/>
                </a:solidFill>
              </a:rPr>
              <a:t>RTC</a:t>
            </a:r>
            <a:r>
              <a:rPr lang="ja-JP" altLang="en-US" sz="2000" dirty="0">
                <a:solidFill>
                  <a:schemeClr val="tx1"/>
                </a:solidFill>
              </a:rPr>
              <a:t>の作成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890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シミュレーション環境構築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4989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上でシミュレーションの実行に必要なアイテムを追加することで、環境を構築する。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配布資料の</a:t>
            </a: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フォルダの</a:t>
            </a:r>
            <a:r>
              <a:rPr lang="en-US" altLang="ja-JP" sz="2400" b="1" kern="0" dirty="0">
                <a:solidFill>
                  <a:srgbClr val="FF0000"/>
                </a:solidFill>
              </a:rPr>
              <a:t>choreonoid.bat</a:t>
            </a:r>
            <a:r>
              <a:rPr lang="ja-JP" altLang="en-US" sz="2400" kern="0" dirty="0">
                <a:solidFill>
                  <a:srgbClr val="5F5F5F"/>
                </a:solidFill>
              </a:rPr>
              <a:t>を実行する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endParaRPr lang="en-US" altLang="ja-JP" sz="2400" kern="0" dirty="0">
              <a:solidFill>
                <a:srgbClr val="5F5F5F"/>
              </a:solidFill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今回は以下のアイテムを追加する。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ワールドアイテム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シミュレータアイテム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AISTSimulator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ja-JP" altLang="en-US" sz="2000" kern="0" dirty="0">
                <a:solidFill>
                  <a:srgbClr val="5F5F5F"/>
                </a:solidFill>
              </a:rPr>
              <a:t>地面・</a:t>
            </a:r>
            <a:r>
              <a:rPr lang="en-US" altLang="ja-JP" sz="2000" kern="0" dirty="0">
                <a:solidFill>
                  <a:srgbClr val="5F5F5F"/>
                </a:solidFill>
              </a:rPr>
              <a:t>Floor)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ボディアイテム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(Raspberry Pi</a:t>
            </a:r>
            <a:r>
              <a:rPr lang="ja-JP" altLang="en-US" sz="2000" kern="0" dirty="0">
                <a:solidFill>
                  <a:srgbClr val="5F5F5F"/>
                </a:solidFill>
              </a:rPr>
              <a:t>マウス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RTSystem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>
                <a:solidFill>
                  <a:srgbClr val="5F5F5F"/>
                </a:solidFill>
              </a:rPr>
              <a:t>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RobotController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2000" kern="0" dirty="0" err="1">
                <a:solidFill>
                  <a:srgbClr val="5F5F5F"/>
                </a:solidFill>
              </a:rPr>
              <a:t>pyRTC</a:t>
            </a:r>
            <a:r>
              <a:rPr lang="ja-JP" altLang="en-US" sz="2000" kern="0" dirty="0">
                <a:solidFill>
                  <a:srgbClr val="5F5F5F"/>
                </a:solidFill>
              </a:rPr>
              <a:t>アイテム</a:t>
            </a:r>
            <a:r>
              <a:rPr lang="en-US" altLang="ja-JP" sz="2000" kern="0" dirty="0">
                <a:solidFill>
                  <a:srgbClr val="5F5F5F"/>
                </a:solidFill>
              </a:rPr>
              <a:t>(</a:t>
            </a:r>
            <a:r>
              <a:rPr lang="en-US" altLang="ja-JP" sz="2000" kern="0" dirty="0" err="1">
                <a:solidFill>
                  <a:srgbClr val="5F5F5F"/>
                </a:solidFill>
              </a:rPr>
              <a:t>RaspberryPiMouseIo</a:t>
            </a:r>
            <a:r>
              <a:rPr lang="en-US" altLang="ja-JP" sz="2000" kern="0" dirty="0">
                <a:solidFill>
                  <a:srgbClr val="5F5F5F"/>
                </a:solidFill>
              </a:rPr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endParaRPr lang="en-US" altLang="ja-JP" sz="2000" kern="0" dirty="0">
              <a:solidFill>
                <a:srgbClr val="5F5F5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99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ワールドアイテム追加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ワールド：仮想世界を表すアイテム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ファイル</a:t>
            </a:r>
            <a:r>
              <a:rPr lang="en-US" altLang="ja-JP" sz="1800" kern="0" dirty="0">
                <a:solidFill>
                  <a:srgbClr val="5F5F5F"/>
                </a:solidFill>
              </a:rPr>
              <a:t> </a:t>
            </a:r>
            <a:r>
              <a:rPr lang="ja-JP" altLang="en-US" sz="1800" kern="0" dirty="0">
                <a:solidFill>
                  <a:srgbClr val="5F5F5F"/>
                </a:solidFill>
              </a:rPr>
              <a:t>→ 新規 → ワールド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8BC9F37-0BD6-4D2B-B44F-B7D230E3E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8" y="1885925"/>
            <a:ext cx="3914775" cy="344805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2571C076-EE05-4B95-B464-B684D69EA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9940" y="3699030"/>
            <a:ext cx="3105150" cy="1104900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F1FAF759-6988-4D4A-939A-83684DE15B74}"/>
              </a:ext>
            </a:extLst>
          </p:cNvPr>
          <p:cNvSpPr/>
          <p:nvPr/>
        </p:nvSpPr>
        <p:spPr>
          <a:xfrm>
            <a:off x="2344674" y="4777001"/>
            <a:ext cx="63007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37DD7EF0-D7AF-4BA2-A6F2-6EB6B3AB8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780" y="5139190"/>
            <a:ext cx="1952625" cy="1152525"/>
          </a:xfrm>
          <a:prstGeom prst="rect">
            <a:avLst/>
          </a:prstGeom>
        </p:spPr>
      </p:pic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6E2702AF-A73C-4F8C-A576-F19BDDA1EB8F}"/>
              </a:ext>
            </a:extLst>
          </p:cNvPr>
          <p:cNvSpPr/>
          <p:nvPr/>
        </p:nvSpPr>
        <p:spPr>
          <a:xfrm>
            <a:off x="5832140" y="5513851"/>
            <a:ext cx="2430270" cy="403201"/>
          </a:xfrm>
          <a:prstGeom prst="wedgeRoundRectCallout">
            <a:avLst>
              <a:gd name="adj1" fmla="val -67563"/>
              <a:gd name="adj2" fmla="val 5742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dirty="0">
                <a:solidFill>
                  <a:schemeClr val="tx1"/>
                </a:solidFill>
              </a:rPr>
              <a:t>名前は変更しない</a:t>
            </a:r>
          </a:p>
        </p:txBody>
      </p:sp>
    </p:spTree>
    <p:extLst>
      <p:ext uri="{BB962C8B-B14F-4D97-AF65-F5344CB8AC3E}">
        <p14:creationId xmlns:p14="http://schemas.microsoft.com/office/powerpoint/2010/main" val="32689530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シミュレータアイテム追加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 err="1">
                <a:solidFill>
                  <a:srgbClr val="5F5F5F"/>
                </a:solidFill>
              </a:rPr>
              <a:t>Choreonoid</a:t>
            </a:r>
            <a:r>
              <a:rPr lang="ja-JP" altLang="en-US" sz="2400" kern="0" dirty="0">
                <a:solidFill>
                  <a:srgbClr val="5F5F5F"/>
                </a:solidFill>
              </a:rPr>
              <a:t>は複数の物理シミュレータ</a:t>
            </a:r>
            <a:r>
              <a:rPr lang="en-US" altLang="ja-JP" sz="2400" kern="0" dirty="0">
                <a:solidFill>
                  <a:srgbClr val="5F5F5F"/>
                </a:solidFill>
              </a:rPr>
              <a:t>(ODE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Bullet</a:t>
            </a:r>
            <a:r>
              <a:rPr lang="ja-JP" altLang="en-US" sz="2400" kern="0" dirty="0">
                <a:solidFill>
                  <a:srgbClr val="5F5F5F"/>
                </a:solidFill>
              </a:rPr>
              <a:t>、</a:t>
            </a:r>
            <a:r>
              <a:rPr lang="en-US" altLang="ja-JP" sz="2400" kern="0" dirty="0">
                <a:solidFill>
                  <a:srgbClr val="5F5F5F"/>
                </a:solidFill>
              </a:rPr>
              <a:t>PhysX)</a:t>
            </a:r>
            <a:r>
              <a:rPr lang="ja-JP" altLang="en-US" sz="2400" kern="0" dirty="0">
                <a:solidFill>
                  <a:srgbClr val="5F5F5F"/>
                </a:solidFill>
              </a:rPr>
              <a:t>等から選択できる。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1800" kern="0" dirty="0">
                <a:solidFill>
                  <a:srgbClr val="5F5F5F"/>
                </a:solidFill>
              </a:rPr>
              <a:t>今回は</a:t>
            </a:r>
            <a:r>
              <a:rPr lang="en-US" altLang="ja-JP" sz="1800" kern="0" dirty="0">
                <a:solidFill>
                  <a:srgbClr val="5F5F5F"/>
                </a:solidFill>
              </a:rPr>
              <a:t>AIST</a:t>
            </a:r>
            <a:r>
              <a:rPr lang="ja-JP" altLang="en-US" sz="1800" kern="0" dirty="0">
                <a:solidFill>
                  <a:srgbClr val="5F5F5F"/>
                </a:solidFill>
              </a:rPr>
              <a:t>シミュレータを選択する。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121690-D8C9-45A6-9ED9-97040191CF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31" y="2265654"/>
            <a:ext cx="3857625" cy="3695700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A8356B2-8281-4259-8AD8-475E23E784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709" y="3661066"/>
            <a:ext cx="3162300" cy="904875"/>
          </a:xfrm>
          <a:prstGeom prst="rect">
            <a:avLst/>
          </a:prstGeom>
        </p:spPr>
      </p:pic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C36C87A-2BA7-4D58-A8E1-19682667293E}"/>
              </a:ext>
            </a:extLst>
          </p:cNvPr>
          <p:cNvSpPr/>
          <p:nvPr/>
        </p:nvSpPr>
        <p:spPr>
          <a:xfrm>
            <a:off x="2816805" y="5583237"/>
            <a:ext cx="900099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9669B7E-5D95-4E35-AF7D-100C3794AC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29295" y="5385091"/>
            <a:ext cx="1952625" cy="1152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33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ja-JP" altLang="en-US" sz="3600" dirty="0">
                <a:solidFill>
                  <a:srgbClr val="5F5F5F"/>
                </a:solidFill>
              </a:rPr>
              <a:t>地面追加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38448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ja-JP" altLang="en-US" sz="2400" kern="0" dirty="0">
                <a:solidFill>
                  <a:srgbClr val="5F5F5F"/>
                </a:solidFill>
              </a:rPr>
              <a:t>環境に地面を表現するボディアイテムを追加する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ja-JP" altLang="en-US" sz="2000" kern="0" dirty="0">
                <a:solidFill>
                  <a:srgbClr val="5F5F5F"/>
                </a:solidFill>
              </a:rPr>
              <a:t>ファイル → 読み込み → ボディ</a:t>
            </a:r>
            <a:endParaRPr lang="en-US" altLang="ja-JP" sz="20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misc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floor.body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2209459"/>
            <a:ext cx="3486049" cy="2884726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4BC1C34-5AF6-4EDC-9D29-2C09843B7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1820" y="3834045"/>
            <a:ext cx="3604793" cy="2539123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/>
          <p:nvPr/>
        </p:nvCxnSpPr>
        <p:spPr>
          <a:xfrm>
            <a:off x="4732970" y="4599130"/>
            <a:ext cx="450050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4FD2767F-536A-42B1-B8B9-D41D73DCDD82}"/>
              </a:ext>
            </a:extLst>
          </p:cNvPr>
          <p:cNvSpPr/>
          <p:nvPr/>
        </p:nvSpPr>
        <p:spPr>
          <a:xfrm>
            <a:off x="3033521" y="2303866"/>
            <a:ext cx="2964716" cy="1438111"/>
          </a:xfrm>
          <a:prstGeom prst="wedgeRoundRectCallout">
            <a:avLst>
              <a:gd name="adj1" fmla="val -39279"/>
              <a:gd name="adj2" fmla="val 10328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800" dirty="0">
                <a:solidFill>
                  <a:schemeClr val="tx1"/>
                </a:solidFill>
              </a:rPr>
              <a:t>左側から「</a:t>
            </a:r>
            <a:r>
              <a:rPr kumimoji="1" lang="en-US" altLang="ja-JP" sz="1800" dirty="0">
                <a:solidFill>
                  <a:schemeClr val="tx1"/>
                </a:solidFill>
              </a:rPr>
              <a:t>share</a:t>
            </a:r>
            <a:r>
              <a:rPr kumimoji="1" lang="ja-JP" altLang="en-US" sz="1800" dirty="0">
                <a:solidFill>
                  <a:schemeClr val="tx1"/>
                </a:solidFill>
              </a:rPr>
              <a:t>」をクリックして、</a:t>
            </a:r>
            <a:r>
              <a:rPr kumimoji="1" lang="en-US" altLang="ja-JP" sz="1800" dirty="0">
                <a:solidFill>
                  <a:schemeClr val="tx1"/>
                </a:solidFill>
              </a:rPr>
              <a:t>model/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misc</a:t>
            </a:r>
            <a:r>
              <a:rPr kumimoji="1" lang="ja-JP" altLang="en-US" sz="1800" dirty="0">
                <a:solidFill>
                  <a:schemeClr val="tx1"/>
                </a:solidFill>
              </a:rPr>
              <a:t>フォルダの</a:t>
            </a:r>
            <a:r>
              <a:rPr kumimoji="1" lang="en-US" altLang="ja-JP" sz="1800" dirty="0" err="1">
                <a:solidFill>
                  <a:schemeClr val="tx1"/>
                </a:solidFill>
              </a:rPr>
              <a:t>floor.body</a:t>
            </a:r>
            <a:r>
              <a:rPr kumimoji="1" lang="ja-JP" altLang="en-US" sz="1800" dirty="0">
                <a:solidFill>
                  <a:schemeClr val="tx1"/>
                </a:solidFill>
              </a:rPr>
              <a:t>を読み込む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6C863F1-815C-4BF4-A933-C0F8457E07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8375" y="2810656"/>
            <a:ext cx="3095625" cy="1123950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4970BC5-0F04-4CB0-B852-FCED97A3CA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68662" y="4059070"/>
            <a:ext cx="2475338" cy="1867636"/>
          </a:xfrm>
          <a:prstGeom prst="rect">
            <a:avLst/>
          </a:prstGeom>
        </p:spPr>
      </p:pic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5F563DF-E856-4AB3-A2BF-F814F6F9727A}"/>
              </a:ext>
            </a:extLst>
          </p:cNvPr>
          <p:cNvSpPr/>
          <p:nvPr/>
        </p:nvSpPr>
        <p:spPr>
          <a:xfrm>
            <a:off x="1925009" y="3407787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976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038E0EA-4771-4F69-8D40-1455CA567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0" y="1975233"/>
            <a:ext cx="3486049" cy="2884726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70369020-3E6E-4CF5-9BF3-0802061DA7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26" y="3861122"/>
            <a:ext cx="3668687" cy="2584128"/>
          </a:xfrm>
          <a:prstGeom prst="rect">
            <a:avLst/>
          </a:prstGeom>
        </p:spPr>
      </p:pic>
      <p:sp>
        <p:nvSpPr>
          <p:cNvPr id="16386" name="スライド番号プレースホルダ 1">
            <a:extLst>
              <a:ext uri="{FF2B5EF4-FFF2-40B4-BE49-F238E27FC236}">
                <a16:creationId xmlns:a16="http://schemas.microsoft.com/office/drawing/2014/main" id="{580AD89C-05FA-4961-9F51-D9FDC336E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E1D555-3DC6-4367-B753-E8D069197371}" type="slidenum">
              <a:rPr lang="en-US" altLang="ja-JP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7" name="スライド番号プレースホルダ 3">
            <a:extLst>
              <a:ext uri="{FF2B5EF4-FFF2-40B4-BE49-F238E27FC236}">
                <a16:creationId xmlns:a16="http://schemas.microsoft.com/office/drawing/2014/main" id="{93EAFA60-A5BC-41B8-8491-E275E6185A85}"/>
              </a:ext>
            </a:extLst>
          </p:cNvPr>
          <p:cNvSpPr txBox="1">
            <a:spLocks noGrp="1"/>
          </p:cNvSpPr>
          <p:nvPr/>
        </p:nvSpPr>
        <p:spPr bwMode="auto">
          <a:xfrm>
            <a:off x="7010400" y="6575425"/>
            <a:ext cx="21336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80BF4F5-E64B-4B1C-A9EC-D6B3627A7FBB}" type="slidenum">
              <a:rPr lang="en-US" altLang="ja-JP" sz="1400"/>
              <a:pPr algn="r" eaLnBrk="1" hangingPunct="1">
                <a:spcBef>
                  <a:spcPct val="0"/>
                </a:spcBef>
                <a:buFontTx/>
                <a:buNone/>
              </a:pPr>
              <a:t>9</a:t>
            </a:fld>
            <a:endParaRPr lang="en-US" altLang="ja-JP" sz="1400"/>
          </a:p>
        </p:txBody>
      </p:sp>
      <p:sp>
        <p:nvSpPr>
          <p:cNvPr id="16389" name="Rectangle 11">
            <a:extLst>
              <a:ext uri="{FF2B5EF4-FFF2-40B4-BE49-F238E27FC236}">
                <a16:creationId xmlns:a16="http://schemas.microsoft.com/office/drawing/2014/main" id="{E6679536-3F67-43C3-9967-548D7676D491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9388" y="403225"/>
            <a:ext cx="8805862" cy="865188"/>
          </a:xfrm>
        </p:spPr>
        <p:txBody>
          <a:bodyPr/>
          <a:lstStyle/>
          <a:p>
            <a:pPr eaLnBrk="1" hangingPunct="1"/>
            <a:r>
              <a:rPr lang="en-US" altLang="ja-JP" sz="36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3600" kern="0" dirty="0">
                <a:solidFill>
                  <a:srgbClr val="5F5F5F"/>
                </a:solidFill>
              </a:rPr>
              <a:t>マウス</a:t>
            </a:r>
            <a:r>
              <a:rPr lang="ja-JP" altLang="en-US" sz="3600" dirty="0">
                <a:solidFill>
                  <a:srgbClr val="5F5F5F"/>
                </a:solidFill>
              </a:rPr>
              <a:t>追加</a:t>
            </a:r>
            <a:endParaRPr lang="en-US" altLang="ja-JP" sz="3600" dirty="0">
              <a:solidFill>
                <a:srgbClr val="5F5F5F"/>
              </a:solidFill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5A2182BD-5C97-479D-A9BF-DD36DC7FB2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" y="1274763"/>
            <a:ext cx="8539163" cy="9733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rgbClr val="4D4D4D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rgbClr val="4D4D4D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rgbClr val="4D4D4D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80000"/>
              </a:lnSpc>
              <a:defRPr/>
            </a:pPr>
            <a:r>
              <a:rPr lang="en-US" altLang="ja-JP" sz="2400" kern="0" dirty="0">
                <a:solidFill>
                  <a:srgbClr val="5F5F5F"/>
                </a:solidFill>
              </a:rPr>
              <a:t>Raspberry Pi</a:t>
            </a:r>
            <a:r>
              <a:rPr lang="ja-JP" altLang="en-US" sz="2400" kern="0" dirty="0">
                <a:solidFill>
                  <a:srgbClr val="5F5F5F"/>
                </a:solidFill>
              </a:rPr>
              <a:t>マウスを表現するボディアイテムを追加する</a:t>
            </a:r>
            <a:endParaRPr lang="en-US" altLang="ja-JP" sz="2400" kern="0" dirty="0">
              <a:solidFill>
                <a:srgbClr val="5F5F5F"/>
              </a:solidFill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ja-JP" sz="1800" kern="0" dirty="0">
                <a:solidFill>
                  <a:srgbClr val="FF0000"/>
                </a:solidFill>
              </a:rPr>
              <a:t>share/model/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</a:t>
            </a:r>
            <a:r>
              <a:rPr lang="en-US" altLang="ja-JP" sz="1800" kern="0" dirty="0">
                <a:solidFill>
                  <a:srgbClr val="FF0000"/>
                </a:solidFill>
              </a:rPr>
              <a:t>/</a:t>
            </a:r>
            <a:r>
              <a:rPr lang="en-US" altLang="ja-JP" sz="1800" kern="0" dirty="0" err="1">
                <a:solidFill>
                  <a:srgbClr val="FF0000"/>
                </a:solidFill>
              </a:rPr>
              <a:t>RaspberryPiMouse.body</a:t>
            </a:r>
            <a:r>
              <a:rPr lang="ja-JP" altLang="en-US" sz="1800" kern="0" dirty="0">
                <a:solidFill>
                  <a:srgbClr val="5F5F5F"/>
                </a:solidFill>
              </a:rPr>
              <a:t>を読み込む</a:t>
            </a:r>
            <a:endParaRPr lang="en-US" altLang="ja-JP" sz="1800" kern="0" dirty="0">
              <a:solidFill>
                <a:srgbClr val="5F5F5F"/>
              </a:solidFill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0CBB86C-3F42-4B69-A145-34FA2B94E235}"/>
              </a:ext>
            </a:extLst>
          </p:cNvPr>
          <p:cNvSpPr/>
          <p:nvPr/>
        </p:nvSpPr>
        <p:spPr>
          <a:xfrm>
            <a:off x="3041831" y="4582700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01B98D6-14CB-4F31-B539-5337467BF2D8}"/>
              </a:ext>
            </a:extLst>
          </p:cNvPr>
          <p:cNvCxnSpPr>
            <a:cxnSpLocks/>
          </p:cNvCxnSpPr>
          <p:nvPr/>
        </p:nvCxnSpPr>
        <p:spPr>
          <a:xfrm>
            <a:off x="3716905" y="4419110"/>
            <a:ext cx="865414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図 8">
            <a:extLst>
              <a:ext uri="{FF2B5EF4-FFF2-40B4-BE49-F238E27FC236}">
                <a16:creationId xmlns:a16="http://schemas.microsoft.com/office/drawing/2014/main" id="{2435117C-6EAE-49A0-99F4-F0308B1431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00595" y="3689029"/>
            <a:ext cx="2395780" cy="1810201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58B1D46E-75BC-4F12-850D-0B9CA88B82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5745" y="2520896"/>
            <a:ext cx="3143250" cy="990600"/>
          </a:xfrm>
          <a:prstGeom prst="rect">
            <a:avLst/>
          </a:prstGeom>
        </p:spPr>
      </p:pic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8FDBBA5-BE20-40BF-A62A-49E7866ED827}"/>
              </a:ext>
            </a:extLst>
          </p:cNvPr>
          <p:cNvSpPr/>
          <p:nvPr/>
        </p:nvSpPr>
        <p:spPr>
          <a:xfrm>
            <a:off x="1945280" y="3170901"/>
            <a:ext cx="450050" cy="1800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0785769"/>
      </p:ext>
    </p:extLst>
  </p:cSld>
  <p:clrMapOvr>
    <a:masterClrMapping/>
  </p:clrMapOvr>
</p:sld>
</file>

<file path=ppt/theme/theme1.xml><?xml version="1.0" encoding="utf-8"?>
<a:theme xmlns:a="http://schemas.openxmlformats.org/drawingml/2006/main" name="aist-1e">
  <a:themeElements>
    <a:clrScheme name="aist-1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ist-1e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ist-1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ist-1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ist-1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aist-1e</Template>
  <TotalTime>35700</TotalTime>
  <Words>1630</Words>
  <Application>Microsoft Office PowerPoint</Application>
  <PresentationFormat>画面に合わせる (4:3)</PresentationFormat>
  <Paragraphs>393</Paragraphs>
  <Slides>27</Slides>
  <Notes>27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Arial</vt:lpstr>
      <vt:lpstr>Consolas</vt:lpstr>
      <vt:lpstr>aist-1e</vt:lpstr>
      <vt:lpstr>Corel DESIGNER</vt:lpstr>
      <vt:lpstr>Choreonoid入門</vt:lpstr>
      <vt:lpstr>資料</vt:lpstr>
      <vt:lpstr>Choreonoid</vt:lpstr>
      <vt:lpstr> Choreonoid OpenRTMプラグイン</vt:lpstr>
      <vt:lpstr>シミュレーション環境構築</vt:lpstr>
      <vt:lpstr>ワールドアイテム追加</vt:lpstr>
      <vt:lpstr>シミュレータアイテム追加</vt:lpstr>
      <vt:lpstr>地面追加</vt:lpstr>
      <vt:lpstr>Raspberry Piマウス追加</vt:lpstr>
      <vt:lpstr>RTSystem追加</vt:lpstr>
      <vt:lpstr>ネームサーバー、システムエディタ表示</vt:lpstr>
      <vt:lpstr>ネームサーバー、システムエディタ表示</vt:lpstr>
      <vt:lpstr>RTCアイテム</vt:lpstr>
      <vt:lpstr>RobotControllerコンポーネントの設定</vt:lpstr>
      <vt:lpstr>RaspberryPiMouseIoコンポーネント追加</vt:lpstr>
      <vt:lpstr>RaspberryPiMouseIoコンポーネント作成</vt:lpstr>
      <vt:lpstr>RaspberryPiMouseIo.pyの編集</vt:lpstr>
      <vt:lpstr>RaspberryPiMouseIo.pyの編集</vt:lpstr>
      <vt:lpstr>RaspberryPiMouseIo.pyの編集</vt:lpstr>
      <vt:lpstr>RaspberryPiMouseIoコンポーネントの設定</vt:lpstr>
      <vt:lpstr>アイテムの位置関係</vt:lpstr>
      <vt:lpstr>ポート接続</vt:lpstr>
      <vt:lpstr>RobotControllerコンポーネントのアクティブ化</vt:lpstr>
      <vt:lpstr>シミュレーション開始</vt:lpstr>
      <vt:lpstr>シミュレーション開始</vt:lpstr>
      <vt:lpstr>コンフィギュレーションパラメータの編集</vt:lpstr>
      <vt:lpstr>コンフィギュレーションパラメータの編集</vt:lpstr>
    </vt:vector>
  </TitlesOfParts>
  <Company>国立研究開発法人産業技術総合研究所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安藤慶昭</dc:creator>
  <cp:lastModifiedBy>宮本信彦</cp:lastModifiedBy>
  <cp:revision>1442</cp:revision>
  <cp:lastPrinted>2019-05-31T00:39:29Z</cp:lastPrinted>
  <dcterms:created xsi:type="dcterms:W3CDTF">2005-10-20T13:06:43Z</dcterms:created>
  <dcterms:modified xsi:type="dcterms:W3CDTF">2022-05-31T02:42:28Z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dc55989-3c9e-4466-8514-eac6f80f6373_Enabled">
    <vt:lpwstr>true</vt:lpwstr>
  </property>
  <property fmtid="{D5CDD505-2E9C-101B-9397-08002B2CF9AE}" pid="3" name="MSIP_Label_ddc55989-3c9e-4466-8514-eac6f80f6373_SetDate">
    <vt:lpwstr>2022-05-24T08:55:28Z</vt:lpwstr>
  </property>
  <property fmtid="{D5CDD505-2E9C-101B-9397-08002B2CF9AE}" pid="4" name="MSIP_Label_ddc55989-3c9e-4466-8514-eac6f80f6373_Method">
    <vt:lpwstr>Privileged</vt:lpwstr>
  </property>
  <property fmtid="{D5CDD505-2E9C-101B-9397-08002B2CF9AE}" pid="5" name="MSIP_Label_ddc55989-3c9e-4466-8514-eac6f80f6373_Name">
    <vt:lpwstr>ddc55989-3c9e-4466-8514-eac6f80f6373</vt:lpwstr>
  </property>
  <property fmtid="{D5CDD505-2E9C-101B-9397-08002B2CF9AE}" pid="6" name="MSIP_Label_ddc55989-3c9e-4466-8514-eac6f80f6373_SiteId">
    <vt:lpwstr>18a7fec8-652f-409b-8369-272d9ce80620</vt:lpwstr>
  </property>
  <property fmtid="{D5CDD505-2E9C-101B-9397-08002B2CF9AE}" pid="7" name="MSIP_Label_ddc55989-3c9e-4466-8514-eac6f80f6373_ActionId">
    <vt:lpwstr>772b3ef8-8945-4971-8fc6-3aece7e200fc</vt:lpwstr>
  </property>
  <property fmtid="{D5CDD505-2E9C-101B-9397-08002B2CF9AE}" pid="8" name="MSIP_Label_ddc55989-3c9e-4466-8514-eac6f80f6373_ContentBits">
    <vt:lpwstr>0</vt:lpwstr>
  </property>
</Properties>
</file>