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625" r:id="rId2"/>
    <p:sldId id="630" r:id="rId3"/>
    <p:sldId id="629" r:id="rId4"/>
    <p:sldId id="631" r:id="rId5"/>
    <p:sldId id="635" r:id="rId6"/>
    <p:sldId id="632" r:id="rId7"/>
    <p:sldId id="633" r:id="rId8"/>
    <p:sldId id="634" r:id="rId9"/>
    <p:sldId id="636" r:id="rId10"/>
    <p:sldId id="637" r:id="rId11"/>
    <p:sldId id="638" r:id="rId12"/>
    <p:sldId id="639" r:id="rId13"/>
    <p:sldId id="640" r:id="rId14"/>
    <p:sldId id="641" r:id="rId15"/>
    <p:sldId id="642" r:id="rId16"/>
    <p:sldId id="643" r:id="rId17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86" autoAdjust="0"/>
    <p:restoredTop sz="97536" autoAdjust="0"/>
  </p:normalViewPr>
  <p:slideViewPr>
    <p:cSldViewPr snapToObjects="1">
      <p:cViewPr varScale="1">
        <p:scale>
          <a:sx n="77" d="100"/>
          <a:sy n="77" d="100"/>
        </p:scale>
        <p:origin x="39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1779" y="42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962818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601098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012711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312964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873139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931592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92386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092991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4102314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56575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527462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844175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79665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b="1" dirty="0" err="1"/>
              <a:t>rtshell</a:t>
            </a:r>
            <a:r>
              <a:rPr lang="ja-JP" altLang="en-US" b="1" dirty="0"/>
              <a:t>入門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 dirty="0">
                <a:solidFill>
                  <a:srgbClr val="5F5F5F"/>
                </a:solidFill>
              </a:rPr>
              <a:t>CPS</a:t>
            </a:r>
            <a:r>
              <a:rPr lang="ja-JP" altLang="en-US" sz="2000" dirty="0">
                <a:solidFill>
                  <a:srgbClr val="5F5F5F"/>
                </a:solidFill>
              </a:rPr>
              <a:t>研究センター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ソフトウェアプラットフォーム研究チーム</a:t>
            </a:r>
            <a:endParaRPr lang="ja-JP" altLang="en-US" sz="2000" dirty="0">
              <a:solidFill>
                <a:srgbClr val="5F5F5F"/>
              </a:solidFill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rtstart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ファイルに保存したシステムの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をアクティブ化する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のアクティブ化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804055" y="27337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en-US" altLang="ja-JP" sz="2000" dirty="0" err="1"/>
              <a:t>rtstart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4F84979-33DA-41F0-BF77-BDD0A72C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768" y="4321174"/>
            <a:ext cx="4000500" cy="15430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ED5F84-EE51-4903-A2C5-609C6A37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8" y="4330569"/>
            <a:ext cx="4143375" cy="1552575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42515AA6-48CB-454C-802B-B4CB7C3FDBCF}"/>
              </a:ext>
            </a:extLst>
          </p:cNvPr>
          <p:cNvSpPr/>
          <p:nvPr/>
        </p:nvSpPr>
        <p:spPr>
          <a:xfrm>
            <a:off x="4341731" y="4679308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28071" y="3429000"/>
            <a:ext cx="7456855" cy="503239"/>
          </a:xfrm>
          <a:prstGeom prst="wedgeRoundRectCallout">
            <a:avLst>
              <a:gd name="adj1" fmla="val -6248"/>
              <a:gd name="adj2" fmla="val -1131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</p:spTree>
    <p:extLst>
      <p:ext uri="{BB962C8B-B14F-4D97-AF65-F5344CB8AC3E}">
        <p14:creationId xmlns:p14="http://schemas.microsoft.com/office/powerpoint/2010/main" val="1930938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rtstop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ファイルに保存したシステムの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を非アクティブ化する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の非アクティブ化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804055" y="27337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rtstop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4F84979-33DA-41F0-BF77-BDD0A72C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58" y="4430594"/>
            <a:ext cx="4000500" cy="15430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ED5F84-EE51-4903-A2C5-609C6A37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875" y="4398118"/>
            <a:ext cx="4143375" cy="1552575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42515AA6-48CB-454C-802B-B4CB7C3FDBCF}"/>
              </a:ext>
            </a:extLst>
          </p:cNvPr>
          <p:cNvSpPr/>
          <p:nvPr/>
        </p:nvSpPr>
        <p:spPr>
          <a:xfrm>
            <a:off x="4341731" y="4679308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28071" y="3429000"/>
            <a:ext cx="7456855" cy="503239"/>
          </a:xfrm>
          <a:prstGeom prst="wedgeRoundRectCallout">
            <a:avLst>
              <a:gd name="adj1" fmla="val -6248"/>
              <a:gd name="adj2" fmla="val -1131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</p:spTree>
    <p:extLst>
      <p:ext uri="{BB962C8B-B14F-4D97-AF65-F5344CB8AC3E}">
        <p14:creationId xmlns:p14="http://schemas.microsoft.com/office/powerpoint/2010/main" val="303277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rtexit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ファイルに保存したシステムの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を非アクティブ化する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の終了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804055" y="2733799"/>
            <a:ext cx="7535890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/>
              <a:t>&gt; </a:t>
            </a:r>
            <a:r>
              <a:rPr lang="en-US" altLang="ja-JP" sz="2000" dirty="0" err="1"/>
              <a:t>rtexit</a:t>
            </a:r>
            <a:r>
              <a:rPr lang="en-US" altLang="ja-JP" sz="2000" dirty="0"/>
              <a:t> localhost/</a:t>
            </a:r>
            <a:r>
              <a:rPr lang="en-US" altLang="ja-JP" sz="2000" u="sng" dirty="0" err="1"/>
              <a:t>host_name.host_cxt</a:t>
            </a:r>
            <a:r>
              <a:rPr lang="en-US" altLang="ja-JP" sz="2000" dirty="0"/>
              <a:t>/RobotController0.rtc</a:t>
            </a:r>
            <a:endParaRPr kumimoji="1" lang="ja-JP" altLang="en-US" sz="2000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34899" y="3898845"/>
            <a:ext cx="7456855" cy="2555930"/>
          </a:xfrm>
          <a:prstGeom prst="wedgeRoundRectCallout">
            <a:avLst>
              <a:gd name="adj1" fmla="val -9104"/>
              <a:gd name="adj2" fmla="val -6317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>
                <a:solidFill>
                  <a:schemeClr val="tx1"/>
                </a:solidFill>
              </a:rPr>
              <a:t>デフォルトの設定で</a:t>
            </a:r>
            <a:r>
              <a:rPr lang="en-US" altLang="ja-JP" sz="2000" dirty="0" err="1">
                <a:solidFill>
                  <a:schemeClr val="tx1"/>
                </a:solidFill>
              </a:rPr>
              <a:t>RobotController</a:t>
            </a:r>
            <a:r>
              <a:rPr lang="ja-JP" altLang="en-US" sz="2000" dirty="0">
                <a:solidFill>
                  <a:schemeClr val="tx1"/>
                </a:solidFill>
              </a:rPr>
              <a:t>はネームサーバーにホスト名</a:t>
            </a:r>
            <a:r>
              <a:rPr lang="en-US" altLang="ja-JP" sz="2000" dirty="0">
                <a:solidFill>
                  <a:schemeClr val="tx1"/>
                </a:solidFill>
              </a:rPr>
              <a:t>.</a:t>
            </a:r>
            <a:r>
              <a:rPr lang="en-US" altLang="ja-JP" sz="2000" dirty="0" err="1">
                <a:solidFill>
                  <a:schemeClr val="tx1"/>
                </a:solidFill>
              </a:rPr>
              <a:t>host_cxt</a:t>
            </a:r>
            <a:r>
              <a:rPr lang="ja-JP" altLang="en-US" sz="2000" dirty="0">
                <a:solidFill>
                  <a:schemeClr val="tx1"/>
                </a:solidFill>
              </a:rPr>
              <a:t>の下に登録されるので、名前を確認して適宜変更する。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D746BA4-D471-4C06-9A1B-160CFB39C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864" y="4780690"/>
            <a:ext cx="2160240" cy="1652977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59CA196-9329-41CD-8EBB-2FF538922F2D}"/>
              </a:ext>
            </a:extLst>
          </p:cNvPr>
          <p:cNvCxnSpPr/>
          <p:nvPr/>
        </p:nvCxnSpPr>
        <p:spPr>
          <a:xfrm>
            <a:off x="3851920" y="5994285"/>
            <a:ext cx="1035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18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96876"/>
            <a:ext cx="8308549" cy="3122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rtshell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のコマンドを用いて、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システムの起動、終了を自動化するバッチファイル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(Windows)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、シェルスクリプト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(Ubuntu)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を作成する。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まずは適当な場所に以下のファイルを作成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の場合はバッチファイル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拡張子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.bat)</a:t>
            </a: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今回は「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」というファイルを作成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エクスプローラーで拡張子を非表示にしている場合は注意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の場合はシェルスクリプト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拡張子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ja-JP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今回は「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robotcontroller_start.sh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robotcontroller_exit.sh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」というファイルを作成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3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68413"/>
            <a:ext cx="8308549" cy="313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」を編集する。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RaspberryPiMouseSimulator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のプログラムを実行するコマンドを記述する。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バッチファイル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シェルスクリプト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起動自動化のスクリプトファイルの作成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82702" y="3609020"/>
            <a:ext cx="8889578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/>
              <a:t>start "" C:\workspace\RobotController\build\src\Release\RobotControllerComp.exe</a:t>
            </a:r>
          </a:p>
          <a:p>
            <a:r>
              <a:rPr lang="en-US" altLang="ja-JP" sz="1800" dirty="0"/>
              <a:t>start "" C:\work\RTM_Tutorial\EXE\ RaspberryPiMouseSimulatorComp.exe</a:t>
            </a:r>
          </a:p>
          <a:p>
            <a:r>
              <a:rPr lang="en-US" altLang="ja-JP" sz="1800" dirty="0"/>
              <a:t>timeout 2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1EB400E-AC87-49A8-98F5-4060431E936D}"/>
              </a:ext>
            </a:extLst>
          </p:cNvPr>
          <p:cNvSpPr/>
          <p:nvPr/>
        </p:nvSpPr>
        <p:spPr>
          <a:xfrm>
            <a:off x="179388" y="5514488"/>
            <a:ext cx="8726275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~/workspace/</a:t>
            </a:r>
            <a:r>
              <a:rPr lang="en-US" altLang="ja-JP" sz="2000" dirty="0" err="1"/>
              <a:t>RobotController</a:t>
            </a:r>
            <a:r>
              <a:rPr lang="en-US" altLang="ja-JP" sz="2000" dirty="0"/>
              <a:t>/build/</a:t>
            </a:r>
            <a:r>
              <a:rPr lang="en-US" altLang="ja-JP" sz="2000" dirty="0" err="1"/>
              <a:t>src</a:t>
            </a:r>
            <a:r>
              <a:rPr lang="en-US" altLang="ja-JP" sz="2000" dirty="0"/>
              <a:t>/</a:t>
            </a:r>
            <a:r>
              <a:rPr lang="en-US" altLang="ja-JP" sz="2000" dirty="0" err="1"/>
              <a:t>RobotControllerComp</a:t>
            </a:r>
            <a:r>
              <a:rPr lang="en-US" altLang="ja-JP" sz="2000" dirty="0"/>
              <a:t>&amp;</a:t>
            </a:r>
          </a:p>
          <a:p>
            <a:r>
              <a:rPr lang="en-US" altLang="ja-JP" sz="2000" dirty="0"/>
              <a:t>~/</a:t>
            </a:r>
            <a:r>
              <a:rPr lang="en-US" altLang="ja-JP" sz="2000" dirty="0" err="1"/>
              <a:t>RasPiMouseSimulatorRTC</a:t>
            </a:r>
            <a:r>
              <a:rPr lang="en-US" altLang="ja-JP" sz="2000" dirty="0"/>
              <a:t>/build/</a:t>
            </a:r>
            <a:r>
              <a:rPr lang="en-US" altLang="ja-JP" sz="2000" dirty="0" err="1"/>
              <a:t>src</a:t>
            </a:r>
            <a:r>
              <a:rPr lang="en-US" altLang="ja-JP" sz="2000" dirty="0"/>
              <a:t>/</a:t>
            </a:r>
            <a:r>
              <a:rPr lang="en-US" altLang="ja-JP" sz="2000" dirty="0" err="1"/>
              <a:t>RaspberryPiMouseSimulatorComp</a:t>
            </a:r>
            <a:r>
              <a:rPr lang="en-US" altLang="ja-JP" sz="2000" dirty="0"/>
              <a:t>&amp;</a:t>
            </a:r>
          </a:p>
          <a:p>
            <a:r>
              <a:rPr lang="en-US" altLang="ja-JP" sz="2000" dirty="0"/>
              <a:t>sleep 2</a:t>
            </a:r>
          </a:p>
        </p:txBody>
      </p:sp>
    </p:spTree>
    <p:extLst>
      <p:ext uri="{BB962C8B-B14F-4D97-AF65-F5344CB8AC3E}">
        <p14:creationId xmlns:p14="http://schemas.microsoft.com/office/powerpoint/2010/main" val="367195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96876"/>
            <a:ext cx="8308549" cy="483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システムを復元、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のアクティブ化を実行するコマンドを記述する。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記述が完了したら、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robotcontroller_start.sh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を実行してシミュレータが起動するかを確認してください。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が起動しない場合、実行ファイルのパスが違う可能性があるため確認してください。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起動自動化のスクリプトファイルの作成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1556665" y="2362538"/>
            <a:ext cx="4977045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err="1"/>
              <a:t>rtresurrect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</a:p>
          <a:p>
            <a:endParaRPr lang="en-US" altLang="ja-JP" sz="2000" u="sng" dirty="0"/>
          </a:p>
          <a:p>
            <a:r>
              <a:rPr lang="en-US" altLang="ja-JP" sz="2000" dirty="0" err="1"/>
              <a:t>rtstart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52582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68413"/>
            <a:ext cx="8308549" cy="364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」を編集する。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終了のコマンドを記述する。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ホスト名は適宜変更する。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記述が完了したら、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robotcontroller_exit.sh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を実行して以下の事を確認してください。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シミュレータが終了する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ウィンドウが消える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ネームサーバーから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が消える。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終了自動化のスクリプトファイルの作成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701570" y="2618910"/>
            <a:ext cx="6670460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endParaRPr lang="en-US" altLang="ja-JP" sz="2000" dirty="0"/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</a:t>
            </a:r>
            <a:r>
              <a:rPr lang="en-US" altLang="ja-JP" sz="2000" u="sng" dirty="0" err="1"/>
              <a:t>host_name.host_cxt</a:t>
            </a:r>
            <a:r>
              <a:rPr lang="en-US" altLang="ja-JP" sz="2000" dirty="0"/>
              <a:t>/RobotController0.rtc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669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配布資料の「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WEBpage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ja-JP" altLang="en-US" sz="2000" kern="0" dirty="0">
                <a:solidFill>
                  <a:srgbClr val="5F5F5F"/>
                </a:solidFill>
              </a:rPr>
              <a:t>」の</a:t>
            </a:r>
            <a:r>
              <a:rPr lang="en-US" altLang="ja-JP" sz="2000" kern="0" dirty="0">
                <a:solidFill>
                  <a:srgbClr val="5F5F5F"/>
                </a:solidFill>
              </a:rPr>
              <a:t>HTML</a:t>
            </a:r>
            <a:r>
              <a:rPr lang="ja-JP" altLang="en-US" sz="2000" kern="0" dirty="0">
                <a:solidFill>
                  <a:srgbClr val="5F5F5F"/>
                </a:solidFill>
              </a:rPr>
              <a:t>ファイルを開く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en-US" altLang="ja-JP" sz="16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1600" kern="0" dirty="0">
                <a:solidFill>
                  <a:srgbClr val="5F5F5F"/>
                </a:solidFill>
              </a:rPr>
              <a:t>入門、</a:t>
            </a:r>
            <a:r>
              <a:rPr lang="en-US" altLang="ja-JP" sz="1600" kern="0" dirty="0">
                <a:solidFill>
                  <a:srgbClr val="5F5F5F"/>
                </a:solidFill>
              </a:rPr>
              <a:t>Raspberry Pi Mouse) _ OpenRTM-aist.html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もしくは以下のリンク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https://openrtm.org/openrtm/ja/node/7097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3329585-35A0-474C-B8DF-C3818E12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364" y="2690998"/>
            <a:ext cx="6099373" cy="39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72439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400" dirty="0" err="1">
                <a:solidFill>
                  <a:srgbClr val="5F5F5F"/>
                </a:solidFill>
              </a:rPr>
              <a:t>rtshell</a:t>
            </a:r>
            <a:r>
              <a:rPr lang="ja-JP" altLang="en-US" sz="2400" dirty="0">
                <a:solidFill>
                  <a:srgbClr val="5F5F5F"/>
                </a:solidFill>
              </a:rPr>
              <a:t>はコマンドラインで</a:t>
            </a:r>
            <a:r>
              <a:rPr lang="en-US" altLang="ja-JP" sz="2400" dirty="0">
                <a:solidFill>
                  <a:srgbClr val="5F5F5F"/>
                </a:solidFill>
              </a:rPr>
              <a:t>RT</a:t>
            </a:r>
            <a:r>
              <a:rPr lang="ja-JP" altLang="en-US" sz="2400" dirty="0">
                <a:solidFill>
                  <a:srgbClr val="5F5F5F"/>
                </a:solidFill>
              </a:rPr>
              <a:t>コンポーネントや</a:t>
            </a:r>
            <a:r>
              <a:rPr lang="en-US" altLang="ja-JP" sz="2400" dirty="0">
                <a:solidFill>
                  <a:srgbClr val="5F5F5F"/>
                </a:solidFill>
              </a:rPr>
              <a:t>RT</a:t>
            </a:r>
            <a:r>
              <a:rPr lang="ja-JP" altLang="en-US" sz="2400" dirty="0">
                <a:solidFill>
                  <a:srgbClr val="5F5F5F"/>
                </a:solidFill>
              </a:rPr>
              <a:t>システムを操作するツール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ja-JP" sz="2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rtshell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05B0A95-571A-43D5-A732-221CCBC5C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887" y="3971770"/>
            <a:ext cx="2497925" cy="105726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0C2E086-6FE4-4979-ACBF-E705F8DB8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721" y="6020555"/>
            <a:ext cx="2447422" cy="8684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021DB4D-8579-457E-AAD2-8A52D0E1C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493" y="1953058"/>
            <a:ext cx="2600895" cy="988113"/>
          </a:xfrm>
          <a:prstGeom prst="rect">
            <a:avLst/>
          </a:prstGeom>
        </p:spPr>
      </p:pic>
      <p:sp>
        <p:nvSpPr>
          <p:cNvPr id="8" name="矢印: 下 7">
            <a:extLst>
              <a:ext uri="{FF2B5EF4-FFF2-40B4-BE49-F238E27FC236}">
                <a16:creationId xmlns:a16="http://schemas.microsoft.com/office/drawing/2014/main" id="{34C1D20B-267D-486D-9614-6DC8645FCDED}"/>
              </a:ext>
            </a:extLst>
          </p:cNvPr>
          <p:cNvSpPr/>
          <p:nvPr/>
        </p:nvSpPr>
        <p:spPr>
          <a:xfrm>
            <a:off x="3441601" y="2759282"/>
            <a:ext cx="1845205" cy="1344793"/>
          </a:xfrm>
          <a:prstGeom prst="downArrow">
            <a:avLst>
              <a:gd name="adj1" fmla="val 22846"/>
              <a:gd name="adj2" fmla="val 26080"/>
            </a:avLst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EF66F0-1A4C-4368-8DD0-157BEE730753}"/>
              </a:ext>
            </a:extLst>
          </p:cNvPr>
          <p:cNvSpPr/>
          <p:nvPr/>
        </p:nvSpPr>
        <p:spPr>
          <a:xfrm>
            <a:off x="854541" y="3023955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rtcon</a:t>
            </a:r>
            <a:r>
              <a:rPr lang="en-US" altLang="ja-JP" sz="2000" dirty="0"/>
              <a:t> localhost/ConsoleIn0.rtc:out localhost/ConsoleOut0.rtc:in</a:t>
            </a:r>
            <a:endParaRPr kumimoji="1" lang="ja-JP" altLang="en-US" sz="2000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F895AD58-779A-4303-A6A9-87A612918F87}"/>
              </a:ext>
            </a:extLst>
          </p:cNvPr>
          <p:cNvSpPr/>
          <p:nvPr/>
        </p:nvSpPr>
        <p:spPr>
          <a:xfrm>
            <a:off x="3438830" y="4697822"/>
            <a:ext cx="1845205" cy="1344793"/>
          </a:xfrm>
          <a:prstGeom prst="downArrow">
            <a:avLst>
              <a:gd name="adj1" fmla="val 22846"/>
              <a:gd name="adj2" fmla="val 26080"/>
            </a:avLst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10A9AA-8AA1-4ABA-B0D1-46A2873DB3A2}"/>
              </a:ext>
            </a:extLst>
          </p:cNvPr>
          <p:cNvSpPr/>
          <p:nvPr/>
        </p:nvSpPr>
        <p:spPr>
          <a:xfrm>
            <a:off x="876045" y="5041818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rtact</a:t>
            </a:r>
            <a:r>
              <a:rPr lang="en-US" altLang="ja-JP" sz="2000" dirty="0"/>
              <a:t> localhost/ConsoleIn0.rtc localhost/ConsoleOut0.rtc</a:t>
            </a:r>
            <a:endParaRPr kumimoji="1" lang="ja-JP" altLang="en-US" sz="2000" dirty="0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E303B735-B4FA-46EA-8BB3-4EA8488E689F}"/>
              </a:ext>
            </a:extLst>
          </p:cNvPr>
          <p:cNvSpPr/>
          <p:nvPr/>
        </p:nvSpPr>
        <p:spPr>
          <a:xfrm>
            <a:off x="614362" y="3917204"/>
            <a:ext cx="1946603" cy="942395"/>
          </a:xfrm>
          <a:prstGeom prst="wedgeRoundRectCallout">
            <a:avLst>
              <a:gd name="adj1" fmla="val 90552"/>
              <a:gd name="adj2" fmla="val 19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rtcon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コマンドでポートの接続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E40E8DBC-BDE4-4EC6-B103-D500994885B0}"/>
              </a:ext>
            </a:extLst>
          </p:cNvPr>
          <p:cNvSpPr/>
          <p:nvPr/>
        </p:nvSpPr>
        <p:spPr>
          <a:xfrm>
            <a:off x="714319" y="5819917"/>
            <a:ext cx="1845205" cy="942395"/>
          </a:xfrm>
          <a:prstGeom prst="wedgeRoundRectCallout">
            <a:avLst>
              <a:gd name="adj1" fmla="val 90552"/>
              <a:gd name="adj2" fmla="val 19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rtact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コマンドでアクティブ化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296640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400" dirty="0">
                <a:solidFill>
                  <a:srgbClr val="5F5F5F"/>
                </a:solidFill>
              </a:rPr>
              <a:t>今回開発した「シミュレータ </a:t>
            </a:r>
            <a:r>
              <a:rPr lang="en-US" altLang="ja-JP" sz="2400" dirty="0">
                <a:solidFill>
                  <a:srgbClr val="5F5F5F"/>
                </a:solidFill>
              </a:rPr>
              <a:t>+ </a:t>
            </a:r>
            <a:r>
              <a:rPr lang="en-US" altLang="ja-JP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400" dirty="0">
                <a:solidFill>
                  <a:srgbClr val="5F5F5F"/>
                </a:solidFill>
              </a:rPr>
              <a:t>」のシステムを起動、終了するための手順は以下のとおりである。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 err="1">
                <a:solidFill>
                  <a:srgbClr val="5F5F5F"/>
                </a:solidFill>
              </a:rPr>
              <a:t>RaspberryPiMouseSimulator</a:t>
            </a:r>
            <a:r>
              <a:rPr lang="ja-JP" altLang="en-US" sz="2000" dirty="0">
                <a:solidFill>
                  <a:srgbClr val="5F5F5F"/>
                </a:solidFill>
              </a:rPr>
              <a:t>コンポーネント、及び</a:t>
            </a:r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コンポーネントを起動する。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000" dirty="0">
                <a:solidFill>
                  <a:srgbClr val="FF0000"/>
                </a:solidFill>
              </a:rPr>
              <a:t>ポートをコネクタで接続する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FF0000"/>
                </a:solidFill>
              </a:rPr>
              <a:t>RTC</a:t>
            </a:r>
            <a:r>
              <a:rPr lang="ja-JP" altLang="en-US" sz="2000" dirty="0">
                <a:solidFill>
                  <a:srgbClr val="FF0000"/>
                </a:solidFill>
              </a:rPr>
              <a:t>をアクティブ化する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FF0000"/>
                </a:solidFill>
              </a:rPr>
              <a:t>RTC</a:t>
            </a:r>
            <a:r>
              <a:rPr lang="ja-JP" altLang="en-US" sz="2000" dirty="0">
                <a:solidFill>
                  <a:srgbClr val="FF0000"/>
                </a:solidFill>
              </a:rPr>
              <a:t>を終了する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システムの起動、終了を自動化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57F0CA0-FFA5-48A5-BEAB-838DD2B35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02601"/>
            <a:ext cx="8628673" cy="225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1</a:t>
            </a:r>
            <a:r>
              <a:rPr lang="ja-JP" altLang="en-US" sz="2400" kern="0" dirty="0">
                <a:solidFill>
                  <a:srgbClr val="5F5F5F"/>
                </a:solidFill>
              </a:rPr>
              <a:t>～</a:t>
            </a:r>
            <a:r>
              <a:rPr lang="en-US" altLang="ja-JP" sz="2400" kern="0" dirty="0">
                <a:solidFill>
                  <a:srgbClr val="5F5F5F"/>
                </a:solidFill>
              </a:rPr>
              <a:t>4</a:t>
            </a:r>
            <a:r>
              <a:rPr lang="ja-JP" altLang="en-US" sz="2400" kern="0" dirty="0">
                <a:solidFill>
                  <a:srgbClr val="5F5F5F"/>
                </a:solidFill>
              </a:rPr>
              <a:t>を実行するスクリプトファイル</a:t>
            </a:r>
            <a:r>
              <a:rPr lang="en-US" altLang="ja-JP" sz="2400" kern="0" dirty="0">
                <a:solidFill>
                  <a:srgbClr val="5F5F5F"/>
                </a:solidFill>
              </a:rPr>
              <a:t>(</a:t>
            </a:r>
            <a:r>
              <a:rPr lang="ja-JP" altLang="en-US" sz="2400" kern="0" dirty="0">
                <a:solidFill>
                  <a:srgbClr val="5F5F5F"/>
                </a:solidFill>
              </a:rPr>
              <a:t>バッチファイル、シェルスクリプト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  <a:r>
              <a:rPr lang="ja-JP" altLang="en-US" sz="2400" kern="0" dirty="0">
                <a:solidFill>
                  <a:srgbClr val="5F5F5F"/>
                </a:solidFill>
              </a:rPr>
              <a:t>を作成し、簡単に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システムを起動、終了できるようにする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1</a:t>
            </a:r>
            <a:r>
              <a:rPr lang="ja-JP" altLang="en-US" sz="2000" kern="0" dirty="0">
                <a:solidFill>
                  <a:srgbClr val="5F5F5F"/>
                </a:solidFill>
              </a:rPr>
              <a:t>については以下のプログラムを実行するコマンドを記述するだけ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RaspberryPiMouseSimulatorComp.exe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en-US" altLang="ja-JP" sz="16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Comp.exe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FF0000"/>
                </a:solidFill>
              </a:rPr>
              <a:t>2</a:t>
            </a:r>
            <a:r>
              <a:rPr lang="ja-JP" altLang="en-US" sz="2000" kern="0" dirty="0">
                <a:solidFill>
                  <a:srgbClr val="5F5F5F"/>
                </a:solidFill>
              </a:rPr>
              <a:t>、</a:t>
            </a:r>
            <a:r>
              <a:rPr lang="en-US" altLang="ja-JP" sz="2000" kern="0" dirty="0">
                <a:solidFill>
                  <a:srgbClr val="FF0000"/>
                </a:solidFill>
              </a:rPr>
              <a:t>3</a:t>
            </a:r>
            <a:r>
              <a:rPr lang="ja-JP" altLang="en-US" sz="2000" kern="0" dirty="0">
                <a:solidFill>
                  <a:srgbClr val="FF0000"/>
                </a:solidFill>
              </a:rPr>
              <a:t>、</a:t>
            </a:r>
            <a:r>
              <a:rPr lang="en-US" altLang="ja-JP" sz="2000" kern="0" dirty="0">
                <a:solidFill>
                  <a:srgbClr val="FF0000"/>
                </a:solidFill>
              </a:rPr>
              <a:t>4</a:t>
            </a:r>
            <a:r>
              <a:rPr lang="ja-JP" altLang="en-US" sz="2000" kern="0" dirty="0">
                <a:solidFill>
                  <a:srgbClr val="5F5F5F"/>
                </a:solidFill>
              </a:rPr>
              <a:t>については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2000" kern="0" dirty="0">
                <a:solidFill>
                  <a:srgbClr val="5F5F5F"/>
                </a:solidFill>
              </a:rPr>
              <a:t>のコマンドを使用する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2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0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事前準備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FC43454-65E4-4CC3-93A2-6C946A0B9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30" y="1352305"/>
            <a:ext cx="8529638" cy="550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この実習ではコマンドラインによる操作を行うため、コマンドプロンプト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(Windows)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、ターミナル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(Ubuntu)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を起動してください。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の場合は左下の「検索」に「コマンド プロンプト」と入力して検索する。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コマンドプロンプトが起動したら「</a:t>
            </a:r>
            <a:r>
              <a:rPr lang="en-US" altLang="ja-JP" sz="1800" b="1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rtact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」、もしくは「</a:t>
            </a:r>
            <a:r>
              <a:rPr lang="en-US" altLang="ja-JP" sz="1800" b="1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rtcon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」を入力してみてください。「</a:t>
            </a:r>
            <a:r>
              <a:rPr lang="en-US" altLang="ja-JP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en-US" altLang="ja-JP" sz="1800" u="sng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rtcon</a:t>
            </a:r>
            <a:r>
              <a:rPr lang="en-US" altLang="ja-JP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</a:t>
            </a:r>
            <a:r>
              <a:rPr lang="ja-JP" altLang="en-US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は、内部コマンドまたは外部コマンド、操作可能なプログラムまたはバッチ ファイルとして認識されていません。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」と表示された場合、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のインストールフォルダ内の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Scripts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フォルダが環境変数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に設定されていません。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C:\Python38\Scripts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」といったフォルダを環境変数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に追加する必要がありますが、分からない場合は質問してください。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04FF5E2-191F-4F86-A748-0145B9BB3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" y="2277473"/>
            <a:ext cx="2745305" cy="238113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43D3CED-357D-4684-BCB6-5545C55E6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495" y="2277473"/>
            <a:ext cx="4391036" cy="230305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AA3A8C-DE3E-4CAD-8BB2-95132394D5EE}"/>
              </a:ext>
            </a:extLst>
          </p:cNvPr>
          <p:cNvSpPr/>
          <p:nvPr/>
        </p:nvSpPr>
        <p:spPr>
          <a:xfrm>
            <a:off x="1047695" y="4486384"/>
            <a:ext cx="1035115" cy="172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42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72654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400" dirty="0">
                <a:solidFill>
                  <a:srgbClr val="5F5F5F"/>
                </a:solidFill>
              </a:rPr>
              <a:t>コネクタの接続情報をファイルに保存し、再起動時にファイルの情報からコネクタを復元する。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97762BE-A2EA-47BA-85F0-0E5189B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" y="3244395"/>
            <a:ext cx="4143375" cy="15525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8EE6D6-6FDA-46FB-85ED-F578CEA131CB}"/>
              </a:ext>
            </a:extLst>
          </p:cNvPr>
          <p:cNvSpPr/>
          <p:nvPr/>
        </p:nvSpPr>
        <p:spPr>
          <a:xfrm>
            <a:off x="844566" y="2470306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rtcryo</a:t>
            </a:r>
            <a:r>
              <a:rPr lang="en-US" altLang="ja-JP" sz="2000" dirty="0"/>
              <a:t> -o C:\work\robotcontroller.xml localhost</a:t>
            </a:r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8E45EA-8C64-49C7-B87A-E583EE0C1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150" y="3445629"/>
            <a:ext cx="1223265" cy="122326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BB7E5633-BF25-4D25-9BFF-C8DAC703E973}"/>
              </a:ext>
            </a:extLst>
          </p:cNvPr>
          <p:cNvSpPr/>
          <p:nvPr/>
        </p:nvSpPr>
        <p:spPr>
          <a:xfrm>
            <a:off x="4797025" y="3564015"/>
            <a:ext cx="765085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9880FCAB-077A-491C-8964-9ABAC7641348}"/>
              </a:ext>
            </a:extLst>
          </p:cNvPr>
          <p:cNvSpPr/>
          <p:nvPr/>
        </p:nvSpPr>
        <p:spPr>
          <a:xfrm>
            <a:off x="746575" y="4892375"/>
            <a:ext cx="2430270" cy="942395"/>
          </a:xfrm>
          <a:prstGeom prst="wedgeRoundRectCallout">
            <a:avLst>
              <a:gd name="adj1" fmla="val 36500"/>
              <a:gd name="adj2" fmla="val -911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RTSystemEditor</a:t>
            </a:r>
            <a:r>
              <a:rPr kumimoji="1" lang="ja-JP" altLang="en-US" sz="2000" dirty="0">
                <a:solidFill>
                  <a:schemeClr val="tx1"/>
                </a:solidFill>
              </a:rPr>
              <a:t>でポートを接続する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288679D8-9166-44FE-80D7-AB8710E3FEF5}"/>
              </a:ext>
            </a:extLst>
          </p:cNvPr>
          <p:cNvSpPr/>
          <p:nvPr/>
        </p:nvSpPr>
        <p:spPr>
          <a:xfrm>
            <a:off x="5201940" y="4927445"/>
            <a:ext cx="3327697" cy="942395"/>
          </a:xfrm>
          <a:prstGeom prst="wedgeRoundRectCallout">
            <a:avLst>
              <a:gd name="adj1" fmla="val 7121"/>
              <a:gd name="adj2" fmla="val -924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コマンドで接続情報などを</a:t>
            </a:r>
            <a:r>
              <a:rPr lang="en-US" altLang="ja-JP" sz="2000" dirty="0">
                <a:solidFill>
                  <a:schemeClr val="tx1"/>
                </a:solidFill>
              </a:rPr>
              <a:t>XML</a:t>
            </a:r>
            <a:r>
              <a:rPr lang="ja-JP" altLang="en-US" sz="2000" dirty="0">
                <a:solidFill>
                  <a:schemeClr val="tx1"/>
                </a:solidFill>
              </a:rPr>
              <a:t>ファイルに保存する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14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97762BE-A2EA-47BA-85F0-0E5189B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796" y="2053665"/>
            <a:ext cx="4143375" cy="15525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8EE6D6-6FDA-46FB-85ED-F578CEA131CB}"/>
              </a:ext>
            </a:extLst>
          </p:cNvPr>
          <p:cNvSpPr/>
          <p:nvPr/>
        </p:nvSpPr>
        <p:spPr>
          <a:xfrm>
            <a:off x="844566" y="13879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rtresurrect</a:t>
            </a:r>
            <a:r>
              <a:rPr lang="en-US" altLang="ja-JP" sz="2000" dirty="0"/>
              <a:t> C:\work\robotcontroller.xml</a:t>
            </a:r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8E45EA-8C64-49C7-B87A-E583EE0C1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97" y="2218318"/>
            <a:ext cx="1223265" cy="122326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BB7E5633-BF25-4D25-9BFF-C8DAC703E973}"/>
              </a:ext>
            </a:extLst>
          </p:cNvPr>
          <p:cNvSpPr/>
          <p:nvPr/>
        </p:nvSpPr>
        <p:spPr>
          <a:xfrm>
            <a:off x="3041491" y="2402404"/>
            <a:ext cx="765085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41A792D-E93E-49B0-95C8-277D71F62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73" y="5023915"/>
            <a:ext cx="7915275" cy="7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rgbClr val="5F5F5F"/>
                </a:solidFill>
              </a:rPr>
              <a:t>作成した</a:t>
            </a:r>
            <a:r>
              <a:rPr lang="en-US" altLang="ja-JP" sz="2400" kern="0" dirty="0">
                <a:solidFill>
                  <a:srgbClr val="5F5F5F"/>
                </a:solidFill>
              </a:rPr>
              <a:t>XML</a:t>
            </a:r>
            <a:r>
              <a:rPr lang="ja-JP" altLang="en-US" sz="2400" kern="0" dirty="0">
                <a:solidFill>
                  <a:srgbClr val="5F5F5F"/>
                </a:solidFill>
              </a:rPr>
              <a:t>ファイルからポートの接続情報を読み込み、元のシステムを復元できる。</a:t>
            </a:r>
            <a:endParaRPr lang="en-US" altLang="ja-JP" sz="2000" kern="0" dirty="0">
              <a:solidFill>
                <a:srgbClr val="FF0000"/>
              </a:solidFill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5B5EAD7C-D04C-49CB-87E0-E8C3F06ED64C}"/>
              </a:ext>
            </a:extLst>
          </p:cNvPr>
          <p:cNvSpPr/>
          <p:nvPr/>
        </p:nvSpPr>
        <p:spPr>
          <a:xfrm>
            <a:off x="1377642" y="3687391"/>
            <a:ext cx="4454498" cy="942395"/>
          </a:xfrm>
          <a:prstGeom prst="wedgeRoundRectCallout">
            <a:avLst>
              <a:gd name="adj1" fmla="val 6408"/>
              <a:gd name="adj2" fmla="val -7384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rtresurrect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ファイルの情報からポートを接続する。</a:t>
            </a:r>
            <a:endParaRPr kumimoji="1" lang="ja-JP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1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133745"/>
            <a:ext cx="8950433" cy="563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800" kern="0" dirty="0" err="1">
                <a:solidFill>
                  <a:srgbClr val="5F5F5F"/>
                </a:solidFill>
              </a:rPr>
              <a:t>rtcryo</a:t>
            </a:r>
            <a:r>
              <a:rPr lang="ja-JP" altLang="en-US" sz="2800" kern="0" dirty="0">
                <a:solidFill>
                  <a:srgbClr val="5F5F5F"/>
                </a:solidFill>
              </a:rPr>
              <a:t>コマンドを試してみる</a:t>
            </a:r>
            <a:endParaRPr lang="en-US" altLang="ja-JP" sz="1400" kern="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RTSystemEditor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でポートを接続した状態にする。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rtcryo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コマンドでシステムの情報を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Pyyaml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がインストールされていないとエラーになる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14450" lvl="2" indent="-457200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 install </a:t>
            </a:r>
            <a:r>
              <a:rPr lang="en-US" altLang="ja-JP" sz="20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pyyaml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1061610" y="418785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rtcryo</a:t>
            </a:r>
            <a:r>
              <a:rPr lang="en-US" altLang="ja-JP" sz="2000" dirty="0"/>
              <a:t> -o </a:t>
            </a:r>
            <a:r>
              <a:rPr lang="en-US" altLang="ja-JP" sz="2000" u="sng" dirty="0"/>
              <a:t>C:\work\robotcontroller.xml</a:t>
            </a:r>
            <a:r>
              <a:rPr lang="en-US" altLang="ja-JP" sz="2000" dirty="0"/>
              <a:t> localhost</a:t>
            </a:r>
            <a:endParaRPr kumimoji="1" lang="ja-JP" altLang="en-US" sz="20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BC24D5A-3DC2-4B9F-8024-3179C1811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754" y="1906843"/>
            <a:ext cx="4143375" cy="1552575"/>
          </a:xfrm>
          <a:prstGeom prst="rect">
            <a:avLst/>
          </a:prstGeom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2894EEA5-0B08-4FC1-993F-C6DF541E515A}"/>
              </a:ext>
            </a:extLst>
          </p:cNvPr>
          <p:cNvSpPr/>
          <p:nvPr/>
        </p:nvSpPr>
        <p:spPr>
          <a:xfrm>
            <a:off x="915620" y="4824320"/>
            <a:ext cx="3656380" cy="989945"/>
          </a:xfrm>
          <a:prstGeom prst="wedgeRoundRectCallout">
            <a:avLst>
              <a:gd name="adj1" fmla="val 32892"/>
              <a:gd name="adj2" fmla="val -658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ファイルを保存するパスを指定する。適宜パスは分かりやすい場所に変更してください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F4994E09-B6B0-40F9-BB5A-E3BA88372A16}"/>
              </a:ext>
            </a:extLst>
          </p:cNvPr>
          <p:cNvSpPr/>
          <p:nvPr/>
        </p:nvSpPr>
        <p:spPr>
          <a:xfrm>
            <a:off x="5326113" y="4754850"/>
            <a:ext cx="3498307" cy="780670"/>
          </a:xfrm>
          <a:prstGeom prst="wedgeRoundRectCallout">
            <a:avLst>
              <a:gd name="adj1" fmla="val -13960"/>
              <a:gd name="adj2" fmla="val -721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ネームサーバーを指定する。今回は</a:t>
            </a:r>
            <a:r>
              <a:rPr kumimoji="1" lang="en-US" altLang="ja-JP" sz="2000" dirty="0">
                <a:solidFill>
                  <a:schemeClr val="tx1"/>
                </a:solidFill>
              </a:rPr>
              <a:t>localhost</a:t>
            </a:r>
            <a:r>
              <a:rPr kumimoji="1" lang="ja-JP" altLang="en-US" sz="2000" dirty="0">
                <a:solidFill>
                  <a:schemeClr val="tx1"/>
                </a:solidFill>
              </a:rPr>
              <a:t>のみ。</a:t>
            </a:r>
          </a:p>
        </p:txBody>
      </p:sp>
    </p:spTree>
    <p:extLst>
      <p:ext uri="{BB962C8B-B14F-4D97-AF65-F5344CB8AC3E}">
        <p14:creationId xmlns:p14="http://schemas.microsoft.com/office/powerpoint/2010/main" val="365281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0"/>
            <a:ext cx="8950433" cy="494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800" kern="0" dirty="0" err="1">
                <a:solidFill>
                  <a:srgbClr val="5F5F5F"/>
                </a:solidFill>
              </a:rPr>
              <a:t>rtresurrect</a:t>
            </a:r>
            <a:r>
              <a:rPr lang="ja-JP" altLang="en-US" sz="2800" kern="0" dirty="0">
                <a:solidFill>
                  <a:srgbClr val="5F5F5F"/>
                </a:solidFill>
              </a:rPr>
              <a:t>コマンドを試してみる</a:t>
            </a:r>
            <a:endParaRPr lang="en-US" altLang="ja-JP" sz="1400" kern="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RTSystemEditor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でコネクタを切断した状態にする。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14450" lvl="2" indent="-457200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コネクタを切断するには、コネクタを選択して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キーを押すか、右クリックして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を選択する。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dirty="0" err="1"/>
              <a:t>rtresurrect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コマンドでポートの接続情報を復元する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1057619" y="5443762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en-US" altLang="ja-JP" sz="2000" dirty="0" err="1"/>
              <a:t>rtresurrect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2894EEA5-0B08-4FC1-993F-C6DF541E515A}"/>
              </a:ext>
            </a:extLst>
          </p:cNvPr>
          <p:cNvSpPr/>
          <p:nvPr/>
        </p:nvSpPr>
        <p:spPr>
          <a:xfrm>
            <a:off x="915620" y="6121115"/>
            <a:ext cx="7456855" cy="503239"/>
          </a:xfrm>
          <a:prstGeom prst="wedgeRoundRectCallout">
            <a:avLst>
              <a:gd name="adj1" fmla="val 12566"/>
              <a:gd name="adj2" fmla="val -957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C6CF4A5-A3FD-474F-9A93-56D0D65E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" y="3056191"/>
            <a:ext cx="3990975" cy="1743075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3E9F324F-9726-4D50-9C78-DF7789BD3BC9}"/>
              </a:ext>
            </a:extLst>
          </p:cNvPr>
          <p:cNvSpPr/>
          <p:nvPr/>
        </p:nvSpPr>
        <p:spPr>
          <a:xfrm>
            <a:off x="4261505" y="3500195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614107-7509-4DC1-97A5-4D3BEBDC1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847" y="3199065"/>
            <a:ext cx="38957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77565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34133</TotalTime>
  <Words>2131</Words>
  <Application>Microsoft Office PowerPoint</Application>
  <PresentationFormat>画面に合わせる (4:3)</PresentationFormat>
  <Paragraphs>318</Paragraphs>
  <Slides>16</Slides>
  <Notes>16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9" baseType="lpstr">
      <vt:lpstr>Arial</vt:lpstr>
      <vt:lpstr>aist-1e</vt:lpstr>
      <vt:lpstr>Corel DESIGNER</vt:lpstr>
      <vt:lpstr>rtshell入門 </vt:lpstr>
      <vt:lpstr>資料</vt:lpstr>
      <vt:lpstr>rtshell</vt:lpstr>
      <vt:lpstr>RTシステムの起動、終了を自動化</vt:lpstr>
      <vt:lpstr>事前準備</vt:lpstr>
      <vt:lpstr>RTシステムの保存、復元</vt:lpstr>
      <vt:lpstr>RTシステムの保存、復元</vt:lpstr>
      <vt:lpstr>RTシステムの保存、復元</vt:lpstr>
      <vt:lpstr>RTシステムの保存、復元</vt:lpstr>
      <vt:lpstr>RTCのアクティブ化</vt:lpstr>
      <vt:lpstr>RTCの非アクティブ化</vt:lpstr>
      <vt:lpstr>RTCの終了</vt:lpstr>
      <vt:lpstr>スクリプトファイルの作成</vt:lpstr>
      <vt:lpstr>起動自動化のスクリプトファイルの作成</vt:lpstr>
      <vt:lpstr>起動自動化のスクリプトファイルの作成</vt:lpstr>
      <vt:lpstr>終了自動化のスクリプトファイルの作成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1204</cp:revision>
  <cp:lastPrinted>2019-05-31T00:39:29Z</cp:lastPrinted>
  <dcterms:created xsi:type="dcterms:W3CDTF">2005-10-20T13:06:43Z</dcterms:created>
  <dcterms:modified xsi:type="dcterms:W3CDTF">2021-05-13T08:53:35Z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iteId">
    <vt:lpwstr>18a7fec8-652f-409b-8369-272d9ce80620</vt:lpwstr>
  </property>
  <property fmtid="{D5CDD505-2E9C-101B-9397-08002B2CF9AE}" pid="4" name="MSIP_Label_ddc55989-3c9e-4466-8514-eac6f80f6373_Owner">
    <vt:lpwstr>n-miyamoto@aist.go.jp</vt:lpwstr>
  </property>
  <property fmtid="{D5CDD505-2E9C-101B-9397-08002B2CF9AE}" pid="5" name="MSIP_Label_ddc55989-3c9e-4466-8514-eac6f80f6373_SetDate">
    <vt:lpwstr>2021-05-13T06:03:41.8738563Z</vt:lpwstr>
  </property>
  <property fmtid="{D5CDD505-2E9C-101B-9397-08002B2CF9AE}" pid="6" name="MSIP_Label_ddc55989-3c9e-4466-8514-eac6f80f6373_Name">
    <vt:lpwstr>No Restrictions</vt:lpwstr>
  </property>
  <property fmtid="{D5CDD505-2E9C-101B-9397-08002B2CF9AE}" pid="7" name="MSIP_Label_ddc55989-3c9e-4466-8514-eac6f80f6373_Application">
    <vt:lpwstr>Microsoft Azure Information Protection</vt:lpwstr>
  </property>
  <property fmtid="{D5CDD505-2E9C-101B-9397-08002B2CF9AE}" pid="8" name="MSIP_Label_ddc55989-3c9e-4466-8514-eac6f80f6373_ActionId">
    <vt:lpwstr>772b3ef8-8945-4971-8fc6-3aece7e200fc</vt:lpwstr>
  </property>
  <property fmtid="{D5CDD505-2E9C-101B-9397-08002B2CF9AE}" pid="9" name="MSIP_Label_ddc55989-3c9e-4466-8514-eac6f80f6373_Extended_MSFT_Method">
    <vt:lpwstr>Manual</vt:lpwstr>
  </property>
  <property fmtid="{D5CDD505-2E9C-101B-9397-08002B2CF9AE}" pid="10" name="Sensitivity">
    <vt:lpwstr>No Restrictions</vt:lpwstr>
  </property>
</Properties>
</file>