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625" r:id="rId2"/>
    <p:sldId id="630" r:id="rId3"/>
    <p:sldId id="629" r:id="rId4"/>
    <p:sldId id="637" r:id="rId5"/>
    <p:sldId id="631" r:id="rId6"/>
    <p:sldId id="632" r:id="rId7"/>
    <p:sldId id="638" r:id="rId8"/>
    <p:sldId id="633" r:id="rId9"/>
    <p:sldId id="634" r:id="rId10"/>
    <p:sldId id="635" r:id="rId11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6" autoAdjust="0"/>
    <p:restoredTop sz="97536" autoAdjust="0"/>
  </p:normalViewPr>
  <p:slideViewPr>
    <p:cSldViewPr snapToObjects="1">
      <p:cViewPr varScale="1">
        <p:scale>
          <a:sx n="84" d="100"/>
          <a:sy n="84" d="100"/>
        </p:scale>
        <p:origin x="96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37" d="100"/>
          <a:sy n="37" d="100"/>
        </p:scale>
        <p:origin x="1779" y="42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B9B37E83-78A5-47AB-AA7F-C6BAFB39303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0284F2D-64EA-4428-B91B-8343D4AF251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886F9A47-D42A-49B4-BE17-4DCDAE1AF40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070662D-6494-4230-B80A-4977E8CE85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6EF2F441-707F-480F-AF62-C5E20B552358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D809C93-9267-43FE-B225-F5E8926852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E64AD81-87AC-451F-8CB4-04C29BF08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346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442BEA1-7006-48BD-B7C2-27AB0B38A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C933F4D7-4CBA-4FA8-B4BD-567BE90C191B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19" name="Rectangle 7">
            <a:extLst>
              <a:ext uri="{FF2B5EF4-FFF2-40B4-BE49-F238E27FC236}">
                <a16:creationId xmlns:a16="http://schemas.microsoft.com/office/drawing/2014/main" id="{774FE409-30A9-4EAD-8814-723837384E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4282D9F-87FC-4AB4-B67C-AE7E3DABE376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6EB16652-CC82-4CFE-B2C1-2558478EFF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ACD001E7-3D8C-4391-A6E6-A56958208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87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33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180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930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666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14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38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F32723B8-0C0F-4023-9515-89DBD94C4C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202A8-DC28-40F8-B34D-7E351AFD573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724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60605CF9-367C-4EDD-9262-F5661ED646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F3FBA-A6E8-4E2F-8202-E19DB167510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7041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3FFFB8C-EF18-44DC-84AD-CFB121F3F7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40E97-F643-474E-908F-4C58C196E6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09873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E592543A-8639-4719-824A-97E0093748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1DBE8-1631-4B0D-A091-0D6713252FF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59262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9B12C981-8162-406E-B1B5-7AB3AB14D1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B4FB5-F03A-488C-9A1F-6E40CFF909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323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18C0032-133A-45C6-8397-3C90F4840C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BFBD9-F114-46B1-AB90-177B6D51FC5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05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9E8ACF-B788-4B1E-B700-20B2CF93C0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650B0-01D6-48B8-9D57-B5DD72989CE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107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5C97FD9-06BC-4CDA-BA79-3608C8061E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CFD54-FA5E-4759-BFED-DAB3CBC98A0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106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7B5803F-4D61-41F6-84BA-3B724968B0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24DF3-1DCA-466E-881B-EACA19E176B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238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87391BF0-FC0F-410C-9E65-B78E650C89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ADAD5-695D-4D03-9527-09AD42A192B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259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B9F1CC20-48AC-48DD-9C7B-411B438562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85C91-324E-4D3C-B761-22BEA3C791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55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A086CC4-2301-4077-BADA-C31BFE1A75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9AB52-ACDC-4138-989D-F8ABCB325D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587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CC3CF1E0-F793-444E-9415-D400DF8595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94BD7-D184-4128-AC3F-D1E2BC543B3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70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717DA4B2-F53F-41ED-A5F2-E038E5412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1BEA4C7-F853-4B48-A464-064A45253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16C52D58-AAA4-4DEA-83CB-D5D066030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1EA8F75F-11CC-4827-B956-08125A29C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41F531CE-485F-4AA9-873D-8851F91E6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795B6187-80D2-4FDD-86B3-39D67447CDF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4A596FD6-F3E4-4C39-9A2A-455AE871F2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 DESIGNER" r:id="rId17" imgW="2743200" imgH="1536480" progId="Corel DESIGNER.Graphic.10">
                  <p:embed/>
                </p:oleObj>
              </mc:Choice>
              <mc:Fallback>
                <p:oleObj name="Corel DESIGNER" r:id="rId17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D0420F4-996A-4A7F-92AC-C63C791BA6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en-US" altLang="ja-JP" b="1"/>
              <a:t>RT</a:t>
            </a:r>
            <a:r>
              <a:rPr lang="ja-JP" altLang="en-US" b="1" dirty="0"/>
              <a:t>システム構築実習</a:t>
            </a:r>
            <a:r>
              <a:rPr lang="ja-JP" altLang="en-US" dirty="0"/>
              <a:t> </a:t>
            </a:r>
            <a:endParaRPr lang="ja-JP" altLang="en-US" sz="3600" dirty="0">
              <a:solidFill>
                <a:srgbClr val="5F5F5F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316F952-3057-4467-BFE3-14C7CB052F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4700588"/>
            <a:ext cx="7304088" cy="1752600"/>
          </a:xfrm>
        </p:spPr>
        <p:txBody>
          <a:bodyPr/>
          <a:lstStyle/>
          <a:p>
            <a:pPr algn="l" eaLnBrk="1" hangingPunct="1"/>
            <a:r>
              <a:rPr lang="ja-JP" altLang="en-US" dirty="0">
                <a:solidFill>
                  <a:srgbClr val="5F5F5F"/>
                </a:solidFill>
              </a:rPr>
              <a:t>宮本 信彦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国立研究開発法人産業技術総合研究所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インダストリアル</a:t>
            </a:r>
            <a:r>
              <a:rPr lang="en-US" altLang="ja-JP" sz="2000" dirty="0">
                <a:solidFill>
                  <a:srgbClr val="5F5F5F"/>
                </a:solidFill>
              </a:rPr>
              <a:t>CPS</a:t>
            </a:r>
            <a:r>
              <a:rPr lang="ja-JP" altLang="en-US" sz="2000" dirty="0">
                <a:solidFill>
                  <a:srgbClr val="5F5F5F"/>
                </a:solidFill>
              </a:rPr>
              <a:t>研究センター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algn="l" eaLnBrk="1" hangingPunct="1"/>
            <a:r>
              <a:rPr lang="ja-JP" altLang="en-US" sz="2000">
                <a:solidFill>
                  <a:srgbClr val="5F5F5F"/>
                </a:solidFill>
              </a:rPr>
              <a:t>ソフトウェアプラットフォーム研究チーム</a:t>
            </a:r>
            <a:endParaRPr lang="ja-JP" altLang="en-US" sz="2000" dirty="0">
              <a:solidFill>
                <a:srgbClr val="5F5F5F"/>
              </a:solidFill>
            </a:endParaRPr>
          </a:p>
        </p:txBody>
      </p:sp>
      <p:pic>
        <p:nvPicPr>
          <p:cNvPr id="4100" name="Picture 7">
            <a:extLst>
              <a:ext uri="{FF2B5EF4-FFF2-40B4-BE49-F238E27FC236}">
                <a16:creationId xmlns:a16="http://schemas.microsoft.com/office/drawing/2014/main" id="{20EB0BFE-E04B-4CEC-A448-BD556964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149725"/>
            <a:ext cx="3514725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動作確認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5F5F5F"/>
                </a:solidFill>
              </a:rPr>
              <a:t>RTC</a:t>
            </a:r>
            <a:r>
              <a:rPr lang="ja-JP" altLang="en-US" sz="1800" kern="0" dirty="0">
                <a:solidFill>
                  <a:srgbClr val="5F5F5F"/>
                </a:solidFill>
              </a:rPr>
              <a:t>をアクティブ化する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83CDB5D1-744D-43B5-ADBC-B5AE8A6EC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12" y="1658736"/>
            <a:ext cx="3626895" cy="1770264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6F97F0D3-42D2-4DD3-903A-62E6C7157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055" y="1658736"/>
            <a:ext cx="3626896" cy="296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9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スライド番号プレースホルダ 1">
            <a:extLst>
              <a:ext uri="{FF2B5EF4-FFF2-40B4-BE49-F238E27FC236}">
                <a16:creationId xmlns:a16="http://schemas.microsoft.com/office/drawing/2014/main" id="{7568FBB6-8DA4-47DD-B135-F6DE63A26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DFCAD3-5EAF-4ECB-9C85-73FC14180B1B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5" name="スライド番号プレースホルダ 3">
            <a:extLst>
              <a:ext uri="{FF2B5EF4-FFF2-40B4-BE49-F238E27FC236}">
                <a16:creationId xmlns:a16="http://schemas.microsoft.com/office/drawing/2014/main" id="{8994AB2C-0CDC-494A-86F6-4333D543F992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116CBB6-B4B3-4CFD-9FA8-76C03B23F1F5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6" name="Rectangle 11">
            <a:extLst>
              <a:ext uri="{FF2B5EF4-FFF2-40B4-BE49-F238E27FC236}">
                <a16:creationId xmlns:a16="http://schemas.microsoft.com/office/drawing/2014/main" id="{7B992C39-B71F-45DE-89F0-FD55A8A418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5F5F5F"/>
                </a:solidFill>
              </a:rPr>
              <a:t>資料</a:t>
            </a:r>
            <a:endParaRPr lang="en-US" altLang="ja-JP" dirty="0">
              <a:solidFill>
                <a:srgbClr val="5F5F5F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83FD7D2-5085-4A1F-83F5-A16BFBA4F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配布資料の「</a:t>
            </a:r>
            <a:r>
              <a:rPr lang="en-US" altLang="ja-JP" sz="2000" kern="0" dirty="0">
                <a:solidFill>
                  <a:srgbClr val="5F5F5F"/>
                </a:solidFill>
              </a:rPr>
              <a:t> </a:t>
            </a:r>
            <a:r>
              <a:rPr lang="en-US" altLang="ja-JP" sz="2000" kern="0" dirty="0" err="1">
                <a:solidFill>
                  <a:srgbClr val="5F5F5F"/>
                </a:solidFill>
              </a:rPr>
              <a:t>WEBpage</a:t>
            </a:r>
            <a:r>
              <a:rPr lang="en-US" altLang="ja-JP" sz="2000" kern="0" dirty="0">
                <a:solidFill>
                  <a:srgbClr val="5F5F5F"/>
                </a:solidFill>
              </a:rPr>
              <a:t> </a:t>
            </a:r>
            <a:r>
              <a:rPr lang="ja-JP" altLang="en-US" sz="2000" kern="0" dirty="0">
                <a:solidFill>
                  <a:srgbClr val="5F5F5F"/>
                </a:solidFill>
              </a:rPr>
              <a:t>」の</a:t>
            </a:r>
            <a:r>
              <a:rPr lang="en-US" altLang="ja-JP" sz="2000" kern="0" dirty="0">
                <a:solidFill>
                  <a:srgbClr val="5F5F5F"/>
                </a:solidFill>
              </a:rPr>
              <a:t>HTML</a:t>
            </a:r>
            <a:r>
              <a:rPr lang="ja-JP" altLang="en-US" sz="2000" kern="0" dirty="0">
                <a:solidFill>
                  <a:srgbClr val="5F5F5F"/>
                </a:solidFill>
              </a:rPr>
              <a:t>ファイルを開く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チュートリアル</a:t>
            </a:r>
            <a:r>
              <a:rPr lang="en-US" altLang="ja-JP" sz="1600" kern="0" dirty="0">
                <a:solidFill>
                  <a:srgbClr val="5F5F5F"/>
                </a:solidFill>
              </a:rPr>
              <a:t>(RT</a:t>
            </a:r>
            <a:r>
              <a:rPr lang="ja-JP" altLang="en-US" sz="1600" kern="0" dirty="0">
                <a:solidFill>
                  <a:srgbClr val="5F5F5F"/>
                </a:solidFill>
              </a:rPr>
              <a:t>システム構築実習、</a:t>
            </a:r>
            <a:r>
              <a:rPr lang="en-US" altLang="ja-JP" sz="1600" kern="0" dirty="0">
                <a:solidFill>
                  <a:srgbClr val="5F5F5F"/>
                </a:solidFill>
              </a:rPr>
              <a:t>Raspberry Pi Mouse) _ OpenRTM-aist.html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もしくは以下のリンク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>
                <a:solidFill>
                  <a:srgbClr val="5F5F5F"/>
                </a:solidFill>
              </a:rPr>
              <a:t>https://openrtm.org/openrtm/ja/node/6552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616821D-D34C-4DEC-90E7-EC2FC6ED3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600" y="2685929"/>
            <a:ext cx="5130888" cy="387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5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3888" y="1714500"/>
            <a:ext cx="7915275" cy="44100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ja-JP" altLang="en-US" sz="2800" dirty="0">
                <a:solidFill>
                  <a:srgbClr val="5F5F5F"/>
                </a:solidFill>
              </a:rPr>
              <a:t>アクセスポイントの</a:t>
            </a:r>
            <a:r>
              <a:rPr lang="en-US" altLang="ja-JP" sz="2800">
                <a:solidFill>
                  <a:srgbClr val="5F5F5F"/>
                </a:solidFill>
              </a:rPr>
              <a:t>Raspberry </a:t>
            </a:r>
            <a:r>
              <a:rPr lang="en-US" altLang="ja-JP" sz="2800" dirty="0">
                <a:solidFill>
                  <a:srgbClr val="5F5F5F"/>
                </a:solidFill>
              </a:rPr>
              <a:t>Pi</a:t>
            </a:r>
            <a:r>
              <a:rPr lang="ja-JP" altLang="en-US" sz="2800" dirty="0">
                <a:solidFill>
                  <a:srgbClr val="5F5F5F"/>
                </a:solidFill>
              </a:rPr>
              <a:t>にノート</a:t>
            </a:r>
            <a:r>
              <a:rPr lang="en-US" altLang="ja-JP" sz="2800" dirty="0">
                <a:solidFill>
                  <a:srgbClr val="5F5F5F"/>
                </a:solidFill>
              </a:rPr>
              <a:t>PC</a:t>
            </a:r>
            <a:r>
              <a:rPr lang="ja-JP" altLang="en-US" sz="2800" dirty="0">
                <a:solidFill>
                  <a:srgbClr val="5F5F5F"/>
                </a:solidFill>
              </a:rPr>
              <a:t>と</a:t>
            </a:r>
            <a:r>
              <a:rPr lang="en-US" altLang="ja-JP" sz="2800" dirty="0">
                <a:solidFill>
                  <a:srgbClr val="5F5F5F"/>
                </a:solidFill>
              </a:rPr>
              <a:t>LEGO </a:t>
            </a:r>
            <a:r>
              <a:rPr lang="en-US" altLang="ja-JP" sz="2800" dirty="0" err="1">
                <a:solidFill>
                  <a:srgbClr val="5F5F5F"/>
                </a:solidFill>
              </a:rPr>
              <a:t>Mindstroms</a:t>
            </a:r>
            <a:r>
              <a:rPr lang="en-US" altLang="ja-JP" sz="2800" dirty="0">
                <a:solidFill>
                  <a:srgbClr val="5F5F5F"/>
                </a:solidFill>
              </a:rPr>
              <a:t> EV3</a:t>
            </a:r>
            <a:r>
              <a:rPr lang="ja-JP" altLang="en-US" sz="2800" dirty="0">
                <a:solidFill>
                  <a:srgbClr val="5F5F5F"/>
                </a:solidFill>
              </a:rPr>
              <a:t>を接続する</a:t>
            </a:r>
            <a:endParaRPr lang="en-US" altLang="ja-JP" sz="1800" dirty="0">
              <a:solidFill>
                <a:srgbClr val="5F5F5F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複数台のロボットが連携するシステムの構築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601AC3D-0ED5-4D19-B0F0-95C8768B4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2566273"/>
            <a:ext cx="9144000" cy="38885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362" y="1268413"/>
            <a:ext cx="7915275" cy="270064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</a:rPr>
              <a:t>Raspberry Pi</a:t>
            </a:r>
            <a:r>
              <a:rPr lang="ja-JP" altLang="en-US" sz="2000" dirty="0" err="1">
                <a:solidFill>
                  <a:srgbClr val="5F5F5F"/>
                </a:solidFill>
              </a:rPr>
              <a:t>、</a:t>
            </a:r>
            <a:r>
              <a:rPr lang="en-US" altLang="ja-JP" sz="2000" dirty="0">
                <a:solidFill>
                  <a:srgbClr val="5F5F5F"/>
                </a:solidFill>
              </a:rPr>
              <a:t>EV3</a:t>
            </a:r>
            <a:r>
              <a:rPr lang="ja-JP" altLang="en-US" sz="2000" dirty="0">
                <a:solidFill>
                  <a:srgbClr val="5F5F5F"/>
                </a:solidFill>
              </a:rPr>
              <a:t>の番号を確認</a:t>
            </a:r>
            <a:endParaRPr lang="en-US" altLang="ja-JP" sz="140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A72F54B-69A7-4589-A099-DFF37B9A8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750" y="1644434"/>
            <a:ext cx="4045992" cy="2880985"/>
          </a:xfrm>
          <a:prstGeom prst="rect">
            <a:avLst/>
          </a:prstGeom>
        </p:spPr>
      </p:pic>
      <p:sp>
        <p:nvSpPr>
          <p:cNvPr id="9" name="Rectangle 11">
            <a:extLst>
              <a:ext uri="{FF2B5EF4-FFF2-40B4-BE49-F238E27FC236}">
                <a16:creationId xmlns:a16="http://schemas.microsoft.com/office/drawing/2014/main" id="{378624E3-5760-4729-8D7C-9F84E5411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403572"/>
            <a:ext cx="880586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3600" kern="0" dirty="0">
                <a:solidFill>
                  <a:srgbClr val="5F5F5F"/>
                </a:solidFill>
              </a:rPr>
              <a:t>EV3</a:t>
            </a:r>
            <a:r>
              <a:rPr lang="ja-JP" altLang="en-US" sz="3600" kern="0" dirty="0">
                <a:solidFill>
                  <a:srgbClr val="5F5F5F"/>
                </a:solidFill>
              </a:rPr>
              <a:t>配布</a:t>
            </a:r>
            <a:endParaRPr lang="en-US" altLang="ja-JP" sz="3600" kern="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43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1CBBDEB-A05B-4763-A3DA-3F68270CC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81" y="1358770"/>
            <a:ext cx="7915275" cy="1480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Educator Vehicle</a:t>
            </a:r>
            <a:r>
              <a:rPr lang="ja-JP" altLang="en-US" sz="2000" kern="0" dirty="0">
                <a:solidFill>
                  <a:srgbClr val="5F5F5F"/>
                </a:solidFill>
              </a:rPr>
              <a:t>の組立て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EV3</a:t>
            </a:r>
            <a:r>
              <a:rPr lang="ja-JP" altLang="en-US" sz="1600" kern="0">
                <a:solidFill>
                  <a:srgbClr val="5F5F5F"/>
                </a:solidFill>
              </a:rPr>
              <a:t>を土台に</a:t>
            </a:r>
            <a:r>
              <a:rPr lang="ja-JP" altLang="en-US" sz="1600" kern="0" dirty="0">
                <a:solidFill>
                  <a:srgbClr val="5F5F5F"/>
                </a:solidFill>
              </a:rPr>
              <a:t>装着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EV3</a:t>
            </a:r>
            <a:r>
              <a:rPr lang="ja-JP" altLang="en-US" sz="1600" kern="0" dirty="0">
                <a:solidFill>
                  <a:srgbClr val="5F5F5F"/>
                </a:solidFill>
              </a:rPr>
              <a:t>と</a:t>
            </a:r>
            <a:r>
              <a:rPr lang="en-US" altLang="ja-JP" sz="1600" kern="0" dirty="0">
                <a:solidFill>
                  <a:srgbClr val="5F5F5F"/>
                </a:solidFill>
              </a:rPr>
              <a:t>L</a:t>
            </a:r>
            <a:r>
              <a:rPr lang="ja-JP" altLang="en-US" sz="1600" kern="0" dirty="0">
                <a:solidFill>
                  <a:srgbClr val="5F5F5F"/>
                </a:solidFill>
              </a:rPr>
              <a:t>モーターをケーブルで接続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B </a:t>
            </a:r>
            <a:r>
              <a:rPr lang="ja-JP" altLang="en-US" sz="1600" kern="0" dirty="0">
                <a:solidFill>
                  <a:srgbClr val="5F5F5F"/>
                </a:solidFill>
              </a:rPr>
              <a:t>→ </a:t>
            </a:r>
            <a:r>
              <a:rPr lang="en-US" altLang="ja-JP" sz="1600" kern="0" dirty="0">
                <a:solidFill>
                  <a:srgbClr val="5F5F5F"/>
                </a:solidFill>
              </a:rPr>
              <a:t>L</a:t>
            </a:r>
            <a:r>
              <a:rPr lang="ja-JP" altLang="en-US" sz="1600" kern="0" dirty="0">
                <a:solidFill>
                  <a:srgbClr val="5F5F5F"/>
                </a:solidFill>
              </a:rPr>
              <a:t>モーター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左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C </a:t>
            </a:r>
            <a:r>
              <a:rPr lang="ja-JP" altLang="en-US" sz="1600" kern="0" dirty="0">
                <a:solidFill>
                  <a:srgbClr val="5F5F5F"/>
                </a:solidFill>
              </a:rPr>
              <a:t>→ </a:t>
            </a:r>
            <a:r>
              <a:rPr lang="en-US" altLang="ja-JP" sz="1600" kern="0" dirty="0">
                <a:solidFill>
                  <a:srgbClr val="5F5F5F"/>
                </a:solidFill>
              </a:rPr>
              <a:t>L</a:t>
            </a:r>
            <a:r>
              <a:rPr lang="ja-JP" altLang="en-US" sz="1600" kern="0" dirty="0">
                <a:solidFill>
                  <a:srgbClr val="5F5F5F"/>
                </a:solidFill>
              </a:rPr>
              <a:t>モーター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右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D879739-8800-48C1-AB0C-873532571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860" y="1673805"/>
            <a:ext cx="2377557" cy="184520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220D79B-1294-4241-B80F-BE1C5B476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237" y="4761148"/>
            <a:ext cx="1845205" cy="147616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A6D99F1-39AC-403E-A407-26B5CC39F7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8015" y="4739752"/>
            <a:ext cx="1845205" cy="1631642"/>
          </a:xfrm>
          <a:prstGeom prst="rect">
            <a:avLst/>
          </a:prstGeom>
        </p:spPr>
      </p:pic>
      <p:sp>
        <p:nvSpPr>
          <p:cNvPr id="13" name="Rectangle 11">
            <a:extLst>
              <a:ext uri="{FF2B5EF4-FFF2-40B4-BE49-F238E27FC236}">
                <a16:creationId xmlns:a16="http://schemas.microsoft.com/office/drawing/2014/main" id="{0CB5EE2C-E216-426B-8E07-ECB94917F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413665"/>
            <a:ext cx="880586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3600" kern="0" dirty="0">
                <a:solidFill>
                  <a:srgbClr val="5F5F5F"/>
                </a:solidFill>
              </a:rPr>
              <a:t>Educator Vehicle</a:t>
            </a:r>
            <a:r>
              <a:rPr lang="ja-JP" altLang="en-US" sz="3600" kern="0" dirty="0">
                <a:solidFill>
                  <a:srgbClr val="5F5F5F"/>
                </a:solidFill>
              </a:rPr>
              <a:t>組立て</a:t>
            </a:r>
            <a:endParaRPr lang="en-US" altLang="ja-JP" sz="3600" kern="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8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555" y="1459621"/>
            <a:ext cx="8326438" cy="509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電源投入</a:t>
            </a:r>
            <a:endParaRPr lang="en-US" altLang="ja-JP" sz="22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中央のボタンを押す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起動すると自動的にアクセスポイントに接続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起動しない場合はリセットを実行する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</a:t>
            </a:r>
            <a:r>
              <a:rPr lang="ja-JP" altLang="en-US" sz="3600" dirty="0">
                <a:solidFill>
                  <a:srgbClr val="5F5F5F"/>
                </a:solidFill>
              </a:rPr>
              <a:t>の接続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8" name="Picture 2" descr="ev3_on.jpg">
            <a:extLst>
              <a:ext uri="{FF2B5EF4-FFF2-40B4-BE49-F238E27FC236}">
                <a16:creationId xmlns:a16="http://schemas.microsoft.com/office/drawing/2014/main" id="{3ED95176-A5EA-4385-ABE3-C874F4616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101" y="2269073"/>
            <a:ext cx="1463042" cy="195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EFB547E-82D7-433E-8075-CBA668A18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765" y="4504051"/>
            <a:ext cx="1463043" cy="195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</a:t>
            </a:r>
            <a:r>
              <a:rPr lang="ja-JP" altLang="en-US" sz="3600" dirty="0">
                <a:solidFill>
                  <a:srgbClr val="5F5F5F"/>
                </a:solidFill>
              </a:rPr>
              <a:t>の接続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417E64E-68FA-4BCF-8B4E-7080BB4E6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43" y="423909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スクリプトファイル実行</a:t>
            </a:r>
            <a:r>
              <a:rPr lang="en-US" altLang="ja-JP" sz="2200" kern="0" dirty="0">
                <a:solidFill>
                  <a:srgbClr val="5F5F5F"/>
                </a:solidFill>
              </a:rPr>
              <a:t>(RTC</a:t>
            </a:r>
            <a:r>
              <a:rPr lang="ja-JP" altLang="en-US" sz="2200" kern="0" dirty="0">
                <a:solidFill>
                  <a:srgbClr val="5F5F5F"/>
                </a:solidFill>
              </a:rPr>
              <a:t>の起動</a:t>
            </a:r>
            <a:r>
              <a:rPr lang="en-US" altLang="ja-JP" sz="22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ボタン操作で「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File Browser</a:t>
            </a:r>
            <a:r>
              <a:rPr lang="ja-JP" altLang="en-US" sz="1600" kern="0" dirty="0">
                <a:solidFill>
                  <a:srgbClr val="5F5F5F"/>
                </a:solidFill>
              </a:rPr>
              <a:t>」→「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scripts</a:t>
            </a:r>
            <a:r>
              <a:rPr lang="ja-JP" altLang="en-US" sz="1600" kern="0" dirty="0">
                <a:solidFill>
                  <a:srgbClr val="5F5F5F"/>
                </a:solidFill>
              </a:rPr>
              <a:t>」→「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start_rtcs.sh</a:t>
            </a:r>
            <a:r>
              <a:rPr lang="ja-JP" altLang="en-US" sz="1600" kern="0" dirty="0">
                <a:solidFill>
                  <a:srgbClr val="5F5F5F"/>
                </a:solidFill>
              </a:rPr>
              <a:t>」を選択</a:t>
            </a:r>
            <a:endParaRPr lang="en-US" altLang="ja-JP" sz="1600" kern="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7FA6787-F374-4459-AE40-383F5029B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80" y="5040400"/>
            <a:ext cx="8805862" cy="1530543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BF9D86FE-9642-4240-BF6C-F1A850CF3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43" y="1494864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kern="0" dirty="0">
                <a:solidFill>
                  <a:srgbClr val="5F5F5F"/>
                </a:solidFill>
              </a:rPr>
              <a:t>IP</a:t>
            </a:r>
            <a:r>
              <a:rPr lang="ja-JP" altLang="en-US" sz="2000" kern="0" dirty="0">
                <a:solidFill>
                  <a:srgbClr val="5F5F5F"/>
                </a:solidFill>
              </a:rPr>
              <a:t>アドレスが</a:t>
            </a:r>
            <a:r>
              <a:rPr lang="en-US" altLang="ja-JP" sz="2000" kern="0" dirty="0">
                <a:solidFill>
                  <a:srgbClr val="5F5F5F"/>
                </a:solidFill>
              </a:rPr>
              <a:t>192.168.11.xxx</a:t>
            </a:r>
            <a:r>
              <a:rPr lang="ja-JP" altLang="en-US" sz="2000" kern="0" dirty="0">
                <a:solidFill>
                  <a:srgbClr val="5F5F5F"/>
                </a:solidFill>
              </a:rPr>
              <a:t>になっているかを確認する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接続には多少時間が必要</a:t>
            </a:r>
            <a:endParaRPr lang="en-US" altLang="ja-JP" sz="1600" kern="0" dirty="0">
              <a:solidFill>
                <a:srgbClr val="5F5F5F"/>
              </a:solidFill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EA64EFDC-7F84-4EB3-81BC-7E217BCEC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775" y="2069723"/>
            <a:ext cx="3813554" cy="203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8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EV3(2</a:t>
            </a:r>
            <a:r>
              <a:rPr lang="ja-JP" altLang="en-US" sz="3600" dirty="0">
                <a:solidFill>
                  <a:srgbClr val="5F5F5F"/>
                </a:solidFill>
              </a:rPr>
              <a:t>台目の接続</a:t>
            </a:r>
            <a:r>
              <a:rPr lang="en-US" altLang="ja-JP" sz="3600" dirty="0">
                <a:solidFill>
                  <a:srgbClr val="5F5F5F"/>
                </a:solidFill>
              </a:rPr>
              <a:t>)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ネームサーバーの接続</a:t>
            </a:r>
            <a:endParaRPr lang="en-US" altLang="ja-JP" sz="22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5F5F5F"/>
                </a:solidFill>
              </a:rPr>
              <a:t>EV3</a:t>
            </a:r>
            <a:r>
              <a:rPr lang="ja-JP" altLang="en-US" sz="1800" kern="0" dirty="0">
                <a:solidFill>
                  <a:srgbClr val="5F5F5F"/>
                </a:solidFill>
              </a:rPr>
              <a:t>の画面上に表示された</a:t>
            </a:r>
            <a:r>
              <a:rPr lang="en-US" altLang="ja-JP" sz="1800" kern="0" dirty="0">
                <a:solidFill>
                  <a:srgbClr val="5F5F5F"/>
                </a:solidFill>
              </a:rPr>
              <a:t>IP</a:t>
            </a:r>
            <a:r>
              <a:rPr lang="ja-JP" altLang="en-US" sz="1800" kern="0" dirty="0">
                <a:solidFill>
                  <a:srgbClr val="5F5F5F"/>
                </a:solidFill>
              </a:rPr>
              <a:t>アドレスを入力する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87E351A-7095-4507-BF19-278054C9D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109" y="4390317"/>
            <a:ext cx="2215660" cy="1642117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86D95AB3-5B1C-4571-AB99-E49779F6966B}"/>
              </a:ext>
            </a:extLst>
          </p:cNvPr>
          <p:cNvSpPr/>
          <p:nvPr/>
        </p:nvSpPr>
        <p:spPr>
          <a:xfrm>
            <a:off x="5302081" y="4669318"/>
            <a:ext cx="585065" cy="945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DEBA171-D161-4E0B-B55D-004ACB9F1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259" y="2188682"/>
            <a:ext cx="2772920" cy="148050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EDFCAD8-96CC-4110-9EDB-AEB8C4AF0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388" y="4248015"/>
            <a:ext cx="2786773" cy="1793043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78B991B7-482A-4632-B497-DA7DE8824E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2560" y="4166934"/>
            <a:ext cx="3075374" cy="194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動作確認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1800" kern="0" dirty="0">
                <a:solidFill>
                  <a:srgbClr val="5F5F5F"/>
                </a:solidFill>
              </a:rPr>
              <a:t>データポートの接続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400" kern="0" dirty="0">
                <a:solidFill>
                  <a:srgbClr val="5F5F5F"/>
                </a:solidFill>
              </a:rPr>
              <a:t>EducatorVehicle0</a:t>
            </a:r>
            <a:r>
              <a:rPr lang="ja-JP" altLang="en-US" sz="1400" kern="0" dirty="0">
                <a:solidFill>
                  <a:srgbClr val="5F5F5F"/>
                </a:solidFill>
              </a:rPr>
              <a:t>の現在の速度出力を</a:t>
            </a:r>
            <a:r>
              <a:rPr lang="en-US" altLang="ja-JP" sz="1400" kern="0" dirty="0">
                <a:solidFill>
                  <a:srgbClr val="5F5F5F"/>
                </a:solidFill>
              </a:rPr>
              <a:t>RaspberryPiMouseRTC0</a:t>
            </a:r>
            <a:r>
              <a:rPr lang="ja-JP" altLang="en-US" sz="1400" kern="0" dirty="0">
                <a:solidFill>
                  <a:srgbClr val="5F5F5F"/>
                </a:solidFill>
              </a:rPr>
              <a:t>の目標速度入力に接続する。</a:t>
            </a:r>
            <a:endParaRPr lang="en-US" altLang="ja-JP" sz="14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ja-JP" sz="1400" kern="0" dirty="0" err="1">
                <a:solidFill>
                  <a:srgbClr val="5F5F5F"/>
                </a:solidFill>
              </a:rPr>
              <a:t>current_vel</a:t>
            </a:r>
            <a:r>
              <a:rPr lang="en-US" altLang="ja-JP" sz="1400" kern="0" dirty="0">
                <a:solidFill>
                  <a:srgbClr val="5F5F5F"/>
                </a:solidFill>
              </a:rPr>
              <a:t>(EducatorVehicle0) </a:t>
            </a:r>
            <a:r>
              <a:rPr lang="ja-JP" altLang="en-US" sz="1400" kern="0" dirty="0">
                <a:solidFill>
                  <a:srgbClr val="5F5F5F"/>
                </a:solidFill>
              </a:rPr>
              <a:t>→ </a:t>
            </a:r>
            <a:r>
              <a:rPr lang="en-US" altLang="ja-JP" sz="1400" kern="0" dirty="0" err="1">
                <a:solidFill>
                  <a:srgbClr val="5F5F5F"/>
                </a:solidFill>
              </a:rPr>
              <a:t>target_velocity_in</a:t>
            </a:r>
            <a:r>
              <a:rPr lang="en-US" altLang="ja-JP" sz="1400" kern="0" dirty="0">
                <a:solidFill>
                  <a:srgbClr val="5F5F5F"/>
                </a:solidFill>
              </a:rPr>
              <a:t>(RaspberryPiMouseRTC0)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2A5B8D9-8853-4AEA-893E-204E1E967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805" y="2594468"/>
            <a:ext cx="6444210" cy="2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91938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33971</TotalTime>
  <Words>310</Words>
  <Application>Microsoft Office PowerPoint</Application>
  <PresentationFormat>画面に合わせる (4:3)</PresentationFormat>
  <Paragraphs>98</Paragraphs>
  <Slides>10</Slides>
  <Notes>10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3" baseType="lpstr">
      <vt:lpstr>Arial</vt:lpstr>
      <vt:lpstr>aist-1e</vt:lpstr>
      <vt:lpstr>Corel DESIGNER</vt:lpstr>
      <vt:lpstr>RTシステム構築実習 </vt:lpstr>
      <vt:lpstr>資料</vt:lpstr>
      <vt:lpstr>複数台のロボットが連携するシステムの構築</vt:lpstr>
      <vt:lpstr>PowerPoint プレゼンテーション</vt:lpstr>
      <vt:lpstr>PowerPoint プレゼンテーション</vt:lpstr>
      <vt:lpstr>EV3の接続</vt:lpstr>
      <vt:lpstr>EV3の接続</vt:lpstr>
      <vt:lpstr>EV3(2台目の接続)</vt:lpstr>
      <vt:lpstr>動作確認</vt:lpstr>
      <vt:lpstr>動作確認</vt:lpstr>
    </vt:vector>
  </TitlesOfParts>
  <Company>国立研究開発法人産業技術総合研究所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宮本信彦</cp:lastModifiedBy>
  <cp:revision>1136</cp:revision>
  <cp:lastPrinted>2019-05-31T00:39:29Z</cp:lastPrinted>
  <dcterms:created xsi:type="dcterms:W3CDTF">2005-10-20T13:06:43Z</dcterms:created>
  <dcterms:modified xsi:type="dcterms:W3CDTF">2021-09-17T01:58:05Z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iteId">
    <vt:lpwstr>18a7fec8-652f-409b-8369-272d9ce80620</vt:lpwstr>
  </property>
  <property fmtid="{D5CDD505-2E9C-101B-9397-08002B2CF9AE}" pid="4" name="MSIP_Label_ddc55989-3c9e-4466-8514-eac6f80f6373_Owner">
    <vt:lpwstr>n-miyamoto@aist.go.jp</vt:lpwstr>
  </property>
  <property fmtid="{D5CDD505-2E9C-101B-9397-08002B2CF9AE}" pid="5" name="MSIP_Label_ddc55989-3c9e-4466-8514-eac6f80f6373_SetDate">
    <vt:lpwstr>2021-05-13T06:03:41.8738563Z</vt:lpwstr>
  </property>
  <property fmtid="{D5CDD505-2E9C-101B-9397-08002B2CF9AE}" pid="6" name="MSIP_Label_ddc55989-3c9e-4466-8514-eac6f80f6373_Name">
    <vt:lpwstr>No Restrictions</vt:lpwstr>
  </property>
  <property fmtid="{D5CDD505-2E9C-101B-9397-08002B2CF9AE}" pid="7" name="MSIP_Label_ddc55989-3c9e-4466-8514-eac6f80f6373_Application">
    <vt:lpwstr>Microsoft Azure Information Protection</vt:lpwstr>
  </property>
  <property fmtid="{D5CDD505-2E9C-101B-9397-08002B2CF9AE}" pid="8" name="MSIP_Label_ddc55989-3c9e-4466-8514-eac6f80f6373_ActionId">
    <vt:lpwstr>772b3ef8-8945-4971-8fc6-3aece7e200fc</vt:lpwstr>
  </property>
  <property fmtid="{D5CDD505-2E9C-101B-9397-08002B2CF9AE}" pid="9" name="MSIP_Label_ddc55989-3c9e-4466-8514-eac6f80f6373_Extended_MSFT_Method">
    <vt:lpwstr>Manual</vt:lpwstr>
  </property>
  <property fmtid="{D5CDD505-2E9C-101B-9397-08002B2CF9AE}" pid="10" name="Sensitivity">
    <vt:lpwstr>No Restrictions</vt:lpwstr>
  </property>
</Properties>
</file>