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8" r:id="rId4"/>
    <p:sldId id="262" r:id="rId5"/>
    <p:sldId id="259" r:id="rId6"/>
    <p:sldId id="260" r:id="rId7"/>
    <p:sldId id="261" r:id="rId8"/>
    <p:sldId id="269" r:id="rId9"/>
    <p:sldId id="271" r:id="rId10"/>
    <p:sldId id="270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Thompson" initials="MT" lastIdx="3" clrIdx="0">
    <p:extLst>
      <p:ext uri="{19B8F6BF-5375-455C-9EA6-DF929625EA0E}">
        <p15:presenceInfo xmlns:p15="http://schemas.microsoft.com/office/powerpoint/2012/main" userId="ee3cab453d2e24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87D4-55A4-8C48-A6B4-3D2C934A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BD4B0-E486-E54A-BEF1-2F56057B6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A7875-764C-9347-A877-168AAB3F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ED8-E0BE-6045-A78C-1FAFD552AAC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9D2D-AB91-794D-BB2D-298AB708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B634-E9D6-BD43-A651-1218517D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E452-2A57-814F-9120-BD7D0EF8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2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1EC3-DEB0-9B44-BB60-4AFBF8F4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F4EC-35C7-714D-8907-0313D5FF3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9022-B0F4-BB44-88FF-FF147E37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ED8-E0BE-6045-A78C-1FAFD552AAC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6DB3E-B03D-A44C-82E6-FB40AFE0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1AD36-74C1-C643-8B46-6E2F63D2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E452-2A57-814F-9120-BD7D0EF8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5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68687-1E3C-C94E-8DE0-554E2476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CEF57-D90B-B44D-925A-7BDC96EB2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9742-7C74-5447-9C5B-DF081A8C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ED8-E0BE-6045-A78C-1FAFD552AAC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BAA8-839F-9F4A-A13D-640E44A4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AF21-7CB6-774A-87E2-23BB644A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E452-2A57-814F-9120-BD7D0EF8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0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D82C-1295-F248-B396-56459FAC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7B72F-CE37-5642-A2E9-E7D34FD2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1E00-3162-7D49-A57F-1F933CCC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ED8-E0BE-6045-A78C-1FAFD552AAC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6A53-1C58-5049-B51D-7FF83E81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F336-DCEA-DD4B-9444-5C55779F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E452-2A57-814F-9120-BD7D0EF8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AFE-078A-2D4A-A0DC-DD4F31B0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2B0D1-7D58-BA47-942B-334602C8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52D0-C0F8-2A49-9679-71EA3CD7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ED8-E0BE-6045-A78C-1FAFD552AAC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1B0A-AA1F-5B4B-B208-0E412B4B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F262-FD7E-FC46-A67A-F3996222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E452-2A57-814F-9120-BD7D0EF8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6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035F-7D5D-A84A-804F-12605045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CC77-75C1-3A48-A40C-7F69717C6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5A690-3DD1-E24F-9C49-626EC48BB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A2EB5-BD94-424C-B854-48CA5FC2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ED8-E0BE-6045-A78C-1FAFD552AAC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DCE5-4045-FA4A-BD18-BD739800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F55D3-AA17-A24A-9214-7398508B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E452-2A57-814F-9120-BD7D0EF8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382D-2038-8E4A-98F7-EDA1BC63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FB107-E688-7A45-9ED7-98B33F59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F85A3-686B-A748-AF0E-61554922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C4A95-7DD3-ED41-BFF6-9EB1371DE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670A2-FFCC-7F48-93A6-5D2AF5DCC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66C48-E220-654C-9FDA-8F0DAA58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ED8-E0BE-6045-A78C-1FAFD552AAC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CE518-16E4-6945-ACC1-23CBC01F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F7DB8-0F91-904E-AAA9-8C421979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E452-2A57-814F-9120-BD7D0EF8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4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65CF-40EA-1349-81AF-E8281983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1CC6C-BB0C-4A40-8155-2E80A5B3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ED8-E0BE-6045-A78C-1FAFD552AAC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5F53-1D93-7F4A-B5B6-FA153BEE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18994-8613-B642-9C38-79E633DF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E452-2A57-814F-9120-BD7D0EF8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035DF-EBDE-5A48-8060-6CEEC709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ED8-E0BE-6045-A78C-1FAFD552AAC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D0827-2344-1C40-B3D7-84BCC782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B4EB8-18CF-B249-9530-70AD7CBA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E452-2A57-814F-9120-BD7D0EF8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A948-A195-0348-AFC0-C981CC0B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B24A-EB64-8148-8EC1-C3797F7C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E4632-B0AE-6E49-931D-B1C668745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3671-7B00-5E4C-A777-1C5EEF83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ED8-E0BE-6045-A78C-1FAFD552AAC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BD94A-DEAD-474B-A427-AF8152E7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DF8D-A6DF-2D4A-82BE-82146FCF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E452-2A57-814F-9120-BD7D0EF8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F54-1C56-D94E-8458-B1ECC76D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35547-1609-3E46-BCEB-59DCFF1F3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A805B-A510-364A-BB29-E66F26DC2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C39FA-17D8-EF46-A09B-AC3EE154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ED8-E0BE-6045-A78C-1FAFD552AAC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290F7-42B7-0B48-87FE-4FBD0BB3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7EDF8-7ABE-1E42-B631-923C7261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E452-2A57-814F-9120-BD7D0EF8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2042D-0713-F440-B849-975B164E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982BD-0236-CF4F-AF57-8AA952B6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169A-FC3C-994A-A4DA-7DFB2B348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4ED8-E0BE-6045-A78C-1FAFD552AAC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101D-DE84-DD43-8233-63D14F88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06DA-FE1B-B449-91F5-975FB30E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E452-2A57-814F-9120-BD7D0EF8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BB90-1A98-4649-901B-FB01609C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AREx</a:t>
            </a:r>
            <a:r>
              <a:rPr lang="en-US" sz="4000" dirty="0"/>
              <a:t> System Architecture Update 25 June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6659-C009-F046-9B31-D49B72397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043"/>
            <a:ext cx="10515600" cy="4563920"/>
          </a:xfrm>
        </p:spPr>
        <p:txBody>
          <a:bodyPr/>
          <a:lstStyle/>
          <a:p>
            <a:r>
              <a:rPr lang="en-US" dirty="0"/>
              <a:t>Hardware State Table reviewed</a:t>
            </a:r>
          </a:p>
          <a:p>
            <a:r>
              <a:rPr lang="en-US" dirty="0"/>
              <a:t>Initial reliability trade document reviewed</a:t>
            </a:r>
          </a:p>
          <a:p>
            <a:r>
              <a:rPr lang="en-US" dirty="0"/>
              <a:t>Interface Diagram reviewed</a:t>
            </a:r>
          </a:p>
          <a:p>
            <a:r>
              <a:rPr lang="en-US" dirty="0"/>
              <a:t>Payload Interface declared</a:t>
            </a:r>
          </a:p>
          <a:p>
            <a:r>
              <a:rPr lang="en-US" dirty="0"/>
              <a:t>Use Cases, User Experience, User Interface begun</a:t>
            </a:r>
          </a:p>
        </p:txBody>
      </p:sp>
    </p:spTree>
    <p:extLst>
      <p:ext uri="{BB962C8B-B14F-4D97-AF65-F5344CB8AC3E}">
        <p14:creationId xmlns:p14="http://schemas.microsoft.com/office/powerpoint/2010/main" val="237300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114-E9E2-6747-94E4-24FBB77E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Detection, Isolation &amp; Recovery (FDIR)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3DAA-5D3A-0E4F-B776-91806B90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137"/>
            <a:ext cx="10515600" cy="596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Concept must cover both Digital &amp; Analogue Electronic Systems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809C36-6BFE-E64E-88A4-D260D160D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90557"/>
              </p:ext>
            </p:extLst>
          </p:nvPr>
        </p:nvGraphicFramePr>
        <p:xfrm>
          <a:off x="909760" y="1884459"/>
          <a:ext cx="10905878" cy="46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392">
                  <a:extLst>
                    <a:ext uri="{9D8B030D-6E8A-4147-A177-3AD203B41FA5}">
                      <a16:colId xmlns:a16="http://schemas.microsoft.com/office/drawing/2014/main" val="3670557400"/>
                    </a:ext>
                  </a:extLst>
                </a:gridCol>
                <a:gridCol w="6615486">
                  <a:extLst>
                    <a:ext uri="{9D8B030D-6E8A-4147-A177-3AD203B41FA5}">
                      <a16:colId xmlns:a16="http://schemas.microsoft.com/office/drawing/2014/main" val="3009463967"/>
                    </a:ext>
                  </a:extLst>
                </a:gridCol>
              </a:tblGrid>
              <a:tr h="544103">
                <a:tc>
                  <a:txBody>
                    <a:bodyPr/>
                    <a:lstStyle/>
                    <a:p>
                      <a:r>
                        <a:rPr lang="en-US" dirty="0"/>
                        <a:t>Undesired Effects (non-exhaustive)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2614"/>
                  </a:ext>
                </a:extLst>
              </a:tr>
              <a:tr h="1341623">
                <a:tc>
                  <a:txBody>
                    <a:bodyPr/>
                    <a:lstStyle/>
                    <a:p>
                      <a:r>
                        <a:rPr lang="en-US" sz="1800" dirty="0"/>
                        <a:t>Single Event Upsets, Transients, Glitches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= </a:t>
                      </a:r>
                      <a:r>
                        <a:rPr lang="en-US" sz="1800" i="1" dirty="0"/>
                        <a:t>Software Recoverable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SW Heartbeats &amp; Watchdogs (between ANY clocked processor)</a:t>
                      </a:r>
                    </a:p>
                    <a:p>
                      <a:r>
                        <a:rPr lang="en-US" sz="1800" dirty="0"/>
                        <a:t>TMR (FPGA SDR)</a:t>
                      </a:r>
                    </a:p>
                    <a:p>
                      <a:r>
                        <a:rPr lang="en-US" sz="1800" dirty="0"/>
                        <a:t>Scrubbing (FPGA SDR, Volatile Memories)</a:t>
                      </a:r>
                    </a:p>
                    <a:p>
                      <a:r>
                        <a:rPr lang="en-US" sz="1800" dirty="0"/>
                        <a:t>Error </a:t>
                      </a:r>
                      <a:r>
                        <a:rPr lang="en-US" sz="1800" u="sng" dirty="0"/>
                        <a:t>Correction</a:t>
                      </a:r>
                      <a:r>
                        <a:rPr lang="en-US" sz="1800" dirty="0"/>
                        <a:t> &amp; Detection (ANY read / write possible, e.g. BCH)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9101"/>
                  </a:ext>
                </a:extLst>
              </a:tr>
              <a:tr h="939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Digital </a:t>
                      </a:r>
                      <a:r>
                        <a:rPr lang="en-US" sz="1800" dirty="0" err="1"/>
                        <a:t>Latchups</a:t>
                      </a:r>
                      <a:r>
                        <a:rPr lang="en-US" sz="1800" dirty="0"/>
                        <a:t>, Switching / Interfacing, Power Fluctuations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= </a:t>
                      </a:r>
                      <a:r>
                        <a:rPr lang="en-US" sz="1800" i="1" dirty="0"/>
                        <a:t>Semi-Recoverable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H/W Heartbeats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Isolation &amp; Filtering Circuitry / Differential Signals for Bus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Cross-strapping (e.g. Dual Bus Configuration)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Power Cycling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85070"/>
                  </a:ext>
                </a:extLst>
              </a:tr>
              <a:tr h="1341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Total Ionising Dose (TID)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Gate Burnout / Rupture, FLASH write cycles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= </a:t>
                      </a:r>
                      <a:r>
                        <a:rPr lang="en-US" sz="1800" i="1" dirty="0"/>
                        <a:t>Non-recoverable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Selection (NASA / ESA / Heritage Parts)</a:t>
                      </a:r>
                    </a:p>
                    <a:p>
                      <a:r>
                        <a:rPr lang="en-US" dirty="0"/>
                        <a:t>Redundancy (based on Critical Path)</a:t>
                      </a:r>
                    </a:p>
                    <a:p>
                      <a:r>
                        <a:rPr lang="en-US" dirty="0"/>
                        <a:t>Design for ‘Graceful Degradation’</a:t>
                      </a:r>
                    </a:p>
                    <a:p>
                      <a:r>
                        <a:rPr lang="en-US" dirty="0"/>
                        <a:t>Testing &amp; Validation &gt; Evidence-led Decision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3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28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DBEC-E80F-9C44-AE61-B589FE91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05" y="83360"/>
            <a:ext cx="10515600" cy="1325563"/>
          </a:xfrm>
        </p:spPr>
        <p:txBody>
          <a:bodyPr/>
          <a:lstStyle/>
          <a:p>
            <a:r>
              <a:rPr lang="en-US" dirty="0"/>
              <a:t>User Experience, Use Cases,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75B1-19D1-1E44-90E1-34C54E29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105" y="1363609"/>
            <a:ext cx="8345993" cy="52884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Linear = Controllable (GPIO)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Regenerative = Controllable (Digital)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SDR Capabilities via DVBS2X Packet: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Digital Transponder </a:t>
            </a:r>
            <a:br>
              <a:rPr lang="en-US" dirty="0"/>
            </a:br>
            <a:r>
              <a:rPr lang="en-US" dirty="0"/>
              <a:t>= Repeater, supports ALL modes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Digital Transponder + Telemetry </a:t>
            </a:r>
            <a:br>
              <a:rPr lang="en-US" dirty="0"/>
            </a:br>
            <a:r>
              <a:rPr lang="en-US" dirty="0"/>
              <a:t>= Repeater + Telemetry (Payload, Callsign List, RF Analysis)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Digital Transponder + Telemetry + Access Control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813872C-FD4B-2B4D-BD76-266FAD78762F}"/>
              </a:ext>
            </a:extLst>
          </p:cNvPr>
          <p:cNvSpPr/>
          <p:nvPr/>
        </p:nvSpPr>
        <p:spPr>
          <a:xfrm>
            <a:off x="6722347" y="746142"/>
            <a:ext cx="4853354" cy="3042087"/>
          </a:xfrm>
          <a:prstGeom prst="wedgeRoundRectCallout">
            <a:avLst>
              <a:gd name="adj1" fmla="val -81595"/>
              <a:gd name="adj2" fmla="val 90728"/>
              <a:gd name="adj3" fmla="val 16667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DVBS2X Interleaves Packets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Payload Channels sent to the ground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State, Power, RF, Packet Counters, </a:t>
            </a:r>
            <a:r>
              <a:rPr lang="en-US" sz="2000" dirty="0" err="1">
                <a:solidFill>
                  <a:schemeClr val="tx1"/>
                </a:solidFill>
              </a:rPr>
              <a:t>etc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Callsign List (Users on the transponder)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RF Analysis (Bandwidth, RSSI, …)  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1816663-321B-074A-80A0-618029E95C78}"/>
              </a:ext>
            </a:extLst>
          </p:cNvPr>
          <p:cNvSpPr/>
          <p:nvPr/>
        </p:nvSpPr>
        <p:spPr>
          <a:xfrm>
            <a:off x="8541099" y="4142277"/>
            <a:ext cx="3034602" cy="2323629"/>
          </a:xfrm>
          <a:prstGeom prst="wedgeRoundRectCallout">
            <a:avLst>
              <a:gd name="adj1" fmla="val -65509"/>
              <a:gd name="adj2" fmla="val 45411"/>
              <a:gd name="adj3" fmla="val 16667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Unlicensed?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Too loud? Too wide?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How should it be handled?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5377DF-D384-064A-A66F-B0AC749E2356}"/>
              </a:ext>
            </a:extLst>
          </p:cNvPr>
          <p:cNvSpPr/>
          <p:nvPr/>
        </p:nvSpPr>
        <p:spPr>
          <a:xfrm>
            <a:off x="316104" y="2878672"/>
            <a:ext cx="5153549" cy="151245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C5F68-89F5-584C-8F78-6F4284C97B73}"/>
              </a:ext>
            </a:extLst>
          </p:cNvPr>
          <p:cNvSpPr/>
          <p:nvPr/>
        </p:nvSpPr>
        <p:spPr>
          <a:xfrm>
            <a:off x="7415684" y="890774"/>
            <a:ext cx="3416021" cy="65667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145212-947B-9947-A763-20C7DC819163}"/>
              </a:ext>
            </a:extLst>
          </p:cNvPr>
          <p:cNvSpPr/>
          <p:nvPr/>
        </p:nvSpPr>
        <p:spPr>
          <a:xfrm>
            <a:off x="316103" y="1125529"/>
            <a:ext cx="5153549" cy="151245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8B65-8CAF-D143-869C-819D598E3D43}"/>
              </a:ext>
            </a:extLst>
          </p:cNvPr>
          <p:cNvSpPr/>
          <p:nvPr/>
        </p:nvSpPr>
        <p:spPr>
          <a:xfrm>
            <a:off x="4697724" y="573196"/>
            <a:ext cx="411607" cy="36907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DEE3C-AB3A-0A4C-85F3-40A96E0A73BD}"/>
              </a:ext>
            </a:extLst>
          </p:cNvPr>
          <p:cNvSpPr/>
          <p:nvPr/>
        </p:nvSpPr>
        <p:spPr>
          <a:xfrm>
            <a:off x="5109331" y="573194"/>
            <a:ext cx="86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73374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72F6-9F21-B74D-AEF6-EC2DBF40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9C11-DB7D-5349-A58B-DE461A13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940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SDR FPGA has Payload Interface</a:t>
            </a:r>
          </a:p>
          <a:p>
            <a:pPr marL="0" indent="0">
              <a:buNone/>
            </a:pPr>
            <a:r>
              <a:rPr lang="en-US" sz="2000" dirty="0"/>
              <a:t>	Tightly Coupled, can only operate when SDR FPGA is in operation</a:t>
            </a:r>
          </a:p>
          <a:p>
            <a:pPr marL="0" indent="0">
              <a:buNone/>
            </a:pPr>
            <a:r>
              <a:rPr lang="en-US" sz="2000" dirty="0"/>
              <a:t>	Power Modes also coupled</a:t>
            </a:r>
          </a:p>
          <a:p>
            <a:pPr marL="0" indent="0">
              <a:buNone/>
            </a:pPr>
            <a:r>
              <a:rPr lang="en-US" sz="2000" dirty="0"/>
              <a:t>	Likely to be fast</a:t>
            </a:r>
          </a:p>
          <a:p>
            <a:pPr marL="0" indent="0">
              <a:buNone/>
            </a:pPr>
            <a:r>
              <a:rPr lang="en-US" sz="2000" dirty="0"/>
              <a:t>	SDR FPGA Testing coupled with Camera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Camera has own TT&amp;C Bus Interface</a:t>
            </a:r>
          </a:p>
          <a:p>
            <a:pPr marL="0" indent="0">
              <a:buNone/>
            </a:pPr>
            <a:r>
              <a:rPr lang="en-US" sz="2000" dirty="0"/>
              <a:t>	Decoupled, but needs additional interface &amp; processing circuit</a:t>
            </a:r>
          </a:p>
          <a:p>
            <a:pPr marL="0" indent="0">
              <a:buNone/>
            </a:pPr>
            <a:r>
              <a:rPr lang="en-US" sz="2000" dirty="0"/>
              <a:t>	Flexible to power / mode requirements</a:t>
            </a:r>
          </a:p>
          <a:p>
            <a:pPr marL="0" indent="0">
              <a:buNone/>
            </a:pPr>
            <a:r>
              <a:rPr lang="en-US" sz="2000" dirty="0"/>
              <a:t>	Likely to be slower</a:t>
            </a:r>
          </a:p>
          <a:p>
            <a:pPr marL="0" indent="0">
              <a:buNone/>
            </a:pPr>
            <a:r>
              <a:rPr lang="en-US" sz="2000" dirty="0"/>
              <a:t>	Camera needs independent testing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625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11BB98-722C-EB4B-BA06-3F51F0F3C28D}"/>
              </a:ext>
            </a:extLst>
          </p:cNvPr>
          <p:cNvSpPr txBox="1"/>
          <p:nvPr/>
        </p:nvSpPr>
        <p:spPr>
          <a:xfrm>
            <a:off x="21751" y="0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AREx</a:t>
            </a:r>
            <a:endParaRPr lang="en-US" dirty="0"/>
          </a:p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012BA-F98A-5D4C-A73B-E2875C50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6346" y="-1"/>
            <a:ext cx="9237251" cy="67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8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8C2FA1-2DFF-6845-9B09-80B8F899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8929" y="38873"/>
            <a:ext cx="9215918" cy="6737688"/>
          </a:xfrm>
          <a:prstGeom prst="rect">
            <a:avLst/>
          </a:prstGeom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CF85E087-DCBD-5E45-AFB9-FEB3288F91B3}"/>
              </a:ext>
            </a:extLst>
          </p:cNvPr>
          <p:cNvSpPr/>
          <p:nvPr/>
        </p:nvSpPr>
        <p:spPr>
          <a:xfrm>
            <a:off x="9934626" y="83127"/>
            <a:ext cx="2103713" cy="801045"/>
          </a:xfrm>
          <a:prstGeom prst="wedgeRoundRectCallout">
            <a:avLst>
              <a:gd name="adj1" fmla="val -69812"/>
              <a:gd name="adj2" fmla="val 108847"/>
              <a:gd name="adj3" fmla="val 16667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UHF Transponder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(in event of failure)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EE4F82C-CA28-BE4D-A95B-2F32C1419527}"/>
              </a:ext>
            </a:extLst>
          </p:cNvPr>
          <p:cNvSpPr/>
          <p:nvPr/>
        </p:nvSpPr>
        <p:spPr>
          <a:xfrm>
            <a:off x="9934626" y="3621074"/>
            <a:ext cx="2103713" cy="1086952"/>
          </a:xfrm>
          <a:prstGeom prst="wedgeRoundRectCallout">
            <a:avLst>
              <a:gd name="adj1" fmla="val -158619"/>
              <a:gd name="adj2" fmla="val -75936"/>
              <a:gd name="adj3" fmla="val 16667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C-b Transponder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(in event of digital failure)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C209FD7-4964-AB44-BAD5-E60807DE5263}"/>
              </a:ext>
            </a:extLst>
          </p:cNvPr>
          <p:cNvSpPr/>
          <p:nvPr/>
        </p:nvSpPr>
        <p:spPr>
          <a:xfrm>
            <a:off x="153660" y="5056911"/>
            <a:ext cx="2103713" cy="1526517"/>
          </a:xfrm>
          <a:prstGeom prst="wedgeRoundRectCallout">
            <a:avLst>
              <a:gd name="adj1" fmla="val 36598"/>
              <a:gd name="adj2" fmla="val -74317"/>
              <a:gd name="adj3" fmla="val 16667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FPGA SDR Board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“Looks like” </a:t>
            </a:r>
            <a:r>
              <a:rPr lang="en-US" sz="1400" dirty="0" err="1">
                <a:solidFill>
                  <a:schemeClr val="tx1"/>
                </a:solidFill>
              </a:rPr>
              <a:t>AstroSDR</a:t>
            </a:r>
            <a:r>
              <a:rPr lang="en-US" sz="1400" dirty="0">
                <a:solidFill>
                  <a:schemeClr val="tx1"/>
                </a:solidFill>
              </a:rPr>
              <a:t>, Pluto = MK1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Existing P4 Code ✔️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017B274-B433-954B-924E-1C99E1498831}"/>
              </a:ext>
            </a:extLst>
          </p:cNvPr>
          <p:cNvSpPr/>
          <p:nvPr/>
        </p:nvSpPr>
        <p:spPr>
          <a:xfrm>
            <a:off x="153659" y="653682"/>
            <a:ext cx="2103713" cy="801046"/>
          </a:xfrm>
          <a:prstGeom prst="wedgeRoundRectCallout">
            <a:avLst>
              <a:gd name="adj1" fmla="val 172744"/>
              <a:gd name="adj2" fmla="val -8834"/>
              <a:gd name="adj3" fmla="val 16667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Command TT&amp;C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To all HW units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75F4EE6-597A-6C42-9816-C1247F938C6B}"/>
              </a:ext>
            </a:extLst>
          </p:cNvPr>
          <p:cNvSpPr/>
          <p:nvPr/>
        </p:nvSpPr>
        <p:spPr>
          <a:xfrm>
            <a:off x="148620" y="2964875"/>
            <a:ext cx="2103713" cy="1419461"/>
          </a:xfrm>
          <a:prstGeom prst="wedgeRoundRectCallout">
            <a:avLst>
              <a:gd name="adj1" fmla="val 36239"/>
              <a:gd name="adj2" fmla="val -61007"/>
              <a:gd name="adj3" fmla="val 16667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FPGA Processors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ARM (</a:t>
            </a:r>
            <a:r>
              <a:rPr lang="en-US" sz="1600" dirty="0" err="1">
                <a:solidFill>
                  <a:schemeClr val="tx1"/>
                </a:solidFill>
              </a:rPr>
              <a:t>Xil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Actel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Existing OS Code ✔️</a:t>
            </a:r>
          </a:p>
        </p:txBody>
      </p:sp>
    </p:spTree>
    <p:extLst>
      <p:ext uri="{BB962C8B-B14F-4D97-AF65-F5344CB8AC3E}">
        <p14:creationId xmlns:p14="http://schemas.microsoft.com/office/powerpoint/2010/main" val="374905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5C05AD-8F96-B34F-A240-D325C838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9461" y="83126"/>
            <a:ext cx="9153077" cy="66917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44591B-4AFF-7342-9CE4-96B03A1E49E9}"/>
              </a:ext>
            </a:extLst>
          </p:cNvPr>
          <p:cNvSpPr/>
          <p:nvPr/>
        </p:nvSpPr>
        <p:spPr>
          <a:xfrm>
            <a:off x="6922236" y="1273995"/>
            <a:ext cx="742286" cy="66815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089AE-E03F-C949-BDEE-FB7EEA0B14E6}"/>
              </a:ext>
            </a:extLst>
          </p:cNvPr>
          <p:cNvSpPr/>
          <p:nvPr/>
        </p:nvSpPr>
        <p:spPr>
          <a:xfrm>
            <a:off x="5917915" y="4765964"/>
            <a:ext cx="898521" cy="64851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8403CF4-3641-0B4C-98D4-636E067C84B0}"/>
              </a:ext>
            </a:extLst>
          </p:cNvPr>
          <p:cNvSpPr/>
          <p:nvPr/>
        </p:nvSpPr>
        <p:spPr>
          <a:xfrm>
            <a:off x="1692953" y="5257200"/>
            <a:ext cx="1747984" cy="648517"/>
          </a:xfrm>
          <a:prstGeom prst="wedgeRoundRectCallout">
            <a:avLst>
              <a:gd name="adj1" fmla="val 188771"/>
              <a:gd name="adj2" fmla="val -45588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Tx X-band Switch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15726C9-A71F-4047-9D9C-1665A99EA515}"/>
              </a:ext>
            </a:extLst>
          </p:cNvPr>
          <p:cNvSpPr/>
          <p:nvPr/>
        </p:nvSpPr>
        <p:spPr>
          <a:xfrm>
            <a:off x="6922236" y="173289"/>
            <a:ext cx="1313357" cy="505271"/>
          </a:xfrm>
          <a:prstGeom prst="wedgeRoundRectCallout">
            <a:avLst>
              <a:gd name="adj1" fmla="val -20189"/>
              <a:gd name="adj2" fmla="val 152874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TT&amp;C Switch</a:t>
            </a:r>
          </a:p>
        </p:txBody>
      </p:sp>
    </p:spTree>
    <p:extLst>
      <p:ext uri="{BB962C8B-B14F-4D97-AF65-F5344CB8AC3E}">
        <p14:creationId xmlns:p14="http://schemas.microsoft.com/office/powerpoint/2010/main" val="33940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5C05AD-8F96-B34F-A240-D325C838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9461" y="83126"/>
            <a:ext cx="9153077" cy="6691746"/>
          </a:xfrm>
          <a:prstGeom prst="rect">
            <a:avLst/>
          </a:prstGeom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CF85E087-DCBD-5E45-AFB9-FEB3288F91B3}"/>
              </a:ext>
            </a:extLst>
          </p:cNvPr>
          <p:cNvSpPr/>
          <p:nvPr/>
        </p:nvSpPr>
        <p:spPr>
          <a:xfrm>
            <a:off x="9934626" y="83127"/>
            <a:ext cx="2103713" cy="895928"/>
          </a:xfrm>
          <a:prstGeom prst="wedgeRoundRectCallout">
            <a:avLst>
              <a:gd name="adj1" fmla="val -70690"/>
              <a:gd name="adj2" fmla="val 92040"/>
              <a:gd name="adj3" fmla="val 16667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UHF Transponder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(in event of failure)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EE4F82C-CA28-BE4D-A95B-2F32C1419527}"/>
              </a:ext>
            </a:extLst>
          </p:cNvPr>
          <p:cNvSpPr/>
          <p:nvPr/>
        </p:nvSpPr>
        <p:spPr>
          <a:xfrm>
            <a:off x="9842644" y="3621074"/>
            <a:ext cx="2195696" cy="1086952"/>
          </a:xfrm>
          <a:prstGeom prst="wedgeRoundRectCallout">
            <a:avLst>
              <a:gd name="adj1" fmla="val -159058"/>
              <a:gd name="adj2" fmla="val -75086"/>
              <a:gd name="adj3" fmla="val 16667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C-b Transponder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(in event of digital failure)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C209FD7-4964-AB44-BAD5-E60807DE5263}"/>
              </a:ext>
            </a:extLst>
          </p:cNvPr>
          <p:cNvSpPr/>
          <p:nvPr/>
        </p:nvSpPr>
        <p:spPr>
          <a:xfrm>
            <a:off x="153660" y="5056911"/>
            <a:ext cx="2103713" cy="1526517"/>
          </a:xfrm>
          <a:prstGeom prst="wedgeRoundRectCallout">
            <a:avLst>
              <a:gd name="adj1" fmla="val 36598"/>
              <a:gd name="adj2" fmla="val -74317"/>
              <a:gd name="adj3" fmla="val 16667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FPGA SDR Board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“Looks like” </a:t>
            </a:r>
            <a:r>
              <a:rPr lang="en-US" sz="1400" dirty="0" err="1">
                <a:solidFill>
                  <a:schemeClr val="tx1"/>
                </a:solidFill>
              </a:rPr>
              <a:t>AstroSDR</a:t>
            </a:r>
            <a:r>
              <a:rPr lang="en-US" sz="1400" dirty="0">
                <a:solidFill>
                  <a:schemeClr val="tx1"/>
                </a:solidFill>
              </a:rPr>
              <a:t>, Pluto = MK1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Existing P4 Code ✔️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017B274-B433-954B-924E-1C99E1498831}"/>
              </a:ext>
            </a:extLst>
          </p:cNvPr>
          <p:cNvSpPr/>
          <p:nvPr/>
        </p:nvSpPr>
        <p:spPr>
          <a:xfrm>
            <a:off x="153659" y="653682"/>
            <a:ext cx="2103713" cy="801046"/>
          </a:xfrm>
          <a:prstGeom prst="wedgeRoundRectCallout">
            <a:avLst>
              <a:gd name="adj1" fmla="val 172744"/>
              <a:gd name="adj2" fmla="val -8834"/>
              <a:gd name="adj3" fmla="val 16667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Command TT&amp;C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To all HW units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2A105707-CB5A-0942-80E2-B9BE0143AEA3}"/>
              </a:ext>
            </a:extLst>
          </p:cNvPr>
          <p:cNvSpPr/>
          <p:nvPr/>
        </p:nvSpPr>
        <p:spPr>
          <a:xfrm>
            <a:off x="9934626" y="5506552"/>
            <a:ext cx="1121301" cy="1086952"/>
          </a:xfrm>
          <a:prstGeom prst="wedgeRoundRectCallout">
            <a:avLst>
              <a:gd name="adj1" fmla="val -341208"/>
              <a:gd name="adj2" fmla="val -64271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Losses!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75F4EE6-597A-6C42-9816-C1247F938C6B}"/>
              </a:ext>
            </a:extLst>
          </p:cNvPr>
          <p:cNvSpPr/>
          <p:nvPr/>
        </p:nvSpPr>
        <p:spPr>
          <a:xfrm>
            <a:off x="148620" y="2964875"/>
            <a:ext cx="2103713" cy="1419461"/>
          </a:xfrm>
          <a:prstGeom prst="wedgeRoundRectCallout">
            <a:avLst>
              <a:gd name="adj1" fmla="val 36239"/>
              <a:gd name="adj2" fmla="val -61007"/>
              <a:gd name="adj3" fmla="val 16667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FPGA Processors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ARM (</a:t>
            </a:r>
            <a:r>
              <a:rPr lang="en-US" sz="1600" dirty="0" err="1">
                <a:solidFill>
                  <a:schemeClr val="tx1"/>
                </a:solidFill>
              </a:rPr>
              <a:t>Xil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Actel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Existing OS Code ✔️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44591B-4AFF-7342-9CE4-96B03A1E49E9}"/>
              </a:ext>
            </a:extLst>
          </p:cNvPr>
          <p:cNvSpPr/>
          <p:nvPr/>
        </p:nvSpPr>
        <p:spPr>
          <a:xfrm>
            <a:off x="6922235" y="1201567"/>
            <a:ext cx="793487" cy="7405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B8648C-19AE-BB44-9E60-6A354CA85D26}"/>
              </a:ext>
            </a:extLst>
          </p:cNvPr>
          <p:cNvSpPr/>
          <p:nvPr/>
        </p:nvSpPr>
        <p:spPr>
          <a:xfrm>
            <a:off x="6922234" y="2880486"/>
            <a:ext cx="793487" cy="7405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089AE-E03F-C949-BDEE-FB7EEA0B14E6}"/>
              </a:ext>
            </a:extLst>
          </p:cNvPr>
          <p:cNvSpPr/>
          <p:nvPr/>
        </p:nvSpPr>
        <p:spPr>
          <a:xfrm>
            <a:off x="5809673" y="4765964"/>
            <a:ext cx="1006763" cy="7405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8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43E63-FF17-8D4F-B971-8DE77DAD60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0571" y="32763"/>
            <a:ext cx="9337292" cy="68264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44591B-4AFF-7342-9CE4-96B03A1E49E9}"/>
              </a:ext>
            </a:extLst>
          </p:cNvPr>
          <p:cNvSpPr/>
          <p:nvPr/>
        </p:nvSpPr>
        <p:spPr>
          <a:xfrm>
            <a:off x="1648272" y="2300694"/>
            <a:ext cx="2600455" cy="74058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41B0B-2EFA-7D43-A785-F414ECF39BA7}"/>
              </a:ext>
            </a:extLst>
          </p:cNvPr>
          <p:cNvSpPr txBox="1"/>
          <p:nvPr/>
        </p:nvSpPr>
        <p:spPr>
          <a:xfrm>
            <a:off x="21751" y="0"/>
            <a:ext cx="162652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</a:t>
            </a:r>
          </a:p>
          <a:p>
            <a:r>
              <a:rPr lang="en-US" dirty="0" err="1"/>
              <a:t>AREx</a:t>
            </a:r>
            <a:endParaRPr lang="en-US" dirty="0"/>
          </a:p>
          <a:p>
            <a:r>
              <a:rPr lang="en-US" dirty="0"/>
              <a:t>Architecture</a:t>
            </a:r>
          </a:p>
          <a:p>
            <a:endParaRPr lang="en-US" dirty="0"/>
          </a:p>
          <a:p>
            <a:r>
              <a:rPr lang="en-US" sz="1600" dirty="0"/>
              <a:t>TRL Path</a:t>
            </a:r>
          </a:p>
          <a:p>
            <a:endParaRPr lang="en-US" sz="1600" dirty="0"/>
          </a:p>
          <a:p>
            <a:r>
              <a:rPr lang="en-US" sz="1600" dirty="0"/>
              <a:t>What exists?</a:t>
            </a:r>
          </a:p>
          <a:p>
            <a:endParaRPr lang="en-US" sz="1600" dirty="0"/>
          </a:p>
          <a:p>
            <a:r>
              <a:rPr lang="en-US" sz="1600" dirty="0"/>
              <a:t>What mission opportunities?</a:t>
            </a:r>
          </a:p>
          <a:p>
            <a:endParaRPr lang="en-US" sz="1600" dirty="0"/>
          </a:p>
          <a:p>
            <a:r>
              <a:rPr lang="en-US" sz="1600" dirty="0"/>
              <a:t>Green = available / qualified now</a:t>
            </a:r>
          </a:p>
          <a:p>
            <a:endParaRPr lang="en-US" sz="1600" dirty="0"/>
          </a:p>
          <a:p>
            <a:r>
              <a:rPr lang="en-US" sz="1600" dirty="0"/>
              <a:t>Yellow = circuits</a:t>
            </a:r>
          </a:p>
          <a:p>
            <a:r>
              <a:rPr lang="en-US" sz="1600" dirty="0"/>
              <a:t>Believed to be</a:t>
            </a:r>
          </a:p>
          <a:p>
            <a:r>
              <a:rPr lang="en-US" sz="1600" dirty="0"/>
              <a:t>Used on other</a:t>
            </a:r>
          </a:p>
          <a:p>
            <a:r>
              <a:rPr lang="en-US" sz="1600" dirty="0"/>
              <a:t>Missions.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Red = high risk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9E692D-6A06-3645-8A5E-CA39931F4A79}"/>
              </a:ext>
            </a:extLst>
          </p:cNvPr>
          <p:cNvSpPr/>
          <p:nvPr/>
        </p:nvSpPr>
        <p:spPr>
          <a:xfrm>
            <a:off x="1648272" y="3742831"/>
            <a:ext cx="2600455" cy="74058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1420B6-7ABD-0F40-8BB7-8898A32C3476}"/>
              </a:ext>
            </a:extLst>
          </p:cNvPr>
          <p:cNvSpPr txBox="1"/>
          <p:nvPr/>
        </p:nvSpPr>
        <p:spPr>
          <a:xfrm>
            <a:off x="5726546" y="6361800"/>
            <a:ext cx="41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FUNcube-LX X-band transmitter (2021/22)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02DC4-2402-D54A-9E6E-429C45E1ABD5}"/>
              </a:ext>
            </a:extLst>
          </p:cNvPr>
          <p:cNvSpPr txBox="1"/>
          <p:nvPr/>
        </p:nvSpPr>
        <p:spPr>
          <a:xfrm>
            <a:off x="1648271" y="3192461"/>
            <a:ext cx="260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4 + QO-100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AD7DF-DCFB-CB47-88D7-07324561D08B}"/>
              </a:ext>
            </a:extLst>
          </p:cNvPr>
          <p:cNvSpPr/>
          <p:nvPr/>
        </p:nvSpPr>
        <p:spPr>
          <a:xfrm>
            <a:off x="4572000" y="126867"/>
            <a:ext cx="5237017" cy="2265351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DC371-21D1-8E43-BD60-264496C6A377}"/>
              </a:ext>
            </a:extLst>
          </p:cNvPr>
          <p:cNvSpPr txBox="1"/>
          <p:nvPr/>
        </p:nvSpPr>
        <p:spPr>
          <a:xfrm>
            <a:off x="6761018" y="427437"/>
            <a:ext cx="291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ESA LUCE (2022/23)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9A090-EC7C-B148-B00E-EFFD35D22A6B}"/>
              </a:ext>
            </a:extLst>
          </p:cNvPr>
          <p:cNvSpPr/>
          <p:nvPr/>
        </p:nvSpPr>
        <p:spPr>
          <a:xfrm>
            <a:off x="5846617" y="4627418"/>
            <a:ext cx="3749965" cy="1607514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67D17-694B-494E-806B-05A2314E301B}"/>
              </a:ext>
            </a:extLst>
          </p:cNvPr>
          <p:cNvSpPr/>
          <p:nvPr/>
        </p:nvSpPr>
        <p:spPr>
          <a:xfrm>
            <a:off x="9882909" y="960581"/>
            <a:ext cx="1225157" cy="48952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BA7893-30EC-6A40-AEEA-87220CC5B541}"/>
              </a:ext>
            </a:extLst>
          </p:cNvPr>
          <p:cNvSpPr/>
          <p:nvPr/>
        </p:nvSpPr>
        <p:spPr>
          <a:xfrm>
            <a:off x="7927534" y="2708155"/>
            <a:ext cx="966867" cy="1772995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2A843F-8C53-AE4A-A99E-DCA55FE43D78}"/>
              </a:ext>
            </a:extLst>
          </p:cNvPr>
          <p:cNvSpPr txBox="1"/>
          <p:nvPr/>
        </p:nvSpPr>
        <p:spPr>
          <a:xfrm>
            <a:off x="4926690" y="3261697"/>
            <a:ext cx="511717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OrigamiSat-1 5.84 GHZ DL</a:t>
            </a:r>
          </a:p>
          <a:p>
            <a:r>
              <a:rPr lang="en-US" dirty="0"/>
              <a:t>FITSAT-1 5.8 GHz DL, 115.2kbps + visible light CW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C71564-6FFB-8640-9F67-85FEDB226829}"/>
              </a:ext>
            </a:extLst>
          </p:cNvPr>
          <p:cNvSpPr/>
          <p:nvPr/>
        </p:nvSpPr>
        <p:spPr>
          <a:xfrm>
            <a:off x="9891385" y="2961303"/>
            <a:ext cx="1225157" cy="48952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F51BE8-BA7E-484D-9EA2-47939BED7670}"/>
              </a:ext>
            </a:extLst>
          </p:cNvPr>
          <p:cNvSpPr/>
          <p:nvPr/>
        </p:nvSpPr>
        <p:spPr>
          <a:xfrm>
            <a:off x="9882909" y="4909651"/>
            <a:ext cx="1225157" cy="48952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3A109-723C-9D4C-9FAC-120C52EBD63A}"/>
              </a:ext>
            </a:extLst>
          </p:cNvPr>
          <p:cNvSpPr txBox="1"/>
          <p:nvPr/>
        </p:nvSpPr>
        <p:spPr>
          <a:xfrm>
            <a:off x="9882909" y="3876721"/>
            <a:ext cx="121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Antenna</a:t>
            </a:r>
          </a:p>
          <a:p>
            <a:pPr algn="ctr"/>
            <a:r>
              <a:rPr lang="en-US" dirty="0"/>
              <a:t>Source?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D4FA74-88DD-C844-B6C6-4510599A8732}"/>
              </a:ext>
            </a:extLst>
          </p:cNvPr>
          <p:cNvCxnSpPr>
            <a:cxnSpLocks/>
          </p:cNvCxnSpPr>
          <p:nvPr/>
        </p:nvCxnSpPr>
        <p:spPr>
          <a:xfrm>
            <a:off x="10302734" y="5189733"/>
            <a:ext cx="3098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66C8269-89B3-3C40-B817-2AA99374D172}"/>
              </a:ext>
            </a:extLst>
          </p:cNvPr>
          <p:cNvSpPr/>
          <p:nvPr/>
        </p:nvSpPr>
        <p:spPr>
          <a:xfrm>
            <a:off x="4629717" y="32763"/>
            <a:ext cx="1225157" cy="68690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8B0300-5BE8-8545-80DB-3BD922E38630}"/>
              </a:ext>
            </a:extLst>
          </p:cNvPr>
          <p:cNvSpPr/>
          <p:nvPr/>
        </p:nvSpPr>
        <p:spPr>
          <a:xfrm>
            <a:off x="5859491" y="3742831"/>
            <a:ext cx="1845176" cy="68690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6F8A24-8A13-774E-ABDA-4E2CAB4669D8}"/>
              </a:ext>
            </a:extLst>
          </p:cNvPr>
          <p:cNvSpPr/>
          <p:nvPr/>
        </p:nvSpPr>
        <p:spPr>
          <a:xfrm>
            <a:off x="5876423" y="5537037"/>
            <a:ext cx="1845176" cy="68690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BBBBC8-E5C1-0F45-B927-2EFB0336D0F9}"/>
              </a:ext>
            </a:extLst>
          </p:cNvPr>
          <p:cNvSpPr/>
          <p:nvPr/>
        </p:nvSpPr>
        <p:spPr>
          <a:xfrm>
            <a:off x="1490133" y="6129867"/>
            <a:ext cx="2076743" cy="62816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772E3B-BCB4-484C-B268-31A16CEFFD40}"/>
              </a:ext>
            </a:extLst>
          </p:cNvPr>
          <p:cNvSpPr/>
          <p:nvPr/>
        </p:nvSpPr>
        <p:spPr>
          <a:xfrm>
            <a:off x="8769246" y="3742831"/>
            <a:ext cx="966867" cy="686904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999E-D78C-F747-BC1F-D77046BB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447"/>
            <a:ext cx="10515600" cy="1325563"/>
          </a:xfrm>
        </p:spPr>
        <p:txBody>
          <a:bodyPr/>
          <a:lstStyle/>
          <a:p>
            <a:r>
              <a:rPr lang="en-US" dirty="0"/>
              <a:t>Hardware States = RF Switch States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3DF53E-7AAD-E74F-A2F4-99124A486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102941"/>
              </p:ext>
            </p:extLst>
          </p:nvPr>
        </p:nvGraphicFramePr>
        <p:xfrm>
          <a:off x="838200" y="1248682"/>
          <a:ext cx="1040347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86944320"/>
                    </a:ext>
                  </a:extLst>
                </a:gridCol>
                <a:gridCol w="2404110">
                  <a:extLst>
                    <a:ext uri="{9D8B030D-6E8A-4147-A177-3AD203B41FA5}">
                      <a16:colId xmlns:a16="http://schemas.microsoft.com/office/drawing/2014/main" val="2385302173"/>
                    </a:ext>
                  </a:extLst>
                </a:gridCol>
                <a:gridCol w="1389017">
                  <a:extLst>
                    <a:ext uri="{9D8B030D-6E8A-4147-A177-3AD203B41FA5}">
                      <a16:colId xmlns:a16="http://schemas.microsoft.com/office/drawing/2014/main" val="287942500"/>
                    </a:ext>
                  </a:extLst>
                </a:gridCol>
                <a:gridCol w="2404110">
                  <a:extLst>
                    <a:ext uri="{9D8B030D-6E8A-4147-A177-3AD203B41FA5}">
                      <a16:colId xmlns:a16="http://schemas.microsoft.com/office/drawing/2014/main" val="21291141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041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TT&amp;C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Rx C-band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 X-band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1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(Unpowered, default)</a:t>
                      </a:r>
                    </a:p>
                    <a:p>
                      <a:r>
                        <a:rPr lang="en-US" dirty="0"/>
                        <a:t>= UHF Transponder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(Unpowered, default)</a:t>
                      </a:r>
                    </a:p>
                    <a:p>
                      <a:r>
                        <a:rPr lang="en-US" dirty="0"/>
                        <a:t>= X-band Transponder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16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(Unpowered, default)</a:t>
                      </a:r>
                    </a:p>
                    <a:p>
                      <a:r>
                        <a:rPr lang="en-US" dirty="0"/>
                        <a:t>= UHF Transponder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= SDR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Output</a:t>
                      </a:r>
                    </a:p>
                    <a:p>
                      <a:r>
                        <a:rPr lang="en-US" dirty="0"/>
                        <a:t>(File-based 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2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Transponder +</a:t>
                      </a:r>
                    </a:p>
                    <a:p>
                      <a:r>
                        <a:rPr lang="en-US" dirty="0"/>
                        <a:t>UHF 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= TT&amp;C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(Unpowered, default)</a:t>
                      </a:r>
                    </a:p>
                    <a:p>
                      <a:r>
                        <a:rPr lang="en-US" dirty="0"/>
                        <a:t>= X-band Transponder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2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Mode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UHF 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= TT&amp;C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= SDR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Output</a:t>
                      </a:r>
                    </a:p>
                    <a:p>
                      <a:r>
                        <a:rPr lang="en-US" dirty="0"/>
                        <a:t>(File-based 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5000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B0B217C-B877-7449-95EF-4F7375A75D6E}"/>
              </a:ext>
            </a:extLst>
          </p:cNvPr>
          <p:cNvSpPr/>
          <p:nvPr/>
        </p:nvSpPr>
        <p:spPr>
          <a:xfrm>
            <a:off x="293913" y="4572000"/>
            <a:ext cx="11625943" cy="1915886"/>
          </a:xfrm>
          <a:prstGeom prst="wedgeRoundRectCallout">
            <a:avLst>
              <a:gd name="adj1" fmla="val 28690"/>
              <a:gd name="adj2" fmla="val -67499"/>
              <a:gd name="adj3" fmla="val 16667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SDR has preloaded </a:t>
            </a:r>
            <a:r>
              <a:rPr lang="en-US" sz="2000" u="sng" dirty="0">
                <a:solidFill>
                  <a:schemeClr val="tx1"/>
                </a:solidFill>
              </a:rPr>
              <a:t>Default Directory</a:t>
            </a:r>
            <a:r>
              <a:rPr lang="en-US" sz="2000" dirty="0">
                <a:solidFill>
                  <a:schemeClr val="tx1"/>
                </a:solidFill>
              </a:rPr>
              <a:t> with </a:t>
            </a:r>
            <a:r>
              <a:rPr lang="en-US" sz="2000" u="sng" dirty="0" err="1">
                <a:solidFill>
                  <a:schemeClr val="tx1"/>
                </a:solidFill>
              </a:rPr>
              <a:t>Control.txt</a:t>
            </a:r>
            <a:r>
              <a:rPr lang="en-US" sz="2000" dirty="0">
                <a:solidFill>
                  <a:schemeClr val="tx1"/>
                </a:solidFill>
              </a:rPr>
              <a:t> &amp; </a:t>
            </a:r>
            <a:r>
              <a:rPr lang="en-US" sz="2000" u="sng" dirty="0">
                <a:solidFill>
                  <a:schemeClr val="tx1"/>
                </a:solidFill>
              </a:rPr>
              <a:t>IQ Files</a:t>
            </a:r>
            <a:r>
              <a:rPr lang="en-US" sz="2000" dirty="0">
                <a:solidFill>
                  <a:schemeClr val="tx1"/>
                </a:solidFill>
              </a:rPr>
              <a:t> of each test mode (e.g. FT8.uint16.raw)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Control.txt</a:t>
            </a:r>
            <a:r>
              <a:rPr lang="en-US" sz="2000" dirty="0">
                <a:solidFill>
                  <a:schemeClr val="tx1"/>
                </a:solidFill>
              </a:rPr>
              <a:t> ASCII file is edited by TT&amp;C Command to add/remove IQ files for transmission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= Low data method to control SDR output</a:t>
            </a:r>
          </a:p>
        </p:txBody>
      </p:sp>
    </p:spTree>
    <p:extLst>
      <p:ext uri="{BB962C8B-B14F-4D97-AF65-F5344CB8AC3E}">
        <p14:creationId xmlns:p14="http://schemas.microsoft.com/office/powerpoint/2010/main" val="109416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F71A-D382-2744-A50E-BB1B428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(Detail)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AAC9-9021-5D41-B2B0-F4F9F713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1091"/>
            <a:ext cx="11009243" cy="4711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TT&amp;C System is a ‘Intelligent’ Router</a:t>
            </a:r>
          </a:p>
          <a:p>
            <a:pPr>
              <a:buFontTx/>
              <a:buChar char="-"/>
            </a:pPr>
            <a:r>
              <a:rPr lang="en-US" sz="2000" dirty="0"/>
              <a:t>Sample, receive, decode, route incoming packets / frames to all systems (&amp; the reverse too)</a:t>
            </a:r>
          </a:p>
          <a:p>
            <a:pPr>
              <a:buFontTx/>
              <a:buChar char="-"/>
            </a:pPr>
            <a:r>
              <a:rPr lang="en-US" sz="2000" dirty="0"/>
              <a:t>Collect telemetry to make local Safety Decisions with Updatable Defaults</a:t>
            </a:r>
          </a:p>
          <a:p>
            <a:pPr marL="0" indent="0">
              <a:buNone/>
            </a:pPr>
            <a:r>
              <a:rPr lang="en-US" sz="2000" dirty="0"/>
              <a:t>	E.g. HPA is too hot, or timer default values need updating to new values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TT&amp;C Bus needs to be </a:t>
            </a:r>
            <a:r>
              <a:rPr lang="en-US" sz="2000" u="sng" dirty="0"/>
              <a:t>Multi-Master</a:t>
            </a:r>
            <a:r>
              <a:rPr lang="en-US" sz="2000" dirty="0"/>
              <a:t> , </a:t>
            </a:r>
            <a:r>
              <a:rPr lang="en-US" sz="2000" u="sng" dirty="0"/>
              <a:t>Hot Swappable</a:t>
            </a:r>
            <a:r>
              <a:rPr lang="en-US" sz="2000" dirty="0"/>
              <a:t> &amp; </a:t>
            </a:r>
            <a:r>
              <a:rPr lang="en-US" sz="2000" u="sng" dirty="0"/>
              <a:t>Low Power</a:t>
            </a:r>
          </a:p>
          <a:p>
            <a:pPr>
              <a:buFontTx/>
              <a:buChar char="-"/>
            </a:pPr>
            <a:r>
              <a:rPr lang="en-US" sz="2000" dirty="0"/>
              <a:t>Multi-master means TT&amp;C can control / drive switches &amp; payload state</a:t>
            </a:r>
          </a:p>
          <a:p>
            <a:pPr>
              <a:buFontTx/>
              <a:buChar char="-"/>
            </a:pPr>
            <a:r>
              <a:rPr lang="en-US" sz="2000" dirty="0"/>
              <a:t>Hot Swappable means systems can be plugged / powered in or out (in testing, through failure,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>
              <a:buFontTx/>
              <a:buChar char="-"/>
            </a:pPr>
            <a:r>
              <a:rPr lang="en-US" sz="2000" u="sng" dirty="0"/>
              <a:t>AND</a:t>
            </a:r>
            <a:r>
              <a:rPr lang="en-US" sz="2000" dirty="0"/>
              <a:t> SDR FPGA can do the exactly same</a:t>
            </a:r>
          </a:p>
          <a:p>
            <a:pPr marL="0" indent="0">
              <a:buNone/>
            </a:pPr>
            <a:r>
              <a:rPr lang="en-US" sz="2000" dirty="0"/>
              <a:t>	= Fast &amp; Flexible Design</a:t>
            </a:r>
            <a:br>
              <a:rPr lang="en-US" sz="2000" dirty="0"/>
            </a:b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Interface should be reusable where possible (mech, </a:t>
            </a:r>
            <a:r>
              <a:rPr lang="en-US" sz="2000" dirty="0" err="1"/>
              <a:t>elec</a:t>
            </a:r>
            <a:r>
              <a:rPr lang="en-US" sz="2000" dirty="0"/>
              <a:t>, software)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8CF8D8-AE97-1849-BE83-6CBA4E5C0579}"/>
              </a:ext>
            </a:extLst>
          </p:cNvPr>
          <p:cNvSpPr/>
          <p:nvPr/>
        </p:nvSpPr>
        <p:spPr>
          <a:xfrm>
            <a:off x="516835" y="1534602"/>
            <a:ext cx="11092069" cy="1894398"/>
          </a:xfrm>
          <a:prstGeom prst="roundRect">
            <a:avLst>
              <a:gd name="adj" fmla="val 13867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54B572-1171-5144-AFEF-4ADA782563D4}"/>
              </a:ext>
            </a:extLst>
          </p:cNvPr>
          <p:cNvSpPr/>
          <p:nvPr/>
        </p:nvSpPr>
        <p:spPr>
          <a:xfrm>
            <a:off x="516835" y="3675489"/>
            <a:ext cx="11092069" cy="2232330"/>
          </a:xfrm>
          <a:prstGeom prst="roundRect">
            <a:avLst>
              <a:gd name="adj" fmla="val 13867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2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04661-8460-BA4E-8CD7-22880F152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776" y="231583"/>
            <a:ext cx="5388904" cy="639483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1AA7B-C35B-8A42-9A6F-4747EFE13100}"/>
              </a:ext>
            </a:extLst>
          </p:cNvPr>
          <p:cNvSpPr txBox="1"/>
          <p:nvPr/>
        </p:nvSpPr>
        <p:spPr>
          <a:xfrm>
            <a:off x="0" y="0"/>
            <a:ext cx="1021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AREx</a:t>
            </a:r>
            <a:endParaRPr lang="en-US" dirty="0"/>
          </a:p>
          <a:p>
            <a:r>
              <a:rPr lang="en-US" dirty="0"/>
              <a:t>Interface</a:t>
            </a:r>
          </a:p>
          <a:p>
            <a:r>
              <a:rPr lang="en-US" dirty="0"/>
              <a:t>Diagram</a:t>
            </a:r>
          </a:p>
          <a:p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28C6F1E-82E3-B241-9BF8-8BAB3718B3C2}"/>
              </a:ext>
            </a:extLst>
          </p:cNvPr>
          <p:cNvSpPr/>
          <p:nvPr/>
        </p:nvSpPr>
        <p:spPr>
          <a:xfrm>
            <a:off x="6996701" y="231583"/>
            <a:ext cx="4853818" cy="6251410"/>
          </a:xfrm>
          <a:prstGeom prst="wedgeRoundRectCallout">
            <a:avLst>
              <a:gd name="adj1" fmla="val -68398"/>
              <a:gd name="adj2" fmla="val 2164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TT&amp;C will be collecting Telemetry (TM) &amp; running a Finite State Machine (FSM) to manage Switches &amp; GPIO</a:t>
            </a:r>
          </a:p>
          <a:p>
            <a:pPr algn="ctr"/>
            <a:endParaRPr lang="en-US" sz="2000" b="1" i="1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Transmit ON / OFF (essentially a PTT GPIO line) for </a:t>
            </a:r>
            <a:r>
              <a:rPr lang="en-US" sz="2000" u="sng" dirty="0">
                <a:solidFill>
                  <a:schemeClr val="tx1"/>
                </a:solidFill>
              </a:rPr>
              <a:t>Safety</a:t>
            </a:r>
            <a:r>
              <a:rPr lang="en-US" sz="2000" dirty="0">
                <a:solidFill>
                  <a:schemeClr val="tx1"/>
                </a:solidFill>
              </a:rPr>
              <a:t> &amp; ITU</a:t>
            </a:r>
          </a:p>
          <a:p>
            <a:pPr algn="ctr"/>
            <a:endParaRPr lang="en-US" sz="2000" b="1" i="1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SDR UART goes from 1k2 &gt; 115k2 to 1) </a:t>
            </a:r>
            <a:r>
              <a:rPr lang="en-US" sz="2000" u="sng" dirty="0">
                <a:solidFill>
                  <a:schemeClr val="tx1"/>
                </a:solidFill>
              </a:rPr>
              <a:t>Operate Command Line</a:t>
            </a:r>
            <a:r>
              <a:rPr lang="en-US" sz="2000" dirty="0">
                <a:solidFill>
                  <a:schemeClr val="tx1"/>
                </a:solidFill>
              </a:rPr>
              <a:t> &amp; 2) </a:t>
            </a:r>
            <a:r>
              <a:rPr lang="en-US" sz="2000" u="sng" dirty="0">
                <a:solidFill>
                  <a:schemeClr val="tx1"/>
                </a:solidFill>
              </a:rPr>
              <a:t>Transfer Files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SDR Heartbeats are GPIO ON / OFF pulses that if stopped indicate error. FSM manages attempts to reset.</a:t>
            </a:r>
          </a:p>
        </p:txBody>
      </p:sp>
    </p:spTree>
    <p:extLst>
      <p:ext uri="{BB962C8B-B14F-4D97-AF65-F5344CB8AC3E}">
        <p14:creationId xmlns:p14="http://schemas.microsoft.com/office/powerpoint/2010/main" val="45277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714</Words>
  <Application>Microsoft Macintosh PowerPoint</Application>
  <PresentationFormat>Widescreen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AREx System Architecture Update 25 June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States = RF Switch States</vt:lpstr>
      <vt:lpstr>Interfaces (Detail)</vt:lpstr>
      <vt:lpstr>PowerPoint Presentation</vt:lpstr>
      <vt:lpstr>Fault Detection, Isolation &amp; Recovery (FDIR)</vt:lpstr>
      <vt:lpstr>User Experience, Use Cases, User Interface</vt:lpstr>
      <vt:lpstr>Camera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Bridges</dc:creator>
  <cp:lastModifiedBy>Michelle Thompson</cp:lastModifiedBy>
  <cp:revision>71</cp:revision>
  <cp:lastPrinted>2020-05-07T01:55:36Z</cp:lastPrinted>
  <dcterms:created xsi:type="dcterms:W3CDTF">2020-04-22T16:25:43Z</dcterms:created>
  <dcterms:modified xsi:type="dcterms:W3CDTF">2020-06-24T17:17:55Z</dcterms:modified>
</cp:coreProperties>
</file>