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8" r:id="rId3"/>
    <p:sldId id="257" r:id="rId4"/>
    <p:sldId id="298" r:id="rId5"/>
    <p:sldId id="299" r:id="rId6"/>
    <p:sldId id="259" r:id="rId7"/>
    <p:sldId id="297" r:id="rId8"/>
    <p:sldId id="260" r:id="rId9"/>
    <p:sldId id="295" r:id="rId10"/>
    <p:sldId id="261" r:id="rId11"/>
    <p:sldId id="262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untdown" pitchFamily="82" charset="0"/>
      <p:regular r:id="rId50"/>
    </p:embeddedFont>
    <p:embeddedFont>
      <p:font typeface="Montserrat" pitchFamily="2" charset="77"/>
      <p:regular r:id="rId51"/>
      <p:bold r:id="rId52"/>
      <p:italic r:id="rId53"/>
      <p:boldItalic r:id="rId54"/>
    </p:embeddedFont>
    <p:embeddedFont>
      <p:font typeface="Space Grotesk" pitchFamily="2" charset="77"/>
      <p:regular r:id="rId55"/>
      <p:bold r:id="rId56"/>
      <p:italic r:id="rId57"/>
      <p:boldItalic r:id="rId58"/>
    </p:embeddedFont>
    <p:embeddedFont>
      <p:font typeface="Space Grotesk Light" pitchFamily="2" charset="77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c8395c55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c8395c55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4070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66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340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louds only">
  <p:cSld name="TITLE_ONLY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49" name="Google Shape;749;p1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parcopen.org/open-acces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spacegrotes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rl.org/what-is-ham-rad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571082" y="1411950"/>
            <a:ext cx="637505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Amateur Satellite Service in the Modern Era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</a:t>
            </a:r>
            <a:r>
              <a:rPr lang="en-US" dirty="0"/>
              <a:t>av</a:t>
            </a:r>
            <a:r>
              <a:rPr lang="en" dirty="0"/>
              <a:t>e we done about Export Regulations?</a:t>
            </a:r>
            <a:endParaRPr dirty="0"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855299" y="1553825"/>
            <a:ext cx="7002341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dirty="0"/>
              <a:t>Commodity Jurisdiction Request.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dirty="0"/>
              <a:t>Classification Request.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dirty="0"/>
              <a:t>Advisory Opinion Request</a:t>
            </a:r>
            <a:endParaRPr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Goal: Clearly establish that open source satellite work is free of ITAR and EAR. </a:t>
            </a:r>
            <a:br>
              <a:rPr lang="en" dirty="0"/>
            </a:br>
            <a:br>
              <a:rPr lang="en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/phase4ground/documents/tree/master/Regulatory</a:t>
            </a:r>
            <a:endParaRPr sz="1600" dirty="0"/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Debris Mitigation</a:t>
            </a:r>
            <a:endParaRPr sz="6000" dirty="0"/>
          </a:p>
        </p:txBody>
      </p:sp>
      <p:sp>
        <p:nvSpPr>
          <p:cNvPr id="919" name="Google Shape;919;p19"/>
          <p:cNvSpPr txBox="1">
            <a:spLocks noGrp="1"/>
          </p:cNvSpPr>
          <p:nvPr>
            <p:ph type="subTitle" idx="4294967295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An open source approach provides a modern and innovative amateur communications service that fully complies with necessary regulations. </a:t>
            </a:r>
            <a:endParaRPr dirty="0"/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0"/>
          <p:cNvSpPr txBox="1">
            <a:spLocks noGrp="1"/>
          </p:cNvSpPr>
          <p:nvPr>
            <p:ph type="title"/>
          </p:nvPr>
        </p:nvSpPr>
        <p:spPr>
          <a:xfrm>
            <a:off x="413598" y="501261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Open Source Roadmap</a:t>
            </a:r>
            <a:endParaRPr dirty="0"/>
          </a:p>
        </p:txBody>
      </p:sp>
      <p:sp>
        <p:nvSpPr>
          <p:cNvPr id="1262" name="Google Shape;1262;p4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63" name="Google Shape;126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5" name="Google Shape;126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266" name="Google Shape;126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68" name="Google Shape;126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269" name="Google Shape;126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71" name="Google Shape;127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272" name="Google Shape;127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5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74" name="Google Shape;127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275" name="Google Shape;127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6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77" name="Google Shape;127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278" name="Google Shape;127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4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80" name="Google Shape;128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281" name="Google Shape;128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283" name="Google Shape;1283;p40"/>
          <p:cNvSpPr txBox="1"/>
          <p:nvPr/>
        </p:nvSpPr>
        <p:spPr>
          <a:xfrm>
            <a:off x="751669" y="1156100"/>
            <a:ext cx="191458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Open Source design, verification, validation, test, and documentation is all freely available to the general public.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4" name="Google Shape;128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Successfully raise the orbit.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5" name="Google Shape;128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Successfully de-orbit the spacecraft.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6" name="Google Shape;128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Propose innovative and useful launches and missions.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7" name="Google Shape;128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Successfully maintain the orbit.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8" name="Google Shape;128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Document and disseminate all lessons learned. 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Adjustments and Adaptations</a:t>
            </a:r>
            <a:endParaRPr dirty="0"/>
          </a:p>
        </p:txBody>
      </p:sp>
      <p:sp>
        <p:nvSpPr>
          <p:cNvPr id="946" name="Google Shape;946;p20"/>
          <p:cNvSpPr txBox="1">
            <a:spLocks noGrp="1"/>
          </p:cNvSpPr>
          <p:nvPr>
            <p:ph type="body" idx="2"/>
          </p:nvPr>
        </p:nvSpPr>
        <p:spPr>
          <a:xfrm>
            <a:off x="855300" y="1553825"/>
            <a:ext cx="6276471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Changes in Solar Cell Efficiency, RF Device Efficiency, Specialized S/C Technologies (e.g. HELAPS)</a:t>
            </a:r>
          </a:p>
          <a:p>
            <a:r>
              <a:rPr lang="en-US" dirty="0"/>
              <a:t>Miniaturization of Electronic Devices</a:t>
            </a:r>
          </a:p>
          <a:p>
            <a:r>
              <a:rPr lang="en-US" dirty="0"/>
              <a:t>The Use of Millimeter Wave Spectrum</a:t>
            </a:r>
          </a:p>
          <a:p>
            <a:r>
              <a:rPr lang="en-US" dirty="0"/>
              <a:t>The Evolution of the Small Satellite World the Amateur Satellite Community Initiated</a:t>
            </a:r>
          </a:p>
          <a:p>
            <a:r>
              <a:rPr lang="en-US" dirty="0"/>
              <a:t>Doing More with Less </a:t>
            </a:r>
            <a:br>
              <a:rPr lang="en-US" dirty="0"/>
            </a:br>
            <a:endParaRPr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53" name="Google Shape;953;p21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54" name="Google Shape;954;p21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955" name="Google Shape;955;p21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22"/>
          <p:cNvPicPr preferRelativeResize="0"/>
          <p:nvPr/>
        </p:nvPicPr>
        <p:blipFill rotWithShape="1">
          <a:blip r:embed="rId3">
            <a:alphaModFix/>
          </a:blip>
          <a:srcRect t="14625" b="14618"/>
          <a:stretch/>
        </p:blipFill>
        <p:spPr>
          <a:xfrm>
            <a:off x="3149321" y="2037704"/>
            <a:ext cx="6600848" cy="3105802"/>
          </a:xfrm>
          <a:custGeom>
            <a:avLst/>
            <a:gdLst/>
            <a:ahLst/>
            <a:cxnLst/>
            <a:rect l="l" t="t" r="r" b="b"/>
            <a:pathLst>
              <a:path w="20752" h="21433" extrusionOk="0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2" name="Google Shape;962;p22"/>
          <p:cNvSpPr txBox="1">
            <a:spLocks noGrp="1"/>
          </p:cNvSpPr>
          <p:nvPr>
            <p:ph type="title"/>
          </p:nvPr>
        </p:nvSpPr>
        <p:spPr>
          <a:xfrm>
            <a:off x="550500" y="1140800"/>
            <a:ext cx="4072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picture is worth a thousand words</a:t>
            </a:r>
            <a:endParaRPr sz="2800"/>
          </a:p>
        </p:txBody>
      </p:sp>
      <p:sp>
        <p:nvSpPr>
          <p:cNvPr id="963" name="Google Shape;963;p22"/>
          <p:cNvSpPr txBox="1">
            <a:spLocks noGrp="1"/>
          </p:cNvSpPr>
          <p:nvPr>
            <p:ph type="body" idx="1"/>
          </p:nvPr>
        </p:nvSpPr>
        <p:spPr>
          <a:xfrm>
            <a:off x="550500" y="1706225"/>
            <a:ext cx="4072200" cy="12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/>
              <a:t>A complex idea can be conveyed with just a single still image, namely making it possible to absorb large amounts of data quickly.</a:t>
            </a:r>
            <a:endParaRPr sz="1500"/>
          </a:p>
        </p:txBody>
      </p:sp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3"/>
          <p:cNvSpPr txBox="1">
            <a:spLocks noGrp="1"/>
          </p:cNvSpPr>
          <p:nvPr>
            <p:ph type="title" idx="4294967295"/>
          </p:nvPr>
        </p:nvSpPr>
        <p:spPr>
          <a:xfrm>
            <a:off x="1452900" y="3975550"/>
            <a:ext cx="6238200" cy="4695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>
                <a:solidFill>
                  <a:schemeClr val="lt1"/>
                </a:solidFill>
              </a:rPr>
              <a:t>Want big impact?</a:t>
            </a:r>
            <a:r>
              <a:rPr lang="en" sz="2900">
                <a:solidFill>
                  <a:schemeClr val="lt1"/>
                </a:solidFill>
              </a:rPr>
              <a:t> Use big image.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970" name="Google Shape;970;p23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 diagrams to explain your ideas</a:t>
            </a:r>
            <a:endParaRPr sz="2800"/>
          </a:p>
        </p:txBody>
      </p:sp>
      <p:sp>
        <p:nvSpPr>
          <p:cNvPr id="976" name="Google Shape;976;p2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977" name="Google Shape;977;p24"/>
          <p:cNvCxnSpPr>
            <a:stCxn id="978" idx="6"/>
            <a:endCxn id="979" idx="2"/>
          </p:cNvCxnSpPr>
          <p:nvPr/>
        </p:nvCxnSpPr>
        <p:spPr>
          <a:xfrm>
            <a:off x="2217575" y="2991075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0" name="Google Shape;980;p24"/>
          <p:cNvCxnSpPr>
            <a:stCxn id="978" idx="6"/>
            <a:endCxn id="981" idx="2"/>
          </p:cNvCxnSpPr>
          <p:nvPr/>
        </p:nvCxnSpPr>
        <p:spPr>
          <a:xfrm rot="10800000" flipH="1">
            <a:off x="2217575" y="2055075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2" name="Google Shape;982;p24"/>
          <p:cNvCxnSpPr>
            <a:stCxn id="983" idx="3"/>
            <a:endCxn id="984" idx="2"/>
          </p:cNvCxnSpPr>
          <p:nvPr/>
        </p:nvCxnSpPr>
        <p:spPr>
          <a:xfrm rot="10800000" flipH="1">
            <a:off x="4276100" y="1597875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5" name="Google Shape;985;p24"/>
          <p:cNvCxnSpPr>
            <a:stCxn id="983" idx="3"/>
            <a:endCxn id="986" idx="2"/>
          </p:cNvCxnSpPr>
          <p:nvPr/>
        </p:nvCxnSpPr>
        <p:spPr>
          <a:xfrm>
            <a:off x="4276100" y="2055075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7" name="Google Shape;987;p24"/>
          <p:cNvCxnSpPr>
            <a:stCxn id="988" idx="3"/>
            <a:endCxn id="989" idx="2"/>
          </p:cNvCxnSpPr>
          <p:nvPr/>
        </p:nvCxnSpPr>
        <p:spPr>
          <a:xfrm rot="10800000" flipH="1">
            <a:off x="4276100" y="3469875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0" name="Google Shape;990;p24"/>
          <p:cNvCxnSpPr>
            <a:stCxn id="988" idx="3"/>
            <a:endCxn id="991" idx="2"/>
          </p:cNvCxnSpPr>
          <p:nvPr/>
        </p:nvCxnSpPr>
        <p:spPr>
          <a:xfrm>
            <a:off x="4276100" y="3927075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92" name="Google Shape;992;p24"/>
          <p:cNvGrpSpPr/>
          <p:nvPr/>
        </p:nvGrpSpPr>
        <p:grpSpPr>
          <a:xfrm>
            <a:off x="4862300" y="1438275"/>
            <a:ext cx="1356300" cy="319200"/>
            <a:chOff x="5592550" y="1018950"/>
            <a:chExt cx="1356300" cy="319200"/>
          </a:xfrm>
        </p:grpSpPr>
        <p:sp>
          <p:nvSpPr>
            <p:cNvPr id="993" name="Google Shape;99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4" name="Google Shape;994;p24"/>
          <p:cNvGrpSpPr/>
          <p:nvPr/>
        </p:nvGrpSpPr>
        <p:grpSpPr>
          <a:xfrm>
            <a:off x="2919800" y="1895475"/>
            <a:ext cx="1356300" cy="319200"/>
            <a:chOff x="3650050" y="1476150"/>
            <a:chExt cx="1356300" cy="319200"/>
          </a:xfrm>
        </p:grpSpPr>
        <p:sp>
          <p:nvSpPr>
            <p:cNvPr id="983" name="Google Shape;98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5" name="Google Shape;995;p24"/>
          <p:cNvGrpSpPr/>
          <p:nvPr/>
        </p:nvGrpSpPr>
        <p:grpSpPr>
          <a:xfrm>
            <a:off x="855300" y="2831475"/>
            <a:ext cx="1362275" cy="319200"/>
            <a:chOff x="1596750" y="2412150"/>
            <a:chExt cx="1362275" cy="319200"/>
          </a:xfrm>
        </p:grpSpPr>
        <p:sp>
          <p:nvSpPr>
            <p:cNvPr id="996" name="Google Shape;99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7" name="Google Shape;997;p24"/>
          <p:cNvGrpSpPr/>
          <p:nvPr/>
        </p:nvGrpSpPr>
        <p:grpSpPr>
          <a:xfrm>
            <a:off x="2919800" y="3767475"/>
            <a:ext cx="1356300" cy="319200"/>
            <a:chOff x="3650050" y="3348150"/>
            <a:chExt cx="1356300" cy="319200"/>
          </a:xfrm>
        </p:grpSpPr>
        <p:sp>
          <p:nvSpPr>
            <p:cNvPr id="988" name="Google Shape;98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8" name="Google Shape;998;p24"/>
          <p:cNvGrpSpPr/>
          <p:nvPr/>
        </p:nvGrpSpPr>
        <p:grpSpPr>
          <a:xfrm>
            <a:off x="4862300" y="2352675"/>
            <a:ext cx="1356300" cy="319200"/>
            <a:chOff x="5592550" y="1933350"/>
            <a:chExt cx="1356300" cy="319200"/>
          </a:xfrm>
        </p:grpSpPr>
        <p:sp>
          <p:nvSpPr>
            <p:cNvPr id="999" name="Google Shape;99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000" name="Google Shape;1000;p24"/>
          <p:cNvGrpSpPr/>
          <p:nvPr/>
        </p:nvGrpSpPr>
        <p:grpSpPr>
          <a:xfrm>
            <a:off x="4862300" y="3310275"/>
            <a:ext cx="1356300" cy="319200"/>
            <a:chOff x="5592550" y="2890950"/>
            <a:chExt cx="1356300" cy="319200"/>
          </a:xfrm>
        </p:grpSpPr>
        <p:sp>
          <p:nvSpPr>
            <p:cNvPr id="1001" name="Google Shape;100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002" name="Google Shape;1002;p24"/>
          <p:cNvGrpSpPr/>
          <p:nvPr/>
        </p:nvGrpSpPr>
        <p:grpSpPr>
          <a:xfrm>
            <a:off x="4862300" y="4224675"/>
            <a:ext cx="1356300" cy="319200"/>
            <a:chOff x="5592550" y="3805350"/>
            <a:chExt cx="1356300" cy="319200"/>
          </a:xfrm>
        </p:grpSpPr>
        <p:sp>
          <p:nvSpPr>
            <p:cNvPr id="1003" name="Google Shape;100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09" name="Google Shape;1009;p25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{B71E8972-68E6-47C6-8168-9DFCAA21A1EE}</a:tableStyleId>
              </a:tblPr>
              <a:tblGrid>
                <a:gridCol w="14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0" name="Google Shape;1010;p2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85738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6"/>
          <p:cNvSpPr txBox="1">
            <a:spLocks noGrp="1"/>
          </p:cNvSpPr>
          <p:nvPr>
            <p:ph type="title" idx="4294967295"/>
          </p:nvPr>
        </p:nvSpPr>
        <p:spPr>
          <a:xfrm>
            <a:off x="1527750" y="455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7" name="Google Shape;1017;p26"/>
          <p:cNvSpPr/>
          <p:nvPr/>
        </p:nvSpPr>
        <p:spPr>
          <a:xfrm>
            <a:off x="2064125" y="1822725"/>
            <a:ext cx="678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our office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8" name="Google Shape;1018;p2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19" name="Google Shape;1019;p26"/>
          <p:cNvSpPr txBox="1">
            <a:spLocks noGrp="1"/>
          </p:cNvSpPr>
          <p:nvPr>
            <p:ph type="body" idx="4294967295"/>
          </p:nvPr>
        </p:nvSpPr>
        <p:spPr>
          <a:xfrm>
            <a:off x="712350" y="4909375"/>
            <a:ext cx="7719300" cy="2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grpSp>
        <p:nvGrpSpPr>
          <p:cNvPr id="1020" name="Google Shape;1020;p26"/>
          <p:cNvGrpSpPr/>
          <p:nvPr/>
        </p:nvGrpSpPr>
        <p:grpSpPr>
          <a:xfrm>
            <a:off x="1163210" y="2105907"/>
            <a:ext cx="158880" cy="202512"/>
            <a:chOff x="1774126" y="766200"/>
            <a:chExt cx="1582467" cy="2017050"/>
          </a:xfrm>
        </p:grpSpPr>
        <p:sp>
          <p:nvSpPr>
            <p:cNvPr id="1021" name="Google Shape;1021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26"/>
          <p:cNvGrpSpPr/>
          <p:nvPr/>
        </p:nvGrpSpPr>
        <p:grpSpPr>
          <a:xfrm>
            <a:off x="2840660" y="3712882"/>
            <a:ext cx="158880" cy="202512"/>
            <a:chOff x="1774126" y="766200"/>
            <a:chExt cx="1582467" cy="2017050"/>
          </a:xfrm>
        </p:grpSpPr>
        <p:sp>
          <p:nvSpPr>
            <p:cNvPr id="1030" name="Google Shape;1030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26"/>
          <p:cNvGrpSpPr/>
          <p:nvPr/>
        </p:nvGrpSpPr>
        <p:grpSpPr>
          <a:xfrm>
            <a:off x="3870935" y="1866032"/>
            <a:ext cx="158880" cy="202512"/>
            <a:chOff x="1774126" y="766200"/>
            <a:chExt cx="1582467" cy="2017050"/>
          </a:xfrm>
        </p:grpSpPr>
        <p:sp>
          <p:nvSpPr>
            <p:cNvPr id="1039" name="Google Shape;1039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26"/>
          <p:cNvGrpSpPr/>
          <p:nvPr/>
        </p:nvGrpSpPr>
        <p:grpSpPr>
          <a:xfrm>
            <a:off x="4606460" y="3966432"/>
            <a:ext cx="158880" cy="202512"/>
            <a:chOff x="1774126" y="766200"/>
            <a:chExt cx="1582467" cy="2017050"/>
          </a:xfrm>
        </p:grpSpPr>
        <p:sp>
          <p:nvSpPr>
            <p:cNvPr id="1048" name="Google Shape;1048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26"/>
          <p:cNvGrpSpPr/>
          <p:nvPr/>
        </p:nvGrpSpPr>
        <p:grpSpPr>
          <a:xfrm>
            <a:off x="6713260" y="2375882"/>
            <a:ext cx="158880" cy="202512"/>
            <a:chOff x="1774126" y="766200"/>
            <a:chExt cx="1582467" cy="2017050"/>
          </a:xfrm>
        </p:grpSpPr>
        <p:sp>
          <p:nvSpPr>
            <p:cNvPr id="1057" name="Google Shape;1057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26"/>
          <p:cNvGrpSpPr/>
          <p:nvPr/>
        </p:nvGrpSpPr>
        <p:grpSpPr>
          <a:xfrm>
            <a:off x="7391085" y="4002107"/>
            <a:ext cx="158880" cy="202512"/>
            <a:chOff x="1774126" y="766200"/>
            <a:chExt cx="1582467" cy="2017050"/>
          </a:xfrm>
        </p:grpSpPr>
        <p:sp>
          <p:nvSpPr>
            <p:cNvPr id="1066" name="Google Shape;1066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"/>
          <p:cNvSpPr txBox="1">
            <a:spLocks noGrp="1"/>
          </p:cNvSpPr>
          <p:nvPr>
            <p:ph type="ctrTitle" idx="4294967295"/>
          </p:nvPr>
        </p:nvSpPr>
        <p:spPr>
          <a:xfrm>
            <a:off x="476303" y="1120054"/>
            <a:ext cx="819139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Open Research Institute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894" name="Google Shape;894;p1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6767B-4392-8540-AE3B-7549D2A1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44" y="2079203"/>
            <a:ext cx="3888486" cy="3888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208A9B-B68C-5B4F-94A7-9EB0ED69A1FE}"/>
              </a:ext>
            </a:extLst>
          </p:cNvPr>
          <p:cNvSpPr txBox="1"/>
          <p:nvPr/>
        </p:nvSpPr>
        <p:spPr>
          <a:xfrm>
            <a:off x="476303" y="2435453"/>
            <a:ext cx="3988592" cy="428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buClr>
                <a:srgbClr val="192D49"/>
              </a:buClr>
              <a:buSzPts val="1100"/>
            </a:pPr>
            <a:r>
              <a:rPr lang="en-US" sz="2000" dirty="0">
                <a:solidFill>
                  <a:srgbClr val="192D49"/>
                </a:solidFill>
                <a:latin typeface="Space Grotesk Light"/>
                <a:cs typeface="Space Grotesk Light"/>
                <a:sym typeface="Space Grotesk Light"/>
              </a:rPr>
              <a:t>https://</a:t>
            </a:r>
            <a:r>
              <a:rPr lang="en-US" sz="2000" dirty="0" err="1">
                <a:solidFill>
                  <a:srgbClr val="192D49"/>
                </a:solidFill>
                <a:latin typeface="Space Grotesk Light"/>
                <a:cs typeface="Space Grotesk Light"/>
                <a:sym typeface="Space Grotesk Light"/>
              </a:rPr>
              <a:t>openresearch.institute</a:t>
            </a:r>
            <a:endParaRPr lang="en-US" sz="2000" dirty="0">
              <a:solidFill>
                <a:srgbClr val="192D49"/>
              </a:solidFill>
              <a:latin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700" scaled="0"/>
        </a:grad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74660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1079" name="Google Shape;10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3003302"/>
            <a:ext cx="74334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080" name="Google Shape;1080;p2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571800"/>
            <a:ext cx="6078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086" name="Google Shape;1086;p28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6078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087" name="Google Shape;1087;p28"/>
          <p:cNvSpPr txBox="1">
            <a:spLocks noGrp="1"/>
          </p:cNvSpPr>
          <p:nvPr>
            <p:ph type="ctrTitle" idx="4294967295"/>
          </p:nvPr>
        </p:nvSpPr>
        <p:spPr>
          <a:xfrm>
            <a:off x="855300" y="3200693"/>
            <a:ext cx="6078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088" name="Google Shape;1088;p28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0"/>
            <a:ext cx="6078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089" name="Google Shape;1089;p28"/>
          <p:cNvSpPr txBox="1">
            <a:spLocks noGrp="1"/>
          </p:cNvSpPr>
          <p:nvPr>
            <p:ph type="ctrTitle" idx="4294967295"/>
          </p:nvPr>
        </p:nvSpPr>
        <p:spPr>
          <a:xfrm>
            <a:off x="855300" y="1886246"/>
            <a:ext cx="6078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090" name="Google Shape;1090;p28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4"/>
            <a:ext cx="6078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091" name="Google Shape;1091;p2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098" name="Google Shape;1098;p29"/>
          <p:cNvGrpSpPr/>
          <p:nvPr/>
        </p:nvGrpSpPr>
        <p:grpSpPr>
          <a:xfrm>
            <a:off x="855311" y="1566375"/>
            <a:ext cx="2726286" cy="2547000"/>
            <a:chOff x="1293736" y="1258050"/>
            <a:chExt cx="2726286" cy="2547000"/>
          </a:xfrm>
        </p:grpSpPr>
        <p:sp>
          <p:nvSpPr>
            <p:cNvPr id="1099" name="Google Shape;109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sz="1200" b="1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1" name="Google Shape;110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2" name="Google Shape;110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103" name="Google Shape;1103;p29"/>
          <p:cNvGrpSpPr/>
          <p:nvPr/>
        </p:nvGrpSpPr>
        <p:grpSpPr>
          <a:xfrm>
            <a:off x="2765533" y="1566375"/>
            <a:ext cx="2726286" cy="2547000"/>
            <a:chOff x="3203958" y="1258050"/>
            <a:chExt cx="2726286" cy="2547000"/>
          </a:xfrm>
        </p:grpSpPr>
        <p:sp>
          <p:nvSpPr>
            <p:cNvPr id="1104" name="Google Shape;110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80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80A9DB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sz="1200" b="1">
                <a:solidFill>
                  <a:srgbClr val="80A9DB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6" name="Google Shape;110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7" name="Google Shape;110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4685552" y="1566375"/>
            <a:ext cx="2726286" cy="2547000"/>
            <a:chOff x="5123977" y="1258050"/>
            <a:chExt cx="2726286" cy="2547000"/>
          </a:xfrm>
        </p:grpSpPr>
        <p:sp>
          <p:nvSpPr>
            <p:cNvPr id="1109" name="Google Shape;110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sz="12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11" name="Google Shape;111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12" name="Google Shape;111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118" name="Google Shape;1118;p30"/>
          <p:cNvSpPr txBox="1">
            <a:spLocks noGrp="1"/>
          </p:cNvSpPr>
          <p:nvPr>
            <p:ph type="body" idx="1"/>
          </p:nvPr>
        </p:nvSpPr>
        <p:spPr>
          <a:xfrm>
            <a:off x="855425" y="1553825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119" name="Google Shape;1119;p30"/>
          <p:cNvSpPr txBox="1">
            <a:spLocks noGrp="1"/>
          </p:cNvSpPr>
          <p:nvPr>
            <p:ph type="body" idx="2"/>
          </p:nvPr>
        </p:nvSpPr>
        <p:spPr>
          <a:xfrm>
            <a:off x="3161398" y="1553825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120" name="Google Shape;1120;p30"/>
          <p:cNvSpPr txBox="1">
            <a:spLocks noGrp="1"/>
          </p:cNvSpPr>
          <p:nvPr>
            <p:ph type="body" idx="3"/>
          </p:nvPr>
        </p:nvSpPr>
        <p:spPr>
          <a:xfrm>
            <a:off x="5467371" y="1553825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2" name="Google Shape;1122;p30"/>
          <p:cNvSpPr txBox="1">
            <a:spLocks noGrp="1"/>
          </p:cNvSpPr>
          <p:nvPr>
            <p:ph type="body" idx="1"/>
          </p:nvPr>
        </p:nvSpPr>
        <p:spPr>
          <a:xfrm>
            <a:off x="855425" y="3201250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123" name="Google Shape;1123;p30"/>
          <p:cNvSpPr txBox="1">
            <a:spLocks noGrp="1"/>
          </p:cNvSpPr>
          <p:nvPr>
            <p:ph type="body" idx="2"/>
          </p:nvPr>
        </p:nvSpPr>
        <p:spPr>
          <a:xfrm>
            <a:off x="3161398" y="3201250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124" name="Google Shape;1124;p30"/>
          <p:cNvSpPr txBox="1">
            <a:spLocks noGrp="1"/>
          </p:cNvSpPr>
          <p:nvPr>
            <p:ph type="body" idx="3"/>
          </p:nvPr>
        </p:nvSpPr>
        <p:spPr>
          <a:xfrm>
            <a:off x="5467371" y="3201250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1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130" name="Google Shape;1130;p3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1131" name="Google Shape;1131;p31"/>
          <p:cNvCxnSpPr/>
          <p:nvPr/>
        </p:nvCxnSpPr>
        <p:spPr>
          <a:xfrm>
            <a:off x="952500" y="1074699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31"/>
          <p:cNvCxnSpPr/>
          <p:nvPr/>
        </p:nvCxnSpPr>
        <p:spPr>
          <a:xfrm>
            <a:off x="952500" y="1784182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31"/>
          <p:cNvCxnSpPr/>
          <p:nvPr/>
        </p:nvCxnSpPr>
        <p:spPr>
          <a:xfrm>
            <a:off x="952500" y="2493664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31"/>
          <p:cNvCxnSpPr/>
          <p:nvPr/>
        </p:nvCxnSpPr>
        <p:spPr>
          <a:xfrm>
            <a:off x="952500" y="3203147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31"/>
          <p:cNvCxnSpPr/>
          <p:nvPr/>
        </p:nvCxnSpPr>
        <p:spPr>
          <a:xfrm>
            <a:off x="952500" y="3934528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31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7" name="Google Shape;1137;p31"/>
          <p:cNvSpPr/>
          <p:nvPr/>
        </p:nvSpPr>
        <p:spPr>
          <a:xfrm>
            <a:off x="1462506" y="2380936"/>
            <a:ext cx="1920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1720882" y="1986873"/>
            <a:ext cx="1920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1"/>
          <p:cNvSpPr/>
          <p:nvPr/>
        </p:nvSpPr>
        <p:spPr>
          <a:xfrm>
            <a:off x="1979259" y="2493664"/>
            <a:ext cx="192000" cy="14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1"/>
          <p:cNvSpPr/>
          <p:nvPr/>
        </p:nvSpPr>
        <p:spPr>
          <a:xfrm>
            <a:off x="2903854" y="2694727"/>
            <a:ext cx="1920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1"/>
          <p:cNvSpPr/>
          <p:nvPr/>
        </p:nvSpPr>
        <p:spPr>
          <a:xfrm>
            <a:off x="3162231" y="2096343"/>
            <a:ext cx="1920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1"/>
          <p:cNvSpPr/>
          <p:nvPr/>
        </p:nvSpPr>
        <p:spPr>
          <a:xfrm>
            <a:off x="3420607" y="1229023"/>
            <a:ext cx="192000" cy="27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1"/>
          <p:cNvSpPr/>
          <p:nvPr/>
        </p:nvSpPr>
        <p:spPr>
          <a:xfrm>
            <a:off x="4345202" y="2140119"/>
            <a:ext cx="1920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1"/>
          <p:cNvSpPr/>
          <p:nvPr/>
        </p:nvSpPr>
        <p:spPr>
          <a:xfrm>
            <a:off x="4603579" y="1074575"/>
            <a:ext cx="1920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1"/>
          <p:cNvSpPr/>
          <p:nvPr/>
        </p:nvSpPr>
        <p:spPr>
          <a:xfrm>
            <a:off x="4861956" y="2322562"/>
            <a:ext cx="192000" cy="16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1"/>
          <p:cNvSpPr/>
          <p:nvPr/>
        </p:nvSpPr>
        <p:spPr>
          <a:xfrm>
            <a:off x="5786551" y="2753101"/>
            <a:ext cx="1920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1"/>
          <p:cNvSpPr/>
          <p:nvPr/>
        </p:nvSpPr>
        <p:spPr>
          <a:xfrm>
            <a:off x="6044927" y="1293618"/>
            <a:ext cx="1920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1"/>
          <p:cNvSpPr/>
          <p:nvPr/>
        </p:nvSpPr>
        <p:spPr>
          <a:xfrm>
            <a:off x="6303304" y="1607409"/>
            <a:ext cx="192000" cy="232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885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Mobile project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154" name="Google Shape;1154;p3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155" name="Google Shape;1155;p32"/>
          <p:cNvGrpSpPr/>
          <p:nvPr/>
        </p:nvGrpSpPr>
        <p:grpSpPr>
          <a:xfrm>
            <a:off x="4743600" y="373572"/>
            <a:ext cx="2119546" cy="4396359"/>
            <a:chOff x="2547150" y="238125"/>
            <a:chExt cx="2525675" cy="5238750"/>
          </a:xfrm>
        </p:grpSpPr>
        <p:sp>
          <p:nvSpPr>
            <p:cNvPr id="1156" name="Google Shape;115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0" name="Google Shape;116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7899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3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166" name="Google Shape;1166;p33"/>
          <p:cNvGrpSpPr/>
          <p:nvPr/>
        </p:nvGrpSpPr>
        <p:grpSpPr>
          <a:xfrm>
            <a:off x="4249702" y="465959"/>
            <a:ext cx="2736410" cy="4222433"/>
            <a:chOff x="2112475" y="238125"/>
            <a:chExt cx="3395050" cy="5238750"/>
          </a:xfrm>
        </p:grpSpPr>
        <p:sp>
          <p:nvSpPr>
            <p:cNvPr id="1167" name="Google Shape;1167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1" name="Google Shape;1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885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Tablet project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178" name="Google Shape;1178;p34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1179" name="Google Shape;1179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3" name="Google Shape;1183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2169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4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885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Desktop project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35"/>
          <p:cNvPicPr preferRelativeResize="0"/>
          <p:nvPr/>
        </p:nvPicPr>
        <p:blipFill rotWithShape="1">
          <a:blip r:embed="rId3">
            <a:alphaModFix/>
          </a:blip>
          <a:srcRect t="13159" b="58194"/>
          <a:stretch/>
        </p:blipFill>
        <p:spPr>
          <a:xfrm>
            <a:off x="2445846" y="2037704"/>
            <a:ext cx="6600848" cy="3105802"/>
          </a:xfrm>
          <a:custGeom>
            <a:avLst/>
            <a:gdLst/>
            <a:ahLst/>
            <a:cxnLst/>
            <a:rect l="l" t="t" r="r" b="b"/>
            <a:pathLst>
              <a:path w="20752" h="21433" extrusionOk="0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90" name="Google Shape;1190;p35"/>
          <p:cNvSpPr txBox="1">
            <a:spLocks noGrp="1"/>
          </p:cNvSpPr>
          <p:nvPr>
            <p:ph type="ctrTitle" idx="4294967295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191" name="Google Shape;1191;p35"/>
          <p:cNvSpPr txBox="1">
            <a:spLocks noGrp="1"/>
          </p:cNvSpPr>
          <p:nvPr>
            <p:ph type="subTitle" idx="4294967295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br>
              <a:rPr lang="en" sz="2000"/>
            </a:br>
            <a:r>
              <a:rPr lang="en" sz="2000"/>
              <a:t>You can find me at:</a:t>
            </a:r>
            <a:endParaRPr sz="20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@username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user@mail.me</a:t>
            </a:r>
            <a:endParaRPr sz="1600" b="1"/>
          </a:p>
        </p:txBody>
      </p:sp>
      <p:sp>
        <p:nvSpPr>
          <p:cNvPr id="1192" name="Google Shape;1192;p3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198" name="Google Shape;1198;p3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199" name="Google Shape;1199;p3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579100"/>
            <a:ext cx="674336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Open Research Institute?</a:t>
            </a:r>
            <a:endParaRPr dirty="0"/>
          </a:p>
        </p:txBody>
      </p:sp>
      <p:sp>
        <p:nvSpPr>
          <p:cNvPr id="884" name="Google Shape;884;p14"/>
          <p:cNvSpPr txBox="1">
            <a:spLocks noGrp="1"/>
          </p:cNvSpPr>
          <p:nvPr>
            <p:ph type="body" idx="1"/>
          </p:nvPr>
        </p:nvSpPr>
        <p:spPr>
          <a:xfrm>
            <a:off x="855300" y="1232300"/>
            <a:ext cx="6743364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Open Research Institute (ORI) is a non-profit research and development organization which provides all of its work to the general public under the principles of </a:t>
            </a:r>
            <a:r>
              <a:rPr lang="en-US" dirty="0">
                <a:hlinkClick r:id="rId3"/>
              </a:rPr>
              <a:t>Open Source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Open Access to Research</a:t>
            </a:r>
            <a:r>
              <a:rPr lang="en-US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501(c) (3) registered in California, USA, with an international multi-disciplinary volunteer team doing advanced amateur radio work for both space and terrestrial applications. </a:t>
            </a:r>
            <a:endParaRPr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205" name="Google Shape;1205;p37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Titles: Space Grotesk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Body copy: Space Grotesk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https://www.fontsquirrel.com/fonts/spacegrotesk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1206" name="Google Shape;1206;p37"/>
          <p:cNvSpPr txBox="1"/>
          <p:nvPr/>
        </p:nvSpPr>
        <p:spPr>
          <a:xfrm>
            <a:off x="855300" y="4104575"/>
            <a:ext cx="6240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155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rgbClr val="1155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rgbClr val="1155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7" name="Google Shape;1207;p3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8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1213" name="Google Shape;1213;p38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19" name="Google Shape;1219;p3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7280519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1" name="Google Shape;1221;p39"/>
          <p:cNvSpPr/>
          <p:nvPr/>
        </p:nvSpPr>
        <p:spPr>
          <a:xfrm>
            <a:off x="6659236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NOV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037953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OCT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3" name="Google Shape;1223;p39"/>
          <p:cNvSpPr/>
          <p:nvPr/>
        </p:nvSpPr>
        <p:spPr>
          <a:xfrm>
            <a:off x="5416669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SEP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4" name="Google Shape;1224;p39"/>
          <p:cNvSpPr/>
          <p:nvPr/>
        </p:nvSpPr>
        <p:spPr>
          <a:xfrm>
            <a:off x="4795386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AUG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4174103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JUL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6" name="Google Shape;1226;p39"/>
          <p:cNvSpPr/>
          <p:nvPr/>
        </p:nvSpPr>
        <p:spPr>
          <a:xfrm>
            <a:off x="355282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JUN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7" name="Google Shape;1227;p39"/>
          <p:cNvSpPr/>
          <p:nvPr/>
        </p:nvSpPr>
        <p:spPr>
          <a:xfrm>
            <a:off x="293153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MAY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8" name="Google Shape;1228;p39"/>
          <p:cNvSpPr/>
          <p:nvPr/>
        </p:nvSpPr>
        <p:spPr>
          <a:xfrm>
            <a:off x="231025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APR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9" name="Google Shape;1229;p39"/>
          <p:cNvSpPr/>
          <p:nvPr/>
        </p:nvSpPr>
        <p:spPr>
          <a:xfrm>
            <a:off x="168897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MAR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0" name="Google Shape;1230;p39"/>
          <p:cNvSpPr/>
          <p:nvPr/>
        </p:nvSpPr>
        <p:spPr>
          <a:xfrm>
            <a:off x="106768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FEB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1" name="Google Shape;1231;p39"/>
          <p:cNvSpPr/>
          <p:nvPr/>
        </p:nvSpPr>
        <p:spPr>
          <a:xfrm>
            <a:off x="44640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JAN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2" name="Google Shape;1232;p39"/>
          <p:cNvSpPr/>
          <p:nvPr/>
        </p:nvSpPr>
        <p:spPr>
          <a:xfrm>
            <a:off x="0" y="2603550"/>
            <a:ext cx="5997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33" name="Google Shape;1233;p39"/>
          <p:cNvCxnSpPr/>
          <p:nvPr/>
        </p:nvCxnSpPr>
        <p:spPr>
          <a:xfrm rot="10800000">
            <a:off x="72372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4" name="Google Shape;1234;p39"/>
          <p:cNvSpPr txBox="1"/>
          <p:nvPr/>
        </p:nvSpPr>
        <p:spPr>
          <a:xfrm>
            <a:off x="685113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5" name="Google Shape;1235;p39"/>
          <p:cNvCxnSpPr/>
          <p:nvPr/>
        </p:nvCxnSpPr>
        <p:spPr>
          <a:xfrm rot="10800000">
            <a:off x="196729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6" name="Google Shape;1236;p39"/>
          <p:cNvSpPr txBox="1"/>
          <p:nvPr/>
        </p:nvSpPr>
        <p:spPr>
          <a:xfrm>
            <a:off x="1930102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 is the colour of danger and courage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7" name="Google Shape;1237;p39"/>
          <p:cNvCxnSpPr/>
          <p:nvPr/>
        </p:nvCxnSpPr>
        <p:spPr>
          <a:xfrm rot="10800000">
            <a:off x="321086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8" name="Google Shape;1238;p39"/>
          <p:cNvSpPr txBox="1"/>
          <p:nvPr/>
        </p:nvSpPr>
        <p:spPr>
          <a:xfrm>
            <a:off x="3175090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9" name="Google Shape;1239;p39"/>
          <p:cNvCxnSpPr/>
          <p:nvPr/>
        </p:nvCxnSpPr>
        <p:spPr>
          <a:xfrm rot="10800000">
            <a:off x="445443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0" name="Google Shape;1240;p39"/>
          <p:cNvSpPr txBox="1"/>
          <p:nvPr/>
        </p:nvSpPr>
        <p:spPr>
          <a:xfrm>
            <a:off x="4420079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5698006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2" name="Google Shape;1242;p39"/>
          <p:cNvSpPr txBox="1"/>
          <p:nvPr/>
        </p:nvSpPr>
        <p:spPr>
          <a:xfrm>
            <a:off x="5665068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3" name="Google Shape;1243;p39"/>
          <p:cNvCxnSpPr/>
          <p:nvPr/>
        </p:nvCxnSpPr>
        <p:spPr>
          <a:xfrm rot="10800000">
            <a:off x="6941576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4" name="Google Shape;1244;p39"/>
          <p:cNvSpPr txBox="1"/>
          <p:nvPr/>
        </p:nvSpPr>
        <p:spPr>
          <a:xfrm>
            <a:off x="6910057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1355059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6" name="Google Shape;1246;p39"/>
          <p:cNvSpPr txBox="1"/>
          <p:nvPr/>
        </p:nvSpPr>
        <p:spPr>
          <a:xfrm>
            <a:off x="1289043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7" name="Google Shape;1247;p39"/>
          <p:cNvCxnSpPr/>
          <p:nvPr/>
        </p:nvCxnSpPr>
        <p:spPr>
          <a:xfrm rot="10800000">
            <a:off x="259863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8" name="Google Shape;1248;p39"/>
          <p:cNvSpPr txBox="1"/>
          <p:nvPr/>
        </p:nvSpPr>
        <p:spPr>
          <a:xfrm>
            <a:off x="2541236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9" name="Google Shape;1249;p39"/>
          <p:cNvCxnSpPr/>
          <p:nvPr/>
        </p:nvCxnSpPr>
        <p:spPr>
          <a:xfrm rot="10800000">
            <a:off x="384220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0" name="Google Shape;1250;p39"/>
          <p:cNvSpPr txBox="1"/>
          <p:nvPr/>
        </p:nvSpPr>
        <p:spPr>
          <a:xfrm>
            <a:off x="3793429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1" name="Google Shape;1251;p39"/>
          <p:cNvCxnSpPr/>
          <p:nvPr/>
        </p:nvCxnSpPr>
        <p:spPr>
          <a:xfrm rot="10800000">
            <a:off x="5085771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2" name="Google Shape;1252;p39"/>
          <p:cNvSpPr txBox="1"/>
          <p:nvPr/>
        </p:nvSpPr>
        <p:spPr>
          <a:xfrm>
            <a:off x="5045622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 is the colour of danger and courage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3" name="Google Shape;1253;p39"/>
          <p:cNvCxnSpPr/>
          <p:nvPr/>
        </p:nvCxnSpPr>
        <p:spPr>
          <a:xfrm rot="10800000">
            <a:off x="6329341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4" name="Google Shape;1254;p39"/>
          <p:cNvSpPr txBox="1"/>
          <p:nvPr/>
        </p:nvSpPr>
        <p:spPr>
          <a:xfrm>
            <a:off x="6297815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5" name="Google Shape;1255;p39"/>
          <p:cNvCxnSpPr/>
          <p:nvPr/>
        </p:nvCxnSpPr>
        <p:spPr>
          <a:xfrm rot="10800000">
            <a:off x="757291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6" name="Google Shape;1256;p39"/>
          <p:cNvSpPr txBox="1"/>
          <p:nvPr/>
        </p:nvSpPr>
        <p:spPr>
          <a:xfrm>
            <a:off x="7537344" y="3495750"/>
            <a:ext cx="973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94" name="Google Shape;1294;p4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1295" name="Google Shape;1295;p41"/>
          <p:cNvGraphicFramePr/>
          <p:nvPr/>
        </p:nvGraphicFramePr>
        <p:xfrm>
          <a:off x="855475" y="1564481"/>
          <a:ext cx="6434600" cy="2974750"/>
        </p:xfrm>
        <a:graphic>
          <a:graphicData uri="http://schemas.openxmlformats.org/drawingml/2006/table">
            <a:tbl>
              <a:tblPr>
                <a:noFill/>
                <a:tableStyleId>{B71E8972-68E6-47C6-8168-9DFCAA21A1EE}</a:tableStyleId>
              </a:tblPr>
              <a:tblGrid>
                <a:gridCol w="10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301" name="Google Shape;1301;p4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302" name="Google Shape;1302;p42"/>
          <p:cNvSpPr/>
          <p:nvPr/>
        </p:nvSpPr>
        <p:spPr>
          <a:xfrm>
            <a:off x="876200" y="1516675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STRENGTHS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3" name="Google Shape;1303;p42"/>
          <p:cNvSpPr/>
          <p:nvPr/>
        </p:nvSpPr>
        <p:spPr>
          <a:xfrm>
            <a:off x="4655131" y="1516675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WEAKNESSES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4" name="Google Shape;1304;p42"/>
          <p:cNvSpPr/>
          <p:nvPr/>
        </p:nvSpPr>
        <p:spPr>
          <a:xfrm>
            <a:off x="876200" y="3033763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Black is the color of ebony and of outer space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OPPORTUNITIES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5" name="Google Shape;1305;p42"/>
          <p:cNvSpPr/>
          <p:nvPr/>
        </p:nvSpPr>
        <p:spPr>
          <a:xfrm>
            <a:off x="4655131" y="3033763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White is the color of milk and fresh snow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THREATS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6" name="Google Shape;1306;p42"/>
          <p:cNvSpPr/>
          <p:nvPr/>
        </p:nvSpPr>
        <p:spPr>
          <a:xfrm>
            <a:off x="3463339" y="1840184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2"/>
          <p:cNvSpPr/>
          <p:nvPr/>
        </p:nvSpPr>
        <p:spPr>
          <a:xfrm rot="5400000">
            <a:off x="3613628" y="1840184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2"/>
          <p:cNvSpPr/>
          <p:nvPr/>
        </p:nvSpPr>
        <p:spPr>
          <a:xfrm rot="10800000">
            <a:off x="3613628" y="1991666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2"/>
          <p:cNvSpPr/>
          <p:nvPr/>
        </p:nvSpPr>
        <p:spPr>
          <a:xfrm rot="-5400000">
            <a:off x="3463339" y="1991666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2"/>
          <p:cNvSpPr/>
          <p:nvPr/>
        </p:nvSpPr>
        <p:spPr>
          <a:xfrm>
            <a:off x="3943416" y="2275156"/>
            <a:ext cx="287723" cy="3878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S</a:t>
            </a:r>
          </a:p>
        </p:txBody>
      </p:sp>
      <p:sp>
        <p:nvSpPr>
          <p:cNvPr id="1311" name="Google Shape;1311;p42"/>
          <p:cNvSpPr/>
          <p:nvPr/>
        </p:nvSpPr>
        <p:spPr>
          <a:xfrm>
            <a:off x="4819603" y="2281816"/>
            <a:ext cx="446503" cy="372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W</a:t>
            </a:r>
          </a:p>
        </p:txBody>
      </p:sp>
      <p:sp>
        <p:nvSpPr>
          <p:cNvPr id="1312" name="Google Shape;1312;p42"/>
          <p:cNvSpPr/>
          <p:nvPr/>
        </p:nvSpPr>
        <p:spPr>
          <a:xfrm>
            <a:off x="3913578" y="3229645"/>
            <a:ext cx="306904" cy="3878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O</a:t>
            </a:r>
          </a:p>
        </p:txBody>
      </p:sp>
      <p:sp>
        <p:nvSpPr>
          <p:cNvPr id="1313" name="Google Shape;1313;p42"/>
          <p:cNvSpPr/>
          <p:nvPr/>
        </p:nvSpPr>
        <p:spPr>
          <a:xfrm>
            <a:off x="4918174" y="3236305"/>
            <a:ext cx="287723" cy="372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19" name="Google Shape;1319;p43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320" name="Google Shape;132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Key Activities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800" b="1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1" name="Google Shape;132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Key Resources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2" name="Google Shape;132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Value Propositions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3" name="Google Shape;132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Customer Relationships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4" name="Google Shape;132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Channels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5" name="Google Shape;132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Customer Segments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6" name="Google Shape;132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Key Partners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800" b="1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7" name="Google Shape;132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Cost Structure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8" name="Google Shape;132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Revenue Streams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9" name="Google Shape;132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0" name="Google Shape;133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1" name="Google Shape;133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2" name="Google Shape;133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33" name="Google Shape;133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334" name="Google Shape;133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36" name="Google Shape;133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37" name="Google Shape;133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338" name="Google Shape;133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41" name="Google Shape;134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342" name="Google Shape;134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47" name="Google Shape;134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348" name="Google Shape;134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1359" name="Google Shape;1359;p4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360" name="Google Shape;1360;p44"/>
          <p:cNvGrpSpPr/>
          <p:nvPr/>
        </p:nvGrpSpPr>
        <p:grpSpPr>
          <a:xfrm>
            <a:off x="855143" y="1412892"/>
            <a:ext cx="3231719" cy="2905377"/>
            <a:chOff x="3778727" y="4460423"/>
            <a:chExt cx="720160" cy="647438"/>
          </a:xfrm>
        </p:grpSpPr>
        <p:sp>
          <p:nvSpPr>
            <p:cNvPr id="1361" name="Google Shape;136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368" name="Google Shape;1368;p44"/>
          <p:cNvCxnSpPr/>
          <p:nvPr/>
        </p:nvCxnSpPr>
        <p:spPr>
          <a:xfrm>
            <a:off x="4015430" y="1894049"/>
            <a:ext cx="946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69" name="Google Shape;1369;p44"/>
          <p:cNvSpPr txBox="1"/>
          <p:nvPr/>
        </p:nvSpPr>
        <p:spPr>
          <a:xfrm>
            <a:off x="5017230" y="1739950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0" name="Google Shape;1370;p44"/>
          <p:cNvCxnSpPr/>
          <p:nvPr/>
        </p:nvCxnSpPr>
        <p:spPr>
          <a:xfrm>
            <a:off x="3875998" y="2325422"/>
            <a:ext cx="1086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1" name="Google Shape;1371;p44"/>
          <p:cNvSpPr txBox="1"/>
          <p:nvPr/>
        </p:nvSpPr>
        <p:spPr>
          <a:xfrm>
            <a:off x="5017230" y="2171314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2" name="Google Shape;1372;p44"/>
          <p:cNvCxnSpPr/>
          <p:nvPr/>
        </p:nvCxnSpPr>
        <p:spPr>
          <a:xfrm>
            <a:off x="3677855" y="2756795"/>
            <a:ext cx="128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3" name="Google Shape;1373;p44"/>
          <p:cNvSpPr txBox="1"/>
          <p:nvPr/>
        </p:nvSpPr>
        <p:spPr>
          <a:xfrm>
            <a:off x="5017230" y="2602678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4" name="Google Shape;1374;p44"/>
          <p:cNvCxnSpPr/>
          <p:nvPr/>
        </p:nvCxnSpPr>
        <p:spPr>
          <a:xfrm>
            <a:off x="3509067" y="3188146"/>
            <a:ext cx="145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5" name="Google Shape;1375;p44"/>
          <p:cNvSpPr txBox="1"/>
          <p:nvPr/>
        </p:nvSpPr>
        <p:spPr>
          <a:xfrm>
            <a:off x="5017230" y="3034043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6" name="Google Shape;1376;p44"/>
          <p:cNvCxnSpPr/>
          <p:nvPr/>
        </p:nvCxnSpPr>
        <p:spPr>
          <a:xfrm>
            <a:off x="3325591" y="3619519"/>
            <a:ext cx="1636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7" name="Google Shape;1377;p44"/>
          <p:cNvSpPr txBox="1"/>
          <p:nvPr/>
        </p:nvSpPr>
        <p:spPr>
          <a:xfrm>
            <a:off x="5017230" y="3465407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8" name="Google Shape;1378;p44"/>
          <p:cNvCxnSpPr/>
          <p:nvPr/>
        </p:nvCxnSpPr>
        <p:spPr>
          <a:xfrm>
            <a:off x="3134792" y="4050870"/>
            <a:ext cx="1819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9" name="Google Shape;1379;p44"/>
          <p:cNvSpPr txBox="1"/>
          <p:nvPr/>
        </p:nvSpPr>
        <p:spPr>
          <a:xfrm>
            <a:off x="5017230" y="3896771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1385" name="Google Shape;1385;p4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1386" name="Google Shape;138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7" name="Google Shape;1387;p45"/>
          <p:cNvSpPr txBox="1"/>
          <p:nvPr/>
        </p:nvSpPr>
        <p:spPr>
          <a:xfrm>
            <a:off x="859927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Imani Jackson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88" name="Google Shape;138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8178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9" name="Google Shape;1389;p45"/>
          <p:cNvSpPr txBox="1"/>
          <p:nvPr/>
        </p:nvSpPr>
        <p:spPr>
          <a:xfrm>
            <a:off x="2682804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Marcos Galán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90" name="Google Shape;139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01055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91" name="Google Shape;1391;p45"/>
          <p:cNvSpPr txBox="1"/>
          <p:nvPr/>
        </p:nvSpPr>
        <p:spPr>
          <a:xfrm>
            <a:off x="4505682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Ixchel Valdía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92" name="Google Shape;139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323933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93" name="Google Shape;1393;p45"/>
          <p:cNvSpPr txBox="1"/>
          <p:nvPr/>
        </p:nvSpPr>
        <p:spPr>
          <a:xfrm>
            <a:off x="6328560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Nils Årud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9" name="Google Shape;139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401" name="Google Shape;140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7" name="Google Shape;1447;p4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449" name="Google Shape;144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5" name="Google Shape;146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Google Shape;146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8" name="Google Shape;146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0" name="Google Shape;147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71" name="Google Shape;147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472" name="Google Shape;147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473" name="Google Shape;147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LOW VALUE 1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4" name="Google Shape;147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HIGH VALUE 1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5" name="Google Shape;147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LOW VALUE 2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HIGH VALUE 2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Our company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8" name="Google Shape;147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9" name="Google Shape;147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0" name="Google Shape;148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1" name="Google Shape;148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2" name="Google Shape;148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3" name="Google Shape;148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489" name="Google Shape;1489;p4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1490" name="Google Shape;1490;p47"/>
          <p:cNvGraphicFramePr/>
          <p:nvPr/>
        </p:nvGraphicFramePr>
        <p:xfrm>
          <a:off x="855300" y="1474725"/>
          <a:ext cx="6122700" cy="2990900"/>
        </p:xfrm>
        <a:graphic>
          <a:graphicData uri="http://schemas.openxmlformats.org/drawingml/2006/table">
            <a:tbl>
              <a:tblPr>
                <a:noFill/>
                <a:tableStyleId>{238F8498-D9A7-4CEC-A156-9DC165E34A91}</a:tableStyleId>
              </a:tblPr>
              <a:tblGrid>
                <a:gridCol w="7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5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9:00 - 9:45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10:00 - 10:45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11:00 - 11:45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12:00 - 13:15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13:30 - 14:15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14:30 - 15:15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15:30 - 16:15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"/>
          <p:cNvSpPr txBox="1">
            <a:spLocks noGrp="1"/>
          </p:cNvSpPr>
          <p:nvPr>
            <p:ph type="ctrTitle" idx="4294967295"/>
          </p:nvPr>
        </p:nvSpPr>
        <p:spPr>
          <a:xfrm>
            <a:off x="476303" y="1120054"/>
            <a:ext cx="819139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Amateur Radio Relay League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894" name="Google Shape;894;p1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08A9B-B68C-5B4F-94A7-9EB0ED69A1FE}"/>
              </a:ext>
            </a:extLst>
          </p:cNvPr>
          <p:cNvSpPr txBox="1"/>
          <p:nvPr/>
        </p:nvSpPr>
        <p:spPr>
          <a:xfrm>
            <a:off x="476303" y="2435453"/>
            <a:ext cx="2678938" cy="428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buClr>
                <a:srgbClr val="192D49"/>
              </a:buClr>
              <a:buSzPts val="1100"/>
            </a:pPr>
            <a:r>
              <a:rPr lang="en-US" sz="2000" dirty="0">
                <a:solidFill>
                  <a:srgbClr val="192D49"/>
                </a:solidFill>
                <a:latin typeface="Space Grotesk Light"/>
                <a:cs typeface="Space Grotesk Light"/>
                <a:sym typeface="Space Grotesk Light"/>
              </a:rPr>
              <a:t>https://</a:t>
            </a:r>
            <a:r>
              <a:rPr lang="en-US" sz="2000" dirty="0" err="1">
                <a:solidFill>
                  <a:srgbClr val="192D49"/>
                </a:solidFill>
                <a:latin typeface="Space Grotesk Light"/>
                <a:cs typeface="Space Grotesk Light"/>
                <a:sym typeface="Space Grotesk Light"/>
              </a:rPr>
              <a:t>www.arrl.org</a:t>
            </a:r>
            <a:endParaRPr lang="en-US" sz="2000" dirty="0">
              <a:solidFill>
                <a:srgbClr val="192D49"/>
              </a:solidFill>
              <a:latin typeface="Space Grotesk Light"/>
              <a:cs typeface="Space Grotesk Light"/>
              <a:sym typeface="Space Grotesk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6711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96" name="Google Shape;1496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511" name="Google Shape;1511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517" name="Google Shape;1517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4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4" name="Google Shape;1524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525" name="Google Shape;1525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4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0" name="Google Shape;1530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531" name="Google Shape;1531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539" name="Google Shape;1539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4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548" name="Google Shape;1548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551" name="Google Shape;15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554" name="Google Shape;1554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558" name="Google Shape;1558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566" name="Google Shape;1566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573" name="Google Shape;1573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4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8" name="Google Shape;1578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579" name="Google Shape;1579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582" name="Google Shape;1582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588" name="Google Shape;1588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591" name="Google Shape;1591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599" name="Google Shape;1599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605" name="Google Shape;1605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1614" name="Google Shape;1614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1619" name="Google Shape;1619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1624" name="Google Shape;1624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1629" name="Google Shape;1629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632" name="Google Shape;1632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1635" name="Google Shape;1635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4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8" name="Google Shape;1638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1639" name="Google Shape;1639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642" name="Google Shape;1642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4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2" name="Google Shape;1652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1653" name="Google Shape;1653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5" name="Google Shape;1655;p4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1657" name="Google Shape;1657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1660" name="Google Shape;1660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4" name="Google Shape;1664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1665" name="Google Shape;1665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4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1670" name="Google Shape;1670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677" name="Google Shape;1677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687" name="Google Shape;1687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691" name="Google Shape;1691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695" name="Google Shape;1695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701" name="Google Shape;1701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704" name="Google Shape;1704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712" name="Google Shape;1712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719" name="Google Shape;1719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722" name="Google Shape;1722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4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0" name="Google Shape;1730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731" name="Google Shape;1731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740" name="Google Shape;1740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743" name="Google Shape;1743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750" name="Google Shape;1750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758" name="Google Shape;1758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762" name="Google Shape;1762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769" name="Google Shape;1769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773" name="Google Shape;1773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777" name="Google Shape;1777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783" name="Google Shape;1783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811" name="Google Shape;1811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835" name="Google Shape;1835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850" name="Google Shape;1850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854" name="Google Shape;1854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" name="Google Shape;1860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861" name="Google Shape;1861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870" name="Google Shape;1870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874" name="Google Shape;1874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880" name="Google Shape;1880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888" name="Google Shape;1888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895" name="Google Shape;1895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905" name="Google Shape;1905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917" name="Google Shape;1917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923" name="Google Shape;1923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931" name="Google Shape;193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934" name="Google Shape;193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937" name="Google Shape;1937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" name="Google Shape;1939;p48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8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8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943" name="Google Shape;1943;p48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1944" name="Google Shape;194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Google Shape;194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950" name="Google Shape;195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6" name="Google Shape;195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957" name="Google Shape;195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1" name="Google Shape;196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962" name="Google Shape;196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5" name="Google Shape;196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966" name="Google Shape;196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1" name="Google Shape;197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972" name="Google Shape;197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5" name="Google Shape;197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976" name="Google Shape;197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981" name="Google Shape;198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6" name="Google Shape;198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987" name="Google Shape;198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3" name="Google Shape;199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994" name="Google Shape;199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6" name="Google Shape;199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997" name="Google Shape;199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0" name="Google Shape;200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2001" name="Google Shape;200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7" name="Google Shape;200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2008" name="Google Shape;200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3" name="Google Shape;201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2014" name="Google Shape;201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7" name="Google Shape;201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2018" name="Google Shape;201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019" name="Google Shape;201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9" name="Google Shape;202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2036" name="Google Shape;203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0" name="Google Shape;204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2041" name="Google Shape;204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6" name="Google Shape;204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2047" name="Google Shape;204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3" name="Google Shape;205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2054" name="Google Shape;205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8" name="Google Shape;205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2059" name="Google Shape;205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3" name="Google Shape;206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2064" name="Google Shape;206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9" name="Google Shape;206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80" name="Google Shape;208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2081" name="Google Shape;208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4" name="Google Shape;208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085" name="Google Shape;208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95" name="Google Shape;209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2096" name="Google Shape;209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0" name="Google Shape;210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101" name="Google Shape;210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1" name="Google Shape;211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2112" name="Google Shape;211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9" name="Google Shape;211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2120" name="Google Shape;212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4" name="Google Shape;212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2125" name="Google Shape;212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9" name="Google Shape;212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2130" name="Google Shape;213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5" name="Google Shape;213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2136" name="Google Shape;213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2" name="Google Shape;214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2143" name="Google Shape;214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6" name="Google Shape;214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2147" name="Google Shape;214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2" name="Google Shape;215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2153" name="Google Shape;215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9" name="Google Shape;215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2160" name="Google Shape;216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3" name="Google Shape;216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2164" name="Google Shape;216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8" name="Google Shape;216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2169" name="Google Shape;216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5" name="Google Shape;217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2176" name="Google Shape;217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3" name="Google Shape;218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2184" name="Google Shape;218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8" name="Google Shape;218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2189" name="Google Shape;218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2" name="Google Shape;219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2193" name="Google Shape;219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6" name="Google Shape;219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2197" name="Google Shape;219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1" name="Google Shape;220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2202" name="Google Shape;220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6" name="Google Shape;220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2207" name="Google Shape;220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2" name="Google Shape;221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2213" name="Google Shape;221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9" name="Google Shape;221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2220" name="Google Shape;222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7" name="Google Shape;222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2228" name="Google Shape;222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0" name="Google Shape;224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2241" name="Google Shape;224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5" name="Google Shape;224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2246" name="Google Shape;224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9" name="Google Shape;224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2250" name="Google Shape;225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6" name="Google Shape;225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2257" name="Google Shape;225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5" name="Google Shape;226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2266" name="Google Shape;226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8" name="Google Shape;227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279" name="Google Shape;227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1" name="Google Shape;229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292" name="Google Shape;229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4" name="Google Shape;230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305" name="Google Shape;230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1" name="Google Shape;231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312" name="Google Shape;231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7" name="Google Shape;232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328" name="Google Shape;232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2" name="Google Shape;233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333" name="Google Shape;233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334" name="Google Shape;233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7" name="Google Shape;233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338" name="Google Shape;233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1" name="Google Shape;234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342" name="Google Shape;234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3" name="Google Shape;234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4" name="Google Shape;234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5" name="Google Shape;234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346" name="Google Shape;234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8" name="Google Shape;234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49" name="Google Shape;234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350" name="Google Shape;235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8" name="Google Shape;235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359" name="Google Shape;235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3" name="Google Shape;238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384" name="Google Shape;238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385" name="Google Shape;238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7" name="Google Shape;238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388" name="Google Shape;238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0" name="Google Shape;239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391" name="Google Shape;239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93" name="Google Shape;239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394" name="Google Shape;2394;p4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Space Grotesk"/>
                <a:ea typeface="Space Grotesk"/>
                <a:cs typeface="Space Grotesk"/>
                <a:sym typeface="Space Grotesk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00" name="Google Shape;2400;p5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401" name="Google Shape;2401;p50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" name="Google Shape;240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08" name="Google Shape;240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409" name="Google Shape;240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410" name="Google Shape;241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2" name="Google Shape;241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413" name="Google Shape;241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5" name="Google Shape;241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416" name="Google Shape;241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8" name="Google Shape;241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419" name="Google Shape;241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579100"/>
            <a:ext cx="674336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ARRL?</a:t>
            </a:r>
            <a:endParaRPr dirty="0"/>
          </a:p>
        </p:txBody>
      </p:sp>
      <p:sp>
        <p:nvSpPr>
          <p:cNvPr id="884" name="Google Shape;884;p14"/>
          <p:cNvSpPr txBox="1">
            <a:spLocks noGrp="1"/>
          </p:cNvSpPr>
          <p:nvPr>
            <p:ph type="body" idx="1"/>
          </p:nvPr>
        </p:nvSpPr>
        <p:spPr>
          <a:xfrm>
            <a:off x="855300" y="1232300"/>
            <a:ext cx="6743364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ARRL is the national association for </a:t>
            </a:r>
            <a:r>
              <a:rPr lang="en-US" b="1" dirty="0">
                <a:hlinkClick r:id="rId3"/>
              </a:rPr>
              <a:t>Amateur Radio</a:t>
            </a:r>
            <a:r>
              <a:rPr lang="en-US" dirty="0"/>
              <a:t> in the US. Founded in 1914 by Hiram Percy Maxim as The American Radio Relay League, ARRL is a noncommercial organization of radio amateurs. ARRL numbers within its ranks the vast majority of active radio amateurs in the nation and has a proud history of achievement as the standard-bearer in amateur affairs. </a:t>
            </a:r>
            <a:endParaRPr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53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024128" y="1517615"/>
            <a:ext cx="75114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CE5CD"/>
                </a:solidFill>
                <a:latin typeface="Countdown" pitchFamily="82" charset="0"/>
              </a:rPr>
              <a:t>1.</a:t>
            </a:r>
            <a:endParaRPr dirty="0">
              <a:solidFill>
                <a:srgbClr val="FCE5CD"/>
              </a:solidFill>
              <a:latin typeface="Countdown" pitchFamily="82" charset="0"/>
            </a:endParaRPr>
          </a:p>
          <a:p>
            <a:pPr lvl="0"/>
            <a:r>
              <a:rPr lang="en-US" dirty="0"/>
              <a:t>Summary of the Performance of the Amateur Satellite Service</a:t>
            </a:r>
            <a:endParaRPr dirty="0"/>
          </a:p>
        </p:txBody>
      </p:sp>
      <p:sp>
        <p:nvSpPr>
          <p:cNvPr id="900" name="Google Shape;900;p16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since 1961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9"/>
          <p:cNvSpPr txBox="1">
            <a:spLocks noGrp="1"/>
          </p:cNvSpPr>
          <p:nvPr>
            <p:ph type="title"/>
          </p:nvPr>
        </p:nvSpPr>
        <p:spPr>
          <a:xfrm>
            <a:off x="299850" y="316807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219" name="Google Shape;1219;p3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7280519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1" name="Google Shape;1221;p39"/>
          <p:cNvSpPr/>
          <p:nvPr/>
        </p:nvSpPr>
        <p:spPr>
          <a:xfrm>
            <a:off x="6659236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2019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037953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2018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3" name="Google Shape;1223;p39"/>
          <p:cNvSpPr/>
          <p:nvPr/>
        </p:nvSpPr>
        <p:spPr>
          <a:xfrm>
            <a:off x="5416669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2018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4" name="Google Shape;1224;p39"/>
          <p:cNvSpPr/>
          <p:nvPr/>
        </p:nvSpPr>
        <p:spPr>
          <a:xfrm>
            <a:off x="4795386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2015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4174103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2013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6" name="Google Shape;1226;p39"/>
          <p:cNvSpPr/>
          <p:nvPr/>
        </p:nvSpPr>
        <p:spPr>
          <a:xfrm>
            <a:off x="355282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2000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7" name="Google Shape;1227;p39"/>
          <p:cNvSpPr/>
          <p:nvPr/>
        </p:nvSpPr>
        <p:spPr>
          <a:xfrm>
            <a:off x="293153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1990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8" name="Google Shape;1228;p39"/>
          <p:cNvSpPr/>
          <p:nvPr/>
        </p:nvSpPr>
        <p:spPr>
          <a:xfrm>
            <a:off x="231025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1993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9" name="Google Shape;1229;p39"/>
          <p:cNvSpPr/>
          <p:nvPr/>
        </p:nvSpPr>
        <p:spPr>
          <a:xfrm>
            <a:off x="168897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1983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0" name="Google Shape;1230;p39"/>
          <p:cNvSpPr/>
          <p:nvPr/>
        </p:nvSpPr>
        <p:spPr>
          <a:xfrm>
            <a:off x="106768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1974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1" name="Google Shape;1231;p39"/>
          <p:cNvSpPr/>
          <p:nvPr/>
        </p:nvSpPr>
        <p:spPr>
          <a:xfrm>
            <a:off x="44640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1961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2" name="Google Shape;1232;p39"/>
          <p:cNvSpPr/>
          <p:nvPr/>
        </p:nvSpPr>
        <p:spPr>
          <a:xfrm>
            <a:off x="0" y="2603550"/>
            <a:ext cx="5997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33" name="Google Shape;1233;p39"/>
          <p:cNvCxnSpPr/>
          <p:nvPr/>
        </p:nvCxnSpPr>
        <p:spPr>
          <a:xfrm rot="10800000">
            <a:off x="72372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4" name="Google Shape;1234;p39"/>
          <p:cNvSpPr txBox="1"/>
          <p:nvPr/>
        </p:nvSpPr>
        <p:spPr>
          <a:xfrm>
            <a:off x="685113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OSCAR 1 launched from Vandenburg Air Force Base. Secondary payload for Corona 9029. </a:t>
            </a:r>
          </a:p>
        </p:txBody>
      </p:sp>
      <p:cxnSp>
        <p:nvCxnSpPr>
          <p:cNvPr id="1235" name="Google Shape;1235;p39"/>
          <p:cNvCxnSpPr/>
          <p:nvPr/>
        </p:nvCxnSpPr>
        <p:spPr>
          <a:xfrm rot="10800000">
            <a:off x="196729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6" name="Google Shape;1236;p39"/>
          <p:cNvSpPr txBox="1"/>
          <p:nvPr/>
        </p:nvSpPr>
        <p:spPr>
          <a:xfrm>
            <a:off x="1930102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Phase 3B carried a science experiment that was used to determine how accurate the GPS global position service could be used above the satellite orbit.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7" name="Google Shape;1237;p39"/>
          <p:cNvCxnSpPr/>
          <p:nvPr/>
        </p:nvCxnSpPr>
        <p:spPr>
          <a:xfrm rot="10800000">
            <a:off x="321086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8" name="Google Shape;1238;p39"/>
          <p:cNvSpPr txBox="1"/>
          <p:nvPr/>
        </p:nvSpPr>
        <p:spPr>
          <a:xfrm>
            <a:off x="3175090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Based on the success of UO-11's Digital Communications Experiment, AMSAT-OSCAR-16 was designed to be a dedicated store-and-forward file server in space. It remains semi-operational.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9" name="Google Shape;1239;p39"/>
          <p:cNvCxnSpPr/>
          <p:nvPr/>
        </p:nvCxnSpPr>
        <p:spPr>
          <a:xfrm rot="10800000">
            <a:off x="445443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0" name="Google Shape;1240;p39"/>
          <p:cNvSpPr txBox="1"/>
          <p:nvPr/>
        </p:nvSpPr>
        <p:spPr>
          <a:xfrm>
            <a:off x="4420079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$50SAT was developed by Bob Twiggs at Morehead State University (MSU) along with three other radio amateurs and was used to train students. 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5698006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2" name="Google Shape;1242;p39"/>
          <p:cNvSpPr txBox="1"/>
          <p:nvPr/>
        </p:nvSpPr>
        <p:spPr>
          <a:xfrm>
            <a:off x="5665068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Virginia Tech experimental camera payload on the Fox-1D satellite (AO-92), launched on January 12, returned some very clear photos of our planet as seen from low-Earth orbit.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3" name="Google Shape;1243;p39"/>
          <p:cNvCxnSpPr/>
          <p:nvPr/>
        </p:nvCxnSpPr>
        <p:spPr>
          <a:xfrm rot="10800000">
            <a:off x="6941576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4" name="Google Shape;1244;p39"/>
          <p:cNvSpPr txBox="1"/>
          <p:nvPr/>
        </p:nvSpPr>
        <p:spPr>
          <a:xfrm>
            <a:off x="6910057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NEXUS-1 is a mission to demonstrate various experimental devices and technology in space.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1355059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6" name="Google Shape;1246;p39"/>
          <p:cNvSpPr txBox="1"/>
          <p:nvPr/>
        </p:nvSpPr>
        <p:spPr>
          <a:xfrm>
            <a:off x="1289043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AMSAT-OSCAR 7, launched in 1974, remains semi-operational. It is the oldest amateur satellite still in use, and is one of the oldest operational communications satellites. 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7" name="Google Shape;1247;p39"/>
          <p:cNvCxnSpPr/>
          <p:nvPr/>
        </p:nvCxnSpPr>
        <p:spPr>
          <a:xfrm rot="10800000">
            <a:off x="259863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8" name="Google Shape;1248;p39"/>
          <p:cNvSpPr txBox="1"/>
          <p:nvPr/>
        </p:nvSpPr>
        <p:spPr>
          <a:xfrm>
            <a:off x="2541236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AO-27, which is a hosted payload onboard EYESAT-1, was an American experimental communications microsatellite with a store-dump payload.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9" name="Google Shape;1249;p39"/>
          <p:cNvCxnSpPr/>
          <p:nvPr/>
        </p:nvCxnSpPr>
        <p:spPr>
          <a:xfrm rot="10800000">
            <a:off x="384220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0" name="Google Shape;1250;p39"/>
          <p:cNvSpPr txBox="1"/>
          <p:nvPr/>
        </p:nvSpPr>
        <p:spPr>
          <a:xfrm>
            <a:off x="3793429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AO-40, The 400 kg, 250 W spacecraft was the largest amateur-support spacecraft, carrying 5 receivers and seven transmitters. 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1" name="Google Shape;1251;p39"/>
          <p:cNvCxnSpPr/>
          <p:nvPr/>
        </p:nvCxnSpPr>
        <p:spPr>
          <a:xfrm rot="10800000">
            <a:off x="5085771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2" name="Google Shape;1252;p39"/>
          <p:cNvSpPr txBox="1"/>
          <p:nvPr/>
        </p:nvSpPr>
        <p:spPr>
          <a:xfrm>
            <a:off x="5045622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AO-85 is an American amateur radio satellite. It is a 1U </a:t>
            </a:r>
            <a:r>
              <a:rPr lang="en-US" sz="900" dirty="0" err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Cubesat</a:t>
            </a:r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was built by the AMSAT-NA and carries a single-channel transponder for FM radio.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3" name="Google Shape;1253;p39"/>
          <p:cNvCxnSpPr/>
          <p:nvPr/>
        </p:nvCxnSpPr>
        <p:spPr>
          <a:xfrm rot="10800000">
            <a:off x="6329341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4" name="Google Shape;1254;p39"/>
          <p:cNvSpPr txBox="1"/>
          <p:nvPr/>
        </p:nvSpPr>
        <p:spPr>
          <a:xfrm>
            <a:off x="6297815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QO-100, hosted payload on </a:t>
            </a:r>
            <a:r>
              <a:rPr lang="en-US" sz="900" dirty="0" err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Es'Hail</a:t>
            </a:r>
            <a:r>
              <a:rPr lang="en-US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2, a geostationary satellite.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5" name="Google Shape;1255;p39"/>
          <p:cNvCxnSpPr/>
          <p:nvPr/>
        </p:nvCxnSpPr>
        <p:spPr>
          <a:xfrm rot="10800000">
            <a:off x="757291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6" name="Google Shape;1256;p39"/>
          <p:cNvSpPr txBox="1"/>
          <p:nvPr/>
        </p:nvSpPr>
        <p:spPr>
          <a:xfrm>
            <a:off x="7537344" y="3495750"/>
            <a:ext cx="973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Our future can be very bright, if we adapt and evolve.</a:t>
            </a:r>
          </a:p>
        </p:txBody>
      </p:sp>
    </p:spTree>
    <p:extLst>
      <p:ext uri="{BB962C8B-B14F-4D97-AF65-F5344CB8AC3E}">
        <p14:creationId xmlns:p14="http://schemas.microsoft.com/office/powerpoint/2010/main" val="881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CubeSats, possible </a:t>
            </a:r>
            <a:r>
              <a:rPr lang="en-US" dirty="0"/>
              <a:t>due to</a:t>
            </a:r>
            <a:r>
              <a:rPr lang="en" dirty="0"/>
              <a:t> amateur experimentation and risk-taking, have revolutionized space exploration.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CubeSats have delivered accessibility and affordability.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It’s time to for the experimenters and risk-takers to step up again. </a:t>
            </a:r>
            <a:endParaRPr dirty="0"/>
          </a:p>
        </p:txBody>
      </p:sp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48593-3DA4-EF4B-8D56-981F2370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296" y="1682207"/>
            <a:ext cx="8700120" cy="1303800"/>
          </a:xfrm>
        </p:spPr>
        <p:txBody>
          <a:bodyPr/>
          <a:lstStyle/>
          <a:p>
            <a:r>
              <a:rPr lang="en-US" dirty="0"/>
              <a:t>The Impact of Government Regulation and the Evolution of Space Services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038B58-F4B3-7541-9CA4-E94645240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80" y="3713918"/>
            <a:ext cx="6569568" cy="396600"/>
          </a:xfrm>
        </p:spPr>
        <p:txBody>
          <a:bodyPr/>
          <a:lstStyle/>
          <a:p>
            <a:pPr algn="l" fontAlgn="base"/>
            <a:r>
              <a:rPr lang="en-US" dirty="0"/>
              <a:t>A. The International Traffic In Arms Regulations</a:t>
            </a:r>
          </a:p>
          <a:p>
            <a:pPr algn="l"/>
            <a:r>
              <a:rPr lang="en-US" dirty="0"/>
              <a:t>B.  Orbital Debris Mitigation Regulations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D58E0-712B-6344-B349-5C4576D3C1D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4297362" y="4547815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A071-DD97-AF44-B984-4EA0F1738C68}"/>
              </a:ext>
            </a:extLst>
          </p:cNvPr>
          <p:cNvSpPr/>
          <p:nvPr/>
        </p:nvSpPr>
        <p:spPr>
          <a:xfrm>
            <a:off x="4139951" y="201985"/>
            <a:ext cx="699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rgbClr val="FCE5CD"/>
                </a:solidFill>
                <a:latin typeface="Countdown" pitchFamily="82" charset="0"/>
              </a:rPr>
              <a:t>2</a:t>
            </a:r>
            <a:r>
              <a:rPr lang="en" sz="4800" dirty="0">
                <a:solidFill>
                  <a:srgbClr val="FCE5CD"/>
                </a:solidFill>
              </a:rPr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5914855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2000</Words>
  <Application>Microsoft Macintosh PowerPoint</Application>
  <PresentationFormat>On-screen Show (16:9)</PresentationFormat>
  <Paragraphs>407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Space Grotesk Light</vt:lpstr>
      <vt:lpstr>Montserrat</vt:lpstr>
      <vt:lpstr>Countdown</vt:lpstr>
      <vt:lpstr>Space Grotesk</vt:lpstr>
      <vt:lpstr>Calibri</vt:lpstr>
      <vt:lpstr>Arial</vt:lpstr>
      <vt:lpstr>Bianca template</vt:lpstr>
      <vt:lpstr>The Amateur Satellite Service in the Modern Era</vt:lpstr>
      <vt:lpstr>Open Research Institute</vt:lpstr>
      <vt:lpstr>Who is Open Research Institute?</vt:lpstr>
      <vt:lpstr>Amateur Radio Relay League</vt:lpstr>
      <vt:lpstr>What is the ARRL?</vt:lpstr>
      <vt:lpstr>1. Summary of the Performance of the Amateur Satellite Service</vt:lpstr>
      <vt:lpstr>Timeline</vt:lpstr>
      <vt:lpstr>PowerPoint Presentation</vt:lpstr>
      <vt:lpstr>The Impact of Government Regulation and the Evolution of Space Services</vt:lpstr>
      <vt:lpstr>What have we done about Export Regulations?</vt:lpstr>
      <vt:lpstr>Debris Mitigation</vt:lpstr>
      <vt:lpstr>An Open Source Roadmap</vt:lpstr>
      <vt:lpstr>Adjustments and Adaptations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 Radio Satellite Service</dc:title>
  <cp:lastModifiedBy>Michelle Thompson</cp:lastModifiedBy>
  <cp:revision>39</cp:revision>
  <dcterms:modified xsi:type="dcterms:W3CDTF">2021-05-27T23:50:28Z</dcterms:modified>
</cp:coreProperties>
</file>