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70" r:id="rId4"/>
    <p:sldId id="274" r:id="rId5"/>
    <p:sldId id="272" r:id="rId6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03A"/>
    <a:srgbClr val="B9DCD2"/>
    <a:srgbClr val="92C9CA"/>
    <a:srgbClr val="93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 autoAdjust="0"/>
    <p:restoredTop sz="94872" autoAdjust="0"/>
  </p:normalViewPr>
  <p:slideViewPr>
    <p:cSldViewPr snapToGrid="0">
      <p:cViewPr varScale="1">
        <p:scale>
          <a:sx n="101" d="100"/>
          <a:sy n="101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504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Spalte1</c:v>
          </c:tx>
          <c:dPt>
            <c:idx val="0"/>
            <c:bubble3D val="0"/>
            <c:explosion val="15"/>
            <c:spPr>
              <a:solidFill>
                <a:srgbClr val="2B303A"/>
              </a:solidFill>
            </c:spPr>
            <c:extLst>
              <c:ext xmlns:c16="http://schemas.microsoft.com/office/drawing/2014/chart" uri="{C3380CC4-5D6E-409C-BE32-E72D297353CC}">
                <c16:uniqueId val="{00000001-138E-4BA7-B288-31BE02E484D8}"/>
              </c:ext>
            </c:extLst>
          </c:dPt>
          <c:dPt>
            <c:idx val="1"/>
            <c:bubble3D val="0"/>
            <c:spPr>
              <a:noFill/>
              <a:ln>
                <a:solidFill>
                  <a:srgbClr val="2B303A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138E-4BA7-B288-31BE02E484D8}"/>
              </c:ext>
            </c:extLst>
          </c:dPt>
          <c:cat>
            <c:strLit>
              <c:ptCount val="2"/>
              <c:pt idx="0">
                <c:v>Zeile 1</c:v>
              </c:pt>
              <c:pt idx="1">
                <c:v>Zeile 2</c:v>
              </c:pt>
            </c:strLit>
          </c:cat>
          <c:val>
            <c:numLit>
              <c:formatCode>General</c:formatCode>
              <c:ptCount val="2"/>
              <c:pt idx="0">
                <c:v>70</c:v>
              </c:pt>
              <c:pt idx="1">
                <c:v>30</c:v>
              </c:pt>
            </c:numLit>
          </c:val>
          <c:extLst>
            <c:ext xmlns:c16="http://schemas.microsoft.com/office/drawing/2014/chart" uri="{C3380CC4-5D6E-409C-BE32-E72D297353CC}">
              <c16:uniqueId val="{00000004-138E-4BA7-B288-31BE02E484D8}"/>
            </c:ext>
          </c:extLst>
        </c:ser>
        <c:ser>
          <c:idx val="1"/>
          <c:order val="1"/>
          <c:tx>
            <c:v>Spalte2</c:v>
          </c:tx>
          <c:dPt>
            <c:idx val="0"/>
            <c:bubble3D val="0"/>
            <c:spPr>
              <a:solidFill>
                <a:srgbClr val="004586"/>
              </a:solidFill>
            </c:spPr>
            <c:extLst>
              <c:ext xmlns:c16="http://schemas.microsoft.com/office/drawing/2014/chart" uri="{C3380CC4-5D6E-409C-BE32-E72D297353CC}">
                <c16:uniqueId val="{00000006-138E-4BA7-B288-31BE02E484D8}"/>
              </c:ext>
            </c:extLst>
          </c:dPt>
          <c:dPt>
            <c:idx val="1"/>
            <c:bubble3D val="0"/>
            <c:spPr>
              <a:solidFill>
                <a:srgbClr val="FF420E"/>
              </a:solidFill>
            </c:spPr>
            <c:extLst>
              <c:ext xmlns:c16="http://schemas.microsoft.com/office/drawing/2014/chart" uri="{C3380CC4-5D6E-409C-BE32-E72D297353CC}">
                <c16:uniqueId val="{00000008-138E-4BA7-B288-31BE02E484D8}"/>
              </c:ext>
            </c:extLst>
          </c:dPt>
          <c:val>
            <c:numLit>
              <c:formatCode>General</c:formatCode>
              <c:ptCount val="2"/>
              <c:pt idx="0">
                <c:v>70</c:v>
              </c:pt>
              <c:pt idx="1">
                <c:v>30</c:v>
              </c:pt>
            </c:numLit>
          </c:val>
          <c:extLst>
            <c:ext xmlns:c16="http://schemas.microsoft.com/office/drawing/2014/chart" uri="{C3380CC4-5D6E-409C-BE32-E72D297353CC}">
              <c16:uniqueId val="{00000009-138E-4BA7-B288-31BE02E48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D2E00B3-F597-4FC9-8FB6-385D832B31D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74E74B-5C5E-466C-97B2-77050789D5A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3758FD-BD96-419C-AB6C-8240EEF7821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1283B2-F32A-4E59-A6E2-A9DEB033AE3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1DDF114-D145-4983-8658-A78712E8B273}" type="slidenum"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2673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5C839B-A3FB-412A-8640-A88A0F406E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F6455CF-CFBB-4963-A057-AEE98B2D1DA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0F6C427-7B76-4C6D-8A3D-0BF88837D2A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46F645-F863-44FF-B96E-12EF929063B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0A7D5C-4237-470F-B4CD-539D2CAEF5B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E2D94-6FAA-4FC4-9950-01478D5FB5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17E0C31-2FEE-4ABE-8441-C412B01377C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08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e/ee/EPROM_Microchip_SuperMacro.jpg" TargetMode="External"/><Relationship Id="rId2" Type="http://schemas.openxmlformats.org/officeDocument/2006/relationships/hyperlink" Target="https://3druck.com/wp-content/uploads/2015/08/Fabtotum_prism_3d_drucker_3d_printer_sla_fff.jpg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upload.wikimedia.org/wikipedia/commons/6/69/IBM_PC_5150.jpg" TargetMode="External"/><Relationship Id="rId4" Type="http://schemas.openxmlformats.org/officeDocument/2006/relationships/hyperlink" Target="http://static.arduino.org/media/k2/galleries/90/A000066-Arduino-Uno-TH-1front.jpg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www.openrobotx.de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ED1946A6-1180-4356-82B1-D841254D5D14}"/>
              </a:ext>
            </a:extLst>
          </p:cNvPr>
          <p:cNvSpPr/>
          <p:nvPr userDrawn="1"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B303A"/>
          </a:solidFill>
          <a:ln w="0">
            <a:solidFill>
              <a:srgbClr val="B9DCD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30FFC6-FF60-482A-A7CE-D011EC7845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/>
            <a:alphaModFix/>
          </a:blip>
          <a:srcRect r="34" b="8499"/>
          <a:stretch/>
        </p:blipFill>
        <p:spPr>
          <a:xfrm>
            <a:off x="4123081" y="1439863"/>
            <a:ext cx="1833220" cy="197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el 14">
            <a:extLst>
              <a:ext uri="{FF2B5EF4-FFF2-40B4-BE49-F238E27FC236}">
                <a16:creationId xmlns:a16="http://schemas.microsoft.com/office/drawing/2014/main" id="{377BE1B5-B95E-4176-8E88-5483ACF25B74}"/>
              </a:ext>
            </a:extLst>
          </p:cNvPr>
          <p:cNvSpPr txBox="1">
            <a:spLocks/>
          </p:cNvSpPr>
          <p:nvPr userDrawn="1"/>
        </p:nvSpPr>
        <p:spPr>
          <a:xfrm>
            <a:off x="900113" y="4178019"/>
            <a:ext cx="8280400" cy="5211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+mn-lt"/>
              </a:rPr>
              <a:t>Lektion 12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4121A761-24C9-4314-9D0E-8CB43533F024}"/>
              </a:ext>
            </a:extLst>
          </p:cNvPr>
          <p:cNvSpPr txBox="1">
            <a:spLocks/>
          </p:cNvSpPr>
          <p:nvPr userDrawn="1"/>
        </p:nvSpPr>
        <p:spPr>
          <a:xfrm>
            <a:off x="1833938" y="4837130"/>
            <a:ext cx="6445904" cy="904352"/>
          </a:xfrm>
          <a:prstGeom prst="rect">
            <a:avLst/>
          </a:prstGeom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Programmieren mit dem X1 Arduino Roboter</a:t>
            </a:r>
          </a:p>
        </p:txBody>
      </p:sp>
    </p:spTree>
    <p:extLst>
      <p:ext uri="{BB962C8B-B14F-4D97-AF65-F5344CB8AC3E}">
        <p14:creationId xmlns:p14="http://schemas.microsoft.com/office/powerpoint/2010/main" val="408906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_Zweispaltig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900113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720" y="825776"/>
            <a:ext cx="5860740" cy="2632075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Was ist ein </a:t>
            </a:r>
            <a:r>
              <a:rPr lang="de-DE" dirty="0" err="1"/>
              <a:t>Piezo</a:t>
            </a:r>
            <a:r>
              <a:rPr lang="de-DE" dirty="0"/>
              <a:t>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A75ADA4-A84D-420D-94F6-44E71D396CB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810" flipH="1">
            <a:off x="3364860" y="2512756"/>
            <a:ext cx="10026000" cy="11790435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41354C3B-E925-415D-A2B5-995037FC9BB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09177" y="3804083"/>
            <a:ext cx="2874008" cy="177274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600" b="0">
                <a:solidFill>
                  <a:srgbClr val="2B303A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C54B557-46E3-4273-A272-84E8FD2236C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50630" y="3804083"/>
            <a:ext cx="2874008" cy="177274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600" b="0">
                <a:solidFill>
                  <a:srgbClr val="2B303A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85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_Ein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900113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720" y="825776"/>
            <a:ext cx="4262444" cy="2632075"/>
          </a:xfrm>
          <a:prstGeom prst="rect">
            <a:avLst/>
          </a:prstGeom>
        </p:spPr>
        <p:txBody>
          <a:bodyPr anchor="b"/>
          <a:lstStyle>
            <a:lvl1pPr algn="l">
              <a:defRPr sz="54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Wie mache ich einen Ton?</a:t>
            </a: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6CA8D0AD-7603-4086-8856-BB5DDED2FB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10200" y="1"/>
            <a:ext cx="4670425" cy="7559668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94D00E2-0774-4081-9AB9-F3E8C825B66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09177" y="3804083"/>
            <a:ext cx="4140201" cy="130047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600" b="0">
                <a:solidFill>
                  <a:srgbClr val="2B303A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94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_ZweiBil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900113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720" y="825776"/>
            <a:ext cx="4262444" cy="2632075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Was ist ein </a:t>
            </a:r>
            <a:r>
              <a:rPr lang="de-DE" dirty="0" err="1"/>
              <a:t>Piezo</a:t>
            </a:r>
            <a:r>
              <a:rPr lang="de-DE" dirty="0"/>
              <a:t>?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D83800F-01E7-4B7C-B66A-7D9C6B760B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4934" y="3810846"/>
            <a:ext cx="4235379" cy="202926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  <a:defRPr sz="18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1pPr>
            <a:lvl2pPr marL="64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Ein kleiner Lautsprecher</a:t>
            </a:r>
          </a:p>
          <a:p>
            <a:pPr marL="645750" lvl="1" indent="-285750">
              <a:spcAft>
                <a:spcPts val="50"/>
              </a:spcAft>
              <a:buFont typeface="Symbol" panose="05050102010706020507" pitchFamily="18" charset="2"/>
              <a:buChar char="-"/>
            </a:pPr>
            <a:r>
              <a:rPr lang="de-DE" sz="1600" b="0" dirty="0"/>
              <a:t>Unterpunkt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Schnelle Pol-Änderung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Digitaler Pin und Ground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62518C6-A5E0-4795-8130-D5FD8A86BB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0199" y="-408"/>
            <a:ext cx="4670425" cy="35623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9903F720-56EA-4838-A663-8F63694AFC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3244" y="3561941"/>
            <a:ext cx="4670425" cy="399772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884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_ZweiBil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900113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720" y="825776"/>
            <a:ext cx="4262444" cy="2632075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Was ist ein </a:t>
            </a:r>
            <a:r>
              <a:rPr lang="de-DE" dirty="0" err="1"/>
              <a:t>Piezo</a:t>
            </a:r>
            <a:r>
              <a:rPr lang="de-DE" dirty="0"/>
              <a:t>?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62518C6-A5E0-4795-8130-D5FD8A86BB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6" y="3924300"/>
            <a:ext cx="5033357" cy="363578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8009DF9F-7C45-421C-865E-96807D4FB0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50311" y="3923893"/>
            <a:ext cx="5033357" cy="363578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29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43046" y="276808"/>
            <a:ext cx="1037467" cy="140064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879" y="439732"/>
            <a:ext cx="292633" cy="110728"/>
          </a:xfrm>
        </p:spPr>
        <p:txBody>
          <a:bodyPr/>
          <a:lstStyle>
            <a:lvl1pPr algn="r">
              <a:defRPr/>
            </a:lvl1pPr>
          </a:lstStyle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8143046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1320" y="825776"/>
            <a:ext cx="4341179" cy="2632075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Was ist ein </a:t>
            </a:r>
            <a:r>
              <a:rPr lang="de-DE" dirty="0" err="1"/>
              <a:t>Piezo</a:t>
            </a:r>
            <a:r>
              <a:rPr lang="de-DE" dirty="0"/>
              <a:t>?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BF67AE0B-BD75-47A5-B81F-1B6E4DD568D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463886" y="3804083"/>
            <a:ext cx="2874008" cy="1772749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None/>
              <a:defRPr sz="1600" b="0">
                <a:solidFill>
                  <a:srgbClr val="2B303A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70E97A25-BA38-4285-92CE-EC72CE77440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05339" y="3804083"/>
            <a:ext cx="2874008" cy="1772749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None/>
              <a:defRPr sz="1600" b="0">
                <a:solidFill>
                  <a:srgbClr val="2B303A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566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_Einspaltig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43046" y="276808"/>
            <a:ext cx="1037467" cy="140064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879" y="439732"/>
            <a:ext cx="292633" cy="110728"/>
          </a:xfrm>
        </p:spPr>
        <p:txBody>
          <a:bodyPr/>
          <a:lstStyle>
            <a:lvl1pPr algn="r">
              <a:defRPr/>
            </a:lvl1pPr>
          </a:lstStyle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8143046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D83800F-01E7-4B7C-B66A-7D9C6B760B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40313" y="3810846"/>
            <a:ext cx="4254412" cy="2029262"/>
          </a:xfrm>
          <a:prstGeom prst="rect">
            <a:avLst/>
          </a:prstGeom>
        </p:spPr>
        <p:txBody>
          <a:bodyPr/>
          <a:lstStyle>
            <a:lvl1pPr marL="285750" indent="-285750" algn="r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  <a:defRPr sz="18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1pPr>
            <a:lvl2pPr marL="645750" marR="0" indent="-285750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Ein kleiner Lautsprecher</a:t>
            </a:r>
          </a:p>
          <a:p>
            <a:pPr marL="645750" lvl="1" indent="-285750">
              <a:spcAft>
                <a:spcPts val="50"/>
              </a:spcAft>
              <a:buFont typeface="Symbol" panose="05050102010706020507" pitchFamily="18" charset="2"/>
              <a:buChar char="-"/>
            </a:pPr>
            <a:r>
              <a:rPr lang="de-DE" sz="1600" b="0" dirty="0"/>
              <a:t>Unterpunkt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Schnelle Pol-Änderung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Digitaler Pin und Ground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B9C98DB-E6C8-4956-A9B3-58A46EFB1A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1320" y="825776"/>
            <a:ext cx="4341179" cy="2632075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Was ist ein </a:t>
            </a:r>
            <a:r>
              <a:rPr lang="de-DE" dirty="0" err="1"/>
              <a:t>Piezo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45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_Einspaltig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43046" y="276808"/>
            <a:ext cx="1037467" cy="140064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879" y="439732"/>
            <a:ext cx="292633" cy="110728"/>
          </a:xfrm>
        </p:spPr>
        <p:txBody>
          <a:bodyPr/>
          <a:lstStyle>
            <a:lvl1pPr algn="r">
              <a:defRPr/>
            </a:lvl1pPr>
          </a:lstStyle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8143046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D83800F-01E7-4B7C-B66A-7D9C6B760B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40313" y="3810846"/>
            <a:ext cx="4254412" cy="2029262"/>
          </a:xfrm>
          <a:prstGeom prst="rect">
            <a:avLst/>
          </a:prstGeom>
        </p:spPr>
        <p:txBody>
          <a:bodyPr/>
          <a:lstStyle>
            <a:lvl1pPr marL="285750" indent="-285750" algn="r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  <a:defRPr sz="18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1pPr>
            <a:lvl2pPr marL="645750" marR="0" indent="-285750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Ein kleiner Lautsprecher</a:t>
            </a:r>
          </a:p>
          <a:p>
            <a:pPr marL="645750" lvl="1" indent="-285750">
              <a:spcAft>
                <a:spcPts val="50"/>
              </a:spcAft>
              <a:buFont typeface="Symbol" panose="05050102010706020507" pitchFamily="18" charset="2"/>
              <a:buChar char="-"/>
            </a:pPr>
            <a:r>
              <a:rPr lang="de-DE" sz="1600" b="0" dirty="0"/>
              <a:t>Unterpunkt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Schnelle Pol-Änderung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Digitaler Pin und Ground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0711094-D067-4AF6-B818-77FC5C900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2787" y="-3111424"/>
            <a:ext cx="10025799" cy="11790435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00862BB-2867-4722-8CD0-914B49750F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1320" y="825776"/>
            <a:ext cx="4341179" cy="2632075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Was ist ein </a:t>
            </a:r>
            <a:r>
              <a:rPr lang="de-DE" dirty="0" err="1"/>
              <a:t>Piezo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9926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_Einspaltig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43046" y="276808"/>
            <a:ext cx="1037467" cy="140064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879" y="439732"/>
            <a:ext cx="292633" cy="110728"/>
          </a:xfrm>
        </p:spPr>
        <p:txBody>
          <a:bodyPr/>
          <a:lstStyle>
            <a:lvl1pPr algn="r">
              <a:defRPr/>
            </a:lvl1pPr>
          </a:lstStyle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8143046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D83800F-01E7-4B7C-B66A-7D9C6B760B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40313" y="3810846"/>
            <a:ext cx="4254412" cy="2029262"/>
          </a:xfrm>
          <a:prstGeom prst="rect">
            <a:avLst/>
          </a:prstGeom>
        </p:spPr>
        <p:txBody>
          <a:bodyPr/>
          <a:lstStyle>
            <a:lvl1pPr marL="285750" indent="-285750" algn="r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  <a:defRPr sz="18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1pPr>
            <a:lvl2pPr marL="645750" marR="0" indent="-285750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Ein kleiner Lautsprecher</a:t>
            </a:r>
          </a:p>
          <a:p>
            <a:pPr marL="645750" lvl="1" indent="-285750">
              <a:spcAft>
                <a:spcPts val="50"/>
              </a:spcAft>
              <a:buFont typeface="Symbol" panose="05050102010706020507" pitchFamily="18" charset="2"/>
              <a:buChar char="-"/>
            </a:pPr>
            <a:r>
              <a:rPr lang="de-DE" sz="1600" b="0" dirty="0"/>
              <a:t>Unterpunkt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Schnelle Pol-Änderung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Digitaler Pin und Ground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5928EAE-2BAE-4033-B10C-4782AE83DC77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867904" y="-1873779"/>
            <a:ext cx="10026000" cy="1179043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2B04B5D7-20E3-4482-8698-43B2C140C2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1320" y="825776"/>
            <a:ext cx="4341179" cy="2632075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Was ist ein </a:t>
            </a:r>
            <a:r>
              <a:rPr lang="de-DE" dirty="0" err="1"/>
              <a:t>Piezo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1303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_Zwei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43046" y="276808"/>
            <a:ext cx="1037467" cy="140064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879" y="439732"/>
            <a:ext cx="292633" cy="110728"/>
          </a:xfrm>
        </p:spPr>
        <p:txBody>
          <a:bodyPr/>
          <a:lstStyle>
            <a:lvl1pPr algn="r">
              <a:defRPr/>
            </a:lvl1pPr>
          </a:lstStyle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8143046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D83800F-01E7-4B7C-B66A-7D9C6B760B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40313" y="3810846"/>
            <a:ext cx="4254412" cy="2029262"/>
          </a:xfrm>
          <a:prstGeom prst="rect">
            <a:avLst/>
          </a:prstGeom>
        </p:spPr>
        <p:txBody>
          <a:bodyPr/>
          <a:lstStyle>
            <a:lvl1pPr marL="285750" indent="-285750" algn="r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  <a:defRPr sz="18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1pPr>
            <a:lvl2pPr marL="645750" marR="0" indent="-285750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Ein kleiner Lautsprecher</a:t>
            </a:r>
          </a:p>
          <a:p>
            <a:pPr marL="645750" lvl="1" indent="-285750">
              <a:spcAft>
                <a:spcPts val="50"/>
              </a:spcAft>
              <a:buFont typeface="Symbol" panose="05050102010706020507" pitchFamily="18" charset="2"/>
              <a:buChar char="-"/>
            </a:pPr>
            <a:r>
              <a:rPr lang="de-DE" sz="1600" b="0" dirty="0"/>
              <a:t>Unterpunkt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Schnelle Pol-Änderung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Digitaler Pin und Ground</a:t>
            </a: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2386792D-F430-4AA9-A6E8-7A5C4468C08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408"/>
            <a:ext cx="4670425" cy="35623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AB99DC20-D414-476B-BC6E-0159B743C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955" y="3561941"/>
            <a:ext cx="4670425" cy="399772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4A16422-BADE-4C8C-BC9E-B06478A5AA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1320" y="825776"/>
            <a:ext cx="4341179" cy="2632075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Was ist ein </a:t>
            </a:r>
            <a:r>
              <a:rPr lang="de-DE" dirty="0" err="1"/>
              <a:t>Piezo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3530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ts_Ein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43046" y="276808"/>
            <a:ext cx="1037467" cy="140064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87879" y="439732"/>
            <a:ext cx="292633" cy="110728"/>
          </a:xfrm>
        </p:spPr>
        <p:txBody>
          <a:bodyPr/>
          <a:lstStyle>
            <a:lvl1pPr algn="r">
              <a:defRPr/>
            </a:lvl1pPr>
          </a:lstStyle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8143046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D83800F-01E7-4B7C-B66A-7D9C6B760B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40313" y="3810846"/>
            <a:ext cx="4254412" cy="2029262"/>
          </a:xfrm>
          <a:prstGeom prst="rect">
            <a:avLst/>
          </a:prstGeom>
        </p:spPr>
        <p:txBody>
          <a:bodyPr/>
          <a:lstStyle>
            <a:lvl1pPr marL="285750" indent="-285750" algn="r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  <a:defRPr sz="18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1pPr>
            <a:lvl2pPr marL="645750" marR="0" indent="-285750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Ein kleiner Lautsprecher</a:t>
            </a:r>
          </a:p>
          <a:p>
            <a:pPr marL="645750" lvl="1" indent="-285750">
              <a:spcAft>
                <a:spcPts val="50"/>
              </a:spcAft>
              <a:buFont typeface="Symbol" panose="05050102010706020507" pitchFamily="18" charset="2"/>
              <a:buChar char="-"/>
            </a:pPr>
            <a:r>
              <a:rPr lang="de-DE" sz="1600" b="0" dirty="0"/>
              <a:t>Unterpunkt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Schnelle Pol-Änderung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Digitaler Pin und Ground</a:t>
            </a: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443649C6-1474-4E3E-BDC9-10B2BE37D6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955" y="1"/>
            <a:ext cx="4670425" cy="7559668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464B213-6D9A-4CD2-B9C3-13FD0D80CA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1320" y="825776"/>
            <a:ext cx="4341179" cy="2632075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Was ist ein </a:t>
            </a:r>
            <a:r>
              <a:rPr lang="de-DE" dirty="0" err="1"/>
              <a:t>Piezo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027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165C8EE-55B6-41EA-8BCD-CE086983BA3A}"/>
              </a:ext>
            </a:extLst>
          </p:cNvPr>
          <p:cNvGrpSpPr/>
          <p:nvPr userDrawn="1"/>
        </p:nvGrpSpPr>
        <p:grpSpPr>
          <a:xfrm>
            <a:off x="998552" y="1512511"/>
            <a:ext cx="4050564" cy="3482140"/>
            <a:chOff x="1589619" y="2331218"/>
            <a:chExt cx="2940207" cy="2527602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2BE5C96-C501-4F63-9E5B-39B6C9080B0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00105" y="2331218"/>
              <a:ext cx="1919236" cy="1919236"/>
            </a:xfrm>
            <a:prstGeom prst="ellipse">
              <a:avLst/>
            </a:prstGeom>
            <a:solidFill>
              <a:srgbClr val="2B30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A8DBE2D-4382-4AE4-866D-8D885DBAF283}"/>
                </a:ext>
              </a:extLst>
            </p:cNvPr>
            <p:cNvSpPr txBox="1"/>
            <p:nvPr userDrawn="1"/>
          </p:nvSpPr>
          <p:spPr>
            <a:xfrm>
              <a:off x="1589619" y="4454842"/>
              <a:ext cx="2940207" cy="40397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rtlCol="0" anchorCtr="0" compatLnSpc="0">
              <a:spAutoFit/>
            </a:bodyPr>
            <a:lstStyle/>
            <a:p>
              <a:pPr marL="0" marR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2000" b="1" i="0" u="none" strike="noStrike" kern="1200" cap="none" dirty="0">
                  <a:ln>
                    <a:noFill/>
                  </a:ln>
                  <a:solidFill>
                    <a:srgbClr val="2B303A"/>
                  </a:solidFill>
                  <a:latin typeface="Calibri" pitchFamily="34"/>
                  <a:ea typeface="Microsoft YaHei" pitchFamily="2"/>
                  <a:cs typeface="Arial" pitchFamily="2"/>
                </a:rPr>
                <a:t>Etienne Neugebauer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403AD66E-604D-444A-AAB0-A9F2D1FD6349}"/>
              </a:ext>
            </a:extLst>
          </p:cNvPr>
          <p:cNvSpPr txBox="1"/>
          <p:nvPr userDrawn="1"/>
        </p:nvSpPr>
        <p:spPr>
          <a:xfrm>
            <a:off x="2975749" y="5796046"/>
            <a:ext cx="4052530" cy="84230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rtlCol="0" anchorCtr="0" compatLnSpc="0">
            <a:spAutoFit/>
          </a:bodyPr>
          <a:lstStyle/>
          <a:p>
            <a:pPr marL="0" marR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1" i="0" u="none" strike="noStrike" kern="1200" cap="none" dirty="0">
                <a:ln>
                  <a:noFill/>
                </a:ln>
                <a:solidFill>
                  <a:srgbClr val="2B303A"/>
                </a:solidFill>
                <a:latin typeface="Calibri" pitchFamily="34"/>
                <a:ea typeface="Microsoft YaHei" pitchFamily="2"/>
                <a:cs typeface="Arial" pitchFamily="2"/>
              </a:rPr>
              <a:t>Kontakt: </a:t>
            </a:r>
          </a:p>
          <a:p>
            <a:pPr marL="0" marR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solidFill>
                  <a:srgbClr val="2B303A"/>
                </a:solidFill>
                <a:latin typeface="Calibri" pitchFamily="34"/>
                <a:ea typeface="Microsoft YaHei" pitchFamily="2"/>
                <a:cs typeface="Arial" pitchFamily="2"/>
              </a:rPr>
              <a:t>schule@openrobotx.de </a:t>
            </a:r>
            <a:br>
              <a:rPr lang="de-DE" sz="1400" b="0" i="0" u="none" strike="noStrike" kern="1200" cap="none" dirty="0">
                <a:ln>
                  <a:noFill/>
                </a:ln>
                <a:solidFill>
                  <a:srgbClr val="2B303A"/>
                </a:solidFill>
                <a:latin typeface="Calibri" pitchFamily="34"/>
                <a:ea typeface="Microsoft YaHei" pitchFamily="2"/>
                <a:cs typeface="Arial" pitchFamily="2"/>
              </a:rPr>
            </a:br>
            <a:r>
              <a:rPr lang="de-DE" sz="1400" b="0" i="0" u="none" strike="noStrike" kern="1200" cap="none" dirty="0">
                <a:ln>
                  <a:noFill/>
                </a:ln>
                <a:solidFill>
                  <a:srgbClr val="2B303A"/>
                </a:solidFill>
                <a:latin typeface="Calibri" pitchFamily="34"/>
                <a:ea typeface="Microsoft YaHei" pitchFamily="2"/>
                <a:cs typeface="Arial" pitchFamily="2"/>
              </a:rPr>
              <a:t>www.openrobotx.de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A5B1FDC-C1A8-4F8C-A690-188E3FAF5E99}"/>
              </a:ext>
            </a:extLst>
          </p:cNvPr>
          <p:cNvGrpSpPr/>
          <p:nvPr userDrawn="1"/>
        </p:nvGrpSpPr>
        <p:grpSpPr>
          <a:xfrm>
            <a:off x="5129949" y="1512511"/>
            <a:ext cx="4050564" cy="3329580"/>
            <a:chOff x="1589619" y="2331218"/>
            <a:chExt cx="2940207" cy="241686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87592047-7695-427A-AB5D-5FD63AF97E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00105" y="2331218"/>
              <a:ext cx="1919236" cy="1919236"/>
            </a:xfrm>
            <a:prstGeom prst="ellipse">
              <a:avLst/>
            </a:prstGeom>
            <a:solidFill>
              <a:srgbClr val="2B30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D1A50E1-19CB-4C4A-B62E-AB95B4028981}"/>
                </a:ext>
              </a:extLst>
            </p:cNvPr>
            <p:cNvSpPr txBox="1"/>
            <p:nvPr userDrawn="1"/>
          </p:nvSpPr>
          <p:spPr>
            <a:xfrm>
              <a:off x="1589619" y="4454842"/>
              <a:ext cx="2940207" cy="2932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rtlCol="0" anchorCtr="0" compatLnSpc="0">
              <a:spAutoFit/>
            </a:bodyPr>
            <a:lstStyle/>
            <a:p>
              <a:pPr marL="0" marR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2000" b="1" i="0" u="none" strike="noStrike" kern="1200" cap="none" dirty="0">
                  <a:ln>
                    <a:noFill/>
                  </a:ln>
                  <a:solidFill>
                    <a:srgbClr val="2B303A"/>
                  </a:solidFill>
                  <a:latin typeface="Calibri" pitchFamily="34"/>
                  <a:ea typeface="Microsoft YaHei" pitchFamily="2"/>
                  <a:cs typeface="Arial" pitchFamily="2"/>
                </a:rPr>
                <a:t>Alexander </a:t>
              </a:r>
              <a:r>
                <a:rPr lang="de-DE" sz="2000" b="1" i="0" u="none" strike="noStrike" kern="1200" cap="none" dirty="0" err="1">
                  <a:ln>
                    <a:noFill/>
                  </a:ln>
                  <a:solidFill>
                    <a:srgbClr val="2B303A"/>
                  </a:solidFill>
                  <a:latin typeface="Calibri" pitchFamily="34"/>
                  <a:ea typeface="Microsoft YaHei" pitchFamily="2"/>
                  <a:cs typeface="Arial" pitchFamily="2"/>
                </a:rPr>
                <a:t>Zgela</a:t>
              </a:r>
              <a:endParaRPr lang="de-DE" sz="2000" b="1" i="0" u="none" strike="noStrike" kern="1200" cap="none" dirty="0">
                <a:ln>
                  <a:noFill/>
                </a:ln>
                <a:solidFill>
                  <a:srgbClr val="2B303A"/>
                </a:solidFill>
                <a:latin typeface="Calibri" pitchFamily="34"/>
                <a:ea typeface="Microsoft YaHei" pitchFamily="2"/>
                <a:cs typeface="Arial" pitchFamily="2"/>
              </a:endParaRPr>
            </a:p>
          </p:txBody>
        </p: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888179E-A69A-4208-8FE8-BAAB4EE45C70}"/>
              </a:ext>
            </a:extLst>
          </p:cNvPr>
          <p:cNvCxnSpPr>
            <a:cxnSpLocks/>
          </p:cNvCxnSpPr>
          <p:nvPr userDrawn="1"/>
        </p:nvCxnSpPr>
        <p:spPr>
          <a:xfrm>
            <a:off x="4492625" y="5618246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64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162" y="825776"/>
            <a:ext cx="8270352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29521609-3BCC-42E3-9F2B-0DDCEFB766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00113" y="276808"/>
            <a:ext cx="1037467" cy="140064"/>
          </a:xfrm>
        </p:spPr>
        <p:txBody>
          <a:bodyPr/>
          <a:lstStyle/>
          <a:p>
            <a:r>
              <a:rPr lang="de-DE" dirty="0"/>
              <a:t>www.openrobotx.de</a:t>
            </a:r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3C1EE9BF-C9F2-482A-A892-A35FEA915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0113" y="439732"/>
            <a:ext cx="292633" cy="110728"/>
          </a:xfrm>
        </p:spPr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A766BFA-73FD-416B-8CF8-F7E9CFB7A1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5845" y="3791079"/>
            <a:ext cx="8254667" cy="4776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2B303A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Aufgabenbeschreibung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6EBAC0A2-C868-43F7-9868-A2EE819456C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900113" y="4385646"/>
            <a:ext cx="8280400" cy="2029262"/>
          </a:xfrm>
          <a:prstGeom prst="rect">
            <a:avLst/>
          </a:prstGeom>
        </p:spPr>
        <p:txBody>
          <a:bodyPr/>
          <a:lstStyle>
            <a:lvl1pPr marL="285750" indent="-285750" algn="ctr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  <a:defRPr sz="18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1pPr>
            <a:lvl2pPr marL="645750" marR="0" indent="-285750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Ein kleiner Lautsprecher</a:t>
            </a:r>
          </a:p>
          <a:p>
            <a:pPr marL="645750" lvl="1" indent="-285750">
              <a:spcAft>
                <a:spcPts val="50"/>
              </a:spcAft>
              <a:buFont typeface="Symbol" panose="05050102010706020507" pitchFamily="18" charset="2"/>
              <a:buChar char="-"/>
            </a:pPr>
            <a:r>
              <a:rPr lang="de-DE" sz="1600" b="0" dirty="0"/>
              <a:t>Unterpunkt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Schnelle Pol-Änderung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Digitaler Pin und Ground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78716E-686F-4FF9-96A6-03D7228DF608}"/>
              </a:ext>
            </a:extLst>
          </p:cNvPr>
          <p:cNvCxnSpPr>
            <a:cxnSpLocks/>
          </p:cNvCxnSpPr>
          <p:nvPr userDrawn="1"/>
        </p:nvCxnSpPr>
        <p:spPr>
          <a:xfrm>
            <a:off x="4505031" y="3563938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49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162" y="825776"/>
            <a:ext cx="8270352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Ein Zitat</a:t>
            </a: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29521609-3BCC-42E3-9F2B-0DDCEFB766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00113" y="276808"/>
            <a:ext cx="1037467" cy="140064"/>
          </a:xfrm>
        </p:spPr>
        <p:txBody>
          <a:bodyPr/>
          <a:lstStyle/>
          <a:p>
            <a:r>
              <a:rPr lang="de-DE" dirty="0"/>
              <a:t>www.openrobotx.de</a:t>
            </a:r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3C1EE9BF-C9F2-482A-A892-A35FEA915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0113" y="439732"/>
            <a:ext cx="292633" cy="110728"/>
          </a:xfrm>
        </p:spPr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A9CCAED-47D2-4314-B02E-C5AF1BAB0B2C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810" flipH="1">
            <a:off x="3364860" y="2512756"/>
            <a:ext cx="10026000" cy="11790435"/>
          </a:xfrm>
          <a:prstGeom prst="rect">
            <a:avLst/>
          </a:prstGeom>
        </p:spPr>
      </p:pic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A766BFA-73FD-416B-8CF8-F7E9CFB7A1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5845" y="3682927"/>
            <a:ext cx="8254667" cy="827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2B303A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„Die Wahrheit ist zu schlau, </a:t>
            </a:r>
            <a:br>
              <a:rPr lang="de-DE" dirty="0"/>
            </a:br>
            <a:r>
              <a:rPr lang="de-DE" dirty="0"/>
              <a:t>um gefangen zu werden.“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8B50EE21-5908-46B7-AFFC-609D0675BF4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915797" y="4646873"/>
            <a:ext cx="8264716" cy="31412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b="0">
                <a:solidFill>
                  <a:srgbClr val="2B303A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- Von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563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900113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720" y="825776"/>
            <a:ext cx="4262444" cy="2632075"/>
          </a:xfrm>
          <a:prstGeom prst="rect">
            <a:avLst/>
          </a:prstGeom>
        </p:spPr>
        <p:txBody>
          <a:bodyPr anchor="b"/>
          <a:lstStyle>
            <a:lvl1pPr algn="l">
              <a:defRPr sz="4400" i="1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Quellen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D83800F-01E7-4B7C-B66A-7D9C6B760B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4934" y="3810846"/>
            <a:ext cx="4235379" cy="202926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  <a:defRPr sz="14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1pPr>
            <a:lvl2pPr marL="64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rgbClr val="2B303A"/>
                </a:solidFill>
                <a:hlinkClick r:id="rId2"/>
              </a:rPr>
              <a:t>https://3druck.com/wp-content/uploads/2015/08/Fabtotum_prism_3d_drucker_3d_printer_sla_fff.jpg</a:t>
            </a:r>
            <a:endParaRPr lang="de-DE" sz="1600" b="0" dirty="0">
              <a:solidFill>
                <a:srgbClr val="2B303A"/>
              </a:solidFill>
            </a:endParaRP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rgbClr val="2B303A"/>
                </a:solidFill>
                <a:hlinkClick r:id="rId3"/>
              </a:rPr>
              <a:t>https://upload.wikimedia.org/wikipedia/commons/e/ee/EPROM_Microchip_SuperMacro.jpg</a:t>
            </a:r>
            <a:endParaRPr lang="de-DE" sz="1600" b="0" dirty="0">
              <a:solidFill>
                <a:srgbClr val="2B303A"/>
              </a:solidFill>
            </a:endParaRP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rgbClr val="2B303A"/>
                </a:solidFill>
                <a:hlinkClick r:id="rId4"/>
              </a:rPr>
              <a:t>http://static.arduino.org/media/k2/galleries/90/A000066-Arduino-Uno-TH-1front.jpg</a:t>
            </a:r>
            <a:endParaRPr lang="de-DE" sz="1600" b="0" dirty="0">
              <a:solidFill>
                <a:srgbClr val="2B303A"/>
              </a:solidFill>
            </a:endParaRP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rgbClr val="2B303A"/>
                </a:solidFill>
                <a:hlinkClick r:id="rId5"/>
              </a:rPr>
              <a:t>https://upload.wikimedia.org/wikipedia/commons/6/69/IBM_PC_5150.jpg</a:t>
            </a:r>
            <a:endParaRPr lang="de-DE" sz="1600" b="0" dirty="0">
              <a:solidFill>
                <a:srgbClr val="2B303A"/>
              </a:solidFill>
            </a:endParaRP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endParaRPr lang="de-DE" sz="1600" b="0" dirty="0">
              <a:solidFill>
                <a:srgbClr val="2B303A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3ABA278-1B5F-4319-B589-64C624E0848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302353" y="3810846"/>
            <a:ext cx="3878159" cy="202926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  <a:defRPr sz="14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1pPr>
            <a:lvl2pPr marL="64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rgbClr val="2B303A"/>
                </a:solidFill>
                <a:hlinkClick r:id="rId2"/>
              </a:rPr>
              <a:t>https://3druck.com/wp-content/uploads/2015/08/Fabtotum_prism_3d_drucker_3d_printer_sla_fff.jpg</a:t>
            </a:r>
            <a:endParaRPr lang="de-DE" sz="1600" b="0" dirty="0">
              <a:solidFill>
                <a:srgbClr val="2B303A"/>
              </a:solidFill>
            </a:endParaRP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rgbClr val="2B303A"/>
                </a:solidFill>
                <a:hlinkClick r:id="rId3"/>
              </a:rPr>
              <a:t>https://upload.wikimedia.org/wikipedia/commons/e/ee/EPROM_Microchip_SuperMacro.jpg</a:t>
            </a:r>
            <a:endParaRPr lang="de-DE" sz="1600" b="0" dirty="0">
              <a:solidFill>
                <a:srgbClr val="2B303A"/>
              </a:solidFill>
            </a:endParaRP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rgbClr val="2B303A"/>
                </a:solidFill>
                <a:hlinkClick r:id="rId4"/>
              </a:rPr>
              <a:t>http://static.arduino.org/media/k2/galleries/90/A000066-Arduino-Uno-TH-1front.jpg</a:t>
            </a:r>
            <a:endParaRPr lang="de-DE" sz="1600" b="0" dirty="0">
              <a:solidFill>
                <a:srgbClr val="2B303A"/>
              </a:solidFill>
            </a:endParaRP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>
                <a:solidFill>
                  <a:srgbClr val="2B303A"/>
                </a:solidFill>
                <a:hlinkClick r:id="rId5"/>
              </a:rPr>
              <a:t>https://upload.wikimedia.org/wikipedia/commons/6/69/IBM_PC_5150.jpg</a:t>
            </a:r>
            <a:endParaRPr lang="de-DE" sz="1600" b="0" dirty="0">
              <a:solidFill>
                <a:srgbClr val="2B303A"/>
              </a:solidFill>
            </a:endParaRP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endParaRPr lang="de-DE" sz="1600" b="0" dirty="0">
              <a:solidFill>
                <a:srgbClr val="2B30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_Zweispaltig_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www.openrobotx.de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900113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61B3266-E3EB-456A-A0E8-CE70810FE575}"/>
              </a:ext>
            </a:extLst>
          </p:cNvPr>
          <p:cNvGrpSpPr/>
          <p:nvPr userDrawn="1"/>
        </p:nvGrpSpPr>
        <p:grpSpPr>
          <a:xfrm>
            <a:off x="6523038" y="2600304"/>
            <a:ext cx="2874960" cy="2520000"/>
            <a:chOff x="582887" y="1732856"/>
            <a:chExt cx="2874960" cy="2520000"/>
          </a:xfrm>
        </p:grpSpPr>
        <p:graphicFrame>
          <p:nvGraphicFramePr>
            <p:cNvPr id="16" name="Diagramm 15">
              <a:extLst>
                <a:ext uri="{FF2B5EF4-FFF2-40B4-BE49-F238E27FC236}">
                  <a16:creationId xmlns:a16="http://schemas.microsoft.com/office/drawing/2014/main" id="{BA50522D-414A-4F8C-AD59-8A14CD1E6F22}"/>
                </a:ext>
              </a:extLst>
            </p:cNvPr>
            <p:cNvGraphicFramePr/>
            <p:nvPr userDrawn="1">
              <p:extLst>
                <p:ext uri="{D42A27DB-BD31-4B8C-83A1-F6EECF244321}">
                  <p14:modId xmlns:p14="http://schemas.microsoft.com/office/powerpoint/2010/main" val="2712755856"/>
                </p:ext>
              </p:extLst>
            </p:nvPr>
          </p:nvGraphicFramePr>
          <p:xfrm>
            <a:off x="582887" y="1732856"/>
            <a:ext cx="2874960" cy="25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C9A506E-157C-4808-A799-F546FC2C9992}"/>
                </a:ext>
              </a:extLst>
            </p:cNvPr>
            <p:cNvSpPr txBox="1"/>
            <p:nvPr userDrawn="1"/>
          </p:nvSpPr>
          <p:spPr>
            <a:xfrm>
              <a:off x="1119269" y="3236359"/>
              <a:ext cx="1102320" cy="587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600" b="0" i="0" u="none" strike="noStrike" kern="1200" cap="none">
                  <a:ln>
                    <a:noFill/>
                  </a:ln>
                  <a:solidFill>
                    <a:srgbClr val="B9DCD2"/>
                  </a:solidFill>
                  <a:latin typeface="Calibri" pitchFamily="34"/>
                  <a:ea typeface="Microsoft YaHei" pitchFamily="2"/>
                  <a:cs typeface="Arial" pitchFamily="2"/>
                </a:defRPr>
              </a:pPr>
              <a:r>
                <a:rPr lang="de-DE" sz="1600" b="1" i="0" u="none" strike="noStrike" kern="1200" cap="none" dirty="0">
                  <a:ln>
                    <a:noFill/>
                  </a:ln>
                  <a:solidFill>
                    <a:srgbClr val="B9DCD2"/>
                  </a:solidFill>
                  <a:latin typeface="Calibri" pitchFamily="34"/>
                  <a:ea typeface="Microsoft YaHei" pitchFamily="2"/>
                  <a:cs typeface="Arial" pitchFamily="2"/>
                </a:rPr>
                <a:t>70%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600" b="0" i="0" u="none" strike="noStrike" kern="1200" cap="none">
                  <a:ln>
                    <a:noFill/>
                  </a:ln>
                  <a:solidFill>
                    <a:srgbClr val="B9DCD2"/>
                  </a:solidFill>
                  <a:latin typeface="Calibri" pitchFamily="34"/>
                  <a:ea typeface="Microsoft YaHei" pitchFamily="2"/>
                  <a:cs typeface="Arial" pitchFamily="2"/>
                </a:defRPr>
              </a:pPr>
              <a:r>
                <a:rPr lang="de-DE" sz="1600" b="1" i="0" u="none" strike="noStrike" kern="1200" cap="none" dirty="0">
                  <a:ln>
                    <a:noFill/>
                  </a:ln>
                  <a:solidFill>
                    <a:srgbClr val="B9DCD2"/>
                  </a:solidFill>
                  <a:latin typeface="Calibri" pitchFamily="34"/>
                  <a:ea typeface="Microsoft YaHei" pitchFamily="2"/>
                  <a:cs typeface="Arial" pitchFamily="2"/>
                </a:rPr>
                <a:t>mündlich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7577B21-0C89-4847-A1D4-ED70793A6A86}"/>
                </a:ext>
              </a:extLst>
            </p:cNvPr>
            <p:cNvSpPr txBox="1"/>
            <p:nvPr userDrawn="1"/>
          </p:nvSpPr>
          <p:spPr>
            <a:xfrm>
              <a:off x="1926305" y="2223851"/>
              <a:ext cx="1102320" cy="587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600" b="0" i="0" u="none" strike="noStrike" kern="1200" cap="none">
                  <a:ln>
                    <a:noFill/>
                  </a:ln>
                  <a:solidFill>
                    <a:srgbClr val="2B303A"/>
                  </a:solidFill>
                  <a:latin typeface="Calibri" pitchFamily="34"/>
                  <a:ea typeface="Microsoft YaHei" pitchFamily="2"/>
                  <a:cs typeface="Arial" pitchFamily="2"/>
                </a:defRPr>
              </a:pPr>
              <a:r>
                <a:rPr lang="de-DE" sz="1600" b="1" i="0" u="none" strike="noStrike" kern="1200" cap="none" dirty="0">
                  <a:ln>
                    <a:noFill/>
                  </a:ln>
                  <a:solidFill>
                    <a:srgbClr val="2B303A"/>
                  </a:solidFill>
                  <a:latin typeface="Calibri" pitchFamily="34"/>
                  <a:ea typeface="Microsoft YaHei" pitchFamily="2"/>
                  <a:cs typeface="Arial" pitchFamily="2"/>
                </a:rPr>
                <a:t>30%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600" b="0" i="0" u="none" strike="noStrike" kern="1200" cap="none">
                  <a:ln>
                    <a:noFill/>
                  </a:ln>
                  <a:solidFill>
                    <a:srgbClr val="2B303A"/>
                  </a:solidFill>
                  <a:latin typeface="Calibri" pitchFamily="34"/>
                  <a:ea typeface="Microsoft YaHei" pitchFamily="2"/>
                  <a:cs typeface="Arial" pitchFamily="2"/>
                </a:defRPr>
              </a:pPr>
              <a:r>
                <a:rPr lang="de-DE" sz="1600" b="1" i="0" u="none" strike="noStrike" kern="1200" cap="none" dirty="0">
                  <a:ln>
                    <a:noFill/>
                  </a:ln>
                  <a:solidFill>
                    <a:srgbClr val="2B303A"/>
                  </a:solidFill>
                  <a:latin typeface="Calibri" pitchFamily="34"/>
                  <a:ea typeface="Microsoft YaHei" pitchFamily="2"/>
                  <a:cs typeface="Arial" pitchFamily="2"/>
                </a:rPr>
                <a:t>Arbeiten</a:t>
              </a:r>
            </a:p>
          </p:txBody>
        </p:sp>
      </p:grpSp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720" y="825776"/>
            <a:ext cx="5860740" cy="2632075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Organisation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D83800F-01E7-4B7C-B66A-7D9C6B760B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4934" y="3810846"/>
            <a:ext cx="3177131" cy="202926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  <a:defRPr sz="1600">
                <a:solidFill>
                  <a:srgbClr val="2B303A"/>
                </a:solidFill>
                <a:latin typeface="+mn-lt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Unterrichtszeiten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Mittwoch 7. Stunde </a:t>
            </a:r>
            <a:br>
              <a:rPr lang="de-DE" dirty="0"/>
            </a:br>
            <a:r>
              <a:rPr lang="de-DE" dirty="0"/>
              <a:t>von 14:00 </a:t>
            </a:r>
            <a:r>
              <a:rPr lang="de-DE" sz="1600" b="0" dirty="0"/>
              <a:t>– 15:30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D5C2E032-3305-4A7F-A6DA-293F78E9F38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753918" y="3812075"/>
            <a:ext cx="2874960" cy="202926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  <a:defRPr sz="1600">
                <a:solidFill>
                  <a:srgbClr val="2B303A"/>
                </a:solidFill>
                <a:latin typeface="+mn-lt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Unterrichtszeiten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Mittwoch 7. Stunde </a:t>
            </a:r>
            <a:br>
              <a:rPr lang="de-DE" dirty="0"/>
            </a:br>
            <a:r>
              <a:rPr lang="de-DE" dirty="0"/>
              <a:t>von 14:00 </a:t>
            </a:r>
            <a:r>
              <a:rPr lang="de-DE" sz="1600" b="0" dirty="0"/>
              <a:t>– 15:30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05589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_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www.openrobotx.de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900113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720" y="825776"/>
            <a:ext cx="5860740" cy="2632075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Organisation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D83800F-01E7-4B7C-B66A-7D9C6B760B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4934" y="3810846"/>
            <a:ext cx="3177131" cy="202926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  <a:defRPr sz="1600">
                <a:solidFill>
                  <a:srgbClr val="2B303A"/>
                </a:solidFill>
                <a:latin typeface="+mn-lt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Unterrichtszeiten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Mittwoch 7. Stunde </a:t>
            </a:r>
            <a:br>
              <a:rPr lang="de-DE" dirty="0"/>
            </a:br>
            <a:r>
              <a:rPr lang="de-DE" dirty="0"/>
              <a:t>von 14:00 </a:t>
            </a:r>
            <a:r>
              <a:rPr lang="de-DE" sz="1600" b="0" dirty="0"/>
              <a:t>– 15:30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D5C2E032-3305-4A7F-A6DA-293F78E9F38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753918" y="3812075"/>
            <a:ext cx="2874960" cy="202926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  <a:defRPr sz="1600">
                <a:solidFill>
                  <a:srgbClr val="2B303A"/>
                </a:solidFill>
                <a:latin typeface="+mn-lt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Unterrichtszeiten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Mittwoch 7. Stunde </a:t>
            </a:r>
            <a:br>
              <a:rPr lang="de-DE" dirty="0"/>
            </a:br>
            <a:r>
              <a:rPr lang="de-DE" dirty="0"/>
              <a:t>von 14:00 </a:t>
            </a:r>
            <a:r>
              <a:rPr lang="de-DE" sz="1600" b="0" dirty="0"/>
              <a:t>– 15:30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39BCFF6-D44A-4DB2-9E4F-3F4083FF9B2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92483" y="3813304"/>
            <a:ext cx="2874960" cy="202926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  <a:defRPr sz="1600">
                <a:solidFill>
                  <a:srgbClr val="2B303A"/>
                </a:solidFill>
                <a:latin typeface="+mn-lt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Unterrichtszeiten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Mittwoch 7. Stunde </a:t>
            </a:r>
            <a:br>
              <a:rPr lang="de-DE" dirty="0"/>
            </a:br>
            <a:r>
              <a:rPr lang="de-DE" dirty="0"/>
              <a:t>von 14:00 </a:t>
            </a:r>
            <a:r>
              <a:rPr lang="de-DE" sz="1600" b="0" dirty="0"/>
              <a:t>– 15:30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75488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www.openrobotx.de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900113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720" y="825776"/>
            <a:ext cx="5860740" cy="2632075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Inhaltsverzeichnis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D83800F-01E7-4B7C-B66A-7D9C6B760B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4934" y="3810846"/>
            <a:ext cx="5823526" cy="202926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  <a:defRPr sz="1800" b="1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marL="342900" indent="-342900">
              <a:spcAft>
                <a:spcPts val="50"/>
              </a:spcAft>
              <a:buFont typeface="+mj-lt"/>
              <a:buAutoNum type="arabicPeriod"/>
            </a:pPr>
            <a:r>
              <a:rPr lang="de-DE" sz="1600" b="0" dirty="0"/>
              <a:t>Was war das gleich letzte Woche?</a:t>
            </a:r>
          </a:p>
          <a:p>
            <a:pPr marL="342900" indent="-342900">
              <a:spcAft>
                <a:spcPts val="50"/>
              </a:spcAft>
              <a:buFont typeface="+mj-lt"/>
              <a:buAutoNum type="arabicPeriod"/>
            </a:pPr>
            <a:r>
              <a:rPr lang="de-DE" sz="1600" b="0" dirty="0"/>
              <a:t>Was ist ein </a:t>
            </a:r>
            <a:r>
              <a:rPr lang="de-DE" sz="1600" b="0" dirty="0" err="1"/>
              <a:t>Piezo</a:t>
            </a:r>
            <a:r>
              <a:rPr lang="de-DE" sz="1600" b="0" dirty="0"/>
              <a:t>?</a:t>
            </a:r>
          </a:p>
          <a:p>
            <a:pPr marL="342900" indent="-342900">
              <a:spcAft>
                <a:spcPts val="50"/>
              </a:spcAft>
              <a:buFont typeface="+mj-lt"/>
              <a:buAutoNum type="arabicPeriod"/>
            </a:pPr>
            <a:r>
              <a:rPr lang="de-DE" sz="1600" b="0" dirty="0"/>
              <a:t>Wie mache ich einen Ton?</a:t>
            </a:r>
          </a:p>
          <a:p>
            <a:pPr marL="342900" indent="-342900">
              <a:spcAft>
                <a:spcPts val="50"/>
              </a:spcAft>
              <a:buFont typeface="+mj-lt"/>
              <a:buAutoNum type="arabicPeriod"/>
            </a:pPr>
            <a:r>
              <a:rPr lang="de-DE" sz="1600" b="0" dirty="0"/>
              <a:t>Zusatzaufgabe: Mini Klavier</a:t>
            </a:r>
          </a:p>
        </p:txBody>
      </p:sp>
    </p:spTree>
    <p:extLst>
      <p:ext uri="{BB962C8B-B14F-4D97-AF65-F5344CB8AC3E}">
        <p14:creationId xmlns:p14="http://schemas.microsoft.com/office/powerpoint/2010/main" val="72767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_Einspaltig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900113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720" y="825776"/>
            <a:ext cx="5860740" cy="2632075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Was ist ein </a:t>
            </a:r>
            <a:r>
              <a:rPr lang="de-DE" dirty="0" err="1"/>
              <a:t>Piezo</a:t>
            </a:r>
            <a:r>
              <a:rPr lang="de-DE" dirty="0"/>
              <a:t>?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D83800F-01E7-4B7C-B66A-7D9C6B760B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4934" y="3810846"/>
            <a:ext cx="5823526" cy="202926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  <a:defRPr sz="18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1pPr>
            <a:lvl2pPr marL="64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Ein kleiner Lautsprecher</a:t>
            </a:r>
          </a:p>
          <a:p>
            <a:pPr marL="645750" lvl="1" indent="-285750">
              <a:spcAft>
                <a:spcPts val="50"/>
              </a:spcAft>
              <a:buFont typeface="Symbol" panose="05050102010706020507" pitchFamily="18" charset="2"/>
              <a:buChar char="-"/>
            </a:pPr>
            <a:r>
              <a:rPr lang="de-DE" sz="1600" b="0" dirty="0"/>
              <a:t>Unterpunkt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Schnelle Pol-Änderung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Digitaler Pin und Ground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13FAD1-C5F9-4568-B602-D4F3B32E715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9718" y="-3111424"/>
            <a:ext cx="10026000" cy="117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3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_Einspaltig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900113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720" y="825776"/>
            <a:ext cx="5860740" cy="2632075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Was ist ein </a:t>
            </a:r>
            <a:r>
              <a:rPr lang="de-DE" dirty="0" err="1"/>
              <a:t>Piezo</a:t>
            </a:r>
            <a:r>
              <a:rPr lang="de-DE" dirty="0"/>
              <a:t>?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D83800F-01E7-4B7C-B66A-7D9C6B760B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4934" y="3810846"/>
            <a:ext cx="5823526" cy="202926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  <a:defRPr sz="18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1pPr>
            <a:lvl2pPr marL="64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Ein kleiner Lautsprecher</a:t>
            </a:r>
          </a:p>
          <a:p>
            <a:pPr marL="645750" lvl="1" indent="-285750">
              <a:spcAft>
                <a:spcPts val="50"/>
              </a:spcAft>
              <a:buFont typeface="Symbol" panose="05050102010706020507" pitchFamily="18" charset="2"/>
              <a:buChar char="-"/>
            </a:pPr>
            <a:r>
              <a:rPr lang="de-DE" sz="1600" b="0" dirty="0"/>
              <a:t>Unterpunkt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Schnelle Pol-Änderung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Digitaler Pin und Ground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A75ADA4-A84D-420D-94F6-44E71D396CB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810" flipH="1">
            <a:off x="3364860" y="2512756"/>
            <a:ext cx="10026000" cy="117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_Einspaltig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900113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720" y="825776"/>
            <a:ext cx="5860740" cy="2632075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Was ist ein </a:t>
            </a:r>
            <a:r>
              <a:rPr lang="de-DE" dirty="0" err="1"/>
              <a:t>Piezo</a:t>
            </a:r>
            <a:r>
              <a:rPr lang="de-DE" dirty="0"/>
              <a:t>?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D83800F-01E7-4B7C-B66A-7D9C6B760BC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4934" y="3810846"/>
            <a:ext cx="5823526" cy="202926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50"/>
              </a:spcAft>
              <a:buFont typeface="Courier New" panose="02070309020205020404" pitchFamily="49" charset="0"/>
              <a:buChar char="o"/>
              <a:defRPr sz="18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1pPr>
            <a:lvl2pPr marL="64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>
                <a:solidFill>
                  <a:srgbClr val="2B303A"/>
                </a:solidFill>
                <a:highlight>
                  <a:scrgbClr r="0" g="0" b="0">
                    <a:alpha val="0"/>
                  </a:scrgbClr>
                </a:highlight>
                <a:latin typeface="+mn-lt"/>
              </a:defRPr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1600">
                <a:solidFill>
                  <a:srgbClr val="2B303A"/>
                </a:solidFill>
                <a:latin typeface="+mn-lt"/>
              </a:defRPr>
            </a:lvl5pPr>
          </a:lstStyle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Ein kleiner Lautsprecher</a:t>
            </a:r>
          </a:p>
          <a:p>
            <a:pPr marL="645750" lvl="1" indent="-285750">
              <a:spcAft>
                <a:spcPts val="50"/>
              </a:spcAft>
              <a:buFont typeface="Symbol" panose="05050102010706020507" pitchFamily="18" charset="2"/>
              <a:buChar char="-"/>
            </a:pPr>
            <a:r>
              <a:rPr lang="de-DE" sz="1600" b="0" dirty="0"/>
              <a:t>Unterpunkt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Schnelle Pol-Änderung</a:t>
            </a:r>
          </a:p>
          <a:p>
            <a:pPr marL="285750" indent="-285750">
              <a:spcAft>
                <a:spcPts val="50"/>
              </a:spcAft>
              <a:buFont typeface="Courier New" panose="02070309020205020404" pitchFamily="49" charset="0"/>
              <a:buChar char="o"/>
            </a:pPr>
            <a:r>
              <a:rPr lang="de-DE" sz="1600" b="0" dirty="0"/>
              <a:t>Digitaler Pin und Ground</a:t>
            </a:r>
          </a:p>
        </p:txBody>
      </p:sp>
    </p:spTree>
    <p:extLst>
      <p:ext uri="{BB962C8B-B14F-4D97-AF65-F5344CB8AC3E}">
        <p14:creationId xmlns:p14="http://schemas.microsoft.com/office/powerpoint/2010/main" val="150539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_Zweispaltig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24F27A-4DDF-4F74-8B02-47CE03A18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www.openrobotx.de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32D166-3E9E-4256-B0A6-883C7D91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B02241-8AFA-4FB7-B9C5-1D10C85FEF1D}"/>
              </a:ext>
            </a:extLst>
          </p:cNvPr>
          <p:cNvCxnSpPr>
            <a:cxnSpLocks/>
          </p:cNvCxnSpPr>
          <p:nvPr userDrawn="1"/>
        </p:nvCxnSpPr>
        <p:spPr>
          <a:xfrm>
            <a:off x="900113" y="3561942"/>
            <a:ext cx="1037467" cy="0"/>
          </a:xfrm>
          <a:prstGeom prst="line">
            <a:avLst/>
          </a:prstGeom>
          <a:ln w="44450">
            <a:solidFill>
              <a:srgbClr val="2B30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FAF9BC1-14B4-4E0F-B932-D06CBEC84F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720" y="825776"/>
            <a:ext cx="5860740" cy="2632075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2B303A"/>
                </a:solidFill>
              </a:defRPr>
            </a:lvl1pPr>
          </a:lstStyle>
          <a:p>
            <a:r>
              <a:rPr lang="de-DE" dirty="0"/>
              <a:t>Was ist ein </a:t>
            </a:r>
            <a:r>
              <a:rPr lang="de-DE" dirty="0" err="1"/>
              <a:t>Piezo</a:t>
            </a:r>
            <a:r>
              <a:rPr lang="de-DE" dirty="0"/>
              <a:t>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13FAD1-C5F9-4568-B602-D4F3B32E715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9718" y="-3111424"/>
            <a:ext cx="10026000" cy="11790435"/>
          </a:xfrm>
          <a:prstGeom prst="rect">
            <a:avLst/>
          </a:prstGeom>
        </p:spPr>
      </p:pic>
      <p:sp>
        <p:nvSpPr>
          <p:cNvPr id="9" name="Textplatzhalter 2">
            <a:extLst>
              <a:ext uri="{FF2B5EF4-FFF2-40B4-BE49-F238E27FC236}">
                <a16:creationId xmlns:a16="http://schemas.microsoft.com/office/drawing/2014/main" id="{156134CE-9B1D-432A-8ED0-420BD4A7731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09177" y="3804083"/>
            <a:ext cx="2874008" cy="177274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600" b="0">
                <a:solidFill>
                  <a:srgbClr val="2B303A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F35FBEC-7BCC-4F00-8B7D-9519EC61CCE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50630" y="3804083"/>
            <a:ext cx="2874008" cy="177274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600" b="0">
                <a:solidFill>
                  <a:srgbClr val="2B303A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48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81E2739C-ADF2-41E1-9E17-09372EF7F610}"/>
              </a:ext>
            </a:extLst>
          </p:cNvPr>
          <p:cNvSpPr/>
          <p:nvPr userDrawn="1"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9DCD2"/>
          </a:solidFill>
          <a:ln w="0">
            <a:solidFill>
              <a:srgbClr val="C4E7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4" name="Fußzeilenplatzhalter 5">
            <a:extLst>
              <a:ext uri="{FF2B5EF4-FFF2-40B4-BE49-F238E27FC236}">
                <a16:creationId xmlns:a16="http://schemas.microsoft.com/office/drawing/2014/main" id="{E49F385A-994E-40AB-93FC-932EFC33B8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900113" y="276808"/>
            <a:ext cx="1037467" cy="1400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rtl="0" hangingPunct="0">
              <a:buNone/>
              <a:tabLst/>
              <a:defRPr lang="de-DE" sz="900" b="1" kern="1200">
                <a:solidFill>
                  <a:srgbClr val="2B303A"/>
                </a:solidFill>
                <a:latin typeface="Calibri" pitchFamily="34"/>
                <a:ea typeface="Segoe UI" pitchFamily="2"/>
                <a:cs typeface="Tahoma" pitchFamily="2"/>
              </a:defRPr>
            </a:lvl1pPr>
          </a:lstStyle>
          <a:p>
            <a:r>
              <a:rPr lang="de-DE" dirty="0"/>
              <a:t>www.openrobotx.de</a:t>
            </a:r>
          </a:p>
        </p:txBody>
      </p:sp>
      <p:sp>
        <p:nvSpPr>
          <p:cNvPr id="25" name="Foliennummernplatzhalter 6">
            <a:extLst>
              <a:ext uri="{FF2B5EF4-FFF2-40B4-BE49-F238E27FC236}">
                <a16:creationId xmlns:a16="http://schemas.microsoft.com/office/drawing/2014/main" id="{2049E17C-C53E-4392-9A50-6666A31A07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00113" y="439732"/>
            <a:ext cx="292633" cy="1107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rtl="0" hangingPunct="0">
              <a:buNone/>
              <a:tabLst/>
              <a:defRPr lang="de-DE" sz="900" b="1" kern="1200">
                <a:solidFill>
                  <a:srgbClr val="2B303A"/>
                </a:solidFill>
                <a:latin typeface="Calibri" pitchFamily="34"/>
                <a:ea typeface="Segoe UI" pitchFamily="2"/>
                <a:cs typeface="Tahoma" pitchFamily="2"/>
              </a:defRPr>
            </a:lvl1pPr>
          </a:lstStyle>
          <a:p>
            <a:fld id="{8325311F-2A8A-434E-9C09-EEC34F3B4FB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9" r:id="rId2"/>
    <p:sldLayoutId id="2147483670" r:id="rId3"/>
    <p:sldLayoutId id="2147483709" r:id="rId4"/>
    <p:sldLayoutId id="2147483686" r:id="rId5"/>
    <p:sldLayoutId id="2147483687" r:id="rId6"/>
    <p:sldLayoutId id="2147483698" r:id="rId7"/>
    <p:sldLayoutId id="2147483707" r:id="rId8"/>
    <p:sldLayoutId id="2147483705" r:id="rId9"/>
    <p:sldLayoutId id="2147483704" r:id="rId10"/>
    <p:sldLayoutId id="2147483693" r:id="rId11"/>
    <p:sldLayoutId id="2147483703" r:id="rId12"/>
    <p:sldLayoutId id="2147483697" r:id="rId13"/>
    <p:sldLayoutId id="2147483700" r:id="rId14"/>
    <p:sldLayoutId id="2147483706" r:id="rId15"/>
    <p:sldLayoutId id="2147483708" r:id="rId16"/>
    <p:sldLayoutId id="2147483701" r:id="rId17"/>
    <p:sldLayoutId id="2147483691" r:id="rId18"/>
    <p:sldLayoutId id="2147483692" r:id="rId19"/>
    <p:sldLayoutId id="2147483689" r:id="rId20"/>
    <p:sldLayoutId id="2147483694" r:id="rId21"/>
    <p:sldLayoutId id="2147483696" r:id="rId22"/>
  </p:sldLayoutIdLst>
  <p:hf hdr="0"/>
  <p:txStyles>
    <p:titleStyle>
      <a:lvl1pPr algn="l" rtl="0" hangingPunct="0">
        <a:tabLst/>
        <a:defRPr lang="de-DE" sz="26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Calibri" pitchFamily="34"/>
          <a:ea typeface="Microsoft YaHei" pitchFamily="2"/>
          <a:cs typeface="Ari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567" userDrawn="1">
          <p15:clr>
            <a:srgbClr val="F26B43"/>
          </p15:clr>
        </p15:guide>
        <p15:guide id="4" orient="horz" pos="4218" userDrawn="1">
          <p15:clr>
            <a:srgbClr val="F26B43"/>
          </p15:clr>
        </p15:guide>
        <p15:guide id="7" pos="5783" userDrawn="1">
          <p15:clr>
            <a:srgbClr val="F26B43"/>
          </p15:clr>
        </p15:guide>
        <p15:guide id="8" pos="3175" userDrawn="1">
          <p15:clr>
            <a:srgbClr val="F26B43"/>
          </p15:clr>
        </p15:guide>
        <p15:guide id="9" orient="horz" pos="2018" userDrawn="1">
          <p15:clr>
            <a:srgbClr val="F26B43"/>
          </p15:clr>
        </p15:guide>
        <p15:guide id="10" orient="horz" pos="2472" userDrawn="1">
          <p15:clr>
            <a:srgbClr val="F26B43"/>
          </p15:clr>
        </p15:guide>
        <p15:guide id="11" orient="horz" pos="2245" userDrawn="1">
          <p15:clr>
            <a:srgbClr val="F26B43"/>
          </p15:clr>
        </p15:guide>
        <p15:guide id="12" pos="4173" userDrawn="1">
          <p15:clr>
            <a:srgbClr val="F26B43"/>
          </p15:clr>
        </p15:guide>
        <p15:guide id="13" pos="34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75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www.openrobotx.de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Notenbesprechung</a:t>
            </a:r>
          </a:p>
          <a:p>
            <a:r>
              <a:rPr lang="de-DE" dirty="0"/>
              <a:t>Was war das gleich letztes Mal?</a:t>
            </a:r>
          </a:p>
          <a:p>
            <a:r>
              <a:rPr lang="de-DE" dirty="0"/>
              <a:t>Was ist Switch-Case</a:t>
            </a:r>
          </a:p>
          <a:p>
            <a:r>
              <a:rPr lang="de-DE" dirty="0"/>
              <a:t>Dein Projekt</a:t>
            </a:r>
          </a:p>
        </p:txBody>
      </p:sp>
    </p:spTree>
    <p:extLst>
      <p:ext uri="{BB962C8B-B14F-4D97-AF65-F5344CB8AC3E}">
        <p14:creationId xmlns:p14="http://schemas.microsoft.com/office/powerpoint/2010/main" val="188162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www.openrobotx.de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war das gleich letzte Woche?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04934" y="3810845"/>
            <a:ext cx="5823526" cy="3151929"/>
          </a:xfrm>
        </p:spPr>
        <p:txBody>
          <a:bodyPr/>
          <a:lstStyle/>
          <a:p>
            <a:r>
              <a:rPr lang="de-DE" dirty="0"/>
              <a:t>Welche Datentypen gibt es?</a:t>
            </a:r>
          </a:p>
          <a:p>
            <a:r>
              <a:rPr lang="de-DE" dirty="0"/>
              <a:t>Wie schließe ich einen Lichtsensor an?</a:t>
            </a:r>
          </a:p>
          <a:p>
            <a:r>
              <a:rPr lang="de-DE" dirty="0"/>
              <a:t>Wie programmiere ich einen Lichtsensor?</a:t>
            </a:r>
          </a:p>
          <a:p>
            <a:r>
              <a:rPr lang="de-DE" dirty="0"/>
              <a:t>Welche Vergleichsoperatoren gibt es?</a:t>
            </a:r>
          </a:p>
          <a:p>
            <a:r>
              <a:rPr lang="de-DE" dirty="0"/>
              <a:t>Welche Logischen Operatoren gibt es?</a:t>
            </a:r>
          </a:p>
          <a:p>
            <a:r>
              <a:rPr lang="de-DE" dirty="0"/>
              <a:t>Wie komprimiere ich meinen Programmcode?</a:t>
            </a:r>
          </a:p>
          <a:p>
            <a:r>
              <a:rPr lang="de-DE" dirty="0"/>
              <a:t>Was macht dir am meisten Spaß?</a:t>
            </a:r>
          </a:p>
        </p:txBody>
      </p:sp>
    </p:spTree>
    <p:extLst>
      <p:ext uri="{BB962C8B-B14F-4D97-AF65-F5344CB8AC3E}">
        <p14:creationId xmlns:p14="http://schemas.microsoft.com/office/powerpoint/2010/main" val="47725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900113" y="276808"/>
            <a:ext cx="1037467" cy="140064"/>
          </a:xfrm>
        </p:spPr>
        <p:txBody>
          <a:bodyPr/>
          <a:lstStyle/>
          <a:p>
            <a:r>
              <a:rPr lang="de-DE"/>
              <a:t>www.openrobotx.de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900113" y="439732"/>
            <a:ext cx="292633" cy="110728"/>
          </a:xfrm>
        </p:spPr>
        <p:txBody>
          <a:bodyPr/>
          <a:lstStyle/>
          <a:p>
            <a:fld id="{8325311F-2A8A-434E-9C09-EEC34F3B4FB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767720" y="825776"/>
            <a:ext cx="4262444" cy="2632075"/>
          </a:xfrm>
        </p:spPr>
        <p:txBody>
          <a:bodyPr/>
          <a:lstStyle/>
          <a:p>
            <a:r>
              <a:rPr lang="de-DE" sz="5400" dirty="0"/>
              <a:t>Was ist Switch-Case?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04934" y="3810845"/>
            <a:ext cx="4235379" cy="3519345"/>
          </a:xfrm>
        </p:spPr>
        <p:txBody>
          <a:bodyPr/>
          <a:lstStyle/>
          <a:p>
            <a:r>
              <a:rPr lang="de-DE" sz="1800" b="1" dirty="0"/>
              <a:t>Switch</a:t>
            </a:r>
          </a:p>
          <a:p>
            <a:pPr lvl="1"/>
            <a:r>
              <a:rPr lang="de-DE" sz="1800" dirty="0"/>
              <a:t>In Klammern: Welcher Wert soll gelesen werden</a:t>
            </a:r>
          </a:p>
          <a:p>
            <a:pPr algn="l"/>
            <a:r>
              <a:rPr lang="de-DE" b="1" dirty="0"/>
              <a:t>Case</a:t>
            </a:r>
          </a:p>
          <a:p>
            <a:pPr lvl="1"/>
            <a:r>
              <a:rPr lang="de-DE" sz="1800" dirty="0"/>
              <a:t>Was soll bei bestimmten Werten passieren</a:t>
            </a:r>
          </a:p>
          <a:p>
            <a:pPr lvl="1"/>
            <a:endParaRPr lang="de-DE" sz="1800" dirty="0"/>
          </a:p>
          <a:p>
            <a:pPr algn="l"/>
            <a:r>
              <a:rPr lang="de-DE" b="1" dirty="0"/>
              <a:t>Default</a:t>
            </a:r>
          </a:p>
          <a:p>
            <a:pPr lvl="1"/>
            <a:r>
              <a:rPr lang="de-DE" sz="1800" dirty="0"/>
              <a:t>Wenn Wert nicht gegeben</a:t>
            </a:r>
          </a:p>
          <a:p>
            <a:pPr lvl="1"/>
            <a:endParaRPr lang="de-DE" b="1" dirty="0"/>
          </a:p>
          <a:p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b="1" dirty="0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8F8FEE5C-AF29-4A0F-9CD1-7076D7091D7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9" b="-2839"/>
          <a:stretch/>
        </p:blipFill>
        <p:spPr>
          <a:xfrm>
            <a:off x="5410200" y="1884783"/>
            <a:ext cx="4670425" cy="3834881"/>
          </a:xfrm>
        </p:spPr>
      </p:pic>
    </p:spTree>
    <p:extLst>
      <p:ext uri="{BB962C8B-B14F-4D97-AF65-F5344CB8AC3E}">
        <p14:creationId xmlns:p14="http://schemas.microsoft.com/office/powerpoint/2010/main" val="100238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Dein Projekt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www.openrobotx.de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5311F-2A8A-434E-9C09-EEC34F3B4FB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Textanweisungen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2"/>
          </p:nvPr>
        </p:nvSpPr>
        <p:spPr>
          <a:xfrm>
            <a:off x="915797" y="4646873"/>
            <a:ext cx="8264716" cy="1324436"/>
          </a:xfrm>
        </p:spPr>
        <p:txBody>
          <a:bodyPr/>
          <a:lstStyle/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r>
              <a:rPr lang="de-DE" dirty="0"/>
              <a:t>Erstelle ein Programm, dass auf Tastendruck eine Variable ändert.</a:t>
            </a:r>
          </a:p>
          <a:p>
            <a:pPr algn="l"/>
            <a:r>
              <a:rPr lang="de-DE" dirty="0"/>
              <a:t>Verwende einen Switch-Case um verschieben Werte auszugeben.</a:t>
            </a:r>
          </a:p>
        </p:txBody>
      </p:sp>
    </p:spTree>
    <p:extLst>
      <p:ext uri="{BB962C8B-B14F-4D97-AF65-F5344CB8AC3E}">
        <p14:creationId xmlns:p14="http://schemas.microsoft.com/office/powerpoint/2010/main" val="66926839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vert="horz" wrap="none" lIns="90000" tIns="45000" rIns="90000" bIns="45000" anchorCtr="0" compatLnSpc="0">
        <a:spAutoFit/>
      </a:bodyPr>
      <a:lstStyle>
        <a:defPPr marL="0" marR="0" indent="0" algn="l" rtl="0" hangingPunct="0">
          <a:lnSpc>
            <a:spcPct val="100000"/>
          </a:lnSpc>
          <a:spcBef>
            <a:spcPts val="0"/>
          </a:spcBef>
          <a:spcAft>
            <a:spcPts val="0"/>
          </a:spcAft>
          <a:buNone/>
          <a:tabLst/>
          <a:defRPr sz="4000" b="1" i="0" u="none" strike="noStrike" kern="1200" cap="none" dirty="0">
            <a:ln>
              <a:noFill/>
            </a:ln>
            <a:solidFill>
              <a:srgbClr val="2B303A"/>
            </a:solidFill>
            <a:latin typeface="Calibri" pitchFamily="34"/>
            <a:ea typeface="Microsoft YaHei" pitchFamily="2"/>
            <a:cs typeface="Arial" pitchFamily="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Benutzerdefiniert</PresentationFormat>
  <Paragraphs>42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Liberation Sans</vt:lpstr>
      <vt:lpstr>Liberation Serif</vt:lpstr>
      <vt:lpstr>Symbol</vt:lpstr>
      <vt:lpstr>Text</vt:lpstr>
      <vt:lpstr>PowerPoint-Präsentation</vt:lpstr>
      <vt:lpstr>Inhaltsverzeichnis</vt:lpstr>
      <vt:lpstr>Was war das gleich letzte Woche?</vt:lpstr>
      <vt:lpstr>Was ist Switch-Case?</vt:lpstr>
      <vt:lpstr>Dein 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Alexander Zgela</cp:lastModifiedBy>
  <cp:revision>321</cp:revision>
  <dcterms:created xsi:type="dcterms:W3CDTF">2017-11-26T17:55:44Z</dcterms:created>
  <dcterms:modified xsi:type="dcterms:W3CDTF">2019-01-22T11:24:36Z</dcterms:modified>
</cp:coreProperties>
</file>