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06" r:id="rId2"/>
  </p:sldMasterIdLst>
  <p:notesMasterIdLst>
    <p:notesMasterId r:id="rId28"/>
  </p:notesMasterIdLst>
  <p:handoutMasterIdLst>
    <p:handoutMasterId r:id="rId29"/>
  </p:handoutMasterIdLst>
  <p:sldIdLst>
    <p:sldId id="292" r:id="rId3"/>
    <p:sldId id="479" r:id="rId4"/>
    <p:sldId id="328" r:id="rId5"/>
    <p:sldId id="473" r:id="rId6"/>
    <p:sldId id="474" r:id="rId7"/>
    <p:sldId id="376" r:id="rId8"/>
    <p:sldId id="377" r:id="rId9"/>
    <p:sldId id="414" r:id="rId10"/>
    <p:sldId id="466" r:id="rId11"/>
    <p:sldId id="465" r:id="rId12"/>
    <p:sldId id="384" r:id="rId13"/>
    <p:sldId id="385" r:id="rId14"/>
    <p:sldId id="461" r:id="rId15"/>
    <p:sldId id="388" r:id="rId16"/>
    <p:sldId id="408" r:id="rId17"/>
    <p:sldId id="464" r:id="rId18"/>
    <p:sldId id="467" r:id="rId19"/>
    <p:sldId id="470" r:id="rId20"/>
    <p:sldId id="475" r:id="rId21"/>
    <p:sldId id="477" r:id="rId22"/>
    <p:sldId id="468" r:id="rId23"/>
    <p:sldId id="469" r:id="rId24"/>
    <p:sldId id="471" r:id="rId25"/>
    <p:sldId id="472" r:id="rId26"/>
    <p:sldId id="29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78E"/>
    <a:srgbClr val="002F71"/>
    <a:srgbClr val="A18449"/>
    <a:srgbClr val="1369B2"/>
    <a:srgbClr val="073A78"/>
    <a:srgbClr val="D2D2D2"/>
    <a:srgbClr val="E9E9E9"/>
    <a:srgbClr val="8C7340"/>
    <a:srgbClr val="0B3F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610" autoAdjust="0"/>
  </p:normalViewPr>
  <p:slideViewPr>
    <p:cSldViewPr>
      <p:cViewPr>
        <p:scale>
          <a:sx n="100" d="100"/>
          <a:sy n="100" d="100"/>
        </p:scale>
        <p:origin x="-19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2014/11/26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EDB-99FE-4ED1-8412-FDAC2B0AF07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  <p:sldLayoutId id="2147484114" r:id="rId5"/>
    <p:sldLayoutId id="2147484154" r:id="rId6"/>
    <p:sldLayoutId id="2147484094" r:id="rId7"/>
    <p:sldLayoutId id="214748410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----by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SDE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Eric.Long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21904"/>
            <a:ext cx="91440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6BB4"/>
                </a:solidFill>
              </a:rPr>
              <a:t>Bus Monitor 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带宽统计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新旧版本比较</a:t>
            </a:r>
            <a:endParaRPr lang="en-US" altLang="zh-CN" dirty="0" smtClean="0"/>
          </a:p>
          <a:p>
            <a:endParaRPr lang="en-US" altLang="zh-CN" kern="120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endParaRPr lang="en-US" altLang="zh-CN" kern="1200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2204864"/>
          <a:ext cx="8064894" cy="203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  <a:gridCol w="3096344"/>
                <a:gridCol w="2952327"/>
              </a:tblGrid>
              <a:tr h="504056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旧版本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新版本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DDR</a:t>
                      </a:r>
                      <a:r>
                        <a:rPr lang="zh-CN" altLang="en-US" sz="1400" baseline="0" dirty="0" smtClean="0"/>
                        <a:t>动态变频接口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没有</a:t>
                      </a:r>
                      <a:r>
                        <a:rPr lang="en-US" altLang="zh-CN" sz="1400" baseline="0" dirty="0" smtClean="0"/>
                        <a:t>release</a:t>
                      </a:r>
                      <a:r>
                        <a:rPr lang="zh-CN" altLang="en-US" sz="1400" baseline="0" smtClean="0"/>
                        <a:t>上层接口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使用</a:t>
                      </a:r>
                      <a:r>
                        <a:rPr lang="en-US" altLang="zh-CN" sz="1400" baseline="0" dirty="0" err="1" smtClean="0"/>
                        <a:t>ioctrl</a:t>
                      </a:r>
                      <a:r>
                        <a:rPr lang="zh-CN" altLang="en-US" sz="1400" baseline="0" dirty="0" smtClean="0"/>
                        <a:t>接口，更符合</a:t>
                      </a:r>
                      <a:r>
                        <a:rPr lang="en-US" altLang="zh-CN" sz="1400" baseline="0" dirty="0" err="1" smtClean="0"/>
                        <a:t>linux</a:t>
                      </a:r>
                      <a:r>
                        <a:rPr lang="zh-CN" altLang="en-US" sz="1400" baseline="0" dirty="0" smtClean="0"/>
                        <a:t>规范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动态配置</a:t>
                      </a:r>
                      <a:r>
                        <a:rPr lang="en-US" altLang="zh-CN" sz="1400" baseline="0" dirty="0" smtClean="0"/>
                        <a:t>BM</a:t>
                      </a:r>
                      <a:r>
                        <a:rPr lang="zh-CN" altLang="en-US" sz="1400" baseline="0" dirty="0" smtClean="0"/>
                        <a:t>信息输出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需要开宏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DDR_MONITOR_LOG</a:t>
                      </a:r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，重新编译，</a:t>
                      </a:r>
                      <a:r>
                        <a:rPr lang="en-US" altLang="zh-C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</a:t>
                      </a:r>
                      <a:r>
                        <a:rPr lang="en-US" altLang="zh-CN" sz="1400" baseline="0" dirty="0" smtClean="0"/>
                        <a:t>echo</a:t>
                      </a:r>
                      <a:r>
                        <a:rPr lang="zh-CN" altLang="en-US" sz="1400" baseline="0" dirty="0" smtClean="0"/>
                        <a:t>命令，动态开关</a:t>
                      </a:r>
                      <a:r>
                        <a:rPr lang="en-US" altLang="zh-CN" sz="1400" baseline="0" dirty="0" smtClean="0"/>
                        <a:t>BM</a:t>
                      </a:r>
                      <a:r>
                        <a:rPr lang="zh-CN" altLang="en-US" sz="1400" baseline="0" dirty="0" smtClean="0"/>
                        <a:t>信息收集功能。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动态控制</a:t>
                      </a:r>
                      <a:r>
                        <a:rPr lang="en-US" altLang="zh-CN" sz="1400" baseline="0" dirty="0" smtClean="0"/>
                        <a:t>DDR</a:t>
                      </a:r>
                      <a:r>
                        <a:rPr lang="zh-CN" altLang="en-US" sz="1400" baseline="0" dirty="0" smtClean="0"/>
                        <a:t>变频功能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功能不可配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可动态使能</a:t>
                      </a:r>
                      <a:r>
                        <a:rPr lang="en-US" altLang="zh-CN" sz="1400" baseline="0" dirty="0" smtClean="0"/>
                        <a:t>DDR</a:t>
                      </a:r>
                      <a:r>
                        <a:rPr lang="zh-CN" altLang="en-US" sz="1400" baseline="0" dirty="0" smtClean="0"/>
                        <a:t>变频功能。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Bus Monitor Debug </a:t>
            </a:r>
            <a:r>
              <a:rPr lang="zh-CN" altLang="zh-CN" sz="2000" dirty="0" smtClean="0"/>
              <a:t>主要利用的</a:t>
            </a:r>
            <a:r>
              <a:rPr lang="en-US" altLang="zh-CN" sz="2000" dirty="0" smtClean="0"/>
              <a:t> bus monitor </a:t>
            </a:r>
            <a:r>
              <a:rPr lang="zh-CN" altLang="zh-CN" sz="2000" dirty="0" smtClean="0"/>
              <a:t>可以对总线行为进行监控的特点，如发现</a:t>
            </a:r>
            <a:r>
              <a:rPr lang="zh-CN" altLang="zh-CN" sz="2000" dirty="0" smtClean="0"/>
              <a:t>某个</a:t>
            </a:r>
            <a:r>
              <a:rPr lang="zh-CN" altLang="en-US" sz="2000" dirty="0" smtClean="0"/>
              <a:t>地址</a:t>
            </a:r>
            <a:r>
              <a:rPr lang="zh-CN" altLang="zh-CN" sz="2000" dirty="0" smtClean="0"/>
              <a:t>被</a:t>
            </a:r>
            <a:r>
              <a:rPr lang="zh-CN" altLang="zh-CN" sz="2000" dirty="0" smtClean="0"/>
              <a:t>异常修改，可用</a:t>
            </a:r>
            <a:r>
              <a:rPr lang="en-US" altLang="zh-CN" sz="2000" dirty="0" smtClean="0"/>
              <a:t> bus monitor </a:t>
            </a:r>
            <a:r>
              <a:rPr lang="zh-CN" altLang="zh-CN" sz="2000" dirty="0" smtClean="0"/>
              <a:t>将</a:t>
            </a:r>
            <a:r>
              <a:rPr lang="zh-CN" altLang="zh-CN" sz="2000" dirty="0" smtClean="0"/>
              <a:t>该地址空间</a:t>
            </a:r>
            <a:r>
              <a:rPr lang="zh-CN" altLang="zh-CN" sz="2000" dirty="0" smtClean="0"/>
              <a:t>监控起来，一旦发生写访问，立即触发中断，在中断中抓取现场数据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在实际应用中，如果存在多个</a:t>
            </a:r>
            <a:r>
              <a:rPr lang="en-US" altLang="zh-CN" sz="2000" dirty="0" smtClean="0"/>
              <a:t> master </a:t>
            </a:r>
            <a:r>
              <a:rPr lang="zh-CN" altLang="zh-CN" sz="2000" dirty="0" smtClean="0"/>
              <a:t>都可能修改该寄存器值的可能，即使不能抓取那个线程修改了该寄存器的值，</a:t>
            </a:r>
            <a:r>
              <a:rPr lang="zh-CN" altLang="en-US" sz="2000" dirty="0" smtClean="0"/>
              <a:t>用排除法，</a:t>
            </a:r>
            <a:r>
              <a:rPr lang="zh-CN" altLang="zh-CN" sz="2000" dirty="0" smtClean="0"/>
              <a:t>至少也能用</a:t>
            </a:r>
            <a:r>
              <a:rPr lang="en-US" altLang="zh-CN" sz="2000" dirty="0" smtClean="0"/>
              <a:t> bus monitor </a:t>
            </a:r>
            <a:r>
              <a:rPr lang="zh-CN" altLang="zh-CN" sz="2000" dirty="0" smtClean="0"/>
              <a:t>排除那些</a:t>
            </a:r>
            <a:r>
              <a:rPr lang="en-US" altLang="zh-CN" sz="2000" dirty="0" smtClean="0"/>
              <a:t> master </a:t>
            </a:r>
            <a:r>
              <a:rPr lang="zh-CN" altLang="zh-CN" sz="2000" dirty="0" smtClean="0"/>
              <a:t>没有修改该寄存器。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对于每一个</a:t>
            </a:r>
            <a:r>
              <a:rPr lang="en-US" altLang="zh-CN" sz="2000" dirty="0" smtClean="0"/>
              <a:t>Bus Monitor</a:t>
            </a:r>
            <a:r>
              <a:rPr lang="zh-CN" altLang="zh-CN" sz="2000" dirty="0" smtClean="0"/>
              <a:t>而言，当其选定一个总线进行监测时，它具有以下功能：</a:t>
            </a:r>
          </a:p>
          <a:p>
            <a:pPr lvl="0">
              <a:buFont typeface="Wingdings" pitchFamily="2" charset="2"/>
              <a:buChar char="n"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监视总线上的地址</a:t>
            </a:r>
          </a:p>
          <a:p>
            <a:pPr lvl="0">
              <a:buFont typeface="Wingdings" pitchFamily="2" charset="2"/>
              <a:buChar char="n"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监视总线上的数据</a:t>
            </a:r>
          </a:p>
          <a:p>
            <a:pPr lvl="0">
              <a:buFont typeface="Wingdings" pitchFamily="2" charset="2"/>
              <a:buChar char="n"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条件触发</a:t>
            </a:r>
            <a:r>
              <a:rPr lang="en-US" altLang="zh-CN" sz="2000" dirty="0" smtClean="0"/>
              <a:t>ARM</a:t>
            </a:r>
            <a:r>
              <a:rPr lang="zh-CN" altLang="zh-CN" sz="2000" dirty="0" smtClean="0"/>
              <a:t>中断</a:t>
            </a:r>
            <a:endParaRPr lang="zh-CN" altLang="zh-CN" sz="2000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89550"/>
            <a:ext cx="82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1.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使用场景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Bus Monitor debug</a:t>
            </a:r>
            <a:r>
              <a:rPr lang="zh-CN" altLang="en-US" sz="2200" dirty="0" smtClean="0"/>
              <a:t>功能往往用在一些疑难杂症上，主要有以下场景时可以使用：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dirty="0" smtClean="0"/>
              <a:t>代码段被覆盖；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dirty="0" smtClean="0"/>
              <a:t>确定被异常覆盖的地址范围，确定</a:t>
            </a:r>
            <a:r>
              <a:rPr lang="en-US" altLang="zh-CN" sz="2200" dirty="0" smtClean="0"/>
              <a:t>master</a:t>
            </a:r>
            <a:r>
              <a:rPr lang="zh-CN" altLang="en-US" sz="2200" dirty="0" smtClean="0"/>
              <a:t>时；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dirty="0" smtClean="0"/>
              <a:t>确定被异常覆盖的地址范围，不确定</a:t>
            </a:r>
            <a:r>
              <a:rPr lang="en-US" altLang="zh-CN" sz="2200" dirty="0" smtClean="0"/>
              <a:t>master</a:t>
            </a:r>
            <a:r>
              <a:rPr lang="zh-CN" altLang="en-US" sz="2200" dirty="0" smtClean="0"/>
              <a:t>时；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zh-CN" altLang="en-US" sz="2200" dirty="0" smtClean="0"/>
              <a:t>寄存器被修改</a:t>
            </a:r>
            <a:endParaRPr lang="en-US" altLang="zh-CN" sz="2200" dirty="0" smtClean="0"/>
          </a:p>
          <a:p>
            <a:pPr marL="342900" indent="-342900">
              <a:buAutoNum type="alphaLcPeriod"/>
            </a:pPr>
            <a:endParaRPr lang="en-US" altLang="zh-CN" sz="2200" dirty="0" smtClean="0"/>
          </a:p>
          <a:p>
            <a:pPr marL="342900" indent="-342900"/>
            <a:endParaRPr lang="en-US" altLang="zh-CN" sz="2200" dirty="0" smtClean="0"/>
          </a:p>
          <a:p>
            <a:pPr marL="342900" indent="-342900"/>
            <a:r>
              <a:rPr lang="en-US" altLang="zh-CN" sz="2200" dirty="0" smtClean="0"/>
              <a:t>	Bus Monitor</a:t>
            </a:r>
            <a:r>
              <a:rPr lang="zh-CN" altLang="en-US" sz="2200" dirty="0" smtClean="0"/>
              <a:t>监控必须要确定地址范围。和以往的</a:t>
            </a:r>
            <a:r>
              <a:rPr lang="en-US" altLang="zh-CN" sz="2200" dirty="0" smtClean="0"/>
              <a:t>BM </a:t>
            </a:r>
            <a:r>
              <a:rPr lang="zh-CN" altLang="en-US" sz="2200" dirty="0" smtClean="0"/>
              <a:t>功能不同，优化后</a:t>
            </a:r>
            <a:r>
              <a:rPr lang="en-US" altLang="zh-CN" sz="2200" dirty="0" smtClean="0"/>
              <a:t>BM</a:t>
            </a:r>
            <a:r>
              <a:rPr lang="zh-CN" altLang="en-US" sz="2200" dirty="0" smtClean="0"/>
              <a:t>支持连续监控，同一地址若产生多次覆盖，开启连续监控功能后一样能获得监控信息。</a:t>
            </a:r>
            <a:endParaRPr lang="en-US" altLang="zh-CN" sz="2200" dirty="0" smtClean="0"/>
          </a:p>
          <a:p>
            <a:pPr marL="342900" indent="-342900"/>
            <a:r>
              <a:rPr lang="en-US" altLang="zh-CN" dirty="0" smtClean="0"/>
              <a:t>	</a:t>
            </a:r>
          </a:p>
          <a:p>
            <a:pPr marL="342900" indent="-342900"/>
            <a:r>
              <a:rPr lang="zh-CN" altLang="en-US" dirty="0" smtClean="0">
                <a:solidFill>
                  <a:srgbClr val="C00000"/>
                </a:solidFill>
              </a:rPr>
              <a:t>注： 连续监控需要保证覆盖不能太频繁，否则会因为中断过多而影响系统运行！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2. BM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工作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流程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3.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关键参数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BM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r>
              <a:rPr lang="zh-CN" altLang="en-US" dirty="0" smtClean="0"/>
              <a:t>设置监控地址范围，地址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，数据监控范围，数据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对应的结构体代码如下：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sci_bm_reg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intc</a:t>
            </a:r>
            <a:r>
              <a:rPr lang="en-US" altLang="zh-CN" dirty="0" smtClean="0"/>
              <a:t>;//BM </a:t>
            </a:r>
            <a:r>
              <a:rPr lang="zh-CN" altLang="en-US" dirty="0" smtClean="0"/>
              <a:t>中断控制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cfg</a:t>
            </a:r>
            <a:r>
              <a:rPr lang="en-US" altLang="zh-CN" dirty="0" smtClean="0"/>
              <a:t>;//BM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zh-CN" dirty="0" smtClean="0"/>
              <a:t>配置，包括读写操作控制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addr_min</a:t>
            </a:r>
            <a:r>
              <a:rPr lang="en-US" altLang="zh-CN" dirty="0" smtClean="0"/>
              <a:t>;//</a:t>
            </a:r>
            <a:r>
              <a:rPr lang="zh-CN" altLang="zh-CN" dirty="0" smtClean="0"/>
              <a:t>监控最小地址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addr_max</a:t>
            </a:r>
            <a:r>
              <a:rPr lang="en-US" altLang="zh-CN" dirty="0" smtClean="0"/>
              <a:t>;//</a:t>
            </a:r>
            <a:r>
              <a:rPr lang="zh-CN" altLang="zh-CN" dirty="0" smtClean="0"/>
              <a:t>监控最大地址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addr_msk</a:t>
            </a:r>
            <a:r>
              <a:rPr lang="en-US" altLang="zh-CN" dirty="0" smtClean="0"/>
              <a:t>;//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 mask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data_min_l</a:t>
            </a:r>
            <a:r>
              <a:rPr lang="en-US" altLang="zh-CN" dirty="0" smtClean="0"/>
              <a:t>;//</a:t>
            </a:r>
            <a:r>
              <a:rPr lang="zh-CN" altLang="zh-CN" dirty="0" smtClean="0"/>
              <a:t>监控最小数据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data_min_h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data_max_l</a:t>
            </a:r>
            <a:r>
              <a:rPr lang="en-US" altLang="zh-CN" dirty="0" smtClean="0"/>
              <a:t>;//</a:t>
            </a:r>
            <a:r>
              <a:rPr lang="zh-CN" altLang="zh-CN" dirty="0" smtClean="0"/>
              <a:t>监控最大数据</a:t>
            </a:r>
            <a:endParaRPr lang="en-US" altLang="zh-CN" dirty="0" smtClean="0"/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data_max_h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data_msk_l</a:t>
            </a:r>
            <a:r>
              <a:rPr lang="en-US" altLang="zh-CN" dirty="0" smtClean="0"/>
              <a:t>;//</a:t>
            </a:r>
            <a:r>
              <a:rPr lang="zh-CN" altLang="zh-CN" dirty="0" smtClean="0"/>
              <a:t>监控数据</a:t>
            </a:r>
            <a:r>
              <a:rPr lang="en-US" altLang="zh-CN" dirty="0" smtClean="0"/>
              <a:t>mask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data_msk_h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u32 </a:t>
            </a:r>
            <a:r>
              <a:rPr lang="en-US" altLang="zh-CN" dirty="0" err="1" smtClean="0"/>
              <a:t>cnt_win_len</a:t>
            </a:r>
            <a:r>
              <a:rPr lang="en-US" altLang="zh-CN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95536" y="908720"/>
            <a:ext cx="82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4.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在两总线中的区别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AXI BM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AHB BM</a:t>
            </a:r>
            <a:r>
              <a:rPr lang="zh-CN" altLang="en-US" sz="2200" dirty="0" smtClean="0"/>
              <a:t>初始化的区别：</a:t>
            </a:r>
            <a:endParaRPr lang="en-US" altLang="zh-CN" sz="22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/>
              <a:t>    AXI BM</a:t>
            </a:r>
            <a:r>
              <a:rPr lang="zh-CN" altLang="en-US" sz="2200" dirty="0" smtClean="0"/>
              <a:t>用于监控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的参数覆盖，对于地址范围和数据范围单一满足则会触发。</a:t>
            </a:r>
            <a:endParaRPr lang="en-US" altLang="zh-CN" sz="22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200" dirty="0" smtClean="0"/>
              <a:t>    AHB BM</a:t>
            </a:r>
            <a:r>
              <a:rPr lang="zh-CN" altLang="en-US" sz="2200" dirty="0" smtClean="0"/>
              <a:t>用于监控</a:t>
            </a:r>
            <a:r>
              <a:rPr lang="en-US" altLang="zh-CN" sz="2200" dirty="0" smtClean="0"/>
              <a:t>IO</a:t>
            </a:r>
            <a:r>
              <a:rPr lang="zh-CN" altLang="en-US" sz="2200" dirty="0" smtClean="0"/>
              <a:t>口，主要是寄存器的改写，需要地址和数据范围同时满足才触发中断。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所以针对上述两点，</a:t>
            </a:r>
            <a:r>
              <a:rPr lang="en-US" altLang="zh-CN" sz="2200" dirty="0" smtClean="0"/>
              <a:t>AXI BM</a:t>
            </a:r>
            <a:r>
              <a:rPr lang="zh-CN" altLang="en-US" sz="2200" dirty="0" smtClean="0"/>
              <a:t>要监控某段地址的改写时，需要保证数据范围设定为非法，即</a:t>
            </a:r>
            <a:r>
              <a:rPr lang="en-US" altLang="zh-CN" sz="2200" dirty="0" err="1" smtClean="0"/>
              <a:t>data_min</a:t>
            </a:r>
            <a:r>
              <a:rPr lang="en-US" altLang="zh-CN" sz="2200" dirty="0" smtClean="0"/>
              <a:t> &gt; </a:t>
            </a:r>
            <a:r>
              <a:rPr lang="en-US" altLang="zh-CN" sz="2200" dirty="0" err="1" smtClean="0"/>
              <a:t>data_max</a:t>
            </a:r>
            <a:r>
              <a:rPr lang="zh-CN" altLang="en-US" sz="2200" dirty="0" smtClean="0"/>
              <a:t>；而</a:t>
            </a:r>
            <a:r>
              <a:rPr lang="en-US" altLang="zh-CN" sz="2200" dirty="0" smtClean="0"/>
              <a:t>AHB BM</a:t>
            </a:r>
            <a:r>
              <a:rPr lang="zh-CN" altLang="en-US" sz="2200" dirty="0" smtClean="0"/>
              <a:t>需要两者都为合法。</a:t>
            </a:r>
            <a:endParaRPr lang="en-US" altLang="zh-CN" sz="22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395536" y="836712"/>
            <a:ext cx="8244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5.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新功能使用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smtClean="0"/>
              <a:t>a. </a:t>
            </a:r>
            <a:r>
              <a:rPr lang="zh-CN" altLang="en-US" sz="2000" dirty="0" smtClean="0"/>
              <a:t>查询当前</a:t>
            </a:r>
            <a:r>
              <a:rPr lang="en-US" altLang="zh-CN" sz="2000" dirty="0" smtClean="0"/>
              <a:t>BM</a:t>
            </a:r>
            <a:r>
              <a:rPr lang="zh-CN" altLang="en-US" sz="2000" dirty="0" smtClean="0"/>
              <a:t>状态，确定</a:t>
            </a:r>
            <a:r>
              <a:rPr lang="en-US" altLang="zh-CN" sz="2000" dirty="0" smtClean="0"/>
              <a:t>BM</a:t>
            </a:r>
            <a:r>
              <a:rPr lang="zh-CN" altLang="en-US" sz="2000" dirty="0" smtClean="0"/>
              <a:t>是处于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还是带宽监控</a:t>
            </a:r>
            <a:endParaRPr lang="en-US" altLang="zh-CN" sz="2000" dirty="0" smtClean="0"/>
          </a:p>
          <a:p>
            <a:pPr marL="800100" lvl="1" indent="-342900"/>
            <a:r>
              <a:rPr lang="en-US" altLang="zh-CN" sz="2000" dirty="0" smtClean="0">
                <a:solidFill>
                  <a:srgbClr val="00B0F0"/>
                </a:solidFill>
              </a:rPr>
              <a:t>cat /sys/devices/sprd_bm.27/state</a:t>
            </a:r>
          </a:p>
          <a:p>
            <a:pPr marL="800100" lvl="1" indent="-342900"/>
            <a:r>
              <a:rPr lang="zh-CN" altLang="en-US" sz="2000" dirty="0" smtClean="0"/>
              <a:t>返回</a:t>
            </a:r>
            <a:r>
              <a:rPr lang="en-US" altLang="zh-CN" sz="2000" dirty="0" err="1" smtClean="0"/>
              <a:t>dbg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状态，</a:t>
            </a:r>
            <a:r>
              <a:rPr lang="en-US" altLang="zh-CN" sz="2000" dirty="0" smtClean="0"/>
              <a:t>bandwidth</a:t>
            </a:r>
            <a:r>
              <a:rPr lang="zh-CN" altLang="en-US" sz="2000" dirty="0" smtClean="0"/>
              <a:t>为带宽监控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smtClean="0"/>
              <a:t>b. </a:t>
            </a:r>
            <a:r>
              <a:rPr lang="zh-CN" altLang="en-US" sz="2000" dirty="0" smtClean="0"/>
              <a:t>查询</a:t>
            </a:r>
            <a:r>
              <a:rPr lang="en-US" altLang="zh-CN" sz="2000" dirty="0" smtClean="0"/>
              <a:t>BM</a:t>
            </a:r>
            <a:r>
              <a:rPr lang="zh-CN" altLang="en-US" sz="2000" dirty="0" smtClean="0"/>
              <a:t>可以监控那些通道</a:t>
            </a:r>
            <a:endParaRPr lang="en-US" altLang="zh-CN" sz="2000" dirty="0" smtClean="0"/>
          </a:p>
          <a:p>
            <a:pPr marL="800100" lvl="1" indent="-342900"/>
            <a:r>
              <a:rPr lang="en-US" altLang="zh-CN" sz="2000" dirty="0" smtClean="0">
                <a:solidFill>
                  <a:srgbClr val="00B0F0"/>
                </a:solidFill>
              </a:rPr>
              <a:t>cat /sys/devices/sprd_bm.27/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chn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zh-CN" altLang="en-US" sz="2000" dirty="0" smtClean="0"/>
              <a:t>通过返回值可以看到</a:t>
            </a:r>
            <a:r>
              <a:rPr lang="en-US" altLang="zh-CN" sz="2000" dirty="0" smtClean="0"/>
              <a:t>BM</a:t>
            </a:r>
            <a:r>
              <a:rPr lang="zh-CN" altLang="en-US" sz="2000" dirty="0" smtClean="0"/>
              <a:t>可监控的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smtClean="0"/>
              <a:t>c. </a:t>
            </a:r>
            <a:r>
              <a:rPr lang="zh-CN" altLang="en-US" sz="2000" dirty="0" smtClean="0"/>
              <a:t>查询</a:t>
            </a:r>
            <a:r>
              <a:rPr lang="en-US" altLang="zh-CN" sz="2000" dirty="0" smtClean="0"/>
              <a:t>AXI BM</a:t>
            </a:r>
            <a:r>
              <a:rPr lang="zh-CN" altLang="en-US" sz="2000" dirty="0" smtClean="0"/>
              <a:t>当前各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通道的监控状态</a:t>
            </a:r>
            <a:endParaRPr lang="en-US" altLang="zh-CN" sz="2000" dirty="0" smtClean="0"/>
          </a:p>
          <a:p>
            <a:pPr marL="800100" lvl="1" indent="-342900"/>
            <a:r>
              <a:rPr lang="en-US" altLang="zh-CN" sz="2000" dirty="0" smtClean="0">
                <a:solidFill>
                  <a:srgbClr val="00B0F0"/>
                </a:solidFill>
              </a:rPr>
              <a:t>cat /sys/devices/sprd_bm.27/</a:t>
            </a:r>
            <a:r>
              <a:rPr lang="en-US" altLang="zh-CN" sz="2000" dirty="0" err="1" smtClean="0">
                <a:solidFill>
                  <a:srgbClr val="00B0F0"/>
                </a:solidFill>
              </a:rPr>
              <a:t>axi_dbg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zh-CN" altLang="en-US" sz="2000" dirty="0" smtClean="0"/>
              <a:t>可看到各通道的监控地址范围。</a:t>
            </a:r>
            <a:endParaRPr lang="en-US" altLang="zh-CN" sz="2000" dirty="0" smtClean="0"/>
          </a:p>
          <a:p>
            <a:pPr marL="342900" indent="-342900"/>
            <a:r>
              <a:rPr lang="en-US" altLang="zh-CN" sz="2000" dirty="0" smtClean="0"/>
              <a:t>d. </a:t>
            </a:r>
            <a:r>
              <a:rPr lang="zh-CN" altLang="en-US" sz="2000" dirty="0" smtClean="0"/>
              <a:t>设置某一通道的监控地址范围</a:t>
            </a:r>
            <a:endParaRPr lang="en-US" altLang="zh-CN" sz="2000" dirty="0" smtClean="0"/>
          </a:p>
          <a:p>
            <a:pPr marL="800100" lvl="1" indent="-342900"/>
            <a:r>
              <a:rPr lang="zh-CN" altLang="en-US" sz="2000" dirty="0" smtClean="0"/>
              <a:t>比如监控</a:t>
            </a:r>
            <a:r>
              <a:rPr lang="en-US" altLang="zh-CN" sz="2000" dirty="0" smtClean="0"/>
              <a:t>8channel </a:t>
            </a:r>
            <a:r>
              <a:rPr lang="zh-CN" altLang="en-US" sz="2000" dirty="0" smtClean="0"/>
              <a:t>地址段</a:t>
            </a:r>
            <a:r>
              <a:rPr lang="en-US" altLang="zh-CN" sz="2000" dirty="0" smtClean="0"/>
              <a:t>0x80000000-0x90000000</a:t>
            </a:r>
            <a:r>
              <a:rPr lang="zh-CN" altLang="en-US" sz="2000" dirty="0" smtClean="0"/>
              <a:t>的写操作。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通道代表哪个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可以通过 </a:t>
            </a:r>
            <a:r>
              <a:rPr lang="en-US" altLang="zh-CN" sz="2000" dirty="0" smtClean="0"/>
              <a:t>3 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cat </a:t>
            </a:r>
            <a:r>
              <a:rPr lang="en-US" altLang="zh-CN" sz="2000" dirty="0" err="1" smtClean="0"/>
              <a:t>axi_dbg</a:t>
            </a:r>
            <a:r>
              <a:rPr lang="zh-CN" altLang="en-US" sz="2000" dirty="0" smtClean="0"/>
              <a:t>来确定。</a:t>
            </a:r>
            <a:endParaRPr lang="en-US" altLang="zh-CN" sz="2000" dirty="0" smtClean="0"/>
          </a:p>
          <a:p>
            <a:pPr marL="800100" lvl="1" indent="-342900"/>
            <a:r>
              <a:rPr lang="en-US" altLang="zh-CN" sz="2000" dirty="0" smtClean="0">
                <a:solidFill>
                  <a:srgbClr val="00B0F0"/>
                </a:solidFill>
              </a:rPr>
              <a:t>echo </a:t>
            </a:r>
            <a:r>
              <a:rPr lang="pt-BR" altLang="zh-CN" sz="2000" dirty="0" smtClean="0">
                <a:solidFill>
                  <a:srgbClr val="00B0F0"/>
                </a:solidFill>
              </a:rPr>
              <a:t>8 0x</a:t>
            </a:r>
            <a:r>
              <a:rPr lang="en-US" altLang="zh-CN" sz="2000" dirty="0" smtClean="0">
                <a:solidFill>
                  <a:srgbClr val="00B0F0"/>
                </a:solidFill>
              </a:rPr>
              <a:t>8000</a:t>
            </a:r>
            <a:r>
              <a:rPr lang="pt-BR" altLang="zh-CN" sz="2000" dirty="0" smtClean="0">
                <a:solidFill>
                  <a:srgbClr val="00B0F0"/>
                </a:solidFill>
              </a:rPr>
              <a:t>0000 0x</a:t>
            </a:r>
            <a:r>
              <a:rPr lang="en-US" altLang="zh-CN" sz="2000" dirty="0" smtClean="0">
                <a:solidFill>
                  <a:srgbClr val="00B0F0"/>
                </a:solidFill>
              </a:rPr>
              <a:t>9000</a:t>
            </a:r>
            <a:r>
              <a:rPr lang="pt-BR" altLang="zh-CN" sz="2000" dirty="0" smtClean="0">
                <a:solidFill>
                  <a:srgbClr val="00B0F0"/>
                </a:solidFill>
              </a:rPr>
              <a:t>0000 </a:t>
            </a:r>
            <a:r>
              <a:rPr lang="en-US" altLang="zh-CN" sz="2000" dirty="0" smtClean="0">
                <a:solidFill>
                  <a:srgbClr val="00B0F0"/>
                </a:solidFill>
              </a:rPr>
              <a:t>w</a:t>
            </a:r>
            <a:r>
              <a:rPr lang="pt-BR" altLang="zh-CN" sz="2000" dirty="0" smtClean="0">
                <a:solidFill>
                  <a:srgbClr val="00B0F0"/>
                </a:solidFill>
              </a:rPr>
              <a:t> &gt; </a:t>
            </a:r>
            <a:r>
              <a:rPr lang="en-US" altLang="zh-CN" sz="2000" dirty="0" smtClean="0">
                <a:solidFill>
                  <a:srgbClr val="00B0F0"/>
                </a:solidFill>
              </a:rPr>
              <a:t>/sys/devices/sprd_bm.27/</a:t>
            </a:r>
            <a:r>
              <a:rPr lang="pt-BR" altLang="zh-CN" sz="2000" dirty="0" smtClean="0">
                <a:solidFill>
                  <a:srgbClr val="00B0F0"/>
                </a:solidFill>
              </a:rPr>
              <a:t>axi_dbg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marL="342900" indent="-342900"/>
            <a:r>
              <a:rPr lang="en-US" altLang="zh-CN" sz="2000" dirty="0" smtClean="0"/>
              <a:t>e. </a:t>
            </a:r>
            <a:r>
              <a:rPr lang="zh-CN" altLang="en-US" sz="2000" dirty="0" smtClean="0"/>
              <a:t>设置所有通道的监控地址范围</a:t>
            </a:r>
            <a:endParaRPr lang="en-US" altLang="zh-CN" sz="2000" dirty="0" smtClean="0"/>
          </a:p>
          <a:p>
            <a:pPr marL="800100" lvl="1" indent="-342900"/>
            <a:r>
              <a:rPr lang="en-US" altLang="zh-CN" sz="2000" dirty="0" smtClean="0">
                <a:solidFill>
                  <a:srgbClr val="00B0F0"/>
                </a:solidFill>
              </a:rPr>
              <a:t>echo all</a:t>
            </a:r>
            <a:r>
              <a:rPr lang="pt-BR" altLang="zh-CN" sz="2000" dirty="0" smtClean="0">
                <a:solidFill>
                  <a:srgbClr val="00B0F0"/>
                </a:solidFill>
              </a:rPr>
              <a:t> 0x</a:t>
            </a:r>
            <a:r>
              <a:rPr lang="en-US" altLang="zh-CN" sz="2000" dirty="0" smtClean="0">
                <a:solidFill>
                  <a:srgbClr val="00B0F0"/>
                </a:solidFill>
              </a:rPr>
              <a:t>8000</a:t>
            </a:r>
            <a:r>
              <a:rPr lang="pt-BR" altLang="zh-CN" sz="2000" dirty="0" smtClean="0">
                <a:solidFill>
                  <a:srgbClr val="00B0F0"/>
                </a:solidFill>
              </a:rPr>
              <a:t>0000 0x</a:t>
            </a:r>
            <a:r>
              <a:rPr lang="en-US" altLang="zh-CN" sz="2000" dirty="0" smtClean="0">
                <a:solidFill>
                  <a:srgbClr val="00B0F0"/>
                </a:solidFill>
              </a:rPr>
              <a:t>9000</a:t>
            </a:r>
            <a:r>
              <a:rPr lang="pt-BR" altLang="zh-CN" sz="2000" dirty="0" smtClean="0">
                <a:solidFill>
                  <a:srgbClr val="00B0F0"/>
                </a:solidFill>
              </a:rPr>
              <a:t>0000 </a:t>
            </a:r>
            <a:r>
              <a:rPr lang="en-US" altLang="zh-CN" sz="2000" dirty="0" smtClean="0">
                <a:solidFill>
                  <a:srgbClr val="00B0F0"/>
                </a:solidFill>
              </a:rPr>
              <a:t>w</a:t>
            </a:r>
            <a:r>
              <a:rPr lang="pt-BR" altLang="zh-CN" sz="2000" dirty="0" smtClean="0">
                <a:solidFill>
                  <a:srgbClr val="00B0F0"/>
                </a:solidFill>
              </a:rPr>
              <a:t> &gt; </a:t>
            </a:r>
            <a:r>
              <a:rPr lang="en-US" altLang="zh-CN" sz="2000" dirty="0" smtClean="0">
                <a:solidFill>
                  <a:srgbClr val="00B0F0"/>
                </a:solidFill>
              </a:rPr>
              <a:t>/sys/devices/sprd_bm.27/</a:t>
            </a:r>
            <a:r>
              <a:rPr lang="pt-BR" altLang="zh-CN" sz="2000" dirty="0" smtClean="0">
                <a:solidFill>
                  <a:srgbClr val="00B0F0"/>
                </a:solidFill>
              </a:rPr>
              <a:t>axi_dbg</a:t>
            </a:r>
            <a:endParaRPr lang="en-US" altLang="zh-CN" sz="2000" dirty="0" smtClean="0"/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6.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新功能使用</a:t>
            </a:r>
            <a:endParaRPr lang="en-US" altLang="zh-CN" dirty="0" smtClean="0"/>
          </a:p>
          <a:p>
            <a:r>
              <a:rPr lang="en-US" altLang="zh-CN" dirty="0" smtClean="0"/>
              <a:t>f. </a:t>
            </a:r>
            <a:r>
              <a:rPr lang="zh-CN" altLang="en-US" dirty="0" smtClean="0"/>
              <a:t>设置连续监控</a:t>
            </a:r>
            <a:endParaRPr lang="en-US" altLang="zh-CN" dirty="0" smtClean="0"/>
          </a:p>
          <a:p>
            <a:pPr marL="0" lvl="1"/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F0"/>
                </a:solidFill>
              </a:rPr>
              <a:t>echo 20 </a:t>
            </a:r>
            <a:r>
              <a:rPr lang="pt-BR" altLang="zh-CN" dirty="0" smtClean="0">
                <a:solidFill>
                  <a:srgbClr val="00B0F0"/>
                </a:solidFill>
              </a:rPr>
              <a:t>&gt; </a:t>
            </a:r>
            <a:r>
              <a:rPr lang="en-US" altLang="zh-CN" dirty="0" smtClean="0">
                <a:solidFill>
                  <a:srgbClr val="00B0F0"/>
                </a:solidFill>
              </a:rPr>
              <a:t>/</a:t>
            </a:r>
            <a:r>
              <a:rPr lang="en-US" altLang="zh-CN" dirty="0" smtClean="0">
                <a:solidFill>
                  <a:srgbClr val="00B0F0"/>
                </a:solidFill>
              </a:rPr>
              <a:t>sys/devices/sprd_bm.27/</a:t>
            </a:r>
            <a:r>
              <a:rPr lang="pt-BR" altLang="zh-CN" dirty="0" smtClean="0">
                <a:solidFill>
                  <a:srgbClr val="00B0F0"/>
                </a:solidFill>
              </a:rPr>
              <a:t>continue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此出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为连续监控的次数，目前支持连续监控的最大次数为</a:t>
            </a:r>
            <a:r>
              <a:rPr lang="en-US" altLang="zh-CN" dirty="0" smtClean="0"/>
              <a:t>20.</a:t>
            </a:r>
          </a:p>
          <a:p>
            <a:r>
              <a:rPr lang="en-US" altLang="zh-CN" dirty="0" smtClean="0"/>
              <a:t>g. </a:t>
            </a:r>
            <a:r>
              <a:rPr lang="zh-CN" altLang="en-US" dirty="0" smtClean="0"/>
              <a:t>关闭</a:t>
            </a:r>
            <a:r>
              <a:rPr lang="en-US" altLang="zh-CN" dirty="0" smtClean="0"/>
              <a:t>BM</a:t>
            </a:r>
            <a:r>
              <a:rPr lang="zh-CN" altLang="en-US" dirty="0" smtClean="0"/>
              <a:t>带宽统计功能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F0"/>
                </a:solidFill>
              </a:rPr>
              <a:t>echo 0 &gt; /sys/devices/sprd_bm.27/</a:t>
            </a:r>
            <a:r>
              <a:rPr lang="en-US" altLang="zh-CN" dirty="0" err="1" smtClean="0">
                <a:solidFill>
                  <a:srgbClr val="00B0F0"/>
                </a:solidFill>
              </a:rPr>
              <a:t>dfs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      0</a:t>
            </a:r>
            <a:r>
              <a:rPr lang="zh-CN" altLang="en-US" dirty="0" smtClean="0"/>
              <a:t>为关闭，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为打开。</a:t>
            </a:r>
            <a:endParaRPr lang="en-US" altLang="zh-CN" dirty="0" smtClean="0"/>
          </a:p>
          <a:p>
            <a:r>
              <a:rPr lang="en-US" altLang="zh-CN" dirty="0" smtClean="0"/>
              <a:t>h.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kernel panic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F0"/>
                </a:solidFill>
              </a:rPr>
              <a:t>echo 1 &gt; /sys/devices/sprd_bm.27/panic</a:t>
            </a:r>
          </a:p>
          <a:p>
            <a:r>
              <a:rPr lang="en-US" altLang="zh-CN" dirty="0" smtClean="0"/>
              <a:t>      0</a:t>
            </a:r>
            <a:r>
              <a:rPr lang="zh-CN" altLang="en-US" dirty="0" smtClean="0"/>
              <a:t>为关闭，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为打开。</a:t>
            </a:r>
            <a:endParaRPr lang="en-US" altLang="zh-CN" dirty="0" smtClean="0"/>
          </a:p>
          <a:p>
            <a:r>
              <a:rPr lang="en-US" altLang="zh-CN" dirty="0" smtClean="0"/>
              <a:t>i. </a:t>
            </a:r>
            <a:r>
              <a:rPr lang="zh-CN" altLang="en-US" dirty="0" smtClean="0"/>
              <a:t>获取监控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F0"/>
                </a:solidFill>
              </a:rPr>
              <a:t>      cat &gt; /sys/devices/sprd_bm.27/occur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      cat &gt; /sys/devices/sprd_bm.27/continue</a:t>
            </a:r>
          </a:p>
          <a:p>
            <a:r>
              <a:rPr lang="en-US" altLang="zh-CN" dirty="0" smtClean="0"/>
              <a:t>j.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stack log</a:t>
            </a:r>
            <a:r>
              <a:rPr lang="zh-CN" altLang="en-US" dirty="0" smtClean="0"/>
              <a:t>输出功能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F0"/>
                </a:solidFill>
              </a:rPr>
              <a:t>echo 1 &gt; /sys/devices/sprd_bm.27/stack</a:t>
            </a:r>
          </a:p>
          <a:p>
            <a:r>
              <a:rPr lang="en-US" altLang="zh-CN" dirty="0" smtClean="0"/>
              <a:t>      0</a:t>
            </a:r>
            <a:r>
              <a:rPr lang="zh-CN" altLang="en-US" dirty="0" smtClean="0"/>
              <a:t>为关闭，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为打开。</a:t>
            </a:r>
            <a:endParaRPr lang="en-US" altLang="zh-CN" dirty="0" smtClean="0"/>
          </a:p>
          <a:p>
            <a:r>
              <a:rPr lang="en-US" altLang="zh-CN" dirty="0" smtClean="0"/>
              <a:t>k. </a:t>
            </a:r>
            <a:r>
              <a:rPr lang="zh-CN" altLang="en-US" dirty="0" smtClean="0"/>
              <a:t>默认值设置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有需求需要开机便配置好监控地址，直接监控。需要配置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，打开宏</a:t>
            </a:r>
            <a:r>
              <a:rPr lang="en-US" altLang="zh-CN" dirty="0" smtClean="0"/>
              <a:t>         BM_DEFAULT_VALUE_SET</a:t>
            </a:r>
            <a:r>
              <a:rPr lang="zh-CN" altLang="en-US" dirty="0" smtClean="0"/>
              <a:t>重新编译。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7.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命令示例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 cat </a:t>
            </a:r>
            <a:r>
              <a:rPr lang="en-US" altLang="zh-CN" dirty="0" err="1" smtClean="0"/>
              <a:t>axi_dbg</a:t>
            </a:r>
            <a:r>
              <a:rPr lang="en-US" altLang="zh-CN" dirty="0" smtClean="0"/>
              <a:t>                                                                      </a:t>
            </a:r>
            <a:br>
              <a:rPr lang="en-US" altLang="zh-CN" dirty="0" smtClean="0"/>
            </a:br>
            <a:r>
              <a:rPr lang="en-US" altLang="zh-CN" dirty="0" smtClean="0"/>
              <a:t>0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CA7</a:t>
            </a:r>
            <a:br>
              <a:rPr lang="en-US" altLang="zh-CN" dirty="0" smtClean="0"/>
            </a:br>
            <a:r>
              <a:rPr lang="en-US" altLang="zh-CN" dirty="0" smtClean="0"/>
              <a:t>1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DISP</a:t>
            </a:r>
            <a:br>
              <a:rPr lang="en-US" altLang="zh-CN" dirty="0" smtClean="0"/>
            </a:br>
            <a:r>
              <a:rPr lang="en-US" altLang="zh-CN" dirty="0" smtClean="0"/>
              <a:t>2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GSP/GPU</a:t>
            </a:r>
            <a:br>
              <a:rPr lang="en-US" altLang="zh-CN" dirty="0" smtClean="0"/>
            </a:br>
            <a:r>
              <a:rPr lang="en-US" altLang="zh-CN" dirty="0" smtClean="0"/>
              <a:t>3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ZIP/AP</a:t>
            </a:r>
            <a:br>
              <a:rPr lang="en-US" altLang="zh-CN" dirty="0" smtClean="0"/>
            </a:br>
            <a:r>
              <a:rPr lang="en-US" altLang="zh-CN" dirty="0" smtClean="0"/>
              <a:t>4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MM</a:t>
            </a:r>
            <a:br>
              <a:rPr lang="en-US" altLang="zh-CN" dirty="0" smtClean="0"/>
            </a:br>
            <a:r>
              <a:rPr lang="en-US" altLang="zh-CN" dirty="0" smtClean="0"/>
              <a:t>5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CP0 ARM0/1/WCDMA</a:t>
            </a:r>
            <a:br>
              <a:rPr lang="en-US" altLang="zh-CN" dirty="0" smtClean="0"/>
            </a:br>
            <a:r>
              <a:rPr lang="en-US" altLang="zh-CN" dirty="0" smtClean="0"/>
              <a:t>6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CP0 DSPx2</a:t>
            </a:r>
            <a:br>
              <a:rPr lang="en-US" altLang="zh-CN" dirty="0" smtClean="0"/>
            </a:br>
            <a:r>
              <a:rPr lang="en-US" altLang="zh-CN" dirty="0" smtClean="0"/>
              <a:t>7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HARQ/LTE ACC</a:t>
            </a:r>
            <a:br>
              <a:rPr lang="en-US" altLang="zh-CN" dirty="0" smtClean="0"/>
            </a:br>
            <a:r>
              <a:rPr lang="en-US" altLang="zh-CN" dirty="0" smtClean="0"/>
              <a:t>8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CP1 DPS</a:t>
            </a:r>
            <a:br>
              <a:rPr lang="en-US" altLang="zh-CN" dirty="0" smtClean="0"/>
            </a:br>
            <a:r>
              <a:rPr lang="en-US" altLang="zh-CN" dirty="0" smtClean="0"/>
              <a:t>9    0x0    </a:t>
            </a:r>
            <a:r>
              <a:rPr lang="en-US" altLang="zh-CN" dirty="0" err="1" smtClean="0"/>
              <a:t>0x0</a:t>
            </a:r>
            <a:r>
              <a:rPr lang="en-US" altLang="zh-CN" dirty="0" smtClean="0"/>
              <a:t>    CP1 A5</a:t>
            </a:r>
            <a:br>
              <a:rPr lang="en-US" altLang="zh-CN" dirty="0" smtClean="0"/>
            </a:br>
            <a:r>
              <a:rPr lang="en-US" altLang="zh-CN" dirty="0" smtClean="0"/>
              <a:t>echo all 0x80000000 0x81000000 w &gt; </a:t>
            </a:r>
            <a:r>
              <a:rPr lang="en-US" altLang="zh-CN" dirty="0" err="1" smtClean="0"/>
              <a:t>axi_dbg</a:t>
            </a:r>
            <a:r>
              <a:rPr lang="en-US" altLang="zh-CN" dirty="0" smtClean="0"/>
              <a:t>                                                                     </a:t>
            </a:r>
            <a:br>
              <a:rPr lang="en-US" altLang="zh-CN" dirty="0" smtClean="0"/>
            </a:br>
            <a:r>
              <a:rPr lang="en-US" altLang="zh-CN" dirty="0" smtClean="0"/>
              <a:t>0    0x80000000    0x81000000    CA7</a:t>
            </a:r>
            <a:br>
              <a:rPr lang="en-US" altLang="zh-CN" dirty="0" smtClean="0"/>
            </a:br>
            <a:r>
              <a:rPr lang="en-US" altLang="zh-CN" dirty="0" smtClean="0"/>
              <a:t>1    0x80000000    0x81000000    DISP</a:t>
            </a:r>
            <a:br>
              <a:rPr lang="en-US" altLang="zh-CN" dirty="0" smtClean="0"/>
            </a:br>
            <a:r>
              <a:rPr lang="en-US" altLang="zh-CN" dirty="0" smtClean="0"/>
              <a:t>2    0x80000000    0x81000000    GSP/GPU</a:t>
            </a:r>
            <a:br>
              <a:rPr lang="en-US" altLang="zh-CN" dirty="0" smtClean="0"/>
            </a:br>
            <a:r>
              <a:rPr lang="en-US" altLang="zh-CN" dirty="0" smtClean="0"/>
              <a:t>3    0x80000000    0x81000000    ZIP/AP</a:t>
            </a:r>
            <a:br>
              <a:rPr lang="en-US" altLang="zh-CN" dirty="0" smtClean="0"/>
            </a:br>
            <a:r>
              <a:rPr lang="en-US" altLang="zh-CN" dirty="0" smtClean="0"/>
              <a:t>4    0x80000000    0x81000000    MM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82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8.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使用示例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以测试人员角度，列举两个示例说明</a:t>
            </a:r>
            <a:r>
              <a:rPr lang="en-US" altLang="zh-CN" dirty="0" smtClean="0"/>
              <a:t>BM 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的使用：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需要监控某地址段（假设为</a:t>
            </a:r>
            <a:r>
              <a:rPr lang="en-US" altLang="zh-CN" dirty="0" smtClean="0"/>
              <a:t>0x87520000-0x87530000</a:t>
            </a:r>
            <a:r>
              <a:rPr lang="zh-CN" altLang="en-US" dirty="0" smtClean="0"/>
              <a:t>），确定此段地址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cp1</a:t>
            </a:r>
            <a:r>
              <a:rPr lang="zh-CN" altLang="en-US" dirty="0" smtClean="0"/>
              <a:t>不访问</a:t>
            </a:r>
            <a:r>
              <a:rPr lang="zh-CN" altLang="en-US" dirty="0" smtClean="0"/>
              <a:t>，其他</a:t>
            </a:r>
            <a:r>
              <a:rPr lang="zh-CN" altLang="en-US" dirty="0" smtClean="0"/>
              <a:t>通道可能访问</a:t>
            </a:r>
            <a:r>
              <a:rPr lang="zh-CN" altLang="en-US" dirty="0" smtClean="0"/>
              <a:t>到，配置命令如下：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root</a:t>
            </a:r>
          </a:p>
          <a:p>
            <a:pPr marL="800100" lvl="1" indent="-342900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shell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echo 5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0x87520000 0x87530000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w</a:t>
            </a:r>
            <a:r>
              <a:rPr lang="pt-BR" altLang="zh-CN" dirty="0" smtClean="0">
                <a:solidFill>
                  <a:srgbClr val="00B0F0"/>
                </a:solidFill>
              </a:rPr>
              <a:t> &gt; </a:t>
            </a:r>
            <a:r>
              <a:rPr lang="en-US" altLang="zh-CN" dirty="0" smtClean="0">
                <a:solidFill>
                  <a:srgbClr val="00B0F0"/>
                </a:solidFill>
              </a:rPr>
              <a:t>/sys/devices/sprd_bm.27/</a:t>
            </a:r>
            <a:r>
              <a:rPr lang="pt-BR" altLang="zh-CN" dirty="0" smtClean="0">
                <a:solidFill>
                  <a:srgbClr val="00B0F0"/>
                </a:solidFill>
              </a:rPr>
              <a:t>axi_dbg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echo </a:t>
            </a:r>
            <a:r>
              <a:rPr lang="en-US" altLang="zh-CN" dirty="0" smtClean="0">
                <a:solidFill>
                  <a:srgbClr val="00B0F0"/>
                </a:solidFill>
              </a:rPr>
              <a:t>6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0x87520000 0x87530000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w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pt-BR" altLang="zh-CN" dirty="0" smtClean="0">
                <a:solidFill>
                  <a:srgbClr val="00B0F0"/>
                </a:solidFill>
              </a:rPr>
              <a:t>&gt; </a:t>
            </a:r>
            <a:r>
              <a:rPr lang="en-US" altLang="zh-CN" dirty="0" smtClean="0">
                <a:solidFill>
                  <a:srgbClr val="00B0F0"/>
                </a:solidFill>
              </a:rPr>
              <a:t>/sys/devices/sprd_bm.27/</a:t>
            </a:r>
            <a:r>
              <a:rPr lang="pt-BR" altLang="zh-CN" dirty="0" smtClean="0">
                <a:solidFill>
                  <a:srgbClr val="00B0F0"/>
                </a:solidFill>
              </a:rPr>
              <a:t>axi</a:t>
            </a:r>
            <a:r>
              <a:rPr lang="en-US" altLang="zh-CN" dirty="0" smtClean="0">
                <a:solidFill>
                  <a:srgbClr val="00B0F0"/>
                </a:solidFill>
              </a:rPr>
              <a:t>_</a:t>
            </a:r>
            <a:r>
              <a:rPr lang="en-US" altLang="zh-CN" dirty="0" err="1" smtClean="0">
                <a:solidFill>
                  <a:srgbClr val="00B0F0"/>
                </a:solidFill>
              </a:rPr>
              <a:t>dbg</a:t>
            </a:r>
            <a:endParaRPr lang="pt-BR" altLang="zh-CN" dirty="0" smtClean="0">
              <a:solidFill>
                <a:srgbClr val="00B0F0"/>
              </a:solidFill>
            </a:endParaRPr>
          </a:p>
          <a:p>
            <a:pPr marL="342900" indent="-342900">
              <a:buAutoNum type="alphaLcPeriod"/>
            </a:pPr>
            <a:r>
              <a:rPr lang="zh-CN" altLang="en-US" dirty="0" smtClean="0"/>
              <a:t>需要</a:t>
            </a:r>
            <a:r>
              <a:rPr lang="zh-CN" altLang="en-US" dirty="0" smtClean="0"/>
              <a:t>监控某地址段（假设为</a:t>
            </a:r>
            <a:r>
              <a:rPr lang="en-US" altLang="zh-CN" dirty="0" smtClean="0"/>
              <a:t>0x89a00000-0x8a200000</a:t>
            </a:r>
            <a:r>
              <a:rPr lang="zh-CN" altLang="en-US" dirty="0" smtClean="0"/>
              <a:t>），确定此段地址为代码段，所有通道不可写，并且写覆盖后</a:t>
            </a:r>
            <a:r>
              <a:rPr lang="en-US" altLang="zh-CN" dirty="0" smtClean="0"/>
              <a:t>kernel panic</a:t>
            </a:r>
            <a:r>
              <a:rPr lang="zh-CN" altLang="en-US" dirty="0" smtClean="0"/>
              <a:t>，配置命令如下：</a:t>
            </a:r>
            <a:endParaRPr lang="en-US" altLang="zh-CN" dirty="0" smtClean="0"/>
          </a:p>
          <a:p>
            <a:pPr marL="800100" lvl="1" indent="-342900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root</a:t>
            </a:r>
          </a:p>
          <a:p>
            <a:pPr marL="800100" lvl="1" indent="-342900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shell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echo </a:t>
            </a:r>
            <a:r>
              <a:rPr lang="pt-BR" altLang="zh-CN" dirty="0" smtClean="0">
                <a:solidFill>
                  <a:srgbClr val="00B0F0"/>
                </a:solidFill>
              </a:rPr>
              <a:t>all </a:t>
            </a:r>
            <a:r>
              <a:rPr lang="en-US" altLang="zh-CN" dirty="0" smtClean="0">
                <a:solidFill>
                  <a:srgbClr val="00B0F0"/>
                </a:solidFill>
              </a:rPr>
              <a:t>0x87520000 0x87530000</a:t>
            </a:r>
            <a:r>
              <a:rPr lang="pt-BR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w</a:t>
            </a:r>
            <a:r>
              <a:rPr lang="pt-BR" altLang="zh-CN" dirty="0" smtClean="0">
                <a:solidFill>
                  <a:srgbClr val="00B0F0"/>
                </a:solidFill>
              </a:rPr>
              <a:t> &gt; </a:t>
            </a:r>
            <a:r>
              <a:rPr lang="en-US" altLang="zh-CN" dirty="0" smtClean="0">
                <a:solidFill>
                  <a:srgbClr val="00B0F0"/>
                </a:solidFill>
              </a:rPr>
              <a:t>/sys/devices/sprd_bm.27/</a:t>
            </a:r>
            <a:r>
              <a:rPr lang="pt-BR" altLang="zh-CN" dirty="0" smtClean="0">
                <a:solidFill>
                  <a:srgbClr val="00B0F0"/>
                </a:solidFill>
              </a:rPr>
              <a:t>axi_dbg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echo </a:t>
            </a:r>
            <a:r>
              <a:rPr lang="en-US" altLang="zh-CN" dirty="0" smtClean="0">
                <a:solidFill>
                  <a:srgbClr val="00B0F0"/>
                </a:solidFill>
              </a:rPr>
              <a:t>1 &gt; /sys/devices/sprd_bm.27/panic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2050" name="Picture 2" descr="C:\Users\eric.long\Desktop\部门培训\09040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01150" cy="6877050"/>
          </a:xfrm>
          <a:prstGeom prst="rect">
            <a:avLst/>
          </a:prstGeom>
          <a:noFill/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563888" y="1290194"/>
            <a:ext cx="4680520" cy="8426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BM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介绍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563888" y="2298306"/>
            <a:ext cx="4680520" cy="8426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带宽统计功能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3563888" y="3284984"/>
            <a:ext cx="4680520" cy="8426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DEBUG </a:t>
            </a:r>
            <a:r>
              <a:rPr lang="zh-CN" altLang="en-US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3563888" y="4386538"/>
            <a:ext cx="4680520" cy="8426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限制及建议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635896" y="5445224"/>
            <a:ext cx="4680520" cy="8426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改进优化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目录索引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836712"/>
            <a:ext cx="82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9.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特殊需求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en-US" altLang="zh-CN" dirty="0" smtClean="0"/>
              <a:t>BM</a:t>
            </a:r>
            <a:r>
              <a:rPr lang="zh-CN" altLang="en-US" dirty="0" smtClean="0"/>
              <a:t>需要开机即生效：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	</a:t>
            </a:r>
            <a:r>
              <a:rPr lang="zh-CN" altLang="en-US" dirty="0" smtClean="0"/>
              <a:t>测试需不断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手机才能复现异常，不适合每次开机后运行脚本，为此，驱动提供一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表如下，填充对应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的监控地址范围，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	{0x82500000, 0x83600000, 0x0fffffff, 0x00000000, W_MODE, NULL},	//ca7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	{0x87000000, 0x88000000, 0x0fffffff, 0x00000000, W_MODE, NULL},	//DISP</a:t>
            </a:r>
          </a:p>
          <a:p>
            <a:pPr marL="800100" lvl="1" indent="-342900"/>
            <a:r>
              <a:rPr lang="en-US" altLang="zh-CN" dirty="0" smtClean="0">
                <a:solidFill>
                  <a:srgbClr val="00B0F0"/>
                </a:solidFill>
              </a:rPr>
              <a:t>	{0x89000000, 0x8A000000, 0x0fffffff, 0x00000000, W_MODE, NULL}, //GSP/GPU</a:t>
            </a:r>
          </a:p>
          <a:p>
            <a:pPr marL="800100" lvl="1" indent="-342900"/>
            <a:r>
              <a:rPr lang="en-US" altLang="zh-CN" dirty="0" smtClean="0"/>
              <a:t>	… …</a:t>
            </a:r>
          </a:p>
          <a:p>
            <a:pPr marL="800100" lvl="1" indent="-342900"/>
            <a:r>
              <a:rPr lang="en-US" altLang="zh-CN" dirty="0" smtClean="0"/>
              <a:t>	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BM_DEFAULT_VALUE_SET</a:t>
            </a:r>
            <a:r>
              <a:rPr lang="zh-CN" altLang="en-US" dirty="0" smtClean="0"/>
              <a:t>重编译</a:t>
            </a:r>
            <a:r>
              <a:rPr lang="en-US" altLang="zh-CN" dirty="0" smtClean="0"/>
              <a:t>download </a:t>
            </a:r>
            <a:r>
              <a:rPr lang="en-US" altLang="zh-CN" dirty="0" err="1" smtClean="0"/>
              <a:t>boot.image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en-US" altLang="zh-CN" dirty="0" smtClean="0"/>
              <a:t>BM</a:t>
            </a:r>
            <a:r>
              <a:rPr lang="zh-CN" altLang="en-US" dirty="0" smtClean="0"/>
              <a:t>在产生内存覆盖之后才生效：</a:t>
            </a:r>
            <a:endParaRPr lang="en-US" altLang="zh-CN" dirty="0" smtClean="0"/>
          </a:p>
          <a:p>
            <a:pPr marL="800100" lvl="1" indent="-342900"/>
            <a:r>
              <a:rPr lang="en-US" altLang="zh-CN" dirty="0" smtClean="0"/>
              <a:t>	</a:t>
            </a:r>
            <a:r>
              <a:rPr lang="zh-CN" altLang="en-US" dirty="0" smtClean="0"/>
              <a:t>这种场景很可能是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时就发生了内存覆盖。此时不论</a:t>
            </a:r>
            <a:r>
              <a:rPr lang="en-US" altLang="zh-CN" dirty="0" smtClean="0"/>
              <a:t>AP/CP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BM</a:t>
            </a:r>
            <a:r>
              <a:rPr lang="zh-CN" altLang="en-US" dirty="0" smtClean="0"/>
              <a:t>都无法监控到，需要在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的打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uboot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BM</a:t>
            </a:r>
            <a:r>
              <a:rPr lang="zh-CN" altLang="en-US" dirty="0" smtClean="0"/>
              <a:t>监控到覆盖后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住，以避免</a:t>
            </a:r>
            <a:r>
              <a:rPr lang="en-US" altLang="zh-CN" dirty="0" smtClean="0"/>
              <a:t>AP</a:t>
            </a:r>
            <a:r>
              <a:rPr lang="zh-CN" altLang="en-US" dirty="0" smtClean="0"/>
              <a:t>侧</a:t>
            </a:r>
            <a:r>
              <a:rPr lang="en-US" altLang="zh-CN" dirty="0" smtClean="0"/>
              <a:t>BM</a:t>
            </a:r>
            <a:r>
              <a:rPr lang="zh-CN" altLang="en-US" dirty="0" smtClean="0"/>
              <a:t>生效时将其有效信息清空。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82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10. BM debug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新旧功能比较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5536" y="1700808"/>
          <a:ext cx="8064894" cy="406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  <a:gridCol w="3096344"/>
                <a:gridCol w="2952327"/>
              </a:tblGrid>
              <a:tr h="504056">
                <a:tc>
                  <a:txBody>
                    <a:bodyPr/>
                    <a:lstStyle/>
                    <a:p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旧版本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新版本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Code</a:t>
                      </a:r>
                      <a:r>
                        <a:rPr lang="zh-CN" altLang="en-US" sz="1400" baseline="0" dirty="0" smtClean="0"/>
                        <a:t>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平台中没有</a:t>
                      </a:r>
                      <a:r>
                        <a:rPr lang="en-US" altLang="zh-CN" sz="1400" baseline="0" dirty="0" smtClean="0"/>
                        <a:t>code</a:t>
                      </a:r>
                      <a:r>
                        <a:rPr lang="zh-CN" altLang="en-US" sz="1400" baseline="0" dirty="0" smtClean="0"/>
                        <a:t>，需要</a:t>
                      </a:r>
                      <a:r>
                        <a:rPr lang="en-US" altLang="zh-CN" sz="1400" baseline="0" dirty="0" smtClean="0"/>
                        <a:t>add</a:t>
                      </a:r>
                      <a:r>
                        <a:rPr lang="zh-CN" altLang="en-US" sz="1400" baseline="0" dirty="0" smtClean="0"/>
                        <a:t>编译重新烧入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Code</a:t>
                      </a:r>
                      <a:r>
                        <a:rPr lang="zh-CN" altLang="en-US" sz="1400" baseline="0" dirty="0" smtClean="0"/>
                        <a:t>已编入版本，可直接使用。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动态配置</a:t>
                      </a:r>
                      <a:r>
                        <a:rPr lang="en-US" altLang="zh-CN" sz="1400" baseline="0" dirty="0" smtClean="0"/>
                        <a:t>BM debug</a:t>
                      </a:r>
                      <a:r>
                        <a:rPr lang="zh-CN" altLang="en-US" sz="1400" baseline="0" dirty="0" smtClean="0"/>
                        <a:t>信息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只支持手动烧入时填的监控值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支持动态配置，动态监控所需要监控的地址范围。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Panic</a:t>
                      </a:r>
                      <a:r>
                        <a:rPr lang="zh-CN" altLang="en-US" sz="1400" baseline="0" dirty="0" smtClean="0"/>
                        <a:t>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不支持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支持动态配置。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Linux</a:t>
                      </a:r>
                      <a:r>
                        <a:rPr lang="zh-CN" altLang="en-US" sz="1400" baseline="0" dirty="0" smtClean="0"/>
                        <a:t>规范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不符合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符合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两种功能切换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不支持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支持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Debug log</a:t>
                      </a:r>
                      <a:r>
                        <a:rPr lang="zh-CN" altLang="en-US" sz="1400" baseline="0" dirty="0" smtClean="0"/>
                        <a:t>输出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不支持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支持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Stack</a:t>
                      </a:r>
                      <a:r>
                        <a:rPr lang="zh-CN" altLang="en-US" sz="1400" baseline="0" dirty="0" smtClean="0"/>
                        <a:t>信息输出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不支持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支持</a:t>
                      </a:r>
                      <a:endParaRPr lang="zh-CN" altLang="en-US" sz="14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CASE 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395536" y="908720"/>
            <a:ext cx="82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AP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侧代码段被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CP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覆盖；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800100" lvl="1" indent="-342900"/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0x89a00000-0x8a200000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DDR retention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后发现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0x30020000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寄存器被改写；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+mn-lt"/>
                <a:ea typeface="+mn-ea"/>
              </a:rPr>
              <a:t>sharkl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err="1" smtClean="0">
                <a:solidFill>
                  <a:schemeClr val="accent1"/>
                </a:solidFill>
                <a:latin typeface="+mn-lt"/>
                <a:ea typeface="+mn-ea"/>
              </a:rPr>
              <a:t>runnv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参数被改写；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CP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侧代码段被覆盖；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DMA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多次覆盖某段内存区域；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某段寄存器掉电后被异常访问；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 WARM1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开机时对</a:t>
            </a:r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data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区域覆盖。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pPr marL="800100" lvl="1" indent="-342900"/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限制及建议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572500" cy="478631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C478E"/>
                </a:solidFill>
              </a:rPr>
              <a:t>1. </a:t>
            </a:r>
            <a:r>
              <a:rPr lang="zh-CN" altLang="en-US" dirty="0" smtClean="0">
                <a:solidFill>
                  <a:srgbClr val="0C478E"/>
                </a:solidFill>
              </a:rPr>
              <a:t>由于</a:t>
            </a:r>
            <a:r>
              <a:rPr lang="en-US" altLang="zh-CN" dirty="0" smtClean="0">
                <a:solidFill>
                  <a:srgbClr val="0C478E"/>
                </a:solidFill>
              </a:rPr>
              <a:t>Bus Monitor</a:t>
            </a:r>
            <a:r>
              <a:rPr lang="zh-CN" altLang="en-US" dirty="0" smtClean="0">
                <a:solidFill>
                  <a:srgbClr val="0C478E"/>
                </a:solidFill>
              </a:rPr>
              <a:t>本身的限制，每个通道只能监控一段连续的地址空，而对于很多场景，要求对离散地址空间的监控，导致部分场景抓起现场须重复多次测试。建议后面项目</a:t>
            </a:r>
            <a:r>
              <a:rPr lang="en-US" altLang="zh-CN" dirty="0" smtClean="0">
                <a:solidFill>
                  <a:srgbClr val="0C478E"/>
                </a:solidFill>
              </a:rPr>
              <a:t>BM</a:t>
            </a:r>
            <a:r>
              <a:rPr lang="zh-CN" altLang="en-US" dirty="0" smtClean="0">
                <a:solidFill>
                  <a:srgbClr val="0C478E"/>
                </a:solidFill>
              </a:rPr>
              <a:t>能支持离散地址的多段支持。</a:t>
            </a:r>
            <a:endParaRPr lang="en-US" altLang="zh-CN" dirty="0" smtClean="0">
              <a:solidFill>
                <a:srgbClr val="0C478E"/>
              </a:solidFill>
            </a:endParaRPr>
          </a:p>
          <a:p>
            <a:r>
              <a:rPr lang="en-US" altLang="zh-CN" dirty="0" smtClean="0">
                <a:solidFill>
                  <a:srgbClr val="0C478E"/>
                </a:solidFill>
              </a:rPr>
              <a:t>2. </a:t>
            </a:r>
            <a:r>
              <a:rPr lang="zh-CN" altLang="en-US" dirty="0" smtClean="0">
                <a:solidFill>
                  <a:srgbClr val="0C478E"/>
                </a:solidFill>
              </a:rPr>
              <a:t>现</a:t>
            </a:r>
            <a:r>
              <a:rPr lang="en-US" altLang="zh-CN" dirty="0" smtClean="0">
                <a:solidFill>
                  <a:srgbClr val="0C478E"/>
                </a:solidFill>
              </a:rPr>
              <a:t>Bus Monitor</a:t>
            </a:r>
            <a:r>
              <a:rPr lang="zh-CN" altLang="en-US" dirty="0" smtClean="0">
                <a:solidFill>
                  <a:srgbClr val="0C478E"/>
                </a:solidFill>
              </a:rPr>
              <a:t>将带宽统计和</a:t>
            </a:r>
            <a:r>
              <a:rPr lang="en-US" altLang="zh-CN" dirty="0" smtClean="0">
                <a:solidFill>
                  <a:srgbClr val="0C478E"/>
                </a:solidFill>
              </a:rPr>
              <a:t>debug</a:t>
            </a:r>
            <a:r>
              <a:rPr lang="zh-CN" altLang="en-US" dirty="0" smtClean="0">
                <a:solidFill>
                  <a:srgbClr val="0C478E"/>
                </a:solidFill>
              </a:rPr>
              <a:t>功能做在一起，导致</a:t>
            </a:r>
            <a:r>
              <a:rPr lang="en-US" altLang="zh-CN" dirty="0" smtClean="0">
                <a:solidFill>
                  <a:srgbClr val="0C478E"/>
                </a:solidFill>
              </a:rPr>
              <a:t>debug</a:t>
            </a:r>
            <a:r>
              <a:rPr lang="zh-CN" altLang="en-US" dirty="0" smtClean="0">
                <a:solidFill>
                  <a:srgbClr val="0C478E"/>
                </a:solidFill>
              </a:rPr>
              <a:t>时需要关闭带宽统计功能，影响到</a:t>
            </a:r>
            <a:r>
              <a:rPr lang="en-US" altLang="zh-CN" dirty="0" smtClean="0">
                <a:solidFill>
                  <a:srgbClr val="0C478E"/>
                </a:solidFill>
              </a:rPr>
              <a:t>DDR</a:t>
            </a:r>
            <a:r>
              <a:rPr lang="zh-CN" altLang="en-US" dirty="0" smtClean="0">
                <a:solidFill>
                  <a:srgbClr val="0C478E"/>
                </a:solidFill>
              </a:rPr>
              <a:t>的动态变频，影响现场的复现。建议后面版本将两功能分开使用。</a:t>
            </a:r>
            <a:endParaRPr lang="en-US" altLang="zh-CN" dirty="0" smtClean="0">
              <a:solidFill>
                <a:srgbClr val="0C478E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改进及优化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964" y="1080120"/>
            <a:ext cx="8572500" cy="5877272"/>
          </a:xfrm>
        </p:spPr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C478E"/>
                </a:solidFill>
              </a:rPr>
              <a:t>	Bus </a:t>
            </a:r>
            <a:r>
              <a:rPr lang="en-US" altLang="zh-CN" sz="2200" dirty="0" smtClean="0">
                <a:solidFill>
                  <a:srgbClr val="0C478E"/>
                </a:solidFill>
              </a:rPr>
              <a:t>Monitor</a:t>
            </a:r>
            <a:r>
              <a:rPr lang="zh-CN" altLang="en-US" sz="2200" dirty="0" smtClean="0">
                <a:solidFill>
                  <a:srgbClr val="0C478E"/>
                </a:solidFill>
              </a:rPr>
              <a:t>新的动态配置功能为新添加项，其中有些考虑并不周全，需要后续再优化升级。目前考虑到的但还未优化项入下：</a:t>
            </a:r>
            <a:endParaRPr lang="en-US" altLang="zh-CN" sz="2200" dirty="0" smtClean="0">
              <a:solidFill>
                <a:srgbClr val="0C478E"/>
              </a:solidFill>
            </a:endParaRPr>
          </a:p>
          <a:p>
            <a:r>
              <a:rPr lang="en-US" altLang="zh-CN" sz="2200" dirty="0" smtClean="0">
                <a:solidFill>
                  <a:srgbClr val="0C478E"/>
                </a:solidFill>
              </a:rPr>
              <a:t>1. </a:t>
            </a:r>
            <a:r>
              <a:rPr lang="zh-CN" altLang="en-US" sz="2200" dirty="0" smtClean="0">
                <a:solidFill>
                  <a:srgbClr val="0C478E"/>
                </a:solidFill>
              </a:rPr>
              <a:t>考虑到覆盖比较早，在</a:t>
            </a:r>
            <a:r>
              <a:rPr lang="en-US" altLang="zh-CN" sz="2200" dirty="0" smtClean="0">
                <a:solidFill>
                  <a:srgbClr val="0C478E"/>
                </a:solidFill>
              </a:rPr>
              <a:t>BM</a:t>
            </a:r>
            <a:r>
              <a:rPr lang="zh-CN" altLang="en-US" sz="2200" dirty="0" smtClean="0">
                <a:solidFill>
                  <a:srgbClr val="0C478E"/>
                </a:solidFill>
              </a:rPr>
              <a:t>生效前就发生，导致</a:t>
            </a:r>
            <a:r>
              <a:rPr lang="en-US" altLang="zh-CN" sz="2200" dirty="0" smtClean="0">
                <a:solidFill>
                  <a:srgbClr val="0C478E"/>
                </a:solidFill>
              </a:rPr>
              <a:t>kernel</a:t>
            </a:r>
            <a:r>
              <a:rPr lang="zh-CN" altLang="en-US" sz="2200" dirty="0" smtClean="0">
                <a:solidFill>
                  <a:srgbClr val="0C478E"/>
                </a:solidFill>
              </a:rPr>
              <a:t>侧监控不到。计划在</a:t>
            </a:r>
            <a:r>
              <a:rPr lang="en-US" altLang="zh-CN" sz="2200" dirty="0" err="1" smtClean="0">
                <a:solidFill>
                  <a:srgbClr val="0C478E"/>
                </a:solidFill>
              </a:rPr>
              <a:t>uboot</a:t>
            </a:r>
            <a:r>
              <a:rPr lang="zh-CN" altLang="en-US" sz="2200" dirty="0" smtClean="0">
                <a:solidFill>
                  <a:srgbClr val="0C478E"/>
                </a:solidFill>
              </a:rPr>
              <a:t>模块添加监控，待监控到</a:t>
            </a:r>
            <a:r>
              <a:rPr lang="en-US" altLang="zh-CN" sz="2200" dirty="0" smtClean="0">
                <a:solidFill>
                  <a:srgbClr val="0C478E"/>
                </a:solidFill>
              </a:rPr>
              <a:t>hold</a:t>
            </a:r>
            <a:r>
              <a:rPr lang="zh-CN" altLang="en-US" sz="2200" dirty="0" smtClean="0">
                <a:solidFill>
                  <a:srgbClr val="0C478E"/>
                </a:solidFill>
              </a:rPr>
              <a:t>系统。</a:t>
            </a:r>
            <a:endParaRPr lang="en-US" altLang="zh-CN" sz="2200" dirty="0" smtClean="0">
              <a:solidFill>
                <a:srgbClr val="0C478E"/>
              </a:solidFill>
            </a:endParaRPr>
          </a:p>
          <a:p>
            <a:r>
              <a:rPr lang="en-US" altLang="zh-CN" sz="2200" dirty="0" smtClean="0">
                <a:solidFill>
                  <a:srgbClr val="0C478E"/>
                </a:solidFill>
              </a:rPr>
              <a:t>2. </a:t>
            </a:r>
            <a:r>
              <a:rPr lang="zh-CN" altLang="en-US" sz="2200" dirty="0" smtClean="0">
                <a:solidFill>
                  <a:srgbClr val="0C478E"/>
                </a:solidFill>
              </a:rPr>
              <a:t>考虑部分场景为不断重启后发生的异常，计划通过界面菜单如工厂模式将设置保存，每次重启后不再重新设置。</a:t>
            </a:r>
            <a:endParaRPr lang="en-US" altLang="zh-CN" sz="2200" dirty="0" smtClean="0">
              <a:solidFill>
                <a:srgbClr val="0C478E"/>
              </a:solidFill>
            </a:endParaRPr>
          </a:p>
          <a:p>
            <a:r>
              <a:rPr lang="en-US" altLang="zh-CN" sz="2200" dirty="0" smtClean="0">
                <a:solidFill>
                  <a:srgbClr val="0C478E"/>
                </a:solidFill>
              </a:rPr>
              <a:t>3. </a:t>
            </a:r>
            <a:r>
              <a:rPr lang="zh-CN" altLang="en-US" sz="2200" dirty="0" smtClean="0">
                <a:solidFill>
                  <a:srgbClr val="0C478E"/>
                </a:solidFill>
              </a:rPr>
              <a:t>新</a:t>
            </a:r>
            <a:r>
              <a:rPr lang="en-US" altLang="zh-CN" sz="2200" dirty="0" smtClean="0">
                <a:solidFill>
                  <a:srgbClr val="0C478E"/>
                </a:solidFill>
              </a:rPr>
              <a:t>driver</a:t>
            </a:r>
            <a:r>
              <a:rPr lang="zh-CN" altLang="en-US" sz="2200" dirty="0" smtClean="0">
                <a:solidFill>
                  <a:srgbClr val="0C478E"/>
                </a:solidFill>
              </a:rPr>
              <a:t>实现</a:t>
            </a:r>
            <a:r>
              <a:rPr lang="en-US" altLang="zh-CN" sz="2200" dirty="0" err="1" smtClean="0">
                <a:solidFill>
                  <a:srgbClr val="0C478E"/>
                </a:solidFill>
              </a:rPr>
              <a:t>ioctrl</a:t>
            </a:r>
            <a:r>
              <a:rPr lang="zh-CN" altLang="en-US" sz="2200" dirty="0" smtClean="0">
                <a:solidFill>
                  <a:srgbClr val="0C478E"/>
                </a:solidFill>
              </a:rPr>
              <a:t>接口，方便上层应用调用，为后续</a:t>
            </a:r>
            <a:r>
              <a:rPr lang="en-US" altLang="zh-CN" sz="2200" dirty="0" smtClean="0">
                <a:solidFill>
                  <a:srgbClr val="0C478E"/>
                </a:solidFill>
              </a:rPr>
              <a:t>performance</a:t>
            </a:r>
            <a:r>
              <a:rPr lang="zh-CN" altLang="en-US" sz="2200" dirty="0" smtClean="0">
                <a:solidFill>
                  <a:srgbClr val="0C478E"/>
                </a:solidFill>
              </a:rPr>
              <a:t>图形化界面开发和</a:t>
            </a:r>
            <a:r>
              <a:rPr lang="en-US" altLang="zh-CN" sz="2200" dirty="0" smtClean="0">
                <a:solidFill>
                  <a:srgbClr val="0C478E"/>
                </a:solidFill>
              </a:rPr>
              <a:t>debug </a:t>
            </a:r>
            <a:r>
              <a:rPr lang="en-US" altLang="zh-CN" sz="2200" dirty="0" err="1" smtClean="0">
                <a:solidFill>
                  <a:srgbClr val="0C478E"/>
                </a:solidFill>
              </a:rPr>
              <a:t>apk</a:t>
            </a:r>
            <a:r>
              <a:rPr lang="zh-CN" altLang="en-US" sz="2200" dirty="0" smtClean="0">
                <a:solidFill>
                  <a:srgbClr val="0C478E"/>
                </a:solidFill>
              </a:rPr>
              <a:t>的开发提供了现成调用接口。</a:t>
            </a:r>
            <a:endParaRPr lang="en-US" altLang="zh-CN" sz="2200" dirty="0" smtClean="0">
              <a:solidFill>
                <a:srgbClr val="0C478E"/>
              </a:solidFill>
            </a:endParaRPr>
          </a:p>
          <a:p>
            <a:r>
              <a:rPr lang="en-US" altLang="zh-CN" sz="2200" dirty="0" smtClean="0">
                <a:solidFill>
                  <a:srgbClr val="0C478E"/>
                </a:solidFill>
              </a:rPr>
              <a:t>4. </a:t>
            </a:r>
            <a:r>
              <a:rPr lang="zh-CN" altLang="en-US" sz="2200" dirty="0" smtClean="0">
                <a:solidFill>
                  <a:srgbClr val="0C478E"/>
                </a:solidFill>
              </a:rPr>
              <a:t>利用</a:t>
            </a:r>
            <a:r>
              <a:rPr lang="en-US" altLang="zh-CN" sz="2200" dirty="0" smtClean="0">
                <a:solidFill>
                  <a:srgbClr val="0C478E"/>
                </a:solidFill>
              </a:rPr>
              <a:t>BM</a:t>
            </a:r>
            <a:r>
              <a:rPr lang="zh-CN" altLang="en-US" sz="2200" dirty="0" smtClean="0">
                <a:solidFill>
                  <a:srgbClr val="0C478E"/>
                </a:solidFill>
              </a:rPr>
              <a:t>实现</a:t>
            </a:r>
            <a:r>
              <a:rPr lang="en-US" altLang="zh-CN" sz="2200" dirty="0" smtClean="0">
                <a:solidFill>
                  <a:srgbClr val="0C478E"/>
                </a:solidFill>
              </a:rPr>
              <a:t>DFS</a:t>
            </a:r>
            <a:r>
              <a:rPr lang="zh-CN" altLang="en-US" sz="2200" dirty="0" smtClean="0">
                <a:solidFill>
                  <a:srgbClr val="0C478E"/>
                </a:solidFill>
              </a:rPr>
              <a:t>功能特点，进一步提高系统效率和降低功耗。如</a:t>
            </a:r>
            <a:r>
              <a:rPr lang="en-US" altLang="zh-CN" sz="2200" dirty="0" smtClean="0">
                <a:solidFill>
                  <a:srgbClr val="0C478E"/>
                </a:solidFill>
              </a:rPr>
              <a:t>BM</a:t>
            </a:r>
            <a:r>
              <a:rPr lang="zh-CN" altLang="en-US" sz="2200" dirty="0" smtClean="0">
                <a:solidFill>
                  <a:srgbClr val="0C478E"/>
                </a:solidFill>
              </a:rPr>
              <a:t>监测到某一特定通道访问量变化，就相应做</a:t>
            </a:r>
            <a:r>
              <a:rPr lang="en-US" altLang="zh-CN" sz="2200" dirty="0" smtClean="0">
                <a:solidFill>
                  <a:srgbClr val="0C478E"/>
                </a:solidFill>
              </a:rPr>
              <a:t>DDR/CPU</a:t>
            </a:r>
            <a:r>
              <a:rPr lang="zh-CN" altLang="en-US" sz="2200" dirty="0" smtClean="0">
                <a:solidFill>
                  <a:srgbClr val="0C478E"/>
                </a:solidFill>
              </a:rPr>
              <a:t>的变频。现</a:t>
            </a:r>
            <a:r>
              <a:rPr lang="en-US" altLang="zh-CN" sz="2200" dirty="0" smtClean="0">
                <a:solidFill>
                  <a:srgbClr val="0C478E"/>
                </a:solidFill>
              </a:rPr>
              <a:t>BM</a:t>
            </a:r>
            <a:r>
              <a:rPr lang="zh-CN" altLang="en-US" sz="2200" dirty="0" smtClean="0">
                <a:solidFill>
                  <a:srgbClr val="0C478E"/>
                </a:solidFill>
              </a:rPr>
              <a:t>变频是统计总带宽，而且只对</a:t>
            </a:r>
            <a:r>
              <a:rPr lang="en-US" altLang="zh-CN" sz="2200" dirty="0" smtClean="0">
                <a:solidFill>
                  <a:srgbClr val="0C478E"/>
                </a:solidFill>
              </a:rPr>
              <a:t>DDR</a:t>
            </a:r>
            <a:r>
              <a:rPr lang="zh-CN" altLang="en-US" sz="2200" dirty="0" smtClean="0">
                <a:solidFill>
                  <a:srgbClr val="0C478E"/>
                </a:solidFill>
              </a:rPr>
              <a:t>做变频。</a:t>
            </a:r>
            <a:endParaRPr lang="en-US" altLang="zh-CN" sz="2200" dirty="0" smtClean="0">
              <a:solidFill>
                <a:srgbClr val="0C478E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82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本文档以</a:t>
            </a:r>
            <a:r>
              <a:rPr lang="en-US" altLang="zh-CN" sz="2200" dirty="0" err="1" smtClean="0"/>
              <a:t>sharkl</a:t>
            </a:r>
            <a:r>
              <a:rPr lang="zh-CN" altLang="en-US" sz="2200" dirty="0" smtClean="0"/>
              <a:t>为例，因优化</a:t>
            </a:r>
            <a:r>
              <a:rPr lang="en-US" altLang="zh-CN" sz="2200" dirty="0" smtClean="0"/>
              <a:t>AP</a:t>
            </a:r>
            <a:r>
              <a:rPr lang="zh-CN" altLang="en-US" sz="2200" dirty="0" smtClean="0"/>
              <a:t>侧</a:t>
            </a:r>
            <a:r>
              <a:rPr lang="en-US" altLang="zh-CN" sz="2200" dirty="0" smtClean="0"/>
              <a:t>Bus Monitor code</a:t>
            </a:r>
            <a:r>
              <a:rPr lang="zh-CN" altLang="en-US" sz="2200" dirty="0" smtClean="0"/>
              <a:t>，提供了人机交互等指令，讲述新</a:t>
            </a:r>
            <a:r>
              <a:rPr lang="en-US" altLang="zh-CN" sz="2200" dirty="0" smtClean="0"/>
              <a:t>code</a:t>
            </a:r>
            <a:r>
              <a:rPr lang="zh-CN" altLang="en-US" sz="2200" dirty="0" smtClean="0"/>
              <a:t>下</a:t>
            </a:r>
            <a:r>
              <a:rPr lang="en-US" altLang="zh-CN" sz="2200" dirty="0" smtClean="0"/>
              <a:t>Bus Monitor</a:t>
            </a:r>
            <a:r>
              <a:rPr lang="zh-CN" altLang="en-US" sz="2200" dirty="0" smtClean="0"/>
              <a:t>的功能及用法。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Bus Monitor</a:t>
            </a:r>
            <a:r>
              <a:rPr lang="zh-CN" altLang="en-US" sz="2200" dirty="0" smtClean="0"/>
              <a:t>作为一种监控设备，用于监控各模块之间的总线操作（包括数据和地址的访问）。添加这个设备的主要目的是为了方便调试，提高疑难问题定位的效率，以及实现</a:t>
            </a:r>
            <a:r>
              <a:rPr lang="en-US" altLang="zh-CN" sz="2200" dirty="0" smtClean="0"/>
              <a:t>DFS</a:t>
            </a:r>
            <a:r>
              <a:rPr lang="zh-CN" altLang="en-US" sz="2200" dirty="0" smtClean="0"/>
              <a:t>功能。</a:t>
            </a:r>
            <a:endParaRPr lang="en-US" altLang="zh-CN" sz="2200" dirty="0" smtClean="0"/>
          </a:p>
          <a:p>
            <a:r>
              <a:rPr lang="en-US" altLang="zh-CN" sz="2200" dirty="0" smtClean="0"/>
              <a:t>Bus Monitor </a:t>
            </a:r>
            <a:r>
              <a:rPr lang="zh-CN" altLang="en-US" sz="2200" dirty="0" smtClean="0"/>
              <a:t>分为两大功能：</a:t>
            </a:r>
            <a:endParaRPr lang="en-US" altLang="zh-CN" sz="2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002F71"/>
                </a:solidFill>
              </a:rPr>
              <a:t>Performance -- </a:t>
            </a:r>
            <a:r>
              <a:rPr lang="zh-CN" altLang="en-US" sz="2200" dirty="0" smtClean="0">
                <a:solidFill>
                  <a:srgbClr val="002F71"/>
                </a:solidFill>
              </a:rPr>
              <a:t>带宽统计；</a:t>
            </a:r>
            <a:endParaRPr lang="en-US" altLang="zh-CN" sz="2200" dirty="0" smtClean="0">
              <a:solidFill>
                <a:srgbClr val="002F7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002F71"/>
                </a:solidFill>
              </a:rPr>
              <a:t>DEBUG</a:t>
            </a:r>
            <a:r>
              <a:rPr lang="zh-CN" altLang="en-US" sz="2200" dirty="0" smtClean="0">
                <a:solidFill>
                  <a:srgbClr val="002F71"/>
                </a:solidFill>
              </a:rPr>
              <a:t> </a:t>
            </a:r>
            <a:r>
              <a:rPr lang="en-US" altLang="zh-CN" sz="2200" dirty="0" smtClean="0">
                <a:solidFill>
                  <a:srgbClr val="002F71"/>
                </a:solidFill>
              </a:rPr>
              <a:t>-- </a:t>
            </a:r>
            <a:r>
              <a:rPr lang="zh-CN" altLang="en-US" sz="2200" dirty="0" smtClean="0">
                <a:solidFill>
                  <a:srgbClr val="002F71"/>
                </a:solidFill>
              </a:rPr>
              <a:t>用于监控参数的非法修改。</a:t>
            </a:r>
            <a:endParaRPr lang="en-US" altLang="zh-CN" sz="2200" dirty="0" smtClean="0">
              <a:solidFill>
                <a:srgbClr val="002F71"/>
              </a:solidFill>
            </a:endParaRPr>
          </a:p>
          <a:p>
            <a:pPr marL="342900" indent="-342900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340768"/>
            <a:ext cx="8964488" cy="445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82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</a:t>
            </a:r>
            <a:r>
              <a:rPr lang="en-US" altLang="zh-CN" dirty="0" smtClean="0"/>
              <a:t>AXI Bus Monitor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DDR controller</a:t>
            </a:r>
            <a:r>
              <a:rPr lang="zh-CN" altLang="en-US" dirty="0" smtClean="0"/>
              <a:t>下所监控通道示意图。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51" y="1628800"/>
            <a:ext cx="900804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908720"/>
            <a:ext cx="82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</a:t>
            </a:r>
            <a:r>
              <a:rPr lang="en-US" altLang="zh-CN" dirty="0" smtClean="0"/>
              <a:t>AP </a:t>
            </a:r>
            <a:r>
              <a:rPr lang="zh-CN" altLang="en-US" dirty="0" smtClean="0"/>
              <a:t>侧</a:t>
            </a:r>
            <a:r>
              <a:rPr lang="en-US" altLang="zh-CN" dirty="0" smtClean="0"/>
              <a:t>AHB Bus Monitor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main matrix</a:t>
            </a:r>
            <a:r>
              <a:rPr lang="zh-CN" altLang="en-US" dirty="0" smtClean="0"/>
              <a:t>下所监控通道示意图。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带宽统计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8244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 smtClean="0"/>
          </a:p>
          <a:p>
            <a:r>
              <a:rPr lang="zh-CN" altLang="en-US" sz="2200" dirty="0" smtClean="0"/>
              <a:t>带宽统计是通过针对</a:t>
            </a:r>
            <a:r>
              <a:rPr lang="en-US" altLang="zh-CN" sz="2200" dirty="0" smtClean="0"/>
              <a:t>DDR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Bus Monitor </a:t>
            </a:r>
            <a:r>
              <a:rPr lang="zh-CN" altLang="en-US" sz="2200" dirty="0" smtClean="0"/>
              <a:t>通道，统计其各个</a:t>
            </a:r>
            <a:r>
              <a:rPr lang="en-US" altLang="zh-CN" sz="2200" dirty="0" smtClean="0"/>
              <a:t>master</a:t>
            </a:r>
            <a:r>
              <a:rPr lang="zh-CN" altLang="en-US" sz="2200" dirty="0" smtClean="0"/>
              <a:t>对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的访问量，获取带宽数据。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带宽统计功能主要的两大作用：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200" dirty="0" smtClean="0"/>
              <a:t>  </a:t>
            </a:r>
            <a:r>
              <a:rPr lang="en-US" altLang="zh-CN" sz="2200" dirty="0" smtClean="0"/>
              <a:t>DDR </a:t>
            </a:r>
            <a:r>
              <a:rPr lang="zh-CN" altLang="en-US" sz="2200" dirty="0" smtClean="0"/>
              <a:t>变频；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200" dirty="0" smtClean="0"/>
              <a:t>  输出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访问量详细信息，用于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参数分析。</a:t>
            </a:r>
            <a:endParaRPr lang="en-US" altLang="zh-CN" sz="2200" dirty="0" smtClean="0"/>
          </a:p>
          <a:p>
            <a:pPr marL="342900" indent="-342900">
              <a:buAutoNum type="arabicPeriod"/>
            </a:pPr>
            <a:endParaRPr lang="en-US" altLang="zh-CN" sz="2200" dirty="0" smtClean="0"/>
          </a:p>
          <a:p>
            <a:pPr marL="342900" indent="-342900"/>
            <a:r>
              <a:rPr lang="zh-CN" altLang="en-US" sz="2200" dirty="0" smtClean="0"/>
              <a:t>带宽统计中涉及到的几个关键参数：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200" dirty="0" smtClean="0"/>
              <a:t>Read/Write </a:t>
            </a:r>
            <a:r>
              <a:rPr lang="en-US" altLang="zh-CN" sz="2200" dirty="0" err="1" smtClean="0"/>
              <a:t>cnt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ym typeface="Wingdings" pitchFamily="2" charset="2"/>
              </a:rPr>
              <a:t></a:t>
            </a:r>
            <a:r>
              <a:rPr lang="zh-CN" altLang="en-US" sz="2200" dirty="0" smtClean="0">
                <a:sym typeface="Wingdings" pitchFamily="2" charset="2"/>
              </a:rPr>
              <a:t>一段时间内</a:t>
            </a:r>
            <a:r>
              <a:rPr lang="en-US" altLang="zh-CN" sz="2200" dirty="0" smtClean="0">
                <a:sym typeface="Wingdings" pitchFamily="2" charset="2"/>
              </a:rPr>
              <a:t>master</a:t>
            </a:r>
            <a:r>
              <a:rPr lang="zh-CN" altLang="en-US" sz="2200" dirty="0" smtClean="0">
                <a:sym typeface="Wingdings" pitchFamily="2" charset="2"/>
              </a:rPr>
              <a:t>对</a:t>
            </a:r>
            <a:r>
              <a:rPr lang="en-US" altLang="zh-CN" sz="2200" dirty="0" smtClean="0">
                <a:sym typeface="Wingdings" pitchFamily="2" charset="2"/>
              </a:rPr>
              <a:t>DDR</a:t>
            </a:r>
            <a:r>
              <a:rPr lang="zh-CN" altLang="en-US" sz="2200" dirty="0" smtClean="0">
                <a:sym typeface="Wingdings" pitchFamily="2" charset="2"/>
              </a:rPr>
              <a:t>的访问次数（</a:t>
            </a:r>
            <a:r>
              <a:rPr lang="en-US" altLang="zh-CN" sz="2200" dirty="0" smtClean="0">
                <a:sym typeface="Wingdings" pitchFamily="2" charset="2"/>
              </a:rPr>
              <a:t>read/write</a:t>
            </a:r>
            <a:r>
              <a:rPr lang="zh-CN" altLang="en-US" sz="2200" dirty="0" smtClean="0">
                <a:sym typeface="Wingdings" pitchFamily="2" charset="2"/>
              </a:rPr>
              <a:t>）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200" dirty="0" smtClean="0"/>
              <a:t>Read/Write BW</a:t>
            </a:r>
            <a:r>
              <a:rPr lang="en-US" altLang="zh-CN" sz="2200" dirty="0" smtClean="0">
                <a:sym typeface="Wingdings" pitchFamily="2" charset="2"/>
              </a:rPr>
              <a:t></a:t>
            </a:r>
            <a:r>
              <a:rPr lang="zh-CN" altLang="en-US" sz="2200" dirty="0" smtClean="0">
                <a:sym typeface="Wingdings" pitchFamily="2" charset="2"/>
              </a:rPr>
              <a:t>一段时间内</a:t>
            </a:r>
            <a:r>
              <a:rPr lang="en-US" altLang="zh-CN" sz="2200" dirty="0" smtClean="0">
                <a:sym typeface="Wingdings" pitchFamily="2" charset="2"/>
              </a:rPr>
              <a:t>master</a:t>
            </a:r>
            <a:r>
              <a:rPr lang="zh-CN" altLang="en-US" sz="2200" dirty="0" smtClean="0">
                <a:sym typeface="Wingdings" pitchFamily="2" charset="2"/>
              </a:rPr>
              <a:t>对</a:t>
            </a:r>
            <a:r>
              <a:rPr lang="en-US" altLang="zh-CN" sz="2200" dirty="0" smtClean="0">
                <a:sym typeface="Wingdings" pitchFamily="2" charset="2"/>
              </a:rPr>
              <a:t>DDR</a:t>
            </a:r>
            <a:r>
              <a:rPr lang="zh-CN" altLang="en-US" sz="2200" dirty="0" smtClean="0">
                <a:sym typeface="Wingdings" pitchFamily="2" charset="2"/>
              </a:rPr>
              <a:t>的访问量（</a:t>
            </a:r>
            <a:r>
              <a:rPr lang="en-US" altLang="zh-CN" sz="2200" dirty="0" smtClean="0">
                <a:sym typeface="Wingdings" pitchFamily="2" charset="2"/>
              </a:rPr>
              <a:t>read/write</a:t>
            </a:r>
            <a:r>
              <a:rPr lang="zh-CN" altLang="en-US" sz="2200" dirty="0" smtClean="0">
                <a:sym typeface="Wingdings" pitchFamily="2" charset="2"/>
              </a:rPr>
              <a:t>）</a:t>
            </a:r>
            <a:endParaRPr lang="en-US" altLang="zh-CN" sz="22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200" dirty="0" smtClean="0"/>
              <a:t>Read/Write latency</a:t>
            </a:r>
            <a:r>
              <a:rPr lang="en-US" altLang="zh-CN" sz="2200" dirty="0" smtClean="0">
                <a:sym typeface="Wingdings" pitchFamily="2" charset="2"/>
              </a:rPr>
              <a:t></a:t>
            </a:r>
            <a:r>
              <a:rPr lang="zh-CN" altLang="en-US" sz="2200" dirty="0" smtClean="0">
                <a:sym typeface="Wingdings" pitchFamily="2" charset="2"/>
              </a:rPr>
              <a:t>一段时间内</a:t>
            </a:r>
            <a:r>
              <a:rPr lang="en-US" altLang="zh-CN" sz="2200" dirty="0" smtClean="0">
                <a:sym typeface="Wingdings" pitchFamily="2" charset="2"/>
              </a:rPr>
              <a:t>master</a:t>
            </a:r>
            <a:r>
              <a:rPr lang="zh-CN" altLang="en-US" sz="2200" dirty="0" smtClean="0">
                <a:sym typeface="Wingdings" pitchFamily="2" charset="2"/>
              </a:rPr>
              <a:t>访问的</a:t>
            </a:r>
            <a:r>
              <a:rPr lang="en-US" altLang="zh-CN" sz="2200" dirty="0" smtClean="0">
                <a:sym typeface="Wingdings" pitchFamily="2" charset="2"/>
              </a:rPr>
              <a:t>latency</a:t>
            </a:r>
            <a:r>
              <a:rPr lang="zh-CN" altLang="en-US" sz="2200" dirty="0" smtClean="0">
                <a:sym typeface="Wingdings" pitchFamily="2" charset="2"/>
              </a:rPr>
              <a:t>。</a:t>
            </a:r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带宽统计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836712"/>
            <a:ext cx="82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1. DDR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变频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r>
              <a:rPr lang="zh-CN" altLang="en-US" sz="2200" dirty="0" smtClean="0"/>
              <a:t>上层接口通过读取一段时间内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的访问</a:t>
            </a:r>
            <a:r>
              <a:rPr lang="zh-CN" altLang="en-US" sz="2200" dirty="0" smtClean="0"/>
              <a:t>量来</a:t>
            </a:r>
            <a:r>
              <a:rPr lang="zh-CN" altLang="en-US" sz="2200" dirty="0" smtClean="0"/>
              <a:t>判断是否需要对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做变频。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CONFIG_BM_MONITOR</a:t>
            </a:r>
          </a:p>
          <a:p>
            <a:r>
              <a:rPr lang="zh-CN" altLang="en-US" sz="2200" dirty="0" smtClean="0"/>
              <a:t>系统通过</a:t>
            </a:r>
            <a:r>
              <a:rPr lang="en-US" altLang="zh-CN" sz="2200" dirty="0" smtClean="0"/>
              <a:t>CONFIG_BM_MONITOR</a:t>
            </a:r>
            <a:r>
              <a:rPr lang="zh-CN" altLang="en-US" sz="2200" dirty="0" smtClean="0"/>
              <a:t>控制是否调用</a:t>
            </a:r>
            <a:r>
              <a:rPr lang="en-US" altLang="zh-CN" sz="2200" dirty="0" smtClean="0"/>
              <a:t>BM </a:t>
            </a:r>
            <a:r>
              <a:rPr lang="zh-CN" altLang="en-US" sz="2200" dirty="0" smtClean="0"/>
              <a:t>的统计接口，实现</a:t>
            </a:r>
            <a:r>
              <a:rPr lang="en-US" altLang="zh-CN" sz="2200" dirty="0" smtClean="0"/>
              <a:t>DDR</a:t>
            </a:r>
            <a:r>
              <a:rPr lang="zh-CN" altLang="en-US" sz="2200" dirty="0" smtClean="0"/>
              <a:t>动态变频。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注：通过这种方式实现的</a:t>
            </a:r>
            <a:r>
              <a:rPr lang="en-US" altLang="zh-CN" sz="2200" dirty="0" smtClean="0">
                <a:solidFill>
                  <a:srgbClr val="C00000"/>
                </a:solidFill>
              </a:rPr>
              <a:t>DFS</a:t>
            </a:r>
            <a:r>
              <a:rPr lang="zh-CN" altLang="en-US" sz="2200" dirty="0" smtClean="0">
                <a:solidFill>
                  <a:srgbClr val="C00000"/>
                </a:solidFill>
              </a:rPr>
              <a:t>往往都有滞后性。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带宽统计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39552" y="836712"/>
            <a:ext cx="82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2. DDR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带宽数据导出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带宽数据导出功能主要用于</a:t>
            </a:r>
            <a:r>
              <a:rPr lang="en-US" altLang="zh-CN" dirty="0" smtClean="0"/>
              <a:t>DDR</a:t>
            </a:r>
            <a:r>
              <a:rPr lang="zh-CN" altLang="en-US" dirty="0" smtClean="0"/>
              <a:t>的数据分析，是</a:t>
            </a:r>
            <a:r>
              <a:rPr lang="en-US" altLang="zh-CN" dirty="0" smtClean="0"/>
              <a:t>DDR </a:t>
            </a:r>
            <a:r>
              <a:rPr lang="zh-CN" altLang="en-US" dirty="0" smtClean="0"/>
              <a:t>优先级配置的重要依据。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Bus Monitor</a:t>
            </a:r>
            <a:r>
              <a:rPr lang="zh-CN" altLang="en-US" dirty="0" smtClean="0"/>
              <a:t>统计带宽原理：</a:t>
            </a:r>
            <a:endParaRPr lang="en-US" altLang="zh-CN" dirty="0" smtClean="0"/>
          </a:p>
          <a:p>
            <a:r>
              <a:rPr lang="zh-CN" altLang="en-US" dirty="0" smtClean="0"/>
              <a:t>用户通设置一个统计带宽时间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Bus Monitor</a:t>
            </a:r>
            <a:r>
              <a:rPr lang="zh-CN" altLang="en-US" dirty="0" smtClean="0"/>
              <a:t>将这个参数设置至其</a:t>
            </a:r>
            <a:r>
              <a:rPr lang="en-US" altLang="zh-CN" dirty="0" smtClean="0"/>
              <a:t>WIN_LEN 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中，每个</a:t>
            </a:r>
            <a:r>
              <a:rPr lang="en-US" altLang="zh-CN" dirty="0" smtClean="0"/>
              <a:t>S </a:t>
            </a:r>
            <a:r>
              <a:rPr lang="zh-CN" altLang="en-US" dirty="0" smtClean="0"/>
              <a:t>时间单位</a:t>
            </a:r>
            <a:r>
              <a:rPr lang="en-US" altLang="zh-CN" dirty="0" smtClean="0"/>
              <a:t>Bus Monitor</a:t>
            </a:r>
            <a:r>
              <a:rPr lang="zh-CN" altLang="en-US" dirty="0" smtClean="0"/>
              <a:t>会触发中断，此时暂停</a:t>
            </a:r>
            <a:r>
              <a:rPr lang="en-US" altLang="zh-CN" dirty="0" smtClean="0"/>
              <a:t>Bus Monitor</a:t>
            </a:r>
            <a:r>
              <a:rPr lang="zh-CN" altLang="en-US" dirty="0" smtClean="0"/>
              <a:t>计数，读取当前的统计值，可获取当前</a:t>
            </a:r>
            <a:r>
              <a:rPr lang="en-US" altLang="zh-CN" dirty="0" smtClean="0"/>
              <a:t>S</a:t>
            </a:r>
            <a:r>
              <a:rPr lang="zh-CN" altLang="en-US" dirty="0" smtClean="0"/>
              <a:t>时间内的</a:t>
            </a:r>
            <a:r>
              <a:rPr lang="en-US" altLang="zh-CN" dirty="0" smtClean="0"/>
              <a:t>DDR</a:t>
            </a:r>
            <a:r>
              <a:rPr lang="zh-CN" altLang="en-US" dirty="0" smtClean="0"/>
              <a:t>访问量。如此，循环设置通过中断来获取每个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时间单位的访问量。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带宽数据导出，每隔</a:t>
            </a:r>
            <a:r>
              <a:rPr lang="en-US" altLang="zh-CN" dirty="0" smtClean="0"/>
              <a:t>4s</a:t>
            </a:r>
            <a:r>
              <a:rPr lang="zh-CN" altLang="en-US" dirty="0" smtClean="0"/>
              <a:t>将先前收集到的</a:t>
            </a:r>
            <a:r>
              <a:rPr lang="en-US" altLang="zh-CN" dirty="0" smtClean="0"/>
              <a:t>BM</a:t>
            </a:r>
            <a:r>
              <a:rPr lang="zh-CN" altLang="en-US" dirty="0" smtClean="0"/>
              <a:t>信息导出至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文件中。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4005064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  <a:gridCol w="918102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t_start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t_stop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rb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rl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wt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wb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CA7 wl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83620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83630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555776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225536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83640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68544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31568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23984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22320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83680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带宽统计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39552" y="836712"/>
            <a:ext cx="82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+mn-lt"/>
                <a:ea typeface="+mn-ea"/>
              </a:rPr>
              <a:t>2. DDR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n-lt"/>
                <a:ea typeface="+mn-ea"/>
              </a:rPr>
              <a:t>带宽数据导出</a:t>
            </a:r>
            <a:endParaRPr lang="en-US" altLang="zh-CN" sz="2400" b="1" dirty="0" smtClean="0">
              <a:solidFill>
                <a:schemeClr val="accent1"/>
              </a:solidFill>
              <a:latin typeface="+mn-lt"/>
              <a:ea typeface="+mn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改进：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将带宽监控和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功能整合，合并至一个驱动文件；</a:t>
            </a:r>
            <a:endParaRPr lang="en-US" altLang="zh-CN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dirty="0" smtClean="0"/>
              <a:t>添加动态配置功能，用户可以动态配置打开</a:t>
            </a:r>
            <a:r>
              <a:rPr lang="en-US" altLang="zh-CN" dirty="0" smtClean="0"/>
              <a:t>BM </a:t>
            </a:r>
            <a:r>
              <a:rPr lang="zh-CN" altLang="en-US" dirty="0" smtClean="0"/>
              <a:t>带宽数据收集功能，无需重新编译烧入。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动态配置打开带宽收集功能命令如下：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root</a:t>
            </a:r>
          </a:p>
          <a:p>
            <a:pPr marL="342900" indent="-342900"/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shell</a:t>
            </a:r>
          </a:p>
          <a:p>
            <a:pPr marL="342900" indent="-342900"/>
            <a:r>
              <a:rPr lang="en-US" altLang="zh-CN" dirty="0" smtClean="0">
                <a:solidFill>
                  <a:srgbClr val="00B0F0"/>
                </a:solidFill>
              </a:rPr>
              <a:t>	echo 1 &gt; /sys/devices/sprd_bm.27/bandwidth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关闭功能：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F0"/>
                </a:solidFill>
              </a:rPr>
              <a:t>echo 0 &gt; /sys/devices/sprd_bm.27/bandwidth</a:t>
            </a:r>
          </a:p>
          <a:p>
            <a:pPr marL="342900" indent="-342900"/>
            <a:r>
              <a:rPr lang="en-US" altLang="zh-CN" dirty="0" smtClean="0"/>
              <a:t>	</a:t>
            </a:r>
            <a:r>
              <a:rPr lang="zh-CN" altLang="en-US" dirty="0" smtClean="0"/>
              <a:t>数据输出至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bm_per_log</a:t>
            </a:r>
            <a:r>
              <a:rPr lang="zh-CN" altLang="en-US" dirty="0" smtClean="0"/>
              <a:t>文件中。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 </a:t>
            </a:r>
            <a:r>
              <a:rPr lang="zh-CN" altLang="en-US" dirty="0" smtClean="0"/>
              <a:t>添加动态配置</a:t>
            </a:r>
            <a:r>
              <a:rPr lang="en-US" altLang="zh-CN" dirty="0" smtClean="0"/>
              <a:t>DDR </a:t>
            </a:r>
            <a:r>
              <a:rPr lang="zh-CN" altLang="en-US" dirty="0" smtClean="0"/>
              <a:t>带宽功能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</a:t>
            </a:r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root</a:t>
            </a:r>
          </a:p>
          <a:p>
            <a:pPr marL="342900" indent="-342900"/>
            <a:r>
              <a:rPr lang="en-US" altLang="zh-CN" dirty="0" smtClean="0">
                <a:solidFill>
                  <a:srgbClr val="00B0F0"/>
                </a:solidFill>
              </a:rPr>
              <a:t>      </a:t>
            </a:r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shell</a:t>
            </a:r>
          </a:p>
          <a:p>
            <a:pPr marL="342900" indent="-342900"/>
            <a:r>
              <a:rPr lang="en-US" altLang="zh-CN" dirty="0" smtClean="0">
                <a:solidFill>
                  <a:srgbClr val="00B0F0"/>
                </a:solidFill>
              </a:rPr>
              <a:t>      echo 0 &gt; /sys/devices/sprd_bm.27/</a:t>
            </a:r>
            <a:r>
              <a:rPr lang="en-US" altLang="zh-CN" dirty="0" err="1" smtClean="0">
                <a:solidFill>
                  <a:srgbClr val="00B0F0"/>
                </a:solidFill>
              </a:rPr>
              <a:t>dfs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重新开启：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00B0F0"/>
                </a:solidFill>
              </a:rPr>
              <a:t>echo 1 &gt; /sys/devices/sprd_bm.27/</a:t>
            </a:r>
            <a:r>
              <a:rPr lang="en-US" altLang="zh-CN" dirty="0" err="1" smtClean="0">
                <a:solidFill>
                  <a:srgbClr val="00B0F0"/>
                </a:solidFill>
              </a:rPr>
              <a:t>dfs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  </a:t>
            </a:r>
            <a:r>
              <a:rPr lang="zh-CN" altLang="en-US" dirty="0" smtClean="0"/>
              <a:t>代码结构修改，使其更符合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规范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157266667</TotalTime>
  <Pages>0</Pages>
  <Words>1736</Words>
  <Characters>0</Characters>
  <Application>Microsoft Office PowerPoint</Application>
  <DocSecurity>0</DocSecurity>
  <PresentationFormat>全屏显示(4:3)</PresentationFormat>
  <Lines>0</Lines>
  <Paragraphs>327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TITLE SLIDE ONLY</vt:lpstr>
      <vt:lpstr>PPT Body Slides - ENG</vt:lpstr>
      <vt:lpstr>Bus Monitor Introduction</vt:lpstr>
      <vt:lpstr>目录索引</vt:lpstr>
      <vt:lpstr>功能介绍</vt:lpstr>
      <vt:lpstr>功能介绍</vt:lpstr>
      <vt:lpstr>功能介绍</vt:lpstr>
      <vt:lpstr>带宽统计</vt:lpstr>
      <vt:lpstr>带宽统计</vt:lpstr>
      <vt:lpstr>带宽统计</vt:lpstr>
      <vt:lpstr>带宽统计</vt:lpstr>
      <vt:lpstr>带宽统计</vt:lpstr>
      <vt:lpstr>DEBUG</vt:lpstr>
      <vt:lpstr>DEBUG</vt:lpstr>
      <vt:lpstr>DEBUG</vt:lpstr>
      <vt:lpstr>DEBUG</vt:lpstr>
      <vt:lpstr>DEBUG</vt:lpstr>
      <vt:lpstr>DEBUG</vt:lpstr>
      <vt:lpstr>DEBUG</vt:lpstr>
      <vt:lpstr>DEBUG</vt:lpstr>
      <vt:lpstr>DEBUG</vt:lpstr>
      <vt:lpstr>DEBUG</vt:lpstr>
      <vt:lpstr>DEBUG</vt:lpstr>
      <vt:lpstr>CASE 举例</vt:lpstr>
      <vt:lpstr>限制及建议</vt:lpstr>
      <vt:lpstr>改进及优化</vt:lpstr>
      <vt:lpstr>幻灯片 25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eric.long</cp:lastModifiedBy>
  <cp:revision>1034</cp:revision>
  <cp:lastPrinted>1899-12-30T00:00:00Z</cp:lastPrinted>
  <dcterms:created xsi:type="dcterms:W3CDTF">2010-08-21T18:40:49Z</dcterms:created>
  <dcterms:modified xsi:type="dcterms:W3CDTF">2014-11-26T07:50:11Z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