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713E5F12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2_6169840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0"/>
  </p:notesMasterIdLst>
  <p:sldIdLst>
    <p:sldId id="256" r:id="rId6"/>
    <p:sldId id="260" r:id="rId7"/>
    <p:sldId id="257" r:id="rId8"/>
    <p:sldId id="258" r:id="rId9"/>
  </p:sldIdLst>
  <p:sldSz cx="1579245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Overview" id="{10355058-CB36-47A6-A10F-2346A5A6E64C}">
          <p14:sldIdLst>
            <p14:sldId id="256"/>
          </p14:sldIdLst>
        </p14:section>
        <p14:section name="Confidence estimation" id="{8F20AF45-4B60-411E-A043-0D6135DC6C62}">
          <p14:sldIdLst>
            <p14:sldId id="260"/>
          </p14:sldIdLst>
        </p14:section>
        <p14:section name="Feature overview" id="{4808D575-582F-4DF3-A648-AF74228A776C}">
          <p14:sldIdLst>
            <p14:sldId id="257"/>
          </p14:sldIdLst>
        </p14:section>
        <p14:section name="Appendices" id="{3F2F4F25-EB87-4E51-B4F5-219B55EDA1B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553074-154F-F00E-8E2D-64EAF1372CBE}" name="Frank Kreuwel" initials="FK" userId="S::frank.kreuwel@alliander.com::9ff610b0-e32f-4f34-a77a-36f23089e0d9" providerId="AD"/>
  <p188:author id="{76B2FE81-1432-D3BD-F24D-D3D142503D90}" name="Martijn Cazemier" initials="MC" userId="S::martijn.cazemier@alliander.com::e1596262-d206-4b5f-b2d2-52ab3c0544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1DE99-F92F-8C56-914C-4061BC768853}" v="764" dt="2023-08-01T09:56:47.089"/>
    <p1510:client id="{29584D4D-C750-9EEA-D654-D495E5F3BF4D}" v="135" dt="2023-08-01T08:25:56.133"/>
    <p1510:client id="{5589CAF6-2A60-C195-3B32-7C4275CA96DE}" v="318" dt="2023-08-01T11:04:27.470"/>
    <p1510:client id="{66A1AE48-B074-FC4E-1877-78EA99591248}" v="197" dt="2023-08-01T12:29:54.645"/>
    <p1510:client id="{74CDEF2B-EDB2-9E95-49C6-C939FACF15E0}" v="405" dt="2023-08-01T12:45:53.600"/>
    <p1510:client id="{B110EB2E-7ABA-44A3-BF66-BE89B92DC8B2}" v="1" dt="2023-08-03T07:22:27.570"/>
    <p1510:client id="{B4199262-555F-4617-91D9-BE229571B9C7}" v="16" dt="2023-08-01T12:17:04.317"/>
    <p1510:client id="{B89D39C0-D56C-1168-D655-C6E4C22A58E0}" v="5" dt="2023-08-01T12:31:51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omments/modernComment_100_713E5F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686E72-782C-4C46-BD1E-16D8A84ADCFB}" authorId="{76B2FE81-1432-D3BD-F24D-D3D142503D90}" status="resolved" created="2023-05-08T07:42:31.23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txBody>
      <a:bodyPr/>
      <a:lstStyle/>
      <a:p>
        <a:r>
          <a:rPr lang="nl-NL"/>
          <a:t>In our operational setting, we work with two training horizons: 15 minutes and 48 hours. Effectively, the training data is duplicated once.</a:t>
        </a:r>
      </a:p>
    </p188:txBody>
  </p188:cm>
  <p188:cm id="{B07FD0DD-FD1D-4001-99E1-AF7C347D2812}" authorId="{76B2FE81-1432-D3BD-F24D-D3D142503D90}" status="resolved" created="2023-05-08T07:45:07.75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replyLst>
      <p188:reply id="{5698B110-A066-43BC-B4F8-63C1E64DDB4A}" authorId="{55553074-154F-F00E-8E2D-64EAF1372CBE}" created="2023-05-09T13:42:49.670">
        <p188:txBody>
          <a:bodyPr/>
          <a:lstStyle/>
          <a:p>
            <a:r>
              <a:rPr lang="en-US"/>
              <a:t>Good idea! I made a separate issue for that on the AIFES github repo</a:t>
            </a:r>
          </a:p>
        </p188:txBody>
      </p188:reply>
    </p188:replyLst>
    <p188:txBody>
      <a:bodyPr/>
      <a:lstStyle/>
      <a:p>
        <a:r>
          <a:rPr lang="nl-NL"/>
          <a:t>A nice addition to the methodology would be an explanation of how we make the quantile forecasts. Which method and loss function do we use for that?</a:t>
        </a:r>
      </a:p>
    </p188:txBody>
  </p188:cm>
  <p188:cm id="{5AC6DD85-8374-4D20-9B2B-202641176206}" authorId="{76B2FE81-1432-D3BD-F24D-D3D142503D90}" status="resolved" created="2023-05-08T07:48:28.29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1C163D4B-7B29-47B2-A177-175954916188}" authorId="{55553074-154F-F00E-8E2D-64EAF1372CBE}" created="2023-05-09T13:43:44.077">
        <p188:txBody>
          <a:bodyPr/>
          <a:lstStyle/>
          <a:p>
            <a:r>
              <a:rPr lang="en-US"/>
              <a:t>True, but I would say more detail than I personally like here:)</a:t>
            </a:r>
          </a:p>
        </p188:txBody>
      </p188:reply>
    </p188:replyLst>
    <p188:txBody>
      <a:bodyPr/>
      <a:lstStyle/>
      <a:p>
        <a:r>
          <a:rPr lang="nl-NL"/>
          <a:t>At training time we always use weather forecasts with a lead time of 15 minutes, also when we are using a training horizon of 48 hours.</a:t>
        </a:r>
      </a:p>
    </p188:txBody>
  </p188:cm>
  <p188:cm id="{FE0D7702-B932-45E0-AF5F-BFEC4B3DC236}" authorId="{76B2FE81-1432-D3BD-F24D-D3D142503D90}" status="resolved" created="2023-05-08T07:50:48.7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CFC49594-A3A3-497A-8912-43E10219BF7F}" authorId="{55553074-154F-F00E-8E2D-64EAF1372CBE}" created="2023-05-09T13:44:18.937">
        <p188:txBody>
          <a:bodyPr/>
          <a:lstStyle/>
          <a:p>
            <a:r>
              <a:rPr lang="en-US"/>
              <a:t>Good idea, I made a separate issue on AIFES for that as well</a:t>
            </a:r>
          </a:p>
        </p188:txBody>
      </p188:reply>
    </p188:replyLst>
    <p188:txBody>
      <a:bodyPr/>
      <a:lstStyle/>
      <a:p>
        <a:r>
          <a:rPr lang="nl-NL"/>
          <a:t>I think it is also worth expanding the methodology slidedeck with a slide on the methodology of the backtest pipeline, since backtesting plays a central role within the AIFES project.</a:t>
        </a:r>
      </a:p>
    </p188:txBody>
  </p188:cm>
</p188:cmLst>
</file>

<file path=ppt/comments/modernComment_102_616984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CC513E-3B06-489E-89A8-42C4B9E593E1}" authorId="{76B2FE81-1432-D3BD-F24D-D3D142503D90}" created="2023-05-08T08:00:34.2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34305037" sldId="258"/>
      <ac:picMk id="4" creationId="{F628CFBE-3CB7-2E25-2068-AC8E05331F0C}"/>
    </ac:deMkLst>
    <p188:txBody>
      <a:bodyPr/>
      <a:lstStyle/>
      <a:p>
        <a:r>
          <a:rPr lang="nl-NL"/>
          <a:t>Next 15 minute to 48 hour ahead forecasts, we also make fallback forecasts for up to 10 or 14 days in the future. I think it is also worth mentioning how we do this.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D56C1-9D04-4D63-A199-79EA6F365D4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439F054-3A23-44B8-BA8E-B66766D85B09}">
      <dgm:prSet phldrT="[Tekst]" custT="1"/>
      <dgm:spPr/>
      <dgm:t>
        <a:bodyPr/>
        <a:lstStyle/>
        <a:p>
          <a:r>
            <a:rPr lang="nl-NL" sz="1800"/>
            <a:t>Load</a:t>
          </a:r>
        </a:p>
      </dgm:t>
    </dgm:pt>
    <dgm:pt modelId="{DBED4024-96F3-4D24-A701-EE3C2CF596DC}" type="parTrans" cxnId="{1B58741E-DE42-40AE-A46D-CFB0F2D5EA3C}">
      <dgm:prSet/>
      <dgm:spPr/>
      <dgm:t>
        <a:bodyPr/>
        <a:lstStyle/>
        <a:p>
          <a:endParaRPr lang="nl-NL" sz="4000"/>
        </a:p>
      </dgm:t>
    </dgm:pt>
    <dgm:pt modelId="{124F1F88-2ADD-4A42-A071-F8613326CAB1}" type="sibTrans" cxnId="{1B58741E-DE42-40AE-A46D-CFB0F2D5EA3C}">
      <dgm:prSet/>
      <dgm:spPr/>
      <dgm:t>
        <a:bodyPr/>
        <a:lstStyle/>
        <a:p>
          <a:endParaRPr lang="nl-NL" sz="4000"/>
        </a:p>
      </dgm:t>
    </dgm:pt>
    <dgm:pt modelId="{1B7A027A-E237-46C1-8E03-3F45CB132820}">
      <dgm:prSet phldrT="[Tekst]" custT="1"/>
      <dgm:spPr/>
      <dgm:t>
        <a:bodyPr/>
        <a:lstStyle/>
        <a:p>
          <a:r>
            <a:rPr lang="nl-NL" sz="3600" err="1"/>
            <a:t>External</a:t>
          </a:r>
          <a:r>
            <a:rPr lang="nl-NL" sz="3600"/>
            <a:t> </a:t>
          </a:r>
          <a:r>
            <a:rPr lang="nl-NL" sz="3600" err="1"/>
            <a:t>Predictors</a:t>
          </a:r>
          <a:endParaRPr lang="nl-NL" sz="3600"/>
        </a:p>
      </dgm:t>
    </dgm:pt>
    <dgm:pt modelId="{E9181D27-A7FE-4819-9767-90A44284426F}" type="parTrans" cxnId="{BA7710A4-8B8C-4BEE-9E92-67135BED187A}">
      <dgm:prSet/>
      <dgm:spPr/>
      <dgm:t>
        <a:bodyPr/>
        <a:lstStyle/>
        <a:p>
          <a:endParaRPr lang="nl-NL" sz="4000"/>
        </a:p>
      </dgm:t>
    </dgm:pt>
    <dgm:pt modelId="{04CAFA40-F6FB-4B52-90C3-3AA425DABA3E}" type="sibTrans" cxnId="{BA7710A4-8B8C-4BEE-9E92-67135BED187A}">
      <dgm:prSet/>
      <dgm:spPr/>
      <dgm:t>
        <a:bodyPr/>
        <a:lstStyle/>
        <a:p>
          <a:endParaRPr lang="nl-NL" sz="4000"/>
        </a:p>
      </dgm:t>
    </dgm:pt>
    <dgm:pt modelId="{D38217B0-9B9C-4C2D-9BDC-672119FD309A}">
      <dgm:prSet phldrT="[Tekst]" custT="1"/>
      <dgm:spPr/>
      <dgm:t>
        <a:bodyPr/>
        <a:lstStyle/>
        <a:p>
          <a:r>
            <a:rPr lang="nl-NL" sz="1800" err="1"/>
            <a:t>Weather</a:t>
          </a:r>
          <a:r>
            <a:rPr lang="nl-NL" sz="1800"/>
            <a:t> </a:t>
          </a:r>
          <a:r>
            <a:rPr lang="nl-NL" sz="1800" err="1"/>
            <a:t>forecasts</a:t>
          </a:r>
          <a:endParaRPr lang="nl-NL" sz="1800"/>
        </a:p>
      </dgm:t>
    </dgm:pt>
    <dgm:pt modelId="{74717702-BCDB-4E72-9AD4-F2278E83BB21}" type="parTrans" cxnId="{36BF5CAA-2B5D-422E-AFC4-02F7D12D6625}">
      <dgm:prSet/>
      <dgm:spPr/>
      <dgm:t>
        <a:bodyPr/>
        <a:lstStyle/>
        <a:p>
          <a:endParaRPr lang="nl-NL" sz="4000"/>
        </a:p>
      </dgm:t>
    </dgm:pt>
    <dgm:pt modelId="{72FEEA5C-EDAE-458A-BDF7-BCEBAC55A878}" type="sibTrans" cxnId="{36BF5CAA-2B5D-422E-AFC4-02F7D12D6625}">
      <dgm:prSet/>
      <dgm:spPr/>
      <dgm:t>
        <a:bodyPr/>
        <a:lstStyle/>
        <a:p>
          <a:endParaRPr lang="nl-NL" sz="4000"/>
        </a:p>
      </dgm:t>
    </dgm:pt>
    <dgm:pt modelId="{C4C3C6D8-4A3A-4061-903A-41B84DD5865A}">
      <dgm:prSet phldrT="[Tekst]" custT="1"/>
      <dgm:spPr/>
      <dgm:t>
        <a:bodyPr/>
        <a:lstStyle/>
        <a:p>
          <a:r>
            <a:rPr lang="nl-NL" sz="3600" err="1"/>
            <a:t>Derived</a:t>
          </a:r>
          <a:r>
            <a:rPr lang="nl-NL" sz="3600"/>
            <a:t> Features</a:t>
          </a:r>
        </a:p>
      </dgm:t>
    </dgm:pt>
    <dgm:pt modelId="{C42F085E-600F-4519-8839-6B5B10653436}" type="parTrans" cxnId="{10299EDE-8D8C-426C-A878-FAAEDE07A4CC}">
      <dgm:prSet/>
      <dgm:spPr/>
      <dgm:t>
        <a:bodyPr/>
        <a:lstStyle/>
        <a:p>
          <a:endParaRPr lang="nl-NL" sz="4000"/>
        </a:p>
      </dgm:t>
    </dgm:pt>
    <dgm:pt modelId="{4AB271AA-D48E-4988-BFEA-8F1B0E545EF3}" type="sibTrans" cxnId="{10299EDE-8D8C-426C-A878-FAAEDE07A4CC}">
      <dgm:prSet/>
      <dgm:spPr/>
      <dgm:t>
        <a:bodyPr/>
        <a:lstStyle/>
        <a:p>
          <a:endParaRPr lang="nl-NL" sz="4000"/>
        </a:p>
      </dgm:t>
    </dgm:pt>
    <dgm:pt modelId="{0F49BADB-2DFB-4EC2-BE5B-C735E5170E23}">
      <dgm:prSet phldrT="[Tekst]" custT="1"/>
      <dgm:spPr/>
      <dgm:t>
        <a:bodyPr/>
        <a:lstStyle/>
        <a:p>
          <a:r>
            <a:rPr lang="nl-NL" sz="1400"/>
            <a:t>Windspeed</a:t>
          </a:r>
        </a:p>
      </dgm:t>
    </dgm:pt>
    <dgm:pt modelId="{7ACA1AE9-CE29-4024-B7B8-93EB92DBFFCD}" type="parTrans" cxnId="{E6BD39F4-05B9-41D8-9C4E-9699652D9633}">
      <dgm:prSet/>
      <dgm:spPr/>
      <dgm:t>
        <a:bodyPr/>
        <a:lstStyle/>
        <a:p>
          <a:endParaRPr lang="nl-NL" sz="4000"/>
        </a:p>
      </dgm:t>
    </dgm:pt>
    <dgm:pt modelId="{07C582E9-5E52-45FC-A191-EB33CC097EB9}" type="sibTrans" cxnId="{E6BD39F4-05B9-41D8-9C4E-9699652D9633}">
      <dgm:prSet/>
      <dgm:spPr/>
      <dgm:t>
        <a:bodyPr/>
        <a:lstStyle/>
        <a:p>
          <a:endParaRPr lang="nl-NL" sz="4000"/>
        </a:p>
      </dgm:t>
    </dgm:pt>
    <dgm:pt modelId="{E1AA6F59-CDC9-429E-8B03-F50E86F9A236}">
      <dgm:prSet phldrT="[Tekst]" custT="1"/>
      <dgm:spPr/>
      <dgm:t>
        <a:bodyPr/>
        <a:lstStyle/>
        <a:p>
          <a:r>
            <a:rPr lang="nl-NL" sz="1400" err="1"/>
            <a:t>Radiation</a:t>
          </a:r>
          <a:endParaRPr lang="nl-NL" sz="1400"/>
        </a:p>
      </dgm:t>
    </dgm:pt>
    <dgm:pt modelId="{804F2666-86E5-4DDE-9CE3-0359552B1D50}" type="parTrans" cxnId="{387B52BD-1E19-45AA-9554-F022E822D849}">
      <dgm:prSet/>
      <dgm:spPr/>
      <dgm:t>
        <a:bodyPr/>
        <a:lstStyle/>
        <a:p>
          <a:endParaRPr lang="nl-NL" sz="4000"/>
        </a:p>
      </dgm:t>
    </dgm:pt>
    <dgm:pt modelId="{FC773AE4-EBBC-468D-9227-0BA621C30C23}" type="sibTrans" cxnId="{387B52BD-1E19-45AA-9554-F022E822D849}">
      <dgm:prSet/>
      <dgm:spPr/>
      <dgm:t>
        <a:bodyPr/>
        <a:lstStyle/>
        <a:p>
          <a:endParaRPr lang="nl-NL" sz="4000"/>
        </a:p>
      </dgm:t>
    </dgm:pt>
    <dgm:pt modelId="{FB93DE45-89FE-48AD-8BC5-49494647259C}">
      <dgm:prSet phldrT="[Tekst]" custT="1"/>
      <dgm:spPr/>
      <dgm:t>
        <a:bodyPr/>
        <a:lstStyle/>
        <a:p>
          <a:r>
            <a:rPr lang="nl-NL" sz="1400" err="1"/>
            <a:t>Temperature</a:t>
          </a:r>
          <a:endParaRPr lang="nl-NL" sz="1400"/>
        </a:p>
      </dgm:t>
    </dgm:pt>
    <dgm:pt modelId="{55DC5BE9-29B3-42AF-98F8-2EDBA553A2FB}" type="parTrans" cxnId="{E6D292CD-A5D9-4E52-8F0F-C425F34F34FC}">
      <dgm:prSet/>
      <dgm:spPr/>
      <dgm:t>
        <a:bodyPr/>
        <a:lstStyle/>
        <a:p>
          <a:endParaRPr lang="nl-NL" sz="4000"/>
        </a:p>
      </dgm:t>
    </dgm:pt>
    <dgm:pt modelId="{8D84A4EC-9302-43B8-969A-B066CF984C4C}" type="sibTrans" cxnId="{E6D292CD-A5D9-4E52-8F0F-C425F34F34FC}">
      <dgm:prSet/>
      <dgm:spPr/>
      <dgm:t>
        <a:bodyPr/>
        <a:lstStyle/>
        <a:p>
          <a:endParaRPr lang="nl-NL" sz="4000"/>
        </a:p>
      </dgm:t>
    </dgm:pt>
    <dgm:pt modelId="{3780DD8D-D56C-483D-AC68-29F88D0AAF29}">
      <dgm:prSet phldrT="[Tekst]" custT="1"/>
      <dgm:spPr/>
      <dgm:t>
        <a:bodyPr/>
        <a:lstStyle/>
        <a:p>
          <a:r>
            <a:rPr lang="nl-NL" sz="1400"/>
            <a:t>…</a:t>
          </a:r>
        </a:p>
      </dgm:t>
    </dgm:pt>
    <dgm:pt modelId="{FFCF8BD2-8E26-4E7D-843F-D5C5F13BF837}" type="parTrans" cxnId="{250D0DED-A850-4161-89DB-686D77EF7C0A}">
      <dgm:prSet/>
      <dgm:spPr/>
      <dgm:t>
        <a:bodyPr/>
        <a:lstStyle/>
        <a:p>
          <a:endParaRPr lang="nl-NL" sz="4000"/>
        </a:p>
      </dgm:t>
    </dgm:pt>
    <dgm:pt modelId="{C9D908AE-BC56-4E98-AB9B-511C132E8AB7}" type="sibTrans" cxnId="{250D0DED-A850-4161-89DB-686D77EF7C0A}">
      <dgm:prSet/>
      <dgm:spPr/>
      <dgm:t>
        <a:bodyPr/>
        <a:lstStyle/>
        <a:p>
          <a:endParaRPr lang="nl-NL" sz="4000"/>
        </a:p>
      </dgm:t>
    </dgm:pt>
    <dgm:pt modelId="{9A0F022A-6AC1-4A6F-BE6D-9176C9914811}">
      <dgm:prSet phldrT="[Tekst]" custT="1"/>
      <dgm:spPr/>
      <dgm:t>
        <a:bodyPr/>
        <a:lstStyle/>
        <a:p>
          <a:r>
            <a:rPr lang="nl-NL" sz="1800"/>
            <a:t>Market Prices</a:t>
          </a:r>
        </a:p>
      </dgm:t>
    </dgm:pt>
    <dgm:pt modelId="{C4B2F0EB-671C-4306-9987-11C9936A378B}" type="parTrans" cxnId="{D08F9575-674F-43E4-8308-05AD98C767D0}">
      <dgm:prSet/>
      <dgm:spPr/>
      <dgm:t>
        <a:bodyPr/>
        <a:lstStyle/>
        <a:p>
          <a:endParaRPr lang="nl-NL" sz="4000"/>
        </a:p>
      </dgm:t>
    </dgm:pt>
    <dgm:pt modelId="{FFBEFC6E-0754-4CB4-A6C4-2A2C2AA1F0DD}" type="sibTrans" cxnId="{D08F9575-674F-43E4-8308-05AD98C767D0}">
      <dgm:prSet/>
      <dgm:spPr/>
      <dgm:t>
        <a:bodyPr/>
        <a:lstStyle/>
        <a:p>
          <a:endParaRPr lang="nl-NL" sz="4000"/>
        </a:p>
      </dgm:t>
    </dgm:pt>
    <dgm:pt modelId="{6A4A9CD0-C674-4555-BFC9-9FBE1A72EF12}">
      <dgm:prSet phldrT="[Tekst]" custT="1"/>
      <dgm:spPr/>
      <dgm:t>
        <a:bodyPr/>
        <a:lstStyle/>
        <a:p>
          <a:r>
            <a:rPr lang="nl-NL" sz="1400"/>
            <a:t>Day </a:t>
          </a:r>
          <a:r>
            <a:rPr lang="nl-NL" sz="1400" err="1"/>
            <a:t>Ahead</a:t>
          </a:r>
          <a:r>
            <a:rPr lang="nl-NL" sz="1400"/>
            <a:t> Electricity</a:t>
          </a:r>
        </a:p>
      </dgm:t>
    </dgm:pt>
    <dgm:pt modelId="{1D75F15F-32A5-4D92-92FE-6BC0EB67E7A9}" type="parTrans" cxnId="{6579D0EF-A821-45D4-9D5F-415458494D3B}">
      <dgm:prSet/>
      <dgm:spPr/>
      <dgm:t>
        <a:bodyPr/>
        <a:lstStyle/>
        <a:p>
          <a:endParaRPr lang="nl-NL" sz="4000"/>
        </a:p>
      </dgm:t>
    </dgm:pt>
    <dgm:pt modelId="{57E1ED01-A742-4503-BF41-66F8D613BF4E}" type="sibTrans" cxnId="{6579D0EF-A821-45D4-9D5F-415458494D3B}">
      <dgm:prSet/>
      <dgm:spPr/>
      <dgm:t>
        <a:bodyPr/>
        <a:lstStyle/>
        <a:p>
          <a:endParaRPr lang="nl-NL" sz="4000"/>
        </a:p>
      </dgm:t>
    </dgm:pt>
    <dgm:pt modelId="{895A25B7-0510-4E2F-A993-6B2AB55CDA95}">
      <dgm:prSet phldrT="[Tekst]" custT="1"/>
      <dgm:spPr/>
      <dgm:t>
        <a:bodyPr/>
        <a:lstStyle/>
        <a:p>
          <a:r>
            <a:rPr lang="nl-NL" sz="1400"/>
            <a:t>…</a:t>
          </a:r>
        </a:p>
      </dgm:t>
    </dgm:pt>
    <dgm:pt modelId="{482D01F8-1A84-4EDC-8A60-87A203CFA1C4}" type="parTrans" cxnId="{EA7C9DCC-F4EB-4A97-BEC8-0459EE509E7E}">
      <dgm:prSet/>
      <dgm:spPr/>
      <dgm:t>
        <a:bodyPr/>
        <a:lstStyle/>
        <a:p>
          <a:endParaRPr lang="nl-NL" sz="4000"/>
        </a:p>
      </dgm:t>
    </dgm:pt>
    <dgm:pt modelId="{004D9596-3196-46DF-AC1E-774336620495}" type="sibTrans" cxnId="{EA7C9DCC-F4EB-4A97-BEC8-0459EE509E7E}">
      <dgm:prSet/>
      <dgm:spPr/>
      <dgm:t>
        <a:bodyPr/>
        <a:lstStyle/>
        <a:p>
          <a:endParaRPr lang="nl-NL" sz="4000"/>
        </a:p>
      </dgm:t>
    </dgm:pt>
    <dgm:pt modelId="{7D18EB57-4EC7-47F0-8562-C358C5A30868}">
      <dgm:prSet phldrT="[Tekst]" custT="1"/>
      <dgm:spPr/>
      <dgm:t>
        <a:bodyPr/>
        <a:lstStyle/>
        <a:p>
          <a:r>
            <a:rPr lang="nl-NL" sz="1800" err="1"/>
            <a:t>Typical</a:t>
          </a:r>
          <a:r>
            <a:rPr lang="nl-NL" sz="1800"/>
            <a:t> </a:t>
          </a:r>
          <a:r>
            <a:rPr lang="nl-NL" sz="1800" err="1"/>
            <a:t>Profiles</a:t>
          </a:r>
          <a:endParaRPr lang="nl-NL" sz="1800"/>
        </a:p>
      </dgm:t>
    </dgm:pt>
    <dgm:pt modelId="{2828D68E-6147-469C-AA0D-3E277E0F8585}" type="parTrans" cxnId="{6EC3AD7D-90AB-4D1B-84F0-F4EAE9C62FCD}">
      <dgm:prSet/>
      <dgm:spPr/>
      <dgm:t>
        <a:bodyPr/>
        <a:lstStyle/>
        <a:p>
          <a:endParaRPr lang="nl-NL" sz="4000"/>
        </a:p>
      </dgm:t>
    </dgm:pt>
    <dgm:pt modelId="{714569C8-9B4C-414B-8033-C2E94F0C86AB}" type="sibTrans" cxnId="{6EC3AD7D-90AB-4D1B-84F0-F4EAE9C62FCD}">
      <dgm:prSet/>
      <dgm:spPr/>
      <dgm:t>
        <a:bodyPr/>
        <a:lstStyle/>
        <a:p>
          <a:endParaRPr lang="nl-NL" sz="4000"/>
        </a:p>
      </dgm:t>
    </dgm:pt>
    <dgm:pt modelId="{212105C9-49EE-4A32-A545-C93A4FC84B47}">
      <dgm:prSet phldrT="[Tekst]" custT="1"/>
      <dgm:spPr/>
      <dgm:t>
        <a:bodyPr/>
        <a:lstStyle/>
        <a:p>
          <a:r>
            <a:rPr lang="nl-NL" sz="1400"/>
            <a:t>Household with PV</a:t>
          </a:r>
        </a:p>
      </dgm:t>
    </dgm:pt>
    <dgm:pt modelId="{482AF0FA-CF75-40FC-90FF-C864336C3FDC}" type="parTrans" cxnId="{CAE28C7A-596F-4D07-B23C-E6C2C16E165A}">
      <dgm:prSet/>
      <dgm:spPr/>
      <dgm:t>
        <a:bodyPr/>
        <a:lstStyle/>
        <a:p>
          <a:endParaRPr lang="nl-NL" sz="4000"/>
        </a:p>
      </dgm:t>
    </dgm:pt>
    <dgm:pt modelId="{F8003BD6-0A65-4F32-B2CB-748859386599}" type="sibTrans" cxnId="{CAE28C7A-596F-4D07-B23C-E6C2C16E165A}">
      <dgm:prSet/>
      <dgm:spPr/>
      <dgm:t>
        <a:bodyPr/>
        <a:lstStyle/>
        <a:p>
          <a:endParaRPr lang="nl-NL" sz="4000"/>
        </a:p>
      </dgm:t>
    </dgm:pt>
    <dgm:pt modelId="{F2E78F8D-81C3-41F1-B0B7-6D6B7A750FBA}">
      <dgm:prSet phldrT="[Tekst]" custT="1"/>
      <dgm:spPr/>
      <dgm:t>
        <a:bodyPr/>
        <a:lstStyle/>
        <a:p>
          <a:r>
            <a:rPr lang="nl-NL" sz="1400"/>
            <a:t>Business</a:t>
          </a:r>
        </a:p>
      </dgm:t>
    </dgm:pt>
    <dgm:pt modelId="{7440B707-4C49-4DE8-8E46-44EC8E406E07}" type="parTrans" cxnId="{CACE2B4F-5044-407B-9BC9-F3EE0049509D}">
      <dgm:prSet/>
      <dgm:spPr/>
      <dgm:t>
        <a:bodyPr/>
        <a:lstStyle/>
        <a:p>
          <a:endParaRPr lang="nl-NL" sz="4000"/>
        </a:p>
      </dgm:t>
    </dgm:pt>
    <dgm:pt modelId="{F5533EFF-20E9-44B9-909B-2D98FB84B6FA}" type="sibTrans" cxnId="{CACE2B4F-5044-407B-9BC9-F3EE0049509D}">
      <dgm:prSet/>
      <dgm:spPr/>
      <dgm:t>
        <a:bodyPr/>
        <a:lstStyle/>
        <a:p>
          <a:endParaRPr lang="nl-NL" sz="4000"/>
        </a:p>
      </dgm:t>
    </dgm:pt>
    <dgm:pt modelId="{582A452A-16E2-4A44-8E2B-059E2EE1D169}">
      <dgm:prSet phldrT="[Tekst]" custT="1"/>
      <dgm:spPr/>
      <dgm:t>
        <a:bodyPr/>
        <a:lstStyle/>
        <a:p>
          <a:r>
            <a:rPr lang="nl-NL" sz="1400"/>
            <a:t>…</a:t>
          </a:r>
        </a:p>
      </dgm:t>
    </dgm:pt>
    <dgm:pt modelId="{31907757-3F67-44A1-8CF6-7D59029C7475}" type="parTrans" cxnId="{AB0D9457-40F5-4C77-9A83-BA1816C2F869}">
      <dgm:prSet/>
      <dgm:spPr/>
      <dgm:t>
        <a:bodyPr/>
        <a:lstStyle/>
        <a:p>
          <a:endParaRPr lang="nl-NL" sz="4000"/>
        </a:p>
      </dgm:t>
    </dgm:pt>
    <dgm:pt modelId="{2C4C9E1C-46AA-4C6D-8FF9-062341E0568E}" type="sibTrans" cxnId="{AB0D9457-40F5-4C77-9A83-BA1816C2F869}">
      <dgm:prSet/>
      <dgm:spPr/>
      <dgm:t>
        <a:bodyPr/>
        <a:lstStyle/>
        <a:p>
          <a:endParaRPr lang="nl-NL" sz="4000"/>
        </a:p>
      </dgm:t>
    </dgm:pt>
    <dgm:pt modelId="{DBF12C85-5B70-4DC4-9A00-E145636D9476}">
      <dgm:prSet phldrT="[Tekst]" custT="1"/>
      <dgm:spPr/>
      <dgm:t>
        <a:bodyPr/>
        <a:lstStyle/>
        <a:p>
          <a:r>
            <a:rPr lang="nl-NL" sz="1800" err="1"/>
            <a:t>Derived</a:t>
          </a:r>
          <a:r>
            <a:rPr lang="nl-NL" sz="1800"/>
            <a:t> </a:t>
          </a:r>
          <a:r>
            <a:rPr lang="nl-NL" sz="1800" err="1"/>
            <a:t>Weather</a:t>
          </a:r>
          <a:r>
            <a:rPr lang="nl-NL" sz="1800"/>
            <a:t> features</a:t>
          </a:r>
        </a:p>
      </dgm:t>
    </dgm:pt>
    <dgm:pt modelId="{7FC85FD6-D0B8-4B15-8BBD-BC7B714E7CDF}" type="parTrans" cxnId="{6EA2033C-90BC-41D6-92C7-DADEAFD92653}">
      <dgm:prSet/>
      <dgm:spPr/>
      <dgm:t>
        <a:bodyPr/>
        <a:lstStyle/>
        <a:p>
          <a:endParaRPr lang="nl-NL" sz="4000"/>
        </a:p>
      </dgm:t>
    </dgm:pt>
    <dgm:pt modelId="{FC2AE03C-D463-43C6-901C-92519C74DC8B}" type="sibTrans" cxnId="{6EA2033C-90BC-41D6-92C7-DADEAFD92653}">
      <dgm:prSet/>
      <dgm:spPr/>
      <dgm:t>
        <a:bodyPr/>
        <a:lstStyle/>
        <a:p>
          <a:endParaRPr lang="nl-NL" sz="4000"/>
        </a:p>
      </dgm:t>
    </dgm:pt>
    <dgm:pt modelId="{A2CAA7BF-294D-4082-A191-300098934918}">
      <dgm:prSet phldrT="[Tekst]" custT="1"/>
      <dgm:spPr/>
      <dgm:t>
        <a:bodyPr/>
        <a:lstStyle/>
        <a:p>
          <a:r>
            <a:rPr lang="nl-NL" sz="1800" err="1"/>
            <a:t>Derived</a:t>
          </a:r>
          <a:r>
            <a:rPr lang="nl-NL" sz="1800"/>
            <a:t> </a:t>
          </a:r>
          <a:r>
            <a:rPr lang="nl-NL" sz="1800" err="1"/>
            <a:t>Renewable</a:t>
          </a:r>
          <a:endParaRPr lang="nl-NL" sz="1800"/>
        </a:p>
      </dgm:t>
    </dgm:pt>
    <dgm:pt modelId="{17A03830-7201-4D96-9036-331E28EC1BDE}" type="parTrans" cxnId="{F4DA16B9-95CB-4DB7-A4B3-C15D03CE738C}">
      <dgm:prSet/>
      <dgm:spPr/>
      <dgm:t>
        <a:bodyPr/>
        <a:lstStyle/>
        <a:p>
          <a:endParaRPr lang="nl-NL" sz="4000"/>
        </a:p>
      </dgm:t>
    </dgm:pt>
    <dgm:pt modelId="{A19FBAC1-9A47-4391-AC8E-785D5FD36FA4}" type="sibTrans" cxnId="{F4DA16B9-95CB-4DB7-A4B3-C15D03CE738C}">
      <dgm:prSet/>
      <dgm:spPr/>
      <dgm:t>
        <a:bodyPr/>
        <a:lstStyle/>
        <a:p>
          <a:endParaRPr lang="nl-NL" sz="4000"/>
        </a:p>
      </dgm:t>
    </dgm:pt>
    <dgm:pt modelId="{2FB81402-CFD9-4981-BBDF-A4681391CE96}">
      <dgm:prSet custT="1"/>
      <dgm:spPr/>
      <dgm:t>
        <a:bodyPr/>
        <a:lstStyle/>
        <a:p>
          <a:r>
            <a:rPr lang="nl-NL" sz="1400"/>
            <a:t>Global Tilt </a:t>
          </a:r>
          <a:r>
            <a:rPr lang="nl-NL" sz="1400" err="1"/>
            <a:t>Irradiance</a:t>
          </a:r>
          <a:endParaRPr lang="nl-NL" sz="1400"/>
        </a:p>
      </dgm:t>
    </dgm:pt>
    <dgm:pt modelId="{CDF68518-D368-4DBA-B8E3-C982861D746A}" type="parTrans" cxnId="{363AF08B-881C-4075-84CF-EE2870C0A372}">
      <dgm:prSet/>
      <dgm:spPr/>
      <dgm:t>
        <a:bodyPr/>
        <a:lstStyle/>
        <a:p>
          <a:endParaRPr lang="nl-NL" sz="4000"/>
        </a:p>
      </dgm:t>
    </dgm:pt>
    <dgm:pt modelId="{80D67E92-DD5D-44B4-8A02-2FBFD9F2B2EB}" type="sibTrans" cxnId="{363AF08B-881C-4075-84CF-EE2870C0A372}">
      <dgm:prSet/>
      <dgm:spPr/>
      <dgm:t>
        <a:bodyPr/>
        <a:lstStyle/>
        <a:p>
          <a:endParaRPr lang="nl-NL" sz="4000"/>
        </a:p>
      </dgm:t>
    </dgm:pt>
    <dgm:pt modelId="{EB4F4B45-D3B5-4D9B-BC63-F8A17F918A90}">
      <dgm:prSet custT="1"/>
      <dgm:spPr/>
      <dgm:t>
        <a:bodyPr/>
        <a:lstStyle/>
        <a:p>
          <a:r>
            <a:rPr lang="nl-NL" sz="1400" err="1"/>
            <a:t>Dewpoint</a:t>
          </a:r>
          <a:endParaRPr lang="nl-NL" sz="1400"/>
        </a:p>
      </dgm:t>
    </dgm:pt>
    <dgm:pt modelId="{FA797967-36F3-4B09-9128-7D7C228FF4AD}" type="parTrans" cxnId="{F136CFAB-58E4-4626-91F5-1D2E253B6AB9}">
      <dgm:prSet/>
      <dgm:spPr/>
      <dgm:t>
        <a:bodyPr/>
        <a:lstStyle/>
        <a:p>
          <a:endParaRPr lang="nl-NL" sz="4000"/>
        </a:p>
      </dgm:t>
    </dgm:pt>
    <dgm:pt modelId="{63B5B93F-F155-4B09-9A5A-245D093CBF23}" type="sibTrans" cxnId="{F136CFAB-58E4-4626-91F5-1D2E253B6AB9}">
      <dgm:prSet/>
      <dgm:spPr/>
      <dgm:t>
        <a:bodyPr/>
        <a:lstStyle/>
        <a:p>
          <a:endParaRPr lang="nl-NL" sz="4000"/>
        </a:p>
      </dgm:t>
    </dgm:pt>
    <dgm:pt modelId="{9E9740EA-FE59-4483-B7C1-200C9B087394}">
      <dgm:prSet custT="1"/>
      <dgm:spPr/>
      <dgm:t>
        <a:bodyPr/>
        <a:lstStyle/>
        <a:p>
          <a:r>
            <a:rPr lang="nl-NL" sz="1400"/>
            <a:t>…</a:t>
          </a:r>
        </a:p>
      </dgm:t>
    </dgm:pt>
    <dgm:pt modelId="{4F8136B3-DE23-4683-A50C-6686FA623950}" type="parTrans" cxnId="{C2C4E94D-86EA-40F6-95F7-714CEE5DC826}">
      <dgm:prSet/>
      <dgm:spPr/>
      <dgm:t>
        <a:bodyPr/>
        <a:lstStyle/>
        <a:p>
          <a:endParaRPr lang="nl-NL" sz="4000"/>
        </a:p>
      </dgm:t>
    </dgm:pt>
    <dgm:pt modelId="{EABBDF15-3C33-425A-AC2C-A623BC97447B}" type="sibTrans" cxnId="{C2C4E94D-86EA-40F6-95F7-714CEE5DC826}">
      <dgm:prSet/>
      <dgm:spPr/>
      <dgm:t>
        <a:bodyPr/>
        <a:lstStyle/>
        <a:p>
          <a:endParaRPr lang="nl-NL" sz="4000"/>
        </a:p>
      </dgm:t>
    </dgm:pt>
    <dgm:pt modelId="{BCFD9D4A-DD31-4E6B-8337-00AA2C051BAC}">
      <dgm:prSet phldrT="[Tekst]" custT="1"/>
      <dgm:spPr/>
      <dgm:t>
        <a:bodyPr/>
        <a:lstStyle/>
        <a:p>
          <a:r>
            <a:rPr lang="nl-NL" sz="1400" err="1"/>
            <a:t>Typical</a:t>
          </a:r>
          <a:r>
            <a:rPr lang="nl-NL" sz="1400"/>
            <a:t> Solar Park</a:t>
          </a:r>
        </a:p>
      </dgm:t>
    </dgm:pt>
    <dgm:pt modelId="{A2ACC092-150D-4B89-9E8A-9C9D4BAFF653}" type="parTrans" cxnId="{8F32C7ED-2E6C-48BE-94B3-36B969D9EC9B}">
      <dgm:prSet/>
      <dgm:spPr/>
      <dgm:t>
        <a:bodyPr/>
        <a:lstStyle/>
        <a:p>
          <a:endParaRPr lang="nl-NL" sz="4000"/>
        </a:p>
      </dgm:t>
    </dgm:pt>
    <dgm:pt modelId="{36C32153-B1B5-409F-87D3-24074B7E7E7A}" type="sibTrans" cxnId="{8F32C7ED-2E6C-48BE-94B3-36B969D9EC9B}">
      <dgm:prSet/>
      <dgm:spPr/>
      <dgm:t>
        <a:bodyPr/>
        <a:lstStyle/>
        <a:p>
          <a:endParaRPr lang="nl-NL" sz="4000"/>
        </a:p>
      </dgm:t>
    </dgm:pt>
    <dgm:pt modelId="{1E562F5E-4EB2-4604-AFEF-D4B56D7963E4}">
      <dgm:prSet phldrT="[Tekst]" custT="1"/>
      <dgm:spPr/>
      <dgm:t>
        <a:bodyPr/>
        <a:lstStyle/>
        <a:p>
          <a:r>
            <a:rPr lang="nl-NL" sz="1400" err="1"/>
            <a:t>Typical</a:t>
          </a:r>
          <a:r>
            <a:rPr lang="nl-NL" sz="1400"/>
            <a:t> Wind Turbine</a:t>
          </a:r>
        </a:p>
      </dgm:t>
    </dgm:pt>
    <dgm:pt modelId="{5ED567C6-2E6E-427F-B3BB-EA526AFB30DA}" type="parTrans" cxnId="{5B98ED85-D4CD-4AF4-9C51-FEA86CE66BE0}">
      <dgm:prSet/>
      <dgm:spPr/>
      <dgm:t>
        <a:bodyPr/>
        <a:lstStyle/>
        <a:p>
          <a:endParaRPr lang="nl-NL" sz="4000"/>
        </a:p>
      </dgm:t>
    </dgm:pt>
    <dgm:pt modelId="{31C0A1A5-5506-4C41-A200-C298145C8912}" type="sibTrans" cxnId="{5B98ED85-D4CD-4AF4-9C51-FEA86CE66BE0}">
      <dgm:prSet/>
      <dgm:spPr/>
      <dgm:t>
        <a:bodyPr/>
        <a:lstStyle/>
        <a:p>
          <a:endParaRPr lang="nl-NL" sz="4000"/>
        </a:p>
      </dgm:t>
    </dgm:pt>
    <dgm:pt modelId="{4FACA91E-681F-4863-8538-4E01A7AFBCE8}">
      <dgm:prSet phldrT="[Tekst]" custT="1"/>
      <dgm:spPr/>
      <dgm:t>
        <a:bodyPr/>
        <a:lstStyle/>
        <a:p>
          <a:r>
            <a:rPr lang="nl-NL" sz="1800" err="1"/>
            <a:t>Calendar</a:t>
          </a:r>
          <a:endParaRPr lang="nl-NL" sz="1800"/>
        </a:p>
      </dgm:t>
    </dgm:pt>
    <dgm:pt modelId="{73897882-6FBF-4B26-B184-AED48713BDA6}" type="parTrans" cxnId="{52595364-2542-4ED8-BBFA-2E3413190F34}">
      <dgm:prSet/>
      <dgm:spPr/>
      <dgm:t>
        <a:bodyPr/>
        <a:lstStyle/>
        <a:p>
          <a:endParaRPr lang="nl-NL" sz="4000"/>
        </a:p>
      </dgm:t>
    </dgm:pt>
    <dgm:pt modelId="{50F939DE-C30F-48A9-88F7-3DFCF75AA55A}" type="sibTrans" cxnId="{52595364-2542-4ED8-BBFA-2E3413190F34}">
      <dgm:prSet/>
      <dgm:spPr/>
      <dgm:t>
        <a:bodyPr/>
        <a:lstStyle/>
        <a:p>
          <a:endParaRPr lang="nl-NL" sz="4000"/>
        </a:p>
      </dgm:t>
    </dgm:pt>
    <dgm:pt modelId="{7210C261-5940-404F-B012-BF19A75F9E31}">
      <dgm:prSet phldrT="[Tekst]" custT="1"/>
      <dgm:spPr/>
      <dgm:t>
        <a:bodyPr/>
        <a:lstStyle/>
        <a:p>
          <a:r>
            <a:rPr lang="nl-NL" sz="1400" err="1"/>
            <a:t>IsWeekday</a:t>
          </a:r>
          <a:endParaRPr lang="nl-NL" sz="1400"/>
        </a:p>
      </dgm:t>
    </dgm:pt>
    <dgm:pt modelId="{A6E06174-D112-4498-A0FF-39BE5A4CC9DD}" type="parTrans" cxnId="{2B98235D-2EEB-4582-93D0-9BCC2E0CB23B}">
      <dgm:prSet/>
      <dgm:spPr/>
      <dgm:t>
        <a:bodyPr/>
        <a:lstStyle/>
        <a:p>
          <a:endParaRPr lang="nl-NL" sz="4000"/>
        </a:p>
      </dgm:t>
    </dgm:pt>
    <dgm:pt modelId="{61BDEC5E-1527-4258-9321-249B559E2739}" type="sibTrans" cxnId="{2B98235D-2EEB-4582-93D0-9BCC2E0CB23B}">
      <dgm:prSet/>
      <dgm:spPr/>
      <dgm:t>
        <a:bodyPr/>
        <a:lstStyle/>
        <a:p>
          <a:endParaRPr lang="nl-NL" sz="4000"/>
        </a:p>
      </dgm:t>
    </dgm:pt>
    <dgm:pt modelId="{7D597056-7955-40E7-8714-576E35952747}">
      <dgm:prSet phldrT="[Tekst]" custT="1"/>
      <dgm:spPr/>
      <dgm:t>
        <a:bodyPr/>
        <a:lstStyle/>
        <a:p>
          <a:r>
            <a:rPr lang="nl-NL" sz="1400" err="1"/>
            <a:t>IsHoliday</a:t>
          </a:r>
          <a:endParaRPr lang="nl-NL" sz="1400"/>
        </a:p>
      </dgm:t>
    </dgm:pt>
    <dgm:pt modelId="{24B0ED8B-3E97-4968-862F-91F64C3E3AF4}" type="parTrans" cxnId="{CCE72849-BFDB-42EF-8B3E-D578700CDF04}">
      <dgm:prSet/>
      <dgm:spPr/>
      <dgm:t>
        <a:bodyPr/>
        <a:lstStyle/>
        <a:p>
          <a:endParaRPr lang="nl-NL" sz="4000"/>
        </a:p>
      </dgm:t>
    </dgm:pt>
    <dgm:pt modelId="{F07C719C-4E6E-46F3-ACCA-6203B95DBDA6}" type="sibTrans" cxnId="{CCE72849-BFDB-42EF-8B3E-D578700CDF04}">
      <dgm:prSet/>
      <dgm:spPr/>
      <dgm:t>
        <a:bodyPr/>
        <a:lstStyle/>
        <a:p>
          <a:endParaRPr lang="nl-NL" sz="4000"/>
        </a:p>
      </dgm:t>
    </dgm:pt>
    <dgm:pt modelId="{09C1CEE3-2D76-4E10-A8AC-81837A417AE1}">
      <dgm:prSet phldrT="[Tekst]" custT="1"/>
      <dgm:spPr/>
      <dgm:t>
        <a:bodyPr/>
        <a:lstStyle/>
        <a:p>
          <a:r>
            <a:rPr lang="nl-NL" sz="1400"/>
            <a:t>…</a:t>
          </a:r>
        </a:p>
      </dgm:t>
    </dgm:pt>
    <dgm:pt modelId="{516045EF-9340-40D4-B33E-716380F0004C}" type="parTrans" cxnId="{71D3A357-1492-4F22-BBD5-CFBB70CD0FE7}">
      <dgm:prSet/>
      <dgm:spPr/>
      <dgm:t>
        <a:bodyPr/>
        <a:lstStyle/>
        <a:p>
          <a:endParaRPr lang="nl-NL" sz="4000"/>
        </a:p>
      </dgm:t>
    </dgm:pt>
    <dgm:pt modelId="{47FC6EF9-C02B-45DC-BA4D-787893BAB557}" type="sibTrans" cxnId="{71D3A357-1492-4F22-BBD5-CFBB70CD0FE7}">
      <dgm:prSet/>
      <dgm:spPr/>
      <dgm:t>
        <a:bodyPr/>
        <a:lstStyle/>
        <a:p>
          <a:endParaRPr lang="nl-NL" sz="4000"/>
        </a:p>
      </dgm:t>
    </dgm:pt>
    <dgm:pt modelId="{8259FF2E-266C-46D4-B44D-3ECBFF8ABD98}">
      <dgm:prSet phldrT="[Tekst]" custT="1"/>
      <dgm:spPr/>
      <dgm:t>
        <a:bodyPr/>
        <a:lstStyle/>
        <a:p>
          <a:r>
            <a:rPr lang="nl-NL" sz="3600"/>
            <a:t>Target</a:t>
          </a:r>
        </a:p>
      </dgm:t>
    </dgm:pt>
    <dgm:pt modelId="{D8680E7A-9AFD-4BB6-A710-6D0E102CDCFB}" type="sibTrans" cxnId="{548A16F7-A9B4-4D20-A3FA-A7A475A23006}">
      <dgm:prSet/>
      <dgm:spPr/>
      <dgm:t>
        <a:bodyPr/>
        <a:lstStyle/>
        <a:p>
          <a:endParaRPr lang="nl-NL" sz="4000"/>
        </a:p>
      </dgm:t>
    </dgm:pt>
    <dgm:pt modelId="{E1421703-55EE-4366-8390-A750473562DE}" type="parTrans" cxnId="{548A16F7-A9B4-4D20-A3FA-A7A475A23006}">
      <dgm:prSet/>
      <dgm:spPr/>
      <dgm:t>
        <a:bodyPr/>
        <a:lstStyle/>
        <a:p>
          <a:endParaRPr lang="nl-NL" sz="4000"/>
        </a:p>
      </dgm:t>
    </dgm:pt>
    <dgm:pt modelId="{FCDB08E8-F2C6-4D63-90CE-8BD9C08D1E49}">
      <dgm:prSet phldrT="[Tekst]" custT="1"/>
      <dgm:spPr/>
      <dgm:t>
        <a:bodyPr/>
        <a:lstStyle/>
        <a:p>
          <a:r>
            <a:rPr lang="nl-NL" sz="1400"/>
            <a:t>Household</a:t>
          </a:r>
        </a:p>
      </dgm:t>
    </dgm:pt>
    <dgm:pt modelId="{0C1C6388-03B7-484C-A1B4-2CA219FC3CB3}" type="parTrans" cxnId="{82C74F23-196D-4689-9DE8-77D964169D8A}">
      <dgm:prSet/>
      <dgm:spPr/>
      <dgm:t>
        <a:bodyPr/>
        <a:lstStyle/>
        <a:p>
          <a:endParaRPr lang="nl-NL" sz="3600"/>
        </a:p>
      </dgm:t>
    </dgm:pt>
    <dgm:pt modelId="{9481569F-6EE3-4E4B-B51C-EB4E940A4DC7}" type="sibTrans" cxnId="{82C74F23-196D-4689-9DE8-77D964169D8A}">
      <dgm:prSet/>
      <dgm:spPr/>
      <dgm:t>
        <a:bodyPr/>
        <a:lstStyle/>
        <a:p>
          <a:endParaRPr lang="nl-NL" sz="3600"/>
        </a:p>
      </dgm:t>
    </dgm:pt>
    <dgm:pt modelId="{4E799CD1-1829-4E41-9CD9-94878B25D22F}">
      <dgm:prSet phldrT="[Tekst]" custT="1"/>
      <dgm:spPr/>
      <dgm:t>
        <a:bodyPr/>
        <a:lstStyle/>
        <a:p>
          <a:r>
            <a:rPr lang="nl-NL" sz="1800" err="1"/>
            <a:t>Lagged</a:t>
          </a:r>
          <a:r>
            <a:rPr lang="nl-NL" sz="1800"/>
            <a:t> Load</a:t>
          </a:r>
        </a:p>
      </dgm:t>
    </dgm:pt>
    <dgm:pt modelId="{0A3A918F-4414-4504-A0A0-49690ABBE9CB}" type="sibTrans" cxnId="{DDA67E02-FE1B-4CA6-9AB6-40E22CF34D70}">
      <dgm:prSet/>
      <dgm:spPr/>
      <dgm:t>
        <a:bodyPr/>
        <a:lstStyle/>
        <a:p>
          <a:endParaRPr lang="nl-NL" sz="4000"/>
        </a:p>
      </dgm:t>
    </dgm:pt>
    <dgm:pt modelId="{7067451E-A017-4A43-A231-6FDFF4996E17}" type="parTrans" cxnId="{DDA67E02-FE1B-4CA6-9AB6-40E22CF34D70}">
      <dgm:prSet/>
      <dgm:spPr/>
      <dgm:t>
        <a:bodyPr/>
        <a:lstStyle/>
        <a:p>
          <a:endParaRPr lang="nl-NL" sz="4000"/>
        </a:p>
      </dgm:t>
    </dgm:pt>
    <dgm:pt modelId="{BEA4FC2A-2E26-40AE-8D96-DA98C290BC12}">
      <dgm:prSet phldrT="[Tekst]" custT="1"/>
      <dgm:spPr/>
      <dgm:t>
        <a:bodyPr/>
        <a:lstStyle/>
        <a:p>
          <a:r>
            <a:rPr lang="nl-NL" sz="1400"/>
            <a:t>Load </a:t>
          </a:r>
          <a:r>
            <a:rPr lang="nl-NL" sz="1400" err="1"/>
            <a:t>two</a:t>
          </a:r>
          <a:r>
            <a:rPr lang="nl-NL" sz="1400"/>
            <a:t> </a:t>
          </a:r>
          <a:r>
            <a:rPr lang="nl-NL" sz="1400" err="1"/>
            <a:t>days</a:t>
          </a:r>
          <a:r>
            <a:rPr lang="nl-NL" sz="1400"/>
            <a:t> </a:t>
          </a:r>
          <a:r>
            <a:rPr lang="nl-NL" sz="1400" err="1"/>
            <a:t>before</a:t>
          </a:r>
          <a:endParaRPr lang="nl-NL" sz="1400"/>
        </a:p>
      </dgm:t>
    </dgm:pt>
    <dgm:pt modelId="{78E61012-C577-4BC5-8CF0-60B5FAD57A6E}" type="sibTrans" cxnId="{CA9D5709-7773-4C87-A85A-3CCBCDDA1C7B}">
      <dgm:prSet/>
      <dgm:spPr/>
      <dgm:t>
        <a:bodyPr/>
        <a:lstStyle/>
        <a:p>
          <a:endParaRPr lang="nl-NL" sz="4000"/>
        </a:p>
      </dgm:t>
    </dgm:pt>
    <dgm:pt modelId="{11D6EF7D-F44C-498B-91D1-418EC8C6FDBC}" type="parTrans" cxnId="{CA9D5709-7773-4C87-A85A-3CCBCDDA1C7B}">
      <dgm:prSet/>
      <dgm:spPr/>
      <dgm:t>
        <a:bodyPr/>
        <a:lstStyle/>
        <a:p>
          <a:endParaRPr lang="nl-NL" sz="4000"/>
        </a:p>
      </dgm:t>
    </dgm:pt>
    <dgm:pt modelId="{F00710BB-6C7B-4056-9C76-A36402E9BC28}">
      <dgm:prSet phldrT="[Tekst]" custT="1"/>
      <dgm:spPr/>
      <dgm:t>
        <a:bodyPr/>
        <a:lstStyle/>
        <a:p>
          <a:r>
            <a:rPr lang="nl-NL" sz="1400"/>
            <a:t>Load 15 minutes </a:t>
          </a:r>
          <a:r>
            <a:rPr lang="nl-NL" sz="1400" err="1"/>
            <a:t>before</a:t>
          </a:r>
          <a:endParaRPr lang="nl-NL" sz="1400"/>
        </a:p>
      </dgm:t>
    </dgm:pt>
    <dgm:pt modelId="{B98E3BC3-FF8A-4348-A2A9-769DE0F9EA65}" type="sibTrans" cxnId="{F767AE31-90D4-4462-8034-754FA3D7FE9F}">
      <dgm:prSet/>
      <dgm:spPr/>
      <dgm:t>
        <a:bodyPr/>
        <a:lstStyle/>
        <a:p>
          <a:endParaRPr lang="nl-NL" sz="4000"/>
        </a:p>
      </dgm:t>
    </dgm:pt>
    <dgm:pt modelId="{D5D89A1C-C9BF-44B6-BFA3-E7C66CBB320C}" type="parTrans" cxnId="{F767AE31-90D4-4462-8034-754FA3D7FE9F}">
      <dgm:prSet/>
      <dgm:spPr/>
      <dgm:t>
        <a:bodyPr/>
        <a:lstStyle/>
        <a:p>
          <a:endParaRPr lang="nl-NL" sz="4000"/>
        </a:p>
      </dgm:t>
    </dgm:pt>
    <dgm:pt modelId="{71085BC9-FE6D-4F9D-8978-6F73C50BDC4A}">
      <dgm:prSet phldrT="[Tekst]" custT="1"/>
      <dgm:spPr/>
      <dgm:t>
        <a:bodyPr/>
        <a:lstStyle/>
        <a:p>
          <a:r>
            <a:rPr lang="nl-NL" sz="1400"/>
            <a:t>…</a:t>
          </a:r>
        </a:p>
      </dgm:t>
    </dgm:pt>
    <dgm:pt modelId="{19B6947E-33EE-40E8-8A9E-264C43082762}" type="sibTrans" cxnId="{78864E61-D17A-4057-86C8-B25814762A08}">
      <dgm:prSet/>
      <dgm:spPr/>
      <dgm:t>
        <a:bodyPr/>
        <a:lstStyle/>
        <a:p>
          <a:endParaRPr lang="nl-NL" sz="4000"/>
        </a:p>
      </dgm:t>
    </dgm:pt>
    <dgm:pt modelId="{794C0CBF-8AFF-4FCC-8204-9E45AE46FDED}" type="parTrans" cxnId="{78864E61-D17A-4057-86C8-B25814762A08}">
      <dgm:prSet/>
      <dgm:spPr/>
      <dgm:t>
        <a:bodyPr/>
        <a:lstStyle/>
        <a:p>
          <a:endParaRPr lang="nl-NL" sz="4000"/>
        </a:p>
      </dgm:t>
    </dgm:pt>
    <dgm:pt modelId="{14CD9E29-F968-46A6-BDF0-A61689D29EFE}" type="pres">
      <dgm:prSet presAssocID="{8D4D56C1-9D04-4D63-A199-79EA6F365D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5E8B1-D853-4552-B80C-F257D163D3AD}" type="pres">
      <dgm:prSet presAssocID="{8259FF2E-266C-46D4-B44D-3ECBFF8ABD98}" presName="root" presStyleCnt="0"/>
      <dgm:spPr/>
    </dgm:pt>
    <dgm:pt modelId="{09836470-39FC-41E9-9342-274E2AF1245A}" type="pres">
      <dgm:prSet presAssocID="{8259FF2E-266C-46D4-B44D-3ECBFF8ABD98}" presName="rootComposite" presStyleCnt="0"/>
      <dgm:spPr/>
    </dgm:pt>
    <dgm:pt modelId="{BD2AF326-70C6-4B11-8758-4CB7584A03BC}" type="pres">
      <dgm:prSet presAssocID="{8259FF2E-266C-46D4-B44D-3ECBFF8ABD98}" presName="rootText" presStyleLbl="node1" presStyleIdx="0" presStyleCnt="3" custScaleX="102603"/>
      <dgm:spPr/>
    </dgm:pt>
    <dgm:pt modelId="{D0FA1F37-F2C5-4098-ABCE-0A2087A01E99}" type="pres">
      <dgm:prSet presAssocID="{8259FF2E-266C-46D4-B44D-3ECBFF8ABD98}" presName="rootConnector" presStyleLbl="node1" presStyleIdx="0" presStyleCnt="3"/>
      <dgm:spPr/>
    </dgm:pt>
    <dgm:pt modelId="{569B490E-B3E1-40BE-A361-F08E575C35CF}" type="pres">
      <dgm:prSet presAssocID="{8259FF2E-266C-46D4-B44D-3ECBFF8ABD98}" presName="childShape" presStyleCnt="0"/>
      <dgm:spPr/>
    </dgm:pt>
    <dgm:pt modelId="{F24F20C8-9DBE-4F38-8921-D5505B017EF1}" type="pres">
      <dgm:prSet presAssocID="{DBED4024-96F3-4D24-A701-EE3C2CF596DC}" presName="Name13" presStyleLbl="parChTrans1D2" presStyleIdx="0" presStyleCnt="8"/>
      <dgm:spPr/>
    </dgm:pt>
    <dgm:pt modelId="{A674D463-26C5-40E2-9268-B7350BE46ACD}" type="pres">
      <dgm:prSet presAssocID="{6439F054-3A23-44B8-BA8E-B66766D85B09}" presName="childText" presStyleLbl="bgAcc1" presStyleIdx="0" presStyleCnt="8">
        <dgm:presLayoutVars>
          <dgm:bulletEnabled val="1"/>
        </dgm:presLayoutVars>
      </dgm:prSet>
      <dgm:spPr/>
    </dgm:pt>
    <dgm:pt modelId="{DD23C9CC-4798-4F76-9F48-C051C9795A90}" type="pres">
      <dgm:prSet presAssocID="{1B7A027A-E237-46C1-8E03-3F45CB132820}" presName="root" presStyleCnt="0"/>
      <dgm:spPr/>
    </dgm:pt>
    <dgm:pt modelId="{69CB3061-5165-438F-947E-4C0F591706B6}" type="pres">
      <dgm:prSet presAssocID="{1B7A027A-E237-46C1-8E03-3F45CB132820}" presName="rootComposite" presStyleCnt="0"/>
      <dgm:spPr/>
    </dgm:pt>
    <dgm:pt modelId="{6193B34D-DFAD-490D-A664-45332721808D}" type="pres">
      <dgm:prSet presAssocID="{1B7A027A-E237-46C1-8E03-3F45CB132820}" presName="rootText" presStyleLbl="node1" presStyleIdx="1" presStyleCnt="3" custScaleX="102603"/>
      <dgm:spPr/>
    </dgm:pt>
    <dgm:pt modelId="{D9189348-43BE-418C-A4BC-AABF579E28A7}" type="pres">
      <dgm:prSet presAssocID="{1B7A027A-E237-46C1-8E03-3F45CB132820}" presName="rootConnector" presStyleLbl="node1" presStyleIdx="1" presStyleCnt="3"/>
      <dgm:spPr/>
    </dgm:pt>
    <dgm:pt modelId="{71678288-AF49-4430-BF4D-FAD06BD2AEB8}" type="pres">
      <dgm:prSet presAssocID="{1B7A027A-E237-46C1-8E03-3F45CB132820}" presName="childShape" presStyleCnt="0"/>
      <dgm:spPr/>
    </dgm:pt>
    <dgm:pt modelId="{B089BF05-96F3-4E72-8CB7-2DEE05243821}" type="pres">
      <dgm:prSet presAssocID="{74717702-BCDB-4E72-9AD4-F2278E83BB21}" presName="Name13" presStyleLbl="parChTrans1D2" presStyleIdx="1" presStyleCnt="8"/>
      <dgm:spPr/>
    </dgm:pt>
    <dgm:pt modelId="{26EF5383-02AF-45C4-B797-5F762A91D1D4}" type="pres">
      <dgm:prSet presAssocID="{D38217B0-9B9C-4C2D-9BDC-672119FD309A}" presName="childText" presStyleLbl="bgAcc1" presStyleIdx="1" presStyleCnt="8">
        <dgm:presLayoutVars>
          <dgm:bulletEnabled val="1"/>
        </dgm:presLayoutVars>
      </dgm:prSet>
      <dgm:spPr/>
    </dgm:pt>
    <dgm:pt modelId="{582505BB-B177-46D1-868B-529E0831AB76}" type="pres">
      <dgm:prSet presAssocID="{C4B2F0EB-671C-4306-9987-11C9936A378B}" presName="Name13" presStyleLbl="parChTrans1D2" presStyleIdx="2" presStyleCnt="8"/>
      <dgm:spPr/>
    </dgm:pt>
    <dgm:pt modelId="{A620C787-A43D-4DBB-85DC-696D9D3DA3E9}" type="pres">
      <dgm:prSet presAssocID="{9A0F022A-6AC1-4A6F-BE6D-9176C9914811}" presName="childText" presStyleLbl="bgAcc1" presStyleIdx="2" presStyleCnt="8">
        <dgm:presLayoutVars>
          <dgm:bulletEnabled val="1"/>
        </dgm:presLayoutVars>
      </dgm:prSet>
      <dgm:spPr/>
    </dgm:pt>
    <dgm:pt modelId="{5D6C06E9-4A1B-4FFC-BF34-E9F6762F74D4}" type="pres">
      <dgm:prSet presAssocID="{2828D68E-6147-469C-AA0D-3E277E0F8585}" presName="Name13" presStyleLbl="parChTrans1D2" presStyleIdx="3" presStyleCnt="8"/>
      <dgm:spPr/>
    </dgm:pt>
    <dgm:pt modelId="{608C0A78-4F9E-44CA-AF46-99CABBC32E10}" type="pres">
      <dgm:prSet presAssocID="{7D18EB57-4EC7-47F0-8562-C358C5A30868}" presName="childText" presStyleLbl="bgAcc1" presStyleIdx="3" presStyleCnt="8">
        <dgm:presLayoutVars>
          <dgm:bulletEnabled val="1"/>
        </dgm:presLayoutVars>
      </dgm:prSet>
      <dgm:spPr/>
    </dgm:pt>
    <dgm:pt modelId="{054EB6E9-62F0-4EA5-BA1D-2E26460A31C1}" type="pres">
      <dgm:prSet presAssocID="{C4C3C6D8-4A3A-4061-903A-41B84DD5865A}" presName="root" presStyleCnt="0"/>
      <dgm:spPr/>
    </dgm:pt>
    <dgm:pt modelId="{3FF7E949-08EB-4F2E-9625-33347ED9B611}" type="pres">
      <dgm:prSet presAssocID="{C4C3C6D8-4A3A-4061-903A-41B84DD5865A}" presName="rootComposite" presStyleCnt="0"/>
      <dgm:spPr/>
    </dgm:pt>
    <dgm:pt modelId="{83A9250F-AD31-461C-A1B2-70A8CE3C1F0C}" type="pres">
      <dgm:prSet presAssocID="{C4C3C6D8-4A3A-4061-903A-41B84DD5865A}" presName="rootText" presStyleLbl="node1" presStyleIdx="2" presStyleCnt="3" custScaleX="102603"/>
      <dgm:spPr/>
    </dgm:pt>
    <dgm:pt modelId="{32635637-21A3-4C29-88D0-E2C3B07B9ACD}" type="pres">
      <dgm:prSet presAssocID="{C4C3C6D8-4A3A-4061-903A-41B84DD5865A}" presName="rootConnector" presStyleLbl="node1" presStyleIdx="2" presStyleCnt="3"/>
      <dgm:spPr/>
    </dgm:pt>
    <dgm:pt modelId="{E2648A03-74BA-42F3-A191-12C066A7DA19}" type="pres">
      <dgm:prSet presAssocID="{C4C3C6D8-4A3A-4061-903A-41B84DD5865A}" presName="childShape" presStyleCnt="0"/>
      <dgm:spPr/>
    </dgm:pt>
    <dgm:pt modelId="{A66A3142-5B92-4900-B39F-4310EBFCFECD}" type="pres">
      <dgm:prSet presAssocID="{7067451E-A017-4A43-A231-6FDFF4996E17}" presName="Name13" presStyleLbl="parChTrans1D2" presStyleIdx="4" presStyleCnt="8"/>
      <dgm:spPr/>
    </dgm:pt>
    <dgm:pt modelId="{4F9B9109-6271-479F-9F0D-22298E16DD7D}" type="pres">
      <dgm:prSet presAssocID="{4E799CD1-1829-4E41-9CD9-94878B25D22F}" presName="childText" presStyleLbl="bgAcc1" presStyleIdx="4" presStyleCnt="8">
        <dgm:presLayoutVars>
          <dgm:bulletEnabled val="1"/>
        </dgm:presLayoutVars>
      </dgm:prSet>
      <dgm:spPr/>
    </dgm:pt>
    <dgm:pt modelId="{ED230BBB-2450-42FC-AC61-9BF092B1569B}" type="pres">
      <dgm:prSet presAssocID="{7FC85FD6-D0B8-4B15-8BBD-BC7B714E7CDF}" presName="Name13" presStyleLbl="parChTrans1D2" presStyleIdx="5" presStyleCnt="8"/>
      <dgm:spPr/>
    </dgm:pt>
    <dgm:pt modelId="{C4A74E7E-894D-4D33-989C-C9D69FF2CE38}" type="pres">
      <dgm:prSet presAssocID="{DBF12C85-5B70-4DC4-9A00-E145636D9476}" presName="childText" presStyleLbl="bgAcc1" presStyleIdx="5" presStyleCnt="8">
        <dgm:presLayoutVars>
          <dgm:bulletEnabled val="1"/>
        </dgm:presLayoutVars>
      </dgm:prSet>
      <dgm:spPr/>
    </dgm:pt>
    <dgm:pt modelId="{B08AFDA1-54C3-417F-B051-1ECF23E79B18}" type="pres">
      <dgm:prSet presAssocID="{17A03830-7201-4D96-9036-331E28EC1BDE}" presName="Name13" presStyleLbl="parChTrans1D2" presStyleIdx="6" presStyleCnt="8"/>
      <dgm:spPr/>
    </dgm:pt>
    <dgm:pt modelId="{BB9462D7-E9B5-4DF0-8244-81638AF0EA7A}" type="pres">
      <dgm:prSet presAssocID="{A2CAA7BF-294D-4082-A191-300098934918}" presName="childText" presStyleLbl="bgAcc1" presStyleIdx="6" presStyleCnt="8">
        <dgm:presLayoutVars>
          <dgm:bulletEnabled val="1"/>
        </dgm:presLayoutVars>
      </dgm:prSet>
      <dgm:spPr/>
    </dgm:pt>
    <dgm:pt modelId="{22CDDC46-CF91-4A13-9186-34FDE40EAC14}" type="pres">
      <dgm:prSet presAssocID="{73897882-6FBF-4B26-B184-AED48713BDA6}" presName="Name13" presStyleLbl="parChTrans1D2" presStyleIdx="7" presStyleCnt="8"/>
      <dgm:spPr/>
    </dgm:pt>
    <dgm:pt modelId="{16BF9086-BB8C-44E8-9415-C8ACE6D15E20}" type="pres">
      <dgm:prSet presAssocID="{4FACA91E-681F-4863-8538-4E01A7AFBCE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DDA67E02-FE1B-4CA6-9AB6-40E22CF34D70}" srcId="{C4C3C6D8-4A3A-4061-903A-41B84DD5865A}" destId="{4E799CD1-1829-4E41-9CD9-94878B25D22F}" srcOrd="0" destOrd="0" parTransId="{7067451E-A017-4A43-A231-6FDFF4996E17}" sibTransId="{0A3A918F-4414-4504-A0A0-49690ABBE9CB}"/>
    <dgm:cxn modelId="{1CC03703-FB53-4ACB-B207-2FFA0F19B651}" type="presOf" srcId="{6439F054-3A23-44B8-BA8E-B66766D85B09}" destId="{A674D463-26C5-40E2-9268-B7350BE46ACD}" srcOrd="0" destOrd="0" presId="urn:microsoft.com/office/officeart/2005/8/layout/hierarchy3"/>
    <dgm:cxn modelId="{CA9D5709-7773-4C87-A85A-3CCBCDDA1C7B}" srcId="{4E799CD1-1829-4E41-9CD9-94878B25D22F}" destId="{BEA4FC2A-2E26-40AE-8D96-DA98C290BC12}" srcOrd="0" destOrd="0" parTransId="{11D6EF7D-F44C-498B-91D1-418EC8C6FDBC}" sibTransId="{78E61012-C577-4BC5-8CF0-60B5FAD57A6E}"/>
    <dgm:cxn modelId="{42C6AE11-9511-4C86-86EE-AE86A7C57154}" type="presOf" srcId="{9E9740EA-FE59-4483-B7C1-200C9B087394}" destId="{C4A74E7E-894D-4D33-989C-C9D69FF2CE38}" srcOrd="0" destOrd="3" presId="urn:microsoft.com/office/officeart/2005/8/layout/hierarchy3"/>
    <dgm:cxn modelId="{1E251015-8DD9-4F71-9E17-7CA6FE7195E0}" type="presOf" srcId="{8259FF2E-266C-46D4-B44D-3ECBFF8ABD98}" destId="{BD2AF326-70C6-4B11-8758-4CB7584A03BC}" srcOrd="0" destOrd="0" presId="urn:microsoft.com/office/officeart/2005/8/layout/hierarchy3"/>
    <dgm:cxn modelId="{83672A18-7FCE-4873-B693-12986DA094EF}" type="presOf" srcId="{DBED4024-96F3-4D24-A701-EE3C2CF596DC}" destId="{F24F20C8-9DBE-4F38-8921-D5505B017EF1}" srcOrd="0" destOrd="0" presId="urn:microsoft.com/office/officeart/2005/8/layout/hierarchy3"/>
    <dgm:cxn modelId="{1B58741E-DE42-40AE-A46D-CFB0F2D5EA3C}" srcId="{8259FF2E-266C-46D4-B44D-3ECBFF8ABD98}" destId="{6439F054-3A23-44B8-BA8E-B66766D85B09}" srcOrd="0" destOrd="0" parTransId="{DBED4024-96F3-4D24-A701-EE3C2CF596DC}" sibTransId="{124F1F88-2ADD-4A42-A071-F8613326CAB1}"/>
    <dgm:cxn modelId="{82C74F23-196D-4689-9DE8-77D964169D8A}" srcId="{7D18EB57-4EC7-47F0-8562-C358C5A30868}" destId="{FCDB08E8-F2C6-4D63-90CE-8BD9C08D1E49}" srcOrd="0" destOrd="0" parTransId="{0C1C6388-03B7-484C-A1B4-2CA219FC3CB3}" sibTransId="{9481569F-6EE3-4E4B-B51C-EB4E940A4DC7}"/>
    <dgm:cxn modelId="{1A6E1E27-EC4B-4235-853E-D8F8A0CD5030}" type="presOf" srcId="{8259FF2E-266C-46D4-B44D-3ECBFF8ABD98}" destId="{D0FA1F37-F2C5-4098-ABCE-0A2087A01E99}" srcOrd="1" destOrd="0" presId="urn:microsoft.com/office/officeart/2005/8/layout/hierarchy3"/>
    <dgm:cxn modelId="{7DDB882C-708A-4566-9BAA-930F96874696}" type="presOf" srcId="{FB93DE45-89FE-48AD-8BC5-49494647259C}" destId="{26EF5383-02AF-45C4-B797-5F762A91D1D4}" srcOrd="0" destOrd="3" presId="urn:microsoft.com/office/officeart/2005/8/layout/hierarchy3"/>
    <dgm:cxn modelId="{5BF1822D-7EEE-4AB0-85E3-54524465EDAD}" type="presOf" srcId="{1B7A027A-E237-46C1-8E03-3F45CB132820}" destId="{6193B34D-DFAD-490D-A664-45332721808D}" srcOrd="0" destOrd="0" presId="urn:microsoft.com/office/officeart/2005/8/layout/hierarchy3"/>
    <dgm:cxn modelId="{F767AE31-90D4-4462-8034-754FA3D7FE9F}" srcId="{4E799CD1-1829-4E41-9CD9-94878B25D22F}" destId="{F00710BB-6C7B-4056-9C76-A36402E9BC28}" srcOrd="1" destOrd="0" parTransId="{D5D89A1C-C9BF-44B6-BFA3-E7C66CBB320C}" sibTransId="{B98E3BC3-FF8A-4348-A2A9-769DE0F9EA65}"/>
    <dgm:cxn modelId="{C00EDE35-FD83-4424-94C0-899B79E8DB6D}" type="presOf" srcId="{E1AA6F59-CDC9-429E-8B03-F50E86F9A236}" destId="{26EF5383-02AF-45C4-B797-5F762A91D1D4}" srcOrd="0" destOrd="2" presId="urn:microsoft.com/office/officeart/2005/8/layout/hierarchy3"/>
    <dgm:cxn modelId="{6C8E3C3B-762F-44B4-AD62-8586EB0FB3D0}" type="presOf" srcId="{F00710BB-6C7B-4056-9C76-A36402E9BC28}" destId="{4F9B9109-6271-479F-9F0D-22298E16DD7D}" srcOrd="0" destOrd="2" presId="urn:microsoft.com/office/officeart/2005/8/layout/hierarchy3"/>
    <dgm:cxn modelId="{9E76DD3B-9886-422B-8F69-C52FCC7A93D5}" type="presOf" srcId="{C4C3C6D8-4A3A-4061-903A-41B84DD5865A}" destId="{32635637-21A3-4C29-88D0-E2C3B07B9ACD}" srcOrd="1" destOrd="0" presId="urn:microsoft.com/office/officeart/2005/8/layout/hierarchy3"/>
    <dgm:cxn modelId="{EF1CEE3B-8969-4A84-8F07-DE4FFCD81CBB}" type="presOf" srcId="{0F49BADB-2DFB-4EC2-BE5B-C735E5170E23}" destId="{26EF5383-02AF-45C4-B797-5F762A91D1D4}" srcOrd="0" destOrd="1" presId="urn:microsoft.com/office/officeart/2005/8/layout/hierarchy3"/>
    <dgm:cxn modelId="{6EA2033C-90BC-41D6-92C7-DADEAFD92653}" srcId="{C4C3C6D8-4A3A-4061-903A-41B84DD5865A}" destId="{DBF12C85-5B70-4DC4-9A00-E145636D9476}" srcOrd="1" destOrd="0" parTransId="{7FC85FD6-D0B8-4B15-8BBD-BC7B714E7CDF}" sibTransId="{FC2AE03C-D463-43C6-901C-92519C74DC8B}"/>
    <dgm:cxn modelId="{FEA97F3F-4192-45DB-8B41-0A0D4350A27C}" type="presOf" srcId="{D38217B0-9B9C-4C2D-9BDC-672119FD309A}" destId="{26EF5383-02AF-45C4-B797-5F762A91D1D4}" srcOrd="0" destOrd="0" presId="urn:microsoft.com/office/officeart/2005/8/layout/hierarchy3"/>
    <dgm:cxn modelId="{62A32940-4008-42FF-A9FD-4B129F9F3AE2}" type="presOf" srcId="{6A4A9CD0-C674-4555-BFC9-9FBE1A72EF12}" destId="{A620C787-A43D-4DBB-85DC-696D9D3DA3E9}" srcOrd="0" destOrd="1" presId="urn:microsoft.com/office/officeart/2005/8/layout/hierarchy3"/>
    <dgm:cxn modelId="{D1C24A5C-0008-4A6E-A410-ADFFA98F49D1}" type="presOf" srcId="{9A0F022A-6AC1-4A6F-BE6D-9176C9914811}" destId="{A620C787-A43D-4DBB-85DC-696D9D3DA3E9}" srcOrd="0" destOrd="0" presId="urn:microsoft.com/office/officeart/2005/8/layout/hierarchy3"/>
    <dgm:cxn modelId="{2B98235D-2EEB-4582-93D0-9BCC2E0CB23B}" srcId="{4FACA91E-681F-4863-8538-4E01A7AFBCE8}" destId="{7210C261-5940-404F-B012-BF19A75F9E31}" srcOrd="0" destOrd="0" parTransId="{A6E06174-D112-4498-A0FF-39BE5A4CC9DD}" sibTransId="{61BDEC5E-1527-4258-9321-249B559E2739}"/>
    <dgm:cxn modelId="{78864E61-D17A-4057-86C8-B25814762A08}" srcId="{4E799CD1-1829-4E41-9CD9-94878B25D22F}" destId="{71085BC9-FE6D-4F9D-8978-6F73C50BDC4A}" srcOrd="2" destOrd="0" parTransId="{794C0CBF-8AFF-4FCC-8204-9E45AE46FDED}" sibTransId="{19B6947E-33EE-40E8-8A9E-264C43082762}"/>
    <dgm:cxn modelId="{41A9AA63-4C3E-4EC3-8A85-D979DD96FD77}" type="presOf" srcId="{3780DD8D-D56C-483D-AC68-29F88D0AAF29}" destId="{26EF5383-02AF-45C4-B797-5F762A91D1D4}" srcOrd="0" destOrd="4" presId="urn:microsoft.com/office/officeart/2005/8/layout/hierarchy3"/>
    <dgm:cxn modelId="{52595364-2542-4ED8-BBFA-2E3413190F34}" srcId="{C4C3C6D8-4A3A-4061-903A-41B84DD5865A}" destId="{4FACA91E-681F-4863-8538-4E01A7AFBCE8}" srcOrd="3" destOrd="0" parTransId="{73897882-6FBF-4B26-B184-AED48713BDA6}" sibTransId="{50F939DE-C30F-48A9-88F7-3DFCF75AA55A}"/>
    <dgm:cxn modelId="{9A483D65-C02E-4C99-A9E4-109B1956265C}" type="presOf" srcId="{F2E78F8D-81C3-41F1-B0B7-6D6B7A750FBA}" destId="{608C0A78-4F9E-44CA-AF46-99CABBC32E10}" srcOrd="0" destOrd="3" presId="urn:microsoft.com/office/officeart/2005/8/layout/hierarchy3"/>
    <dgm:cxn modelId="{EB3FF946-1B58-4014-892C-32756DE7C7AC}" type="presOf" srcId="{71085BC9-FE6D-4F9D-8978-6F73C50BDC4A}" destId="{4F9B9109-6271-479F-9F0D-22298E16DD7D}" srcOrd="0" destOrd="3" presId="urn:microsoft.com/office/officeart/2005/8/layout/hierarchy3"/>
    <dgm:cxn modelId="{CCE72849-BFDB-42EF-8B3E-D578700CDF04}" srcId="{4FACA91E-681F-4863-8538-4E01A7AFBCE8}" destId="{7D597056-7955-40E7-8714-576E35952747}" srcOrd="1" destOrd="0" parTransId="{24B0ED8B-3E97-4968-862F-91F64C3E3AF4}" sibTransId="{F07C719C-4E6E-46F3-ACCA-6203B95DBDA6}"/>
    <dgm:cxn modelId="{5588304D-2361-4B79-B2E4-95101F7B5E69}" type="presOf" srcId="{2828D68E-6147-469C-AA0D-3E277E0F8585}" destId="{5D6C06E9-4A1B-4FFC-BF34-E9F6762F74D4}" srcOrd="0" destOrd="0" presId="urn:microsoft.com/office/officeart/2005/8/layout/hierarchy3"/>
    <dgm:cxn modelId="{C2C4E94D-86EA-40F6-95F7-714CEE5DC826}" srcId="{DBF12C85-5B70-4DC4-9A00-E145636D9476}" destId="{9E9740EA-FE59-4483-B7C1-200C9B087394}" srcOrd="2" destOrd="0" parTransId="{4F8136B3-DE23-4683-A50C-6686FA623950}" sibTransId="{EABBDF15-3C33-425A-AC2C-A623BC97447B}"/>
    <dgm:cxn modelId="{CACE2B4F-5044-407B-9BC9-F3EE0049509D}" srcId="{7D18EB57-4EC7-47F0-8562-C358C5A30868}" destId="{F2E78F8D-81C3-41F1-B0B7-6D6B7A750FBA}" srcOrd="2" destOrd="0" parTransId="{7440B707-4C49-4DE8-8E46-44EC8E406E07}" sibTransId="{F5533EFF-20E9-44B9-909B-2D98FB84B6FA}"/>
    <dgm:cxn modelId="{97AA1F74-EE2E-4E94-81C2-9C2CFCD432EF}" type="presOf" srcId="{DBF12C85-5B70-4DC4-9A00-E145636D9476}" destId="{C4A74E7E-894D-4D33-989C-C9D69FF2CE38}" srcOrd="0" destOrd="0" presId="urn:microsoft.com/office/officeart/2005/8/layout/hierarchy3"/>
    <dgm:cxn modelId="{10154B74-3048-4F8A-B598-FC3AE5D7FD1F}" type="presOf" srcId="{EB4F4B45-D3B5-4D9B-BC63-F8A17F918A90}" destId="{C4A74E7E-894D-4D33-989C-C9D69FF2CE38}" srcOrd="0" destOrd="2" presId="urn:microsoft.com/office/officeart/2005/8/layout/hierarchy3"/>
    <dgm:cxn modelId="{C2BE2575-B066-453E-AE51-52ED655CF6EA}" type="presOf" srcId="{7FC85FD6-D0B8-4B15-8BBD-BC7B714E7CDF}" destId="{ED230BBB-2450-42FC-AC61-9BF092B1569B}" srcOrd="0" destOrd="0" presId="urn:microsoft.com/office/officeart/2005/8/layout/hierarchy3"/>
    <dgm:cxn modelId="{D08F9575-674F-43E4-8308-05AD98C767D0}" srcId="{1B7A027A-E237-46C1-8E03-3F45CB132820}" destId="{9A0F022A-6AC1-4A6F-BE6D-9176C9914811}" srcOrd="1" destOrd="0" parTransId="{C4B2F0EB-671C-4306-9987-11C9936A378B}" sibTransId="{FFBEFC6E-0754-4CB4-A6C4-2A2C2AA1F0DD}"/>
    <dgm:cxn modelId="{09328176-176B-4AB3-9149-378534B08920}" type="presOf" srcId="{4E799CD1-1829-4E41-9CD9-94878B25D22F}" destId="{4F9B9109-6271-479F-9F0D-22298E16DD7D}" srcOrd="0" destOrd="0" presId="urn:microsoft.com/office/officeart/2005/8/layout/hierarchy3"/>
    <dgm:cxn modelId="{5B5D8776-0D98-41ED-A672-3400E64EBA8F}" type="presOf" srcId="{2FB81402-CFD9-4981-BBDF-A4681391CE96}" destId="{C4A74E7E-894D-4D33-989C-C9D69FF2CE38}" srcOrd="0" destOrd="1" presId="urn:microsoft.com/office/officeart/2005/8/layout/hierarchy3"/>
    <dgm:cxn modelId="{AB0D9457-40F5-4C77-9A83-BA1816C2F869}" srcId="{7D18EB57-4EC7-47F0-8562-C358C5A30868}" destId="{582A452A-16E2-4A44-8E2B-059E2EE1D169}" srcOrd="3" destOrd="0" parTransId="{31907757-3F67-44A1-8CF6-7D59029C7475}" sibTransId="{2C4C9E1C-46AA-4C6D-8FF9-062341E0568E}"/>
    <dgm:cxn modelId="{71D3A357-1492-4F22-BBD5-CFBB70CD0FE7}" srcId="{4FACA91E-681F-4863-8538-4E01A7AFBCE8}" destId="{09C1CEE3-2D76-4E10-A8AC-81837A417AE1}" srcOrd="2" destOrd="0" parTransId="{516045EF-9340-40D4-B33E-716380F0004C}" sibTransId="{47FC6EF9-C02B-45DC-BA4D-787893BAB557}"/>
    <dgm:cxn modelId="{CAE28C7A-596F-4D07-B23C-E6C2C16E165A}" srcId="{7D18EB57-4EC7-47F0-8562-C358C5A30868}" destId="{212105C9-49EE-4A32-A545-C93A4FC84B47}" srcOrd="1" destOrd="0" parTransId="{482AF0FA-CF75-40FC-90FF-C864336C3FDC}" sibTransId="{F8003BD6-0A65-4F32-B2CB-748859386599}"/>
    <dgm:cxn modelId="{6EC3AD7D-90AB-4D1B-84F0-F4EAE9C62FCD}" srcId="{1B7A027A-E237-46C1-8E03-3F45CB132820}" destId="{7D18EB57-4EC7-47F0-8562-C358C5A30868}" srcOrd="2" destOrd="0" parTransId="{2828D68E-6147-469C-AA0D-3E277E0F8585}" sibTransId="{714569C8-9B4C-414B-8033-C2E94F0C86AB}"/>
    <dgm:cxn modelId="{5B98ED85-D4CD-4AF4-9C51-FEA86CE66BE0}" srcId="{A2CAA7BF-294D-4082-A191-300098934918}" destId="{1E562F5E-4EB2-4604-AFEF-D4B56D7963E4}" srcOrd="1" destOrd="0" parTransId="{5ED567C6-2E6E-427F-B3BB-EA526AFB30DA}" sibTransId="{31C0A1A5-5506-4C41-A200-C298145C8912}"/>
    <dgm:cxn modelId="{28B8AC86-75AA-4D4D-BB72-708DA5633903}" type="presOf" srcId="{A2CAA7BF-294D-4082-A191-300098934918}" destId="{BB9462D7-E9B5-4DF0-8244-81638AF0EA7A}" srcOrd="0" destOrd="0" presId="urn:microsoft.com/office/officeart/2005/8/layout/hierarchy3"/>
    <dgm:cxn modelId="{94C55388-EC74-4669-8A6E-B1FA1D12D6B9}" type="presOf" srcId="{4FACA91E-681F-4863-8538-4E01A7AFBCE8}" destId="{16BF9086-BB8C-44E8-9415-C8ACE6D15E20}" srcOrd="0" destOrd="0" presId="urn:microsoft.com/office/officeart/2005/8/layout/hierarchy3"/>
    <dgm:cxn modelId="{363AF08B-881C-4075-84CF-EE2870C0A372}" srcId="{DBF12C85-5B70-4DC4-9A00-E145636D9476}" destId="{2FB81402-CFD9-4981-BBDF-A4681391CE96}" srcOrd="0" destOrd="0" parTransId="{CDF68518-D368-4DBA-B8E3-C982861D746A}" sibTransId="{80D67E92-DD5D-44B4-8A02-2FBFD9F2B2EB}"/>
    <dgm:cxn modelId="{E0DB6C96-8D81-4EB7-A9BC-6C9AC7E60BA3}" type="presOf" srcId="{8D4D56C1-9D04-4D63-A199-79EA6F365D45}" destId="{14CD9E29-F968-46A6-BDF0-A61689D29EFE}" srcOrd="0" destOrd="0" presId="urn:microsoft.com/office/officeart/2005/8/layout/hierarchy3"/>
    <dgm:cxn modelId="{1C05AFA2-2EC2-447A-8977-A5575E275D5D}" type="presOf" srcId="{7067451E-A017-4A43-A231-6FDFF4996E17}" destId="{A66A3142-5B92-4900-B39F-4310EBFCFECD}" srcOrd="0" destOrd="0" presId="urn:microsoft.com/office/officeart/2005/8/layout/hierarchy3"/>
    <dgm:cxn modelId="{BA7710A4-8B8C-4BEE-9E92-67135BED187A}" srcId="{8D4D56C1-9D04-4D63-A199-79EA6F365D45}" destId="{1B7A027A-E237-46C1-8E03-3F45CB132820}" srcOrd="1" destOrd="0" parTransId="{E9181D27-A7FE-4819-9767-90A44284426F}" sibTransId="{04CAFA40-F6FB-4B52-90C3-3AA425DABA3E}"/>
    <dgm:cxn modelId="{36BF5CAA-2B5D-422E-AFC4-02F7D12D6625}" srcId="{1B7A027A-E237-46C1-8E03-3F45CB132820}" destId="{D38217B0-9B9C-4C2D-9BDC-672119FD309A}" srcOrd="0" destOrd="0" parTransId="{74717702-BCDB-4E72-9AD4-F2278E83BB21}" sibTransId="{72FEEA5C-EDAE-458A-BDF7-BCEBAC55A878}"/>
    <dgm:cxn modelId="{F136CFAB-58E4-4626-91F5-1D2E253B6AB9}" srcId="{DBF12C85-5B70-4DC4-9A00-E145636D9476}" destId="{EB4F4B45-D3B5-4D9B-BC63-F8A17F918A90}" srcOrd="1" destOrd="0" parTransId="{FA797967-36F3-4B09-9128-7D7C228FF4AD}" sibTransId="{63B5B93F-F155-4B09-9A5A-245D093CBF23}"/>
    <dgm:cxn modelId="{CD095AB0-CE27-463A-B7AE-ABB0DA27735A}" type="presOf" srcId="{BEA4FC2A-2E26-40AE-8D96-DA98C290BC12}" destId="{4F9B9109-6271-479F-9F0D-22298E16DD7D}" srcOrd="0" destOrd="1" presId="urn:microsoft.com/office/officeart/2005/8/layout/hierarchy3"/>
    <dgm:cxn modelId="{9CB0EFB8-A093-4AB4-923A-C67BFD67E103}" type="presOf" srcId="{74717702-BCDB-4E72-9AD4-F2278E83BB21}" destId="{B089BF05-96F3-4E72-8CB7-2DEE05243821}" srcOrd="0" destOrd="0" presId="urn:microsoft.com/office/officeart/2005/8/layout/hierarchy3"/>
    <dgm:cxn modelId="{F4DA16B9-95CB-4DB7-A4B3-C15D03CE738C}" srcId="{C4C3C6D8-4A3A-4061-903A-41B84DD5865A}" destId="{A2CAA7BF-294D-4082-A191-300098934918}" srcOrd="2" destOrd="0" parTransId="{17A03830-7201-4D96-9036-331E28EC1BDE}" sibTransId="{A19FBAC1-9A47-4391-AC8E-785D5FD36FA4}"/>
    <dgm:cxn modelId="{387B52BD-1E19-45AA-9554-F022E822D849}" srcId="{D38217B0-9B9C-4C2D-9BDC-672119FD309A}" destId="{E1AA6F59-CDC9-429E-8B03-F50E86F9A236}" srcOrd="1" destOrd="0" parTransId="{804F2666-86E5-4DDE-9CE3-0359552B1D50}" sibTransId="{FC773AE4-EBBC-468D-9227-0BA621C30C23}"/>
    <dgm:cxn modelId="{17E1CEBD-84AD-454D-9077-9D19225BC84D}" type="presOf" srcId="{7D18EB57-4EC7-47F0-8562-C358C5A30868}" destId="{608C0A78-4F9E-44CA-AF46-99CABBC32E10}" srcOrd="0" destOrd="0" presId="urn:microsoft.com/office/officeart/2005/8/layout/hierarchy3"/>
    <dgm:cxn modelId="{1C22D1C4-00BF-4BFF-A165-72C2A4CF190F}" type="presOf" srcId="{1B7A027A-E237-46C1-8E03-3F45CB132820}" destId="{D9189348-43BE-418C-A4BC-AABF579E28A7}" srcOrd="1" destOrd="0" presId="urn:microsoft.com/office/officeart/2005/8/layout/hierarchy3"/>
    <dgm:cxn modelId="{0D14C9C5-4691-41B8-BD42-1144140ACF15}" type="presOf" srcId="{C4B2F0EB-671C-4306-9987-11C9936A378B}" destId="{582505BB-B177-46D1-868B-529E0831AB76}" srcOrd="0" destOrd="0" presId="urn:microsoft.com/office/officeart/2005/8/layout/hierarchy3"/>
    <dgm:cxn modelId="{EA7C9DCC-F4EB-4A97-BEC8-0459EE509E7E}" srcId="{9A0F022A-6AC1-4A6F-BE6D-9176C9914811}" destId="{895A25B7-0510-4E2F-A993-6B2AB55CDA95}" srcOrd="1" destOrd="0" parTransId="{482D01F8-1A84-4EDC-8A60-87A203CFA1C4}" sibTransId="{004D9596-3196-46DF-AC1E-774336620495}"/>
    <dgm:cxn modelId="{E6D292CD-A5D9-4E52-8F0F-C425F34F34FC}" srcId="{D38217B0-9B9C-4C2D-9BDC-672119FD309A}" destId="{FB93DE45-89FE-48AD-8BC5-49494647259C}" srcOrd="2" destOrd="0" parTransId="{55DC5BE9-29B3-42AF-98F8-2EDBA553A2FB}" sibTransId="{8D84A4EC-9302-43B8-969A-B066CF984C4C}"/>
    <dgm:cxn modelId="{9CA03FCF-0511-4D99-911A-BA9EBA2CA265}" type="presOf" srcId="{582A452A-16E2-4A44-8E2B-059E2EE1D169}" destId="{608C0A78-4F9E-44CA-AF46-99CABBC32E10}" srcOrd="0" destOrd="4" presId="urn:microsoft.com/office/officeart/2005/8/layout/hierarchy3"/>
    <dgm:cxn modelId="{10299EDE-8D8C-426C-A878-FAAEDE07A4CC}" srcId="{8D4D56C1-9D04-4D63-A199-79EA6F365D45}" destId="{C4C3C6D8-4A3A-4061-903A-41B84DD5865A}" srcOrd="2" destOrd="0" parTransId="{C42F085E-600F-4519-8839-6B5B10653436}" sibTransId="{4AB271AA-D48E-4988-BFEA-8F1B0E545EF3}"/>
    <dgm:cxn modelId="{061A2EE2-A267-46A4-BB34-90957949FC24}" type="presOf" srcId="{C4C3C6D8-4A3A-4061-903A-41B84DD5865A}" destId="{83A9250F-AD31-461C-A1B2-70A8CE3C1F0C}" srcOrd="0" destOrd="0" presId="urn:microsoft.com/office/officeart/2005/8/layout/hierarchy3"/>
    <dgm:cxn modelId="{8FFC9FE2-D86C-43BC-9AA6-14018B2D5729}" type="presOf" srcId="{BCFD9D4A-DD31-4E6B-8337-00AA2C051BAC}" destId="{BB9462D7-E9B5-4DF0-8244-81638AF0EA7A}" srcOrd="0" destOrd="1" presId="urn:microsoft.com/office/officeart/2005/8/layout/hierarchy3"/>
    <dgm:cxn modelId="{68A9B8E2-EBB5-4211-993A-A6C49684473A}" type="presOf" srcId="{212105C9-49EE-4A32-A545-C93A4FC84B47}" destId="{608C0A78-4F9E-44CA-AF46-99CABBC32E10}" srcOrd="0" destOrd="2" presId="urn:microsoft.com/office/officeart/2005/8/layout/hierarchy3"/>
    <dgm:cxn modelId="{E18640E8-EC27-4F06-9EA3-298501EE2F78}" type="presOf" srcId="{09C1CEE3-2D76-4E10-A8AC-81837A417AE1}" destId="{16BF9086-BB8C-44E8-9415-C8ACE6D15E20}" srcOrd="0" destOrd="3" presId="urn:microsoft.com/office/officeart/2005/8/layout/hierarchy3"/>
    <dgm:cxn modelId="{654206E9-207B-44D1-B43B-3D4195D266D2}" type="presOf" srcId="{FCDB08E8-F2C6-4D63-90CE-8BD9C08D1E49}" destId="{608C0A78-4F9E-44CA-AF46-99CABBC32E10}" srcOrd="0" destOrd="1" presId="urn:microsoft.com/office/officeart/2005/8/layout/hierarchy3"/>
    <dgm:cxn modelId="{2C4E21EA-7BF8-4C67-856F-8001974BA61A}" type="presOf" srcId="{17A03830-7201-4D96-9036-331E28EC1BDE}" destId="{B08AFDA1-54C3-417F-B051-1ECF23E79B18}" srcOrd="0" destOrd="0" presId="urn:microsoft.com/office/officeart/2005/8/layout/hierarchy3"/>
    <dgm:cxn modelId="{791A4AEB-88D5-4627-9F97-A0559DFC5E63}" type="presOf" srcId="{73897882-6FBF-4B26-B184-AED48713BDA6}" destId="{22CDDC46-CF91-4A13-9186-34FDE40EAC14}" srcOrd="0" destOrd="0" presId="urn:microsoft.com/office/officeart/2005/8/layout/hierarchy3"/>
    <dgm:cxn modelId="{250D0DED-A850-4161-89DB-686D77EF7C0A}" srcId="{D38217B0-9B9C-4C2D-9BDC-672119FD309A}" destId="{3780DD8D-D56C-483D-AC68-29F88D0AAF29}" srcOrd="3" destOrd="0" parTransId="{FFCF8BD2-8E26-4E7D-843F-D5C5F13BF837}" sibTransId="{C9D908AE-BC56-4E98-AB9B-511C132E8AB7}"/>
    <dgm:cxn modelId="{4AEE6CED-8646-43D4-AB0B-12CE64EE993E}" type="presOf" srcId="{1E562F5E-4EB2-4604-AFEF-D4B56D7963E4}" destId="{BB9462D7-E9B5-4DF0-8244-81638AF0EA7A}" srcOrd="0" destOrd="2" presId="urn:microsoft.com/office/officeart/2005/8/layout/hierarchy3"/>
    <dgm:cxn modelId="{8F32C7ED-2E6C-48BE-94B3-36B969D9EC9B}" srcId="{A2CAA7BF-294D-4082-A191-300098934918}" destId="{BCFD9D4A-DD31-4E6B-8337-00AA2C051BAC}" srcOrd="0" destOrd="0" parTransId="{A2ACC092-150D-4B89-9E8A-9C9D4BAFF653}" sibTransId="{36C32153-B1B5-409F-87D3-24074B7E7E7A}"/>
    <dgm:cxn modelId="{6579D0EF-A821-45D4-9D5F-415458494D3B}" srcId="{9A0F022A-6AC1-4A6F-BE6D-9176C9914811}" destId="{6A4A9CD0-C674-4555-BFC9-9FBE1A72EF12}" srcOrd="0" destOrd="0" parTransId="{1D75F15F-32A5-4D92-92FE-6BC0EB67E7A9}" sibTransId="{57E1ED01-A742-4503-BF41-66F8D613BF4E}"/>
    <dgm:cxn modelId="{8EDA9AF1-F554-4C28-8ADF-7A24E342C4E4}" type="presOf" srcId="{895A25B7-0510-4E2F-A993-6B2AB55CDA95}" destId="{A620C787-A43D-4DBB-85DC-696D9D3DA3E9}" srcOrd="0" destOrd="2" presId="urn:microsoft.com/office/officeart/2005/8/layout/hierarchy3"/>
    <dgm:cxn modelId="{E6BD39F4-05B9-41D8-9C4E-9699652D9633}" srcId="{D38217B0-9B9C-4C2D-9BDC-672119FD309A}" destId="{0F49BADB-2DFB-4EC2-BE5B-C735E5170E23}" srcOrd="0" destOrd="0" parTransId="{7ACA1AE9-CE29-4024-B7B8-93EB92DBFFCD}" sibTransId="{07C582E9-5E52-45FC-A191-EB33CC097EB9}"/>
    <dgm:cxn modelId="{2868A3F4-9C87-4C32-AA7D-39D8EF52F0A5}" type="presOf" srcId="{7210C261-5940-404F-B012-BF19A75F9E31}" destId="{16BF9086-BB8C-44E8-9415-C8ACE6D15E20}" srcOrd="0" destOrd="1" presId="urn:microsoft.com/office/officeart/2005/8/layout/hierarchy3"/>
    <dgm:cxn modelId="{548A16F7-A9B4-4D20-A3FA-A7A475A23006}" srcId="{8D4D56C1-9D04-4D63-A199-79EA6F365D45}" destId="{8259FF2E-266C-46D4-B44D-3ECBFF8ABD98}" srcOrd="0" destOrd="0" parTransId="{E1421703-55EE-4366-8390-A750473562DE}" sibTransId="{D8680E7A-9AFD-4BB6-A710-6D0E102CDCFB}"/>
    <dgm:cxn modelId="{3AD07EFE-95E8-43EE-B457-252F27BE3E2E}" type="presOf" srcId="{7D597056-7955-40E7-8714-576E35952747}" destId="{16BF9086-BB8C-44E8-9415-C8ACE6D15E20}" srcOrd="0" destOrd="2" presId="urn:microsoft.com/office/officeart/2005/8/layout/hierarchy3"/>
    <dgm:cxn modelId="{4B3AC58B-A22F-4213-AA7F-22DD8C244385}" type="presParOf" srcId="{14CD9E29-F968-46A6-BDF0-A61689D29EFE}" destId="{7E65E8B1-D853-4552-B80C-F257D163D3AD}" srcOrd="0" destOrd="0" presId="urn:microsoft.com/office/officeart/2005/8/layout/hierarchy3"/>
    <dgm:cxn modelId="{40C68FB2-5154-4C99-BE0F-E532EC527C43}" type="presParOf" srcId="{7E65E8B1-D853-4552-B80C-F257D163D3AD}" destId="{09836470-39FC-41E9-9342-274E2AF1245A}" srcOrd="0" destOrd="0" presId="urn:microsoft.com/office/officeart/2005/8/layout/hierarchy3"/>
    <dgm:cxn modelId="{305DD7E0-67FD-48FF-856E-648A5405972A}" type="presParOf" srcId="{09836470-39FC-41E9-9342-274E2AF1245A}" destId="{BD2AF326-70C6-4B11-8758-4CB7584A03BC}" srcOrd="0" destOrd="0" presId="urn:microsoft.com/office/officeart/2005/8/layout/hierarchy3"/>
    <dgm:cxn modelId="{28BE42CD-8403-4995-9499-CB1E25F48FCB}" type="presParOf" srcId="{09836470-39FC-41E9-9342-274E2AF1245A}" destId="{D0FA1F37-F2C5-4098-ABCE-0A2087A01E99}" srcOrd="1" destOrd="0" presId="urn:microsoft.com/office/officeart/2005/8/layout/hierarchy3"/>
    <dgm:cxn modelId="{56861623-43A3-497A-AB09-93B7754F198D}" type="presParOf" srcId="{7E65E8B1-D853-4552-B80C-F257D163D3AD}" destId="{569B490E-B3E1-40BE-A361-F08E575C35CF}" srcOrd="1" destOrd="0" presId="urn:microsoft.com/office/officeart/2005/8/layout/hierarchy3"/>
    <dgm:cxn modelId="{CE8B01A9-D823-40CD-ADC7-6C5AB303C81F}" type="presParOf" srcId="{569B490E-B3E1-40BE-A361-F08E575C35CF}" destId="{F24F20C8-9DBE-4F38-8921-D5505B017EF1}" srcOrd="0" destOrd="0" presId="urn:microsoft.com/office/officeart/2005/8/layout/hierarchy3"/>
    <dgm:cxn modelId="{66D886AE-E60D-4357-9145-DE4923CAE181}" type="presParOf" srcId="{569B490E-B3E1-40BE-A361-F08E575C35CF}" destId="{A674D463-26C5-40E2-9268-B7350BE46ACD}" srcOrd="1" destOrd="0" presId="urn:microsoft.com/office/officeart/2005/8/layout/hierarchy3"/>
    <dgm:cxn modelId="{3185DF25-4F03-4FBC-80B9-236E65C6C234}" type="presParOf" srcId="{14CD9E29-F968-46A6-BDF0-A61689D29EFE}" destId="{DD23C9CC-4798-4F76-9F48-C051C9795A90}" srcOrd="1" destOrd="0" presId="urn:microsoft.com/office/officeart/2005/8/layout/hierarchy3"/>
    <dgm:cxn modelId="{BCF2FFCA-46CC-4930-8AD4-64BC412B57BB}" type="presParOf" srcId="{DD23C9CC-4798-4F76-9F48-C051C9795A90}" destId="{69CB3061-5165-438F-947E-4C0F591706B6}" srcOrd="0" destOrd="0" presId="urn:microsoft.com/office/officeart/2005/8/layout/hierarchy3"/>
    <dgm:cxn modelId="{EDC01FF2-A4D5-4F48-95F5-A6C672522D70}" type="presParOf" srcId="{69CB3061-5165-438F-947E-4C0F591706B6}" destId="{6193B34D-DFAD-490D-A664-45332721808D}" srcOrd="0" destOrd="0" presId="urn:microsoft.com/office/officeart/2005/8/layout/hierarchy3"/>
    <dgm:cxn modelId="{4C345D14-DDD7-4E87-8959-3B4C839C8790}" type="presParOf" srcId="{69CB3061-5165-438F-947E-4C0F591706B6}" destId="{D9189348-43BE-418C-A4BC-AABF579E28A7}" srcOrd="1" destOrd="0" presId="urn:microsoft.com/office/officeart/2005/8/layout/hierarchy3"/>
    <dgm:cxn modelId="{EC331B37-1D3B-4932-BF82-5CF71B4E0869}" type="presParOf" srcId="{DD23C9CC-4798-4F76-9F48-C051C9795A90}" destId="{71678288-AF49-4430-BF4D-FAD06BD2AEB8}" srcOrd="1" destOrd="0" presId="urn:microsoft.com/office/officeart/2005/8/layout/hierarchy3"/>
    <dgm:cxn modelId="{256226C2-D550-4962-80D9-61A350DC552D}" type="presParOf" srcId="{71678288-AF49-4430-BF4D-FAD06BD2AEB8}" destId="{B089BF05-96F3-4E72-8CB7-2DEE05243821}" srcOrd="0" destOrd="0" presId="urn:microsoft.com/office/officeart/2005/8/layout/hierarchy3"/>
    <dgm:cxn modelId="{2330BF8B-150D-4B9F-9B9C-67A17DED9232}" type="presParOf" srcId="{71678288-AF49-4430-BF4D-FAD06BD2AEB8}" destId="{26EF5383-02AF-45C4-B797-5F762A91D1D4}" srcOrd="1" destOrd="0" presId="urn:microsoft.com/office/officeart/2005/8/layout/hierarchy3"/>
    <dgm:cxn modelId="{3767357B-C09E-4A46-B145-B832F0CBD0D5}" type="presParOf" srcId="{71678288-AF49-4430-BF4D-FAD06BD2AEB8}" destId="{582505BB-B177-46D1-868B-529E0831AB76}" srcOrd="2" destOrd="0" presId="urn:microsoft.com/office/officeart/2005/8/layout/hierarchy3"/>
    <dgm:cxn modelId="{D96F21A9-D4C7-4C8D-86E4-520CD9633F69}" type="presParOf" srcId="{71678288-AF49-4430-BF4D-FAD06BD2AEB8}" destId="{A620C787-A43D-4DBB-85DC-696D9D3DA3E9}" srcOrd="3" destOrd="0" presId="urn:microsoft.com/office/officeart/2005/8/layout/hierarchy3"/>
    <dgm:cxn modelId="{6AE6B581-9099-472D-8939-84DA0920D01A}" type="presParOf" srcId="{71678288-AF49-4430-BF4D-FAD06BD2AEB8}" destId="{5D6C06E9-4A1B-4FFC-BF34-E9F6762F74D4}" srcOrd="4" destOrd="0" presId="urn:microsoft.com/office/officeart/2005/8/layout/hierarchy3"/>
    <dgm:cxn modelId="{64D46F27-4C4D-4648-8399-96CBE6A3E869}" type="presParOf" srcId="{71678288-AF49-4430-BF4D-FAD06BD2AEB8}" destId="{608C0A78-4F9E-44CA-AF46-99CABBC32E10}" srcOrd="5" destOrd="0" presId="urn:microsoft.com/office/officeart/2005/8/layout/hierarchy3"/>
    <dgm:cxn modelId="{6EFD1276-4FF7-4E6D-971C-60DB4986C12D}" type="presParOf" srcId="{14CD9E29-F968-46A6-BDF0-A61689D29EFE}" destId="{054EB6E9-62F0-4EA5-BA1D-2E26460A31C1}" srcOrd="2" destOrd="0" presId="urn:microsoft.com/office/officeart/2005/8/layout/hierarchy3"/>
    <dgm:cxn modelId="{4666F560-06A6-4EA7-8BCB-187740665A98}" type="presParOf" srcId="{054EB6E9-62F0-4EA5-BA1D-2E26460A31C1}" destId="{3FF7E949-08EB-4F2E-9625-33347ED9B611}" srcOrd="0" destOrd="0" presId="urn:microsoft.com/office/officeart/2005/8/layout/hierarchy3"/>
    <dgm:cxn modelId="{8C4512B5-C147-454C-B716-7D8E693F3A84}" type="presParOf" srcId="{3FF7E949-08EB-4F2E-9625-33347ED9B611}" destId="{83A9250F-AD31-461C-A1B2-70A8CE3C1F0C}" srcOrd="0" destOrd="0" presId="urn:microsoft.com/office/officeart/2005/8/layout/hierarchy3"/>
    <dgm:cxn modelId="{24596843-204E-4FD7-882B-7240ABCAFA38}" type="presParOf" srcId="{3FF7E949-08EB-4F2E-9625-33347ED9B611}" destId="{32635637-21A3-4C29-88D0-E2C3B07B9ACD}" srcOrd="1" destOrd="0" presId="urn:microsoft.com/office/officeart/2005/8/layout/hierarchy3"/>
    <dgm:cxn modelId="{6622851D-968E-418F-BAC4-581D8AC04F8F}" type="presParOf" srcId="{054EB6E9-62F0-4EA5-BA1D-2E26460A31C1}" destId="{E2648A03-74BA-42F3-A191-12C066A7DA19}" srcOrd="1" destOrd="0" presId="urn:microsoft.com/office/officeart/2005/8/layout/hierarchy3"/>
    <dgm:cxn modelId="{25778A84-447B-423C-9C40-564E6503A2C4}" type="presParOf" srcId="{E2648A03-74BA-42F3-A191-12C066A7DA19}" destId="{A66A3142-5B92-4900-B39F-4310EBFCFECD}" srcOrd="0" destOrd="0" presId="urn:microsoft.com/office/officeart/2005/8/layout/hierarchy3"/>
    <dgm:cxn modelId="{4133BA64-8F20-498C-A428-FB0176669F0B}" type="presParOf" srcId="{E2648A03-74BA-42F3-A191-12C066A7DA19}" destId="{4F9B9109-6271-479F-9F0D-22298E16DD7D}" srcOrd="1" destOrd="0" presId="urn:microsoft.com/office/officeart/2005/8/layout/hierarchy3"/>
    <dgm:cxn modelId="{7BBBFDB4-A4CA-4B17-93FC-08A9ED7153EF}" type="presParOf" srcId="{E2648A03-74BA-42F3-A191-12C066A7DA19}" destId="{ED230BBB-2450-42FC-AC61-9BF092B1569B}" srcOrd="2" destOrd="0" presId="urn:microsoft.com/office/officeart/2005/8/layout/hierarchy3"/>
    <dgm:cxn modelId="{4699EA11-CFAB-4F42-8CD8-320F9041CCD0}" type="presParOf" srcId="{E2648A03-74BA-42F3-A191-12C066A7DA19}" destId="{C4A74E7E-894D-4D33-989C-C9D69FF2CE38}" srcOrd="3" destOrd="0" presId="urn:microsoft.com/office/officeart/2005/8/layout/hierarchy3"/>
    <dgm:cxn modelId="{9A5FA5FC-1D72-46AB-AA33-371D9E3F25AE}" type="presParOf" srcId="{E2648A03-74BA-42F3-A191-12C066A7DA19}" destId="{B08AFDA1-54C3-417F-B051-1ECF23E79B18}" srcOrd="4" destOrd="0" presId="urn:microsoft.com/office/officeart/2005/8/layout/hierarchy3"/>
    <dgm:cxn modelId="{F7F6697A-9104-4AD1-B196-BF47AB6B9A10}" type="presParOf" srcId="{E2648A03-74BA-42F3-A191-12C066A7DA19}" destId="{BB9462D7-E9B5-4DF0-8244-81638AF0EA7A}" srcOrd="5" destOrd="0" presId="urn:microsoft.com/office/officeart/2005/8/layout/hierarchy3"/>
    <dgm:cxn modelId="{D796657D-E5FB-4F18-94D9-9F909A4D896C}" type="presParOf" srcId="{E2648A03-74BA-42F3-A191-12C066A7DA19}" destId="{22CDDC46-CF91-4A13-9186-34FDE40EAC14}" srcOrd="6" destOrd="0" presId="urn:microsoft.com/office/officeart/2005/8/layout/hierarchy3"/>
    <dgm:cxn modelId="{1DF5FF26-779E-4214-9525-9A71FFFD66C2}" type="presParOf" srcId="{E2648A03-74BA-42F3-A191-12C066A7DA19}" destId="{16BF9086-BB8C-44E8-9415-C8ACE6D15E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AF326-70C6-4B11-8758-4CB7584A03BC}">
      <dsp:nvSpPr>
        <dsp:cNvPr id="0" name=""/>
        <dsp:cNvSpPr/>
      </dsp:nvSpPr>
      <dsp:spPr>
        <a:xfrm>
          <a:off x="1613968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Target</a:t>
          </a:r>
        </a:p>
      </dsp:txBody>
      <dsp:txXfrm>
        <a:off x="1652068" y="38267"/>
        <a:ext cx="2593157" cy="1224618"/>
      </dsp:txXfrm>
    </dsp:sp>
    <dsp:sp modelId="{F24F20C8-9DBE-4F38-8921-D5505B017EF1}">
      <dsp:nvSpPr>
        <dsp:cNvPr id="0" name=""/>
        <dsp:cNvSpPr/>
      </dsp:nvSpPr>
      <dsp:spPr>
        <a:xfrm>
          <a:off x="1880904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4D463-26C5-40E2-9268-B7350BE46ACD}">
      <dsp:nvSpPr>
        <dsp:cNvPr id="0" name=""/>
        <dsp:cNvSpPr/>
      </dsp:nvSpPr>
      <dsp:spPr>
        <a:xfrm>
          <a:off x="2147840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Load</a:t>
          </a:r>
        </a:p>
      </dsp:txBody>
      <dsp:txXfrm>
        <a:off x="2185940" y="1664290"/>
        <a:ext cx="2005109" cy="1224618"/>
      </dsp:txXfrm>
    </dsp:sp>
    <dsp:sp modelId="{6193B34D-DFAD-490D-A664-45332721808D}">
      <dsp:nvSpPr>
        <dsp:cNvPr id="0" name=""/>
        <dsp:cNvSpPr/>
      </dsp:nvSpPr>
      <dsp:spPr>
        <a:xfrm>
          <a:off x="4933734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err="1"/>
            <a:t>External</a:t>
          </a:r>
          <a:r>
            <a:rPr lang="nl-NL" sz="3600" kern="1200"/>
            <a:t> </a:t>
          </a:r>
          <a:r>
            <a:rPr lang="nl-NL" sz="3600" kern="1200" err="1"/>
            <a:t>Predictors</a:t>
          </a:r>
          <a:endParaRPr lang="nl-NL" sz="3600" kern="1200"/>
        </a:p>
      </dsp:txBody>
      <dsp:txXfrm>
        <a:off x="4971834" y="38267"/>
        <a:ext cx="2593157" cy="1224618"/>
      </dsp:txXfrm>
    </dsp:sp>
    <dsp:sp modelId="{B089BF05-96F3-4E72-8CB7-2DEE05243821}">
      <dsp:nvSpPr>
        <dsp:cNvPr id="0" name=""/>
        <dsp:cNvSpPr/>
      </dsp:nvSpPr>
      <dsp:spPr>
        <a:xfrm>
          <a:off x="5200670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F5383-02AF-45C4-B797-5F762A91D1D4}">
      <dsp:nvSpPr>
        <dsp:cNvPr id="0" name=""/>
        <dsp:cNvSpPr/>
      </dsp:nvSpPr>
      <dsp:spPr>
        <a:xfrm>
          <a:off x="5467606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Weather</a:t>
          </a:r>
          <a:r>
            <a:rPr lang="nl-NL" sz="1800" kern="1200"/>
            <a:t> </a:t>
          </a:r>
          <a:r>
            <a:rPr lang="nl-NL" sz="1800" kern="1200" err="1"/>
            <a:t>forecasts</a:t>
          </a:r>
          <a:endParaRPr lang="nl-N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Windspeed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Radiation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Temperature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5505706" y="1664290"/>
        <a:ext cx="2005109" cy="1224618"/>
      </dsp:txXfrm>
    </dsp:sp>
    <dsp:sp modelId="{582505BB-B177-46D1-868B-529E0831AB76}">
      <dsp:nvSpPr>
        <dsp:cNvPr id="0" name=""/>
        <dsp:cNvSpPr/>
      </dsp:nvSpPr>
      <dsp:spPr>
        <a:xfrm>
          <a:off x="5200670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0C787-A43D-4DBB-85DC-696D9D3DA3E9}">
      <dsp:nvSpPr>
        <dsp:cNvPr id="0" name=""/>
        <dsp:cNvSpPr/>
      </dsp:nvSpPr>
      <dsp:spPr>
        <a:xfrm>
          <a:off x="5467606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Market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Day </a:t>
          </a:r>
          <a:r>
            <a:rPr lang="nl-NL" sz="1400" kern="1200" err="1"/>
            <a:t>Ahead</a:t>
          </a:r>
          <a:r>
            <a:rPr lang="nl-NL" sz="1400" kern="1200"/>
            <a:t> Electricity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5505706" y="3290312"/>
        <a:ext cx="2005109" cy="1224618"/>
      </dsp:txXfrm>
    </dsp:sp>
    <dsp:sp modelId="{5D6C06E9-4A1B-4FFC-BF34-E9F6762F74D4}">
      <dsp:nvSpPr>
        <dsp:cNvPr id="0" name=""/>
        <dsp:cNvSpPr/>
      </dsp:nvSpPr>
      <dsp:spPr>
        <a:xfrm>
          <a:off x="5200670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C0A78-4F9E-44CA-AF46-99CABBC32E10}">
      <dsp:nvSpPr>
        <dsp:cNvPr id="0" name=""/>
        <dsp:cNvSpPr/>
      </dsp:nvSpPr>
      <dsp:spPr>
        <a:xfrm>
          <a:off x="5467606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Typical</a:t>
          </a:r>
          <a:r>
            <a:rPr lang="nl-NL" sz="1800" kern="1200"/>
            <a:t> </a:t>
          </a:r>
          <a:r>
            <a:rPr lang="nl-NL" sz="1800" kern="1200" err="1"/>
            <a:t>Profiles</a:t>
          </a:r>
          <a:endParaRPr lang="nl-N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Household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Household with PV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Business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5505706" y="4916335"/>
        <a:ext cx="2005109" cy="1224618"/>
      </dsp:txXfrm>
    </dsp:sp>
    <dsp:sp modelId="{83A9250F-AD31-461C-A1B2-70A8CE3C1F0C}">
      <dsp:nvSpPr>
        <dsp:cNvPr id="0" name=""/>
        <dsp:cNvSpPr/>
      </dsp:nvSpPr>
      <dsp:spPr>
        <a:xfrm>
          <a:off x="8253501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err="1"/>
            <a:t>Derived</a:t>
          </a:r>
          <a:r>
            <a:rPr lang="nl-NL" sz="3600" kern="1200"/>
            <a:t> Features</a:t>
          </a:r>
        </a:p>
      </dsp:txBody>
      <dsp:txXfrm>
        <a:off x="8291601" y="38267"/>
        <a:ext cx="2593157" cy="1224618"/>
      </dsp:txXfrm>
    </dsp:sp>
    <dsp:sp modelId="{A66A3142-5B92-4900-B39F-4310EBFCFECD}">
      <dsp:nvSpPr>
        <dsp:cNvPr id="0" name=""/>
        <dsp:cNvSpPr/>
      </dsp:nvSpPr>
      <dsp:spPr>
        <a:xfrm>
          <a:off x="8520436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B9109-6271-479F-9F0D-22298E16DD7D}">
      <dsp:nvSpPr>
        <dsp:cNvPr id="0" name=""/>
        <dsp:cNvSpPr/>
      </dsp:nvSpPr>
      <dsp:spPr>
        <a:xfrm>
          <a:off x="8787372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Lagged</a:t>
          </a:r>
          <a:r>
            <a:rPr lang="nl-NL" sz="1800" kern="1200"/>
            <a:t> 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Load </a:t>
          </a:r>
          <a:r>
            <a:rPr lang="nl-NL" sz="1400" kern="1200" err="1"/>
            <a:t>two</a:t>
          </a:r>
          <a:r>
            <a:rPr lang="nl-NL" sz="1400" kern="1200"/>
            <a:t> </a:t>
          </a:r>
          <a:r>
            <a:rPr lang="nl-NL" sz="1400" kern="1200" err="1"/>
            <a:t>days</a:t>
          </a:r>
          <a:r>
            <a:rPr lang="nl-NL" sz="1400" kern="1200"/>
            <a:t> </a:t>
          </a:r>
          <a:r>
            <a:rPr lang="nl-NL" sz="1400" kern="1200" err="1"/>
            <a:t>before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Load 15 minutes </a:t>
          </a:r>
          <a:r>
            <a:rPr lang="nl-NL" sz="1400" kern="1200" err="1"/>
            <a:t>before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8825472" y="1664290"/>
        <a:ext cx="2005109" cy="1224618"/>
      </dsp:txXfrm>
    </dsp:sp>
    <dsp:sp modelId="{ED230BBB-2450-42FC-AC61-9BF092B1569B}">
      <dsp:nvSpPr>
        <dsp:cNvPr id="0" name=""/>
        <dsp:cNvSpPr/>
      </dsp:nvSpPr>
      <dsp:spPr>
        <a:xfrm>
          <a:off x="8520436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4E7E-894D-4D33-989C-C9D69FF2CE38}">
      <dsp:nvSpPr>
        <dsp:cNvPr id="0" name=""/>
        <dsp:cNvSpPr/>
      </dsp:nvSpPr>
      <dsp:spPr>
        <a:xfrm>
          <a:off x="8787372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Derived</a:t>
          </a:r>
          <a:r>
            <a:rPr lang="nl-NL" sz="1800" kern="1200"/>
            <a:t> </a:t>
          </a:r>
          <a:r>
            <a:rPr lang="nl-NL" sz="1800" kern="1200" err="1"/>
            <a:t>Weather</a:t>
          </a:r>
          <a:r>
            <a:rPr lang="nl-NL" sz="1800" kern="1200"/>
            <a:t>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Global Tilt </a:t>
          </a:r>
          <a:r>
            <a:rPr lang="nl-NL" sz="1400" kern="1200" err="1"/>
            <a:t>Irradiance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Dewpoint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8825472" y="3290312"/>
        <a:ext cx="2005109" cy="1224618"/>
      </dsp:txXfrm>
    </dsp:sp>
    <dsp:sp modelId="{B08AFDA1-54C3-417F-B051-1ECF23E79B18}">
      <dsp:nvSpPr>
        <dsp:cNvPr id="0" name=""/>
        <dsp:cNvSpPr/>
      </dsp:nvSpPr>
      <dsp:spPr>
        <a:xfrm>
          <a:off x="8520436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462D7-E9B5-4DF0-8244-81638AF0EA7A}">
      <dsp:nvSpPr>
        <dsp:cNvPr id="0" name=""/>
        <dsp:cNvSpPr/>
      </dsp:nvSpPr>
      <dsp:spPr>
        <a:xfrm>
          <a:off x="8787372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Derived</a:t>
          </a:r>
          <a:r>
            <a:rPr lang="nl-NL" sz="1800" kern="1200"/>
            <a:t> </a:t>
          </a:r>
          <a:r>
            <a:rPr lang="nl-NL" sz="1800" kern="1200" err="1"/>
            <a:t>Renewable</a:t>
          </a:r>
          <a:endParaRPr lang="nl-N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Typical</a:t>
          </a:r>
          <a:r>
            <a:rPr lang="nl-NL" sz="1400" kern="1200"/>
            <a:t> Solar Park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Typical</a:t>
          </a:r>
          <a:r>
            <a:rPr lang="nl-NL" sz="1400" kern="1200"/>
            <a:t> Wind Turbine</a:t>
          </a:r>
        </a:p>
      </dsp:txBody>
      <dsp:txXfrm>
        <a:off x="8825472" y="4916335"/>
        <a:ext cx="2005109" cy="1224618"/>
      </dsp:txXfrm>
    </dsp:sp>
    <dsp:sp modelId="{22CDDC46-CF91-4A13-9186-34FDE40EAC14}">
      <dsp:nvSpPr>
        <dsp:cNvPr id="0" name=""/>
        <dsp:cNvSpPr/>
      </dsp:nvSpPr>
      <dsp:spPr>
        <a:xfrm>
          <a:off x="8520436" y="1300985"/>
          <a:ext cx="266935" cy="585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682"/>
              </a:lnTo>
              <a:lnTo>
                <a:pt x="266935" y="5853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F9086-BB8C-44E8-9415-C8ACE6D15E20}">
      <dsp:nvSpPr>
        <dsp:cNvPr id="0" name=""/>
        <dsp:cNvSpPr/>
      </dsp:nvSpPr>
      <dsp:spPr>
        <a:xfrm>
          <a:off x="8787372" y="6504258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Calendar</a:t>
          </a:r>
          <a:endParaRPr lang="nl-N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IsWeekday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err="1"/>
            <a:t>IsHoliday</a:t>
          </a:r>
          <a:endParaRPr lang="nl-N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/>
            <a:t>…</a:t>
          </a:r>
        </a:p>
      </dsp:txBody>
      <dsp:txXfrm>
        <a:off x="8825472" y="6542358"/>
        <a:ext cx="2005109" cy="122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5F9B8-C345-467E-A2A2-49D62290FFED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8313" y="1143000"/>
            <a:ext cx="338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0360-E3FC-42C4-A2F0-C5DC2C0D11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2359560"/>
            <a:ext cx="13423583" cy="5019487"/>
          </a:xfrm>
        </p:spPr>
        <p:txBody>
          <a:bodyPr anchor="b"/>
          <a:lstStyle>
            <a:lvl1pPr algn="ctr">
              <a:defRPr sz="10363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7572618"/>
            <a:ext cx="11844338" cy="3480933"/>
          </a:xfrm>
        </p:spPr>
        <p:txBody>
          <a:bodyPr/>
          <a:lstStyle>
            <a:lvl1pPr marL="0" indent="0" algn="ctr">
              <a:buNone/>
              <a:defRPr sz="4145"/>
            </a:lvl1pPr>
            <a:lvl2pPr marL="789630" indent="0" algn="ctr">
              <a:buNone/>
              <a:defRPr sz="3454"/>
            </a:lvl2pPr>
            <a:lvl3pPr marL="1579260" indent="0" algn="ctr">
              <a:buNone/>
              <a:defRPr sz="3109"/>
            </a:lvl3pPr>
            <a:lvl4pPr marL="2368890" indent="0" algn="ctr">
              <a:buNone/>
              <a:defRPr sz="2763"/>
            </a:lvl4pPr>
            <a:lvl5pPr marL="3158520" indent="0" algn="ctr">
              <a:buNone/>
              <a:defRPr sz="2763"/>
            </a:lvl5pPr>
            <a:lvl6pPr marL="3948151" indent="0" algn="ctr">
              <a:buNone/>
              <a:defRPr sz="2763"/>
            </a:lvl6pPr>
            <a:lvl7pPr marL="4737781" indent="0" algn="ctr">
              <a:buNone/>
              <a:defRPr sz="2763"/>
            </a:lvl7pPr>
            <a:lvl8pPr marL="5527411" indent="0" algn="ctr">
              <a:buNone/>
              <a:defRPr sz="2763"/>
            </a:lvl8pPr>
            <a:lvl9pPr marL="6317041" indent="0" algn="ctr">
              <a:buNone/>
              <a:defRPr sz="2763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8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767608"/>
            <a:ext cx="3405247" cy="1221831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767608"/>
            <a:ext cx="10018335" cy="1221831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0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81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3594411"/>
            <a:ext cx="13620988" cy="5997351"/>
          </a:xfrm>
        </p:spPr>
        <p:txBody>
          <a:bodyPr anchor="b"/>
          <a:lstStyle>
            <a:lvl1pPr>
              <a:defRPr sz="10363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9648499"/>
            <a:ext cx="13620988" cy="3153865"/>
          </a:xfrm>
        </p:spPr>
        <p:txBody>
          <a:bodyPr/>
          <a:lstStyle>
            <a:lvl1pPr marL="0" indent="0">
              <a:buNone/>
              <a:defRPr sz="4145">
                <a:solidFill>
                  <a:schemeClr val="tx1"/>
                </a:solidFill>
              </a:defRPr>
            </a:lvl1pPr>
            <a:lvl2pPr marL="789630" indent="0">
              <a:buNone/>
              <a:defRPr sz="3454">
                <a:solidFill>
                  <a:schemeClr val="tx1">
                    <a:tint val="75000"/>
                  </a:schemeClr>
                </a:solidFill>
              </a:defRPr>
            </a:lvl2pPr>
            <a:lvl3pPr marL="1579260" indent="0">
              <a:buNone/>
              <a:defRPr sz="3109">
                <a:solidFill>
                  <a:schemeClr val="tx1">
                    <a:tint val="75000"/>
                  </a:schemeClr>
                </a:solidFill>
              </a:defRPr>
            </a:lvl3pPr>
            <a:lvl4pPr marL="236889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4pPr>
            <a:lvl5pPr marL="315852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5pPr>
            <a:lvl6pPr marL="394815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6pPr>
            <a:lvl7pPr marL="473778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7pPr>
            <a:lvl8pPr marL="552741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8pPr>
            <a:lvl9pPr marL="631704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7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3838039"/>
            <a:ext cx="6711791" cy="91478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3838039"/>
            <a:ext cx="6711791" cy="91478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0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767611"/>
            <a:ext cx="13620988" cy="278675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3534334"/>
            <a:ext cx="6680946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5266456"/>
            <a:ext cx="6680946" cy="774616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3534334"/>
            <a:ext cx="6713848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5266456"/>
            <a:ext cx="6713848" cy="774616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5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2075881"/>
            <a:ext cx="7994928" cy="10245894"/>
          </a:xfrm>
        </p:spPr>
        <p:txBody>
          <a:bodyPr/>
          <a:lstStyle>
            <a:lvl1pPr>
              <a:defRPr sz="5527"/>
            </a:lvl1pPr>
            <a:lvl2pPr>
              <a:defRPr sz="4836"/>
            </a:lvl2pPr>
            <a:lvl3pPr>
              <a:defRPr sz="4145"/>
            </a:lvl3pPr>
            <a:lvl4pPr>
              <a:defRPr sz="3454"/>
            </a:lvl4pPr>
            <a:lvl5pPr>
              <a:defRPr sz="3454"/>
            </a:lvl5pPr>
            <a:lvl6pPr>
              <a:defRPr sz="3454"/>
            </a:lvl6pPr>
            <a:lvl7pPr>
              <a:defRPr sz="3454"/>
            </a:lvl7pPr>
            <a:lvl8pPr>
              <a:defRPr sz="3454"/>
            </a:lvl8pPr>
            <a:lvl9pPr>
              <a:defRPr sz="34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5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2075881"/>
            <a:ext cx="7994928" cy="10245894"/>
          </a:xfrm>
        </p:spPr>
        <p:txBody>
          <a:bodyPr anchor="t"/>
          <a:lstStyle>
            <a:lvl1pPr marL="0" indent="0">
              <a:buNone/>
              <a:defRPr sz="5527"/>
            </a:lvl1pPr>
            <a:lvl2pPr marL="789630" indent="0">
              <a:buNone/>
              <a:defRPr sz="4836"/>
            </a:lvl2pPr>
            <a:lvl3pPr marL="1579260" indent="0">
              <a:buNone/>
              <a:defRPr sz="4145"/>
            </a:lvl3pPr>
            <a:lvl4pPr marL="2368890" indent="0">
              <a:buNone/>
              <a:defRPr sz="3454"/>
            </a:lvl4pPr>
            <a:lvl5pPr marL="3158520" indent="0">
              <a:buNone/>
              <a:defRPr sz="3454"/>
            </a:lvl5pPr>
            <a:lvl6pPr marL="3948151" indent="0">
              <a:buNone/>
              <a:defRPr sz="3454"/>
            </a:lvl6pPr>
            <a:lvl7pPr marL="4737781" indent="0">
              <a:buNone/>
              <a:defRPr sz="3454"/>
            </a:lvl7pPr>
            <a:lvl8pPr marL="5527411" indent="0">
              <a:buNone/>
              <a:defRPr sz="3454"/>
            </a:lvl8pPr>
            <a:lvl9pPr marL="6317041" indent="0">
              <a:buNone/>
              <a:defRPr sz="3454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7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767611"/>
            <a:ext cx="1362098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3838039"/>
            <a:ext cx="1362098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CA34-0C57-4421-807A-B20CDBFF308E}" type="datetimeFigureOut">
              <a:rPr lang="nl-NL" smtClean="0"/>
              <a:t>4-8-2023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13363052"/>
            <a:ext cx="532995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42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79260" rtl="0" eaLnBrk="1" latinLnBrk="0" hangingPunct="1">
        <a:lnSpc>
          <a:spcPct val="90000"/>
        </a:lnSpc>
        <a:spcBef>
          <a:spcPct val="0"/>
        </a:spcBef>
        <a:buNone/>
        <a:defRPr sz="7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815" indent="-394815" algn="l" defTabSz="1579260" rtl="0" eaLnBrk="1" latinLnBrk="0" hangingPunct="1">
        <a:lnSpc>
          <a:spcPct val="90000"/>
        </a:lnSpc>
        <a:spcBef>
          <a:spcPts val="1727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18444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2pPr>
      <a:lvl3pPr marL="197407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3pPr>
      <a:lvl4pPr marL="276370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55333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434296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513259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92222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71185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1pPr>
      <a:lvl2pPr marL="78963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2pPr>
      <a:lvl3pPr marL="157926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3pPr>
      <a:lvl4pPr marL="236889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15852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394815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473778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52741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31704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713E5F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TEF/openstef/blob/a41f6b9afe0865776159bb33b6a909dc8cd2f144/openstef/model/regressors/xgb_quantile.py" TargetMode="External"/><Relationship Id="rId2" Type="http://schemas.openxmlformats.org/officeDocument/2006/relationships/hyperlink" Target="https://towardsdatascience.com/probabilistic-forecasts-pinball-loss-function-baf86a5a14d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OpenSTEF/openstef/blob/a41f6b9afe0865776159bb33b6a909dc8cd2f144/openstef/model/standard_deviation_generator.py" TargetMode="External"/><Relationship Id="rId4" Type="http://schemas.openxmlformats.org/officeDocument/2006/relationships/hyperlink" Target="https://towardsdatascience.com/small-data-large-uncertainty-1d4059ced4f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2_6169840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6AD75AC7-394D-A104-7793-8912D064B52D}"/>
              </a:ext>
            </a:extLst>
          </p:cNvPr>
          <p:cNvSpPr/>
          <p:nvPr/>
        </p:nvSpPr>
        <p:spPr>
          <a:xfrm>
            <a:off x="9398791" y="2775891"/>
            <a:ext cx="4624417" cy="1445716"/>
          </a:xfrm>
          <a:prstGeom prst="roundRect">
            <a:avLst>
              <a:gd name="adj" fmla="val 205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69979B44-60FB-6344-F367-FD6EB631FF31}"/>
              </a:ext>
            </a:extLst>
          </p:cNvPr>
          <p:cNvSpPr/>
          <p:nvPr/>
        </p:nvSpPr>
        <p:spPr>
          <a:xfrm>
            <a:off x="5400676" y="2759469"/>
            <a:ext cx="2837528" cy="1440143"/>
          </a:xfrm>
          <a:prstGeom prst="roundRect">
            <a:avLst>
              <a:gd name="adj" fmla="val 204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3FF6C3D9-1A0C-91E1-62E5-F5F463C2D439}"/>
              </a:ext>
            </a:extLst>
          </p:cNvPr>
          <p:cNvSpPr/>
          <p:nvPr/>
        </p:nvSpPr>
        <p:spPr>
          <a:xfrm>
            <a:off x="3467676" y="2388332"/>
            <a:ext cx="1672296" cy="1811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B726B2B-C8F7-29A2-A446-6C07E72D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25651"/>
              </p:ext>
            </p:extLst>
          </p:nvPr>
        </p:nvGraphicFramePr>
        <p:xfrm>
          <a:off x="3487514" y="4295791"/>
          <a:ext cx="1665170" cy="19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750771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</a:tblGrid>
              <a:tr h="401118">
                <a:tc>
                  <a:txBody>
                    <a:bodyPr/>
                    <a:lstStyle/>
                    <a:p>
                      <a:r>
                        <a:rPr lang="nl-NL" sz="1200" err="1"/>
                        <a:t>Datetime</a:t>
                      </a:r>
                      <a:endParaRPr lang="nl-NL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r>
                        <a:rPr lang="nl-NL" sz="120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01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CADEEC1-F04B-54D7-750B-600E72D1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04393"/>
              </p:ext>
            </p:extLst>
          </p:nvPr>
        </p:nvGraphicFramePr>
        <p:xfrm>
          <a:off x="5400676" y="4293573"/>
          <a:ext cx="2837528" cy="19080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50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296372">
                  <a:extLst>
                    <a:ext uri="{9D8B030D-6E8A-4147-A177-3AD203B41FA5}">
                      <a16:colId xmlns:a16="http://schemas.microsoft.com/office/drawing/2014/main" val="3263492079"/>
                    </a:ext>
                  </a:extLst>
                </a:gridCol>
              </a:tblGrid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Windspeed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APX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E1C_AMI_A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FEFE268-0B6F-8EC7-8C40-8B57BB555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9230"/>
              </p:ext>
            </p:extLst>
          </p:nvPr>
        </p:nvGraphicFramePr>
        <p:xfrm>
          <a:off x="9498640" y="4293573"/>
          <a:ext cx="3866633" cy="19080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170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2195103714"/>
                    </a:ext>
                  </a:extLst>
                </a:gridCol>
                <a:gridCol w="631199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4086062426"/>
                    </a:ext>
                  </a:extLst>
                </a:gridCol>
                <a:gridCol w="255678">
                  <a:extLst>
                    <a:ext uri="{9D8B030D-6E8A-4147-A177-3AD203B41FA5}">
                      <a16:colId xmlns:a16="http://schemas.microsoft.com/office/drawing/2014/main" val="1903065906"/>
                    </a:ext>
                  </a:extLst>
                </a:gridCol>
              </a:tblGrid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Load 2days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 15 </a:t>
                      </a:r>
                      <a:r>
                        <a:rPr lang="nl-NL" sz="1200" err="1"/>
                        <a:t>mins</a:t>
                      </a:r>
                      <a:r>
                        <a:rPr lang="nl-NL" sz="1200"/>
                        <a:t>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Wind</a:t>
                      </a:r>
                      <a:br>
                        <a:rPr lang="nl-NL" sz="1200"/>
                      </a:br>
                      <a:r>
                        <a:rPr lang="nl-NL" sz="120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err="1"/>
                        <a:t>Dew</a:t>
                      </a:r>
                      <a:r>
                        <a:rPr lang="nl-NL" sz="1200"/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err="1"/>
                        <a:t>isWeekday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pSp>
        <p:nvGrpSpPr>
          <p:cNvPr id="11" name="Groep 10">
            <a:extLst>
              <a:ext uri="{FF2B5EF4-FFF2-40B4-BE49-F238E27FC236}">
                <a16:creationId xmlns:a16="http://schemas.microsoft.com/office/drawing/2014/main" id="{6013C31B-31BC-96E3-072A-DC44FD53336D}"/>
              </a:ext>
            </a:extLst>
          </p:cNvPr>
          <p:cNvGrpSpPr/>
          <p:nvPr/>
        </p:nvGrpSpPr>
        <p:grpSpPr>
          <a:xfrm>
            <a:off x="4293873" y="3408729"/>
            <a:ext cx="718381" cy="718381"/>
            <a:chOff x="791179" y="3060833"/>
            <a:chExt cx="1603103" cy="1603103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2ACC2AA2-1F9E-0644-C0F4-7F97BD12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179" y="3060833"/>
              <a:ext cx="1603103" cy="1603103"/>
            </a:xfrm>
            <a:prstGeom prst="rect">
              <a:avLst/>
            </a:prstGeom>
          </p:spPr>
        </p:pic>
        <p:sp>
          <p:nvSpPr>
            <p:cNvPr id="10" name="Bliksemflits 9">
              <a:extLst>
                <a:ext uri="{FF2B5EF4-FFF2-40B4-BE49-F238E27FC236}">
                  <a16:creationId xmlns:a16="http://schemas.microsoft.com/office/drawing/2014/main" id="{7F5DBAC2-9868-8408-43E1-094ED474CCFD}"/>
                </a:ext>
              </a:extLst>
            </p:cNvPr>
            <p:cNvSpPr/>
            <p:nvPr/>
          </p:nvSpPr>
          <p:spPr>
            <a:xfrm>
              <a:off x="1405289" y="3272590"/>
              <a:ext cx="327259" cy="471638"/>
            </a:xfrm>
            <a:prstGeom prst="lightningBol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DE81E85-F90D-39B0-A04E-6AB3BB0D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17" y="3408729"/>
            <a:ext cx="718381" cy="71838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247154E-4AEB-845B-62A3-B965B4C20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164" y="3408729"/>
            <a:ext cx="718381" cy="718381"/>
          </a:xfrm>
          <a:prstGeom prst="rect">
            <a:avLst/>
          </a:prstGeom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B3C82DB5-8252-2A2E-4835-DE4563E66FE1}"/>
              </a:ext>
            </a:extLst>
          </p:cNvPr>
          <p:cNvGrpSpPr/>
          <p:nvPr/>
        </p:nvGrpSpPr>
        <p:grpSpPr>
          <a:xfrm>
            <a:off x="7309885" y="3359835"/>
            <a:ext cx="718381" cy="718381"/>
            <a:chOff x="5084736" y="3107630"/>
            <a:chExt cx="722333" cy="823617"/>
          </a:xfrm>
        </p:grpSpPr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A4EC9CAA-2635-030E-1B56-1ACC97D2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3816" y="3337994"/>
              <a:ext cx="593253" cy="593253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00B12748-E77D-5E85-0619-42D3951A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4736" y="3107630"/>
              <a:ext cx="342194" cy="342194"/>
            </a:xfrm>
            <a:prstGeom prst="rect">
              <a:avLst/>
            </a:prstGeom>
          </p:spPr>
        </p:pic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B9027404-2DF8-F9C4-595F-7797604C419B}"/>
              </a:ext>
            </a:extLst>
          </p:cNvPr>
          <p:cNvSpPr txBox="1"/>
          <p:nvPr/>
        </p:nvSpPr>
        <p:spPr>
          <a:xfrm>
            <a:off x="4334706" y="303810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/>
              <a:t>Load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7337E46-A5C8-E5FF-9838-EC20866E85C6}"/>
              </a:ext>
            </a:extLst>
          </p:cNvPr>
          <p:cNvSpPr txBox="1"/>
          <p:nvPr/>
        </p:nvSpPr>
        <p:spPr>
          <a:xfrm>
            <a:off x="5447437" y="2718191"/>
            <a:ext cx="96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Weather</a:t>
            </a:r>
            <a:br>
              <a:rPr lang="nl-NL" sz="1600"/>
            </a:br>
            <a:r>
              <a:rPr lang="nl-NL" sz="1600" err="1"/>
              <a:t>Forecasts</a:t>
            </a:r>
            <a:endParaRPr lang="nl-NL" sz="160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AF2B072-B42F-2EA5-D3EC-F0C9DF80ED79}"/>
              </a:ext>
            </a:extLst>
          </p:cNvPr>
          <p:cNvSpPr txBox="1"/>
          <p:nvPr/>
        </p:nvSpPr>
        <p:spPr>
          <a:xfrm>
            <a:off x="6429849" y="2720520"/>
            <a:ext cx="786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/>
              <a:t>Market</a:t>
            </a:r>
            <a:br>
              <a:rPr lang="nl-NL" sz="1600"/>
            </a:br>
            <a:r>
              <a:rPr lang="nl-NL" sz="1600"/>
              <a:t>Prices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145D8C5-1CE7-8908-7B32-278B9E46CD4E}"/>
              </a:ext>
            </a:extLst>
          </p:cNvPr>
          <p:cNvSpPr txBox="1"/>
          <p:nvPr/>
        </p:nvSpPr>
        <p:spPr>
          <a:xfrm>
            <a:off x="7290342" y="2718190"/>
            <a:ext cx="806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Typical</a:t>
            </a:r>
            <a:br>
              <a:rPr lang="nl-NL" sz="1600"/>
            </a:br>
            <a:r>
              <a:rPr lang="nl-NL" sz="1600" err="1"/>
              <a:t>Profiles</a:t>
            </a:r>
            <a:endParaRPr lang="nl-NL" sz="160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14B8AEE1-B75D-3EFB-877F-AEC0935F6CE3}"/>
              </a:ext>
            </a:extLst>
          </p:cNvPr>
          <p:cNvSpPr txBox="1"/>
          <p:nvPr/>
        </p:nvSpPr>
        <p:spPr>
          <a:xfrm>
            <a:off x="12147195" y="2764890"/>
            <a:ext cx="90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Derived</a:t>
            </a:r>
            <a:br>
              <a:rPr lang="nl-NL" sz="1600"/>
            </a:br>
            <a:r>
              <a:rPr lang="nl-NL" sz="1600" err="1"/>
              <a:t>Weather</a:t>
            </a:r>
            <a:endParaRPr lang="nl-NL" sz="160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6E4BEE0-E273-DB8F-393D-E9D032003AE6}"/>
              </a:ext>
            </a:extLst>
          </p:cNvPr>
          <p:cNvSpPr txBox="1"/>
          <p:nvPr/>
        </p:nvSpPr>
        <p:spPr>
          <a:xfrm>
            <a:off x="11147197" y="2767229"/>
            <a:ext cx="11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Derived</a:t>
            </a:r>
            <a:br>
              <a:rPr lang="nl-NL" sz="1600"/>
            </a:br>
            <a:r>
              <a:rPr lang="nl-NL" sz="1600" err="1"/>
              <a:t>Renewable</a:t>
            </a:r>
            <a:endParaRPr lang="nl-NL" sz="160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4984FFB-9AC8-D68E-0ADD-9AAAFA2B1F69}"/>
              </a:ext>
            </a:extLst>
          </p:cNvPr>
          <p:cNvSpPr txBox="1"/>
          <p:nvPr/>
        </p:nvSpPr>
        <p:spPr>
          <a:xfrm>
            <a:off x="9458176" y="2795416"/>
            <a:ext cx="771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Lagged</a:t>
            </a:r>
            <a:br>
              <a:rPr lang="nl-NL" sz="1600"/>
            </a:br>
            <a:r>
              <a:rPr lang="nl-NL" sz="1600"/>
              <a:t>Load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1238229F-3E5C-5ED0-5896-C8603137686A}"/>
              </a:ext>
            </a:extLst>
          </p:cNvPr>
          <p:cNvSpPr txBox="1"/>
          <p:nvPr/>
        </p:nvSpPr>
        <p:spPr>
          <a:xfrm>
            <a:off x="3533776" y="2095958"/>
            <a:ext cx="998094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1600" i="1"/>
              <a:t>Target – y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71540EB-435E-1FB5-648A-D7137A50458A}"/>
              </a:ext>
            </a:extLst>
          </p:cNvPr>
          <p:cNvSpPr txBox="1"/>
          <p:nvPr/>
        </p:nvSpPr>
        <p:spPr>
          <a:xfrm>
            <a:off x="5517889" y="2388332"/>
            <a:ext cx="1748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err="1"/>
              <a:t>External</a:t>
            </a:r>
            <a:r>
              <a:rPr lang="nl-NL" sz="1600" i="1"/>
              <a:t> </a:t>
            </a:r>
            <a:r>
              <a:rPr lang="nl-NL" sz="1600" i="1" err="1"/>
              <a:t>Predictors</a:t>
            </a:r>
            <a:endParaRPr lang="nl-NL" sz="1600" i="1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BCD80934-B9AF-2A70-F8B1-98F7377C69EC}"/>
              </a:ext>
            </a:extLst>
          </p:cNvPr>
          <p:cNvSpPr txBox="1"/>
          <p:nvPr/>
        </p:nvSpPr>
        <p:spPr>
          <a:xfrm>
            <a:off x="9498641" y="2419644"/>
            <a:ext cx="158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err="1"/>
              <a:t>Derived</a:t>
            </a:r>
            <a:r>
              <a:rPr lang="nl-NL" sz="1600" i="1"/>
              <a:t> Features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772E17F-AF7A-AF5C-6072-DB6DC68A7C21}"/>
              </a:ext>
            </a:extLst>
          </p:cNvPr>
          <p:cNvSpPr txBox="1"/>
          <p:nvPr/>
        </p:nvSpPr>
        <p:spPr>
          <a:xfrm>
            <a:off x="5483861" y="2109244"/>
            <a:ext cx="1164229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1600" i="1"/>
              <a:t>Features - X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C92B97AE-0019-3E75-A2AB-B0EC43AB36ED}"/>
              </a:ext>
            </a:extLst>
          </p:cNvPr>
          <p:cNvSpPr/>
          <p:nvPr/>
        </p:nvSpPr>
        <p:spPr>
          <a:xfrm>
            <a:off x="5400677" y="2388334"/>
            <a:ext cx="8622530" cy="181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AA9888D5-8CD5-0786-21C9-4261B6D6289F}"/>
              </a:ext>
            </a:extLst>
          </p:cNvPr>
          <p:cNvGrpSpPr/>
          <p:nvPr/>
        </p:nvGrpSpPr>
        <p:grpSpPr>
          <a:xfrm>
            <a:off x="12159443" y="3434681"/>
            <a:ext cx="737856" cy="733904"/>
            <a:chOff x="7362934" y="1344003"/>
            <a:chExt cx="724770" cy="814239"/>
          </a:xfrm>
        </p:grpSpPr>
        <p:pic>
          <p:nvPicPr>
            <p:cNvPr id="38" name="Afbeelding 37">
              <a:extLst>
                <a:ext uri="{FF2B5EF4-FFF2-40B4-BE49-F238E27FC236}">
                  <a16:creationId xmlns:a16="http://schemas.microsoft.com/office/drawing/2014/main" id="{0DCAF3D4-64FE-679D-3758-51FFC9FF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2934" y="1511910"/>
              <a:ext cx="646332" cy="646332"/>
            </a:xfrm>
            <a:prstGeom prst="rect">
              <a:avLst/>
            </a:prstGeom>
          </p:spPr>
        </p:pic>
        <p:pic>
          <p:nvPicPr>
            <p:cNvPr id="36" name="Afbeelding 35">
              <a:extLst>
                <a:ext uri="{FF2B5EF4-FFF2-40B4-BE49-F238E27FC236}">
                  <a16:creationId xmlns:a16="http://schemas.microsoft.com/office/drawing/2014/main" id="{A82A314B-151B-576F-9AEB-7D1BDB5C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893" y="1344003"/>
              <a:ext cx="335811" cy="335811"/>
            </a:xfrm>
            <a:prstGeom prst="rect">
              <a:avLst/>
            </a:prstGeom>
          </p:spPr>
        </p:pic>
      </p:grp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2B3E95D8-7F07-8384-94C6-40EAC476F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8858" y="3432960"/>
            <a:ext cx="780957" cy="767105"/>
          </a:xfrm>
          <a:prstGeom prst="rect">
            <a:avLst/>
          </a:prstGeom>
        </p:spPr>
      </p:pic>
      <p:grpSp>
        <p:nvGrpSpPr>
          <p:cNvPr id="50" name="Groep 49">
            <a:extLst>
              <a:ext uri="{FF2B5EF4-FFF2-40B4-BE49-F238E27FC236}">
                <a16:creationId xmlns:a16="http://schemas.microsoft.com/office/drawing/2014/main" id="{A70AF96E-48EC-526C-E668-778FD701EC04}"/>
              </a:ext>
            </a:extLst>
          </p:cNvPr>
          <p:cNvGrpSpPr/>
          <p:nvPr/>
        </p:nvGrpSpPr>
        <p:grpSpPr>
          <a:xfrm>
            <a:off x="9504906" y="3411969"/>
            <a:ext cx="759956" cy="756679"/>
            <a:chOff x="9385311" y="1379328"/>
            <a:chExt cx="759956" cy="756679"/>
          </a:xfrm>
        </p:grpSpPr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0F4F8DE0-1D10-B997-16BD-29A9F5BC56CE}"/>
                </a:ext>
              </a:extLst>
            </p:cNvPr>
            <p:cNvGrpSpPr/>
            <p:nvPr/>
          </p:nvGrpSpPr>
          <p:grpSpPr>
            <a:xfrm>
              <a:off x="9385311" y="1528125"/>
              <a:ext cx="607882" cy="607882"/>
              <a:chOff x="791179" y="3060833"/>
              <a:chExt cx="1603103" cy="1603103"/>
            </a:xfrm>
          </p:grpSpPr>
          <p:pic>
            <p:nvPicPr>
              <p:cNvPr id="48" name="Afbeelding 47">
                <a:extLst>
                  <a:ext uri="{FF2B5EF4-FFF2-40B4-BE49-F238E27FC236}">
                    <a16:creationId xmlns:a16="http://schemas.microsoft.com/office/drawing/2014/main" id="{9EF663DD-959A-EFA6-E271-413BF80EF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79" y="3060833"/>
                <a:ext cx="1603103" cy="1603103"/>
              </a:xfrm>
              <a:prstGeom prst="rect">
                <a:avLst/>
              </a:prstGeom>
            </p:spPr>
          </p:pic>
          <p:sp>
            <p:nvSpPr>
              <p:cNvPr id="49" name="Bliksemflits 48">
                <a:extLst>
                  <a:ext uri="{FF2B5EF4-FFF2-40B4-BE49-F238E27FC236}">
                    <a16:creationId xmlns:a16="http://schemas.microsoft.com/office/drawing/2014/main" id="{7FACE04F-4227-1F42-7B9F-666BA8F63172}"/>
                  </a:ext>
                </a:extLst>
              </p:cNvPr>
              <p:cNvSpPr/>
              <p:nvPr/>
            </p:nvSpPr>
            <p:spPr>
              <a:xfrm>
                <a:off x="1405289" y="3272590"/>
                <a:ext cx="327259" cy="471638"/>
              </a:xfrm>
              <a:prstGeom prst="lightningBol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46" name="Afbeelding 45">
              <a:extLst>
                <a:ext uri="{FF2B5EF4-FFF2-40B4-BE49-F238E27FC236}">
                  <a16:creationId xmlns:a16="http://schemas.microsoft.com/office/drawing/2014/main" id="{2229F931-665F-3CF6-D07E-579A71CB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77768" y="1379328"/>
              <a:ext cx="367499" cy="367499"/>
            </a:xfrm>
            <a:prstGeom prst="rect">
              <a:avLst/>
            </a:prstGeom>
          </p:spPr>
        </p:pic>
      </p:grp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F54242FC-43DE-3D87-0FB8-467854450388}"/>
              </a:ext>
            </a:extLst>
          </p:cNvPr>
          <p:cNvSpPr/>
          <p:nvPr/>
        </p:nvSpPr>
        <p:spPr>
          <a:xfrm>
            <a:off x="3467679" y="1688626"/>
            <a:ext cx="4770527" cy="2510982"/>
          </a:xfrm>
          <a:prstGeom prst="roundRect">
            <a:avLst>
              <a:gd name="adj" fmla="val 14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107E69BE-2056-8B33-9B2F-72AEB979EA16}"/>
              </a:ext>
            </a:extLst>
          </p:cNvPr>
          <p:cNvSpPr txBox="1"/>
          <p:nvPr/>
        </p:nvSpPr>
        <p:spPr>
          <a:xfrm>
            <a:off x="3559093" y="1688627"/>
            <a:ext cx="2073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/>
              <a:t>Input Backtest Pipeline</a:t>
            </a:r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A771A205-BC1E-EB8E-91F5-67F584ACB00A}"/>
              </a:ext>
            </a:extLst>
          </p:cNvPr>
          <p:cNvSpPr/>
          <p:nvPr/>
        </p:nvSpPr>
        <p:spPr>
          <a:xfrm>
            <a:off x="8328693" y="4740669"/>
            <a:ext cx="98473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err="1">
                <a:solidFill>
                  <a:schemeClr val="tx1"/>
                </a:solidFill>
              </a:rPr>
              <a:t>Calculates</a:t>
            </a:r>
            <a:endParaRPr lang="nl-NL" sz="1400">
              <a:solidFill>
                <a:schemeClr val="tx1"/>
              </a:solidFill>
            </a:endParaRPr>
          </a:p>
        </p:txBody>
      </p:sp>
      <p:sp>
        <p:nvSpPr>
          <p:cNvPr id="58" name="Rechteraccolade 57">
            <a:extLst>
              <a:ext uri="{FF2B5EF4-FFF2-40B4-BE49-F238E27FC236}">
                <a16:creationId xmlns:a16="http://schemas.microsoft.com/office/drawing/2014/main" id="{D9047069-0B3C-47FD-54FD-43FFBFC56E3C}"/>
              </a:ext>
            </a:extLst>
          </p:cNvPr>
          <p:cNvSpPr/>
          <p:nvPr/>
        </p:nvSpPr>
        <p:spPr>
          <a:xfrm rot="5400000">
            <a:off x="7731930" y="2003451"/>
            <a:ext cx="328246" cy="8724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504000" tIns="45720" rIns="91440" bIns="45720" rtlCol="0" anchor="t" anchorCtr="0"/>
          <a:lstStyle/>
          <a:p>
            <a:pPr algn="ctr"/>
            <a:r>
              <a:rPr lang="nl-NL" noProof="1"/>
              <a:t>Multiply</a:t>
            </a:r>
            <a:r>
              <a:rPr lang="nl-NL"/>
              <a:t> for training </a:t>
            </a:r>
            <a:r>
              <a:rPr lang="nl-NL" noProof="1"/>
              <a:t>horizons</a:t>
            </a:r>
          </a:p>
        </p:txBody>
      </p:sp>
      <p:graphicFrame>
        <p:nvGraphicFramePr>
          <p:cNvPr id="59" name="Tabel 4">
            <a:extLst>
              <a:ext uri="{FF2B5EF4-FFF2-40B4-BE49-F238E27FC236}">
                <a16:creationId xmlns:a16="http://schemas.microsoft.com/office/drawing/2014/main" id="{ACB432C5-3A68-A34E-D9C4-2FB204DA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5423"/>
              </p:ext>
            </p:extLst>
          </p:nvPr>
        </p:nvGraphicFramePr>
        <p:xfrm>
          <a:off x="3533776" y="6837455"/>
          <a:ext cx="8487848" cy="287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4932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38464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890337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  <a:gridCol w="1021572">
                  <a:extLst>
                    <a:ext uri="{9D8B030D-6E8A-4147-A177-3AD203B41FA5}">
                      <a16:colId xmlns:a16="http://schemas.microsoft.com/office/drawing/2014/main" val="2762250411"/>
                    </a:ext>
                  </a:extLst>
                </a:gridCol>
              </a:tblGrid>
              <a:tr h="493514">
                <a:tc>
                  <a:txBody>
                    <a:bodyPr/>
                    <a:lstStyle/>
                    <a:p>
                      <a:r>
                        <a:rPr lang="nl-NL" sz="1200" err="1"/>
                        <a:t>Datetime</a:t>
                      </a:r>
                      <a:br>
                        <a:rPr lang="nl-NL" sz="1200"/>
                      </a:br>
                      <a:r>
                        <a:rPr lang="nl-NL" sz="1200"/>
                        <a:t>(</a:t>
                      </a:r>
                      <a:r>
                        <a:rPr lang="nl-NL" sz="1200" err="1"/>
                        <a:t>excl</a:t>
                      </a:r>
                      <a:r>
                        <a:rPr lang="nl-NL" sz="1200"/>
                        <a:t>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Windspeed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 2days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 15 </a:t>
                      </a:r>
                      <a:r>
                        <a:rPr lang="nl-NL" sz="1200" err="1"/>
                        <a:t>mins</a:t>
                      </a:r>
                      <a:r>
                        <a:rPr lang="nl-NL" sz="1200"/>
                        <a:t>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err="1"/>
                        <a:t>Dew</a:t>
                      </a:r>
                      <a:r>
                        <a:rPr lang="nl-NL" sz="120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Horizon (excl.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14948"/>
                  </a:ext>
                </a:extLst>
              </a:tr>
            </a:tbl>
          </a:graphicData>
        </a:graphic>
      </p:graphicFrame>
      <p:sp>
        <p:nvSpPr>
          <p:cNvPr id="62" name="Tekstvak 61">
            <a:extLst>
              <a:ext uri="{FF2B5EF4-FFF2-40B4-BE49-F238E27FC236}">
                <a16:creationId xmlns:a16="http://schemas.microsoft.com/office/drawing/2014/main" id="{41124B01-86D2-0D87-F8C6-CB027BB14F7D}"/>
              </a:ext>
            </a:extLst>
          </p:cNvPr>
          <p:cNvSpPr txBox="1"/>
          <p:nvPr/>
        </p:nvSpPr>
        <p:spPr>
          <a:xfrm>
            <a:off x="244213" y="269691"/>
            <a:ext cx="2950940" cy="1489293"/>
          </a:xfrm>
          <a:prstGeom prst="wedgeRectCallout">
            <a:avLst>
              <a:gd name="adj1" fmla="val 63213"/>
              <a:gd name="adj2" fmla="val 81003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/>
              <a:t>1) </a:t>
            </a:r>
            <a:r>
              <a:rPr lang="nl-NL" b="1"/>
              <a:t>OpenSTEF</a:t>
            </a:r>
            <a:r>
              <a:rPr lang="nl-NL"/>
              <a:t> </a:t>
            </a:r>
            <a:r>
              <a:rPr lang="nl-NL" err="1"/>
              <a:t>forecasts</a:t>
            </a:r>
            <a:r>
              <a:rPr lang="nl-NL"/>
              <a:t> a timeseries with a </a:t>
            </a:r>
            <a:r>
              <a:rPr lang="nl-NL" err="1"/>
              <a:t>known</a:t>
            </a:r>
            <a:r>
              <a:rPr lang="nl-NL"/>
              <a:t> </a:t>
            </a:r>
            <a:r>
              <a:rPr lang="nl-NL" err="1"/>
              <a:t>history</a:t>
            </a:r>
            <a:r>
              <a:rPr lang="nl-NL"/>
              <a:t>; the </a:t>
            </a:r>
            <a:r>
              <a:rPr lang="nl-NL" b="1"/>
              <a:t>Target</a:t>
            </a:r>
            <a:r>
              <a:rPr lang="nl-NL"/>
              <a:t>. </a:t>
            </a:r>
            <a:r>
              <a:rPr lang="nl-NL" err="1"/>
              <a:t>Typically</a:t>
            </a:r>
            <a:r>
              <a:rPr lang="nl-NL"/>
              <a:t> this is the </a:t>
            </a:r>
            <a:r>
              <a:rPr lang="nl-NL" err="1"/>
              <a:t>measured</a:t>
            </a:r>
            <a:r>
              <a:rPr lang="nl-NL"/>
              <a:t> load on </a:t>
            </a:r>
            <a:r>
              <a:rPr lang="nl-NL" err="1"/>
              <a:t>an</a:t>
            </a:r>
            <a:r>
              <a:rPr lang="nl-NL"/>
              <a:t> asset. 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B15A830A-4DEE-4450-7FBE-567D2038791E}"/>
              </a:ext>
            </a:extLst>
          </p:cNvPr>
          <p:cNvSpPr txBox="1"/>
          <p:nvPr/>
        </p:nvSpPr>
        <p:spPr>
          <a:xfrm>
            <a:off x="13066922" y="2765340"/>
            <a:ext cx="95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err="1"/>
              <a:t>Calendar</a:t>
            </a:r>
            <a:br>
              <a:rPr lang="nl-NL" sz="1600"/>
            </a:br>
            <a:r>
              <a:rPr lang="nl-NL" sz="1600"/>
              <a:t>Info</a:t>
            </a:r>
          </a:p>
        </p:txBody>
      </p:sp>
      <p:pic>
        <p:nvPicPr>
          <p:cNvPr id="65" name="Afbeelding 64">
            <a:extLst>
              <a:ext uri="{FF2B5EF4-FFF2-40B4-BE49-F238E27FC236}">
                <a16:creationId xmlns:a16="http://schemas.microsoft.com/office/drawing/2014/main" id="{68242ED7-909E-2F50-5CD3-D046231B2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6611" y="3482178"/>
            <a:ext cx="657346" cy="695988"/>
          </a:xfrm>
          <a:prstGeom prst="rect">
            <a:avLst/>
          </a:prstGeom>
        </p:spPr>
      </p:pic>
      <p:sp>
        <p:nvSpPr>
          <p:cNvPr id="69" name="Tekstvak 68">
            <a:extLst>
              <a:ext uri="{FF2B5EF4-FFF2-40B4-BE49-F238E27FC236}">
                <a16:creationId xmlns:a16="http://schemas.microsoft.com/office/drawing/2014/main" id="{CF74FF03-0020-D81A-3E7E-5157D1F35E36}"/>
              </a:ext>
            </a:extLst>
          </p:cNvPr>
          <p:cNvSpPr txBox="1"/>
          <p:nvPr/>
        </p:nvSpPr>
        <p:spPr>
          <a:xfrm>
            <a:off x="5374405" y="77941"/>
            <a:ext cx="2950940" cy="1489293"/>
          </a:xfrm>
          <a:prstGeom prst="wedgeRectCallout">
            <a:avLst>
              <a:gd name="adj1" fmla="val -4278"/>
              <a:gd name="adj2" fmla="val 10539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/>
              <a:t>2) The Target is </a:t>
            </a:r>
            <a:r>
              <a:rPr lang="nl-NL" err="1"/>
              <a:t>merged</a:t>
            </a:r>
            <a:r>
              <a:rPr lang="nl-NL"/>
              <a:t> with </a:t>
            </a:r>
            <a:r>
              <a:rPr lang="nl-NL" b="1" err="1"/>
              <a:t>External</a:t>
            </a:r>
            <a:r>
              <a:rPr lang="nl-NL" b="1"/>
              <a:t> </a:t>
            </a:r>
            <a:r>
              <a:rPr lang="nl-NL" b="1" err="1"/>
              <a:t>Predictors</a:t>
            </a:r>
            <a:r>
              <a:rPr lang="nl-NL"/>
              <a:t>, </a:t>
            </a:r>
            <a:r>
              <a:rPr lang="nl-NL" err="1"/>
              <a:t>such</a:t>
            </a:r>
            <a:r>
              <a:rPr lang="nl-NL"/>
              <a:t> as </a:t>
            </a:r>
            <a:r>
              <a:rPr lang="nl-NL" err="1"/>
              <a:t>Weather</a:t>
            </a:r>
            <a:r>
              <a:rPr lang="nl-NL"/>
              <a:t> </a:t>
            </a:r>
            <a:r>
              <a:rPr lang="nl-NL" err="1"/>
              <a:t>Forecasts</a:t>
            </a:r>
            <a:r>
              <a:rPr lang="nl-NL"/>
              <a:t>.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ADDD99EA-A5C0-CD2D-FDC6-F231C170D933}"/>
              </a:ext>
            </a:extLst>
          </p:cNvPr>
          <p:cNvSpPr txBox="1"/>
          <p:nvPr/>
        </p:nvSpPr>
        <p:spPr>
          <a:xfrm>
            <a:off x="8637318" y="104998"/>
            <a:ext cx="2950940" cy="1489293"/>
          </a:xfrm>
          <a:prstGeom prst="wedgeRectCallout">
            <a:avLst>
              <a:gd name="adj1" fmla="val -4278"/>
              <a:gd name="adj2" fmla="val 10539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/>
              <a:t>3) </a:t>
            </a:r>
            <a:r>
              <a:rPr lang="nl-NL" b="1" err="1"/>
              <a:t>Derived</a:t>
            </a:r>
            <a:r>
              <a:rPr lang="nl-NL"/>
              <a:t> </a:t>
            </a:r>
            <a:r>
              <a:rPr lang="nl-NL" b="1"/>
              <a:t>Features</a:t>
            </a:r>
            <a:r>
              <a:rPr lang="nl-NL"/>
              <a:t> are </a:t>
            </a:r>
            <a:r>
              <a:rPr lang="nl-NL" err="1"/>
              <a:t>calculated</a:t>
            </a:r>
            <a:r>
              <a:rPr lang="nl-NL"/>
              <a:t>, </a:t>
            </a:r>
            <a:r>
              <a:rPr lang="nl-NL" err="1"/>
              <a:t>such</a:t>
            </a:r>
            <a:r>
              <a:rPr lang="nl-NL"/>
              <a:t> as the </a:t>
            </a:r>
            <a:r>
              <a:rPr lang="nl-NL" err="1"/>
              <a:t>Lagged</a:t>
            </a:r>
            <a:r>
              <a:rPr lang="nl-NL"/>
              <a:t> Target, </a:t>
            </a:r>
            <a:r>
              <a:rPr lang="nl-NL" err="1"/>
              <a:t>weekday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the </a:t>
            </a:r>
            <a:r>
              <a:rPr lang="nl-NL" err="1"/>
              <a:t>generation</a:t>
            </a:r>
            <a:r>
              <a:rPr lang="nl-NL"/>
              <a:t> of a </a:t>
            </a:r>
            <a:r>
              <a:rPr lang="nl-NL" err="1"/>
              <a:t>typical</a:t>
            </a:r>
            <a:r>
              <a:rPr lang="nl-NL"/>
              <a:t> wind turbine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C0243A57-A427-6BAD-65EB-B9474814E728}"/>
              </a:ext>
            </a:extLst>
          </p:cNvPr>
          <p:cNvSpPr txBox="1"/>
          <p:nvPr/>
        </p:nvSpPr>
        <p:spPr>
          <a:xfrm>
            <a:off x="239322" y="2797586"/>
            <a:ext cx="2950940" cy="5757873"/>
          </a:xfrm>
          <a:prstGeom prst="wedgeRectCallout">
            <a:avLst>
              <a:gd name="adj1" fmla="val 61515"/>
              <a:gd name="adj2" fmla="val 6289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/>
              <a:t>4) </a:t>
            </a:r>
            <a:r>
              <a:rPr lang="nl-NL" err="1"/>
              <a:t>OpenSTEF</a:t>
            </a:r>
            <a:r>
              <a:rPr lang="nl-NL"/>
              <a:t> </a:t>
            </a:r>
            <a:r>
              <a:rPr lang="nl-NL" err="1"/>
              <a:t>trains</a:t>
            </a:r>
            <a:r>
              <a:rPr lang="nl-NL"/>
              <a:t> a </a:t>
            </a:r>
            <a:r>
              <a:rPr lang="nl-NL" b="1"/>
              <a:t>single model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predict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load at </a:t>
            </a:r>
            <a:r>
              <a:rPr lang="nl-NL" b="1" err="1"/>
              <a:t>all</a:t>
            </a:r>
            <a:r>
              <a:rPr lang="nl-NL" b="1"/>
              <a:t> lead </a:t>
            </a:r>
            <a:r>
              <a:rPr lang="nl-NL" b="1" err="1"/>
              <a:t>times</a:t>
            </a:r>
            <a:r>
              <a:rPr lang="nl-NL"/>
              <a:t>. </a:t>
            </a:r>
            <a:r>
              <a:rPr lang="nl-NL" err="1"/>
              <a:t>This</a:t>
            </a:r>
            <a:r>
              <a:rPr lang="nl-NL"/>
              <a:t> is </a:t>
            </a:r>
            <a:r>
              <a:rPr lang="nl-NL" err="1"/>
              <a:t>performed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</a:t>
            </a:r>
            <a:r>
              <a:rPr lang="nl-NL" err="1"/>
              <a:t>duplicating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training data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every</a:t>
            </a:r>
            <a:r>
              <a:rPr lang="nl-NL"/>
              <a:t> training horizon (</a:t>
            </a:r>
            <a:r>
              <a:rPr lang="nl-NL" err="1"/>
              <a:t>typically</a:t>
            </a:r>
            <a:r>
              <a:rPr lang="nl-NL"/>
              <a:t> 15 minutes </a:t>
            </a:r>
            <a:r>
              <a:rPr lang="nl-NL" err="1"/>
              <a:t>ahead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47 </a:t>
            </a:r>
            <a:r>
              <a:rPr lang="nl-NL" err="1"/>
              <a:t>hours</a:t>
            </a:r>
            <a:r>
              <a:rPr lang="nl-NL"/>
              <a:t> </a:t>
            </a:r>
            <a:r>
              <a:rPr lang="nl-NL" err="1"/>
              <a:t>ahead</a:t>
            </a:r>
            <a:r>
              <a:rPr lang="nl-NL"/>
              <a:t>),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b="1" err="1"/>
              <a:t>masking</a:t>
            </a:r>
            <a:r>
              <a:rPr lang="nl-NL"/>
              <a:t> </a:t>
            </a:r>
            <a:r>
              <a:rPr lang="nl-NL" err="1"/>
              <a:t>all</a:t>
            </a:r>
            <a:r>
              <a:rPr lang="nl-NL"/>
              <a:t> features </a:t>
            </a:r>
            <a:r>
              <a:rPr lang="nl-NL" err="1"/>
              <a:t>which</a:t>
            </a:r>
            <a:r>
              <a:rPr lang="nl-NL"/>
              <a:t> are </a:t>
            </a:r>
            <a:r>
              <a:rPr lang="nl-NL" err="1"/>
              <a:t>operationally</a:t>
            </a:r>
            <a:r>
              <a:rPr lang="nl-NL"/>
              <a:t> </a:t>
            </a:r>
            <a:r>
              <a:rPr lang="nl-NL" err="1"/>
              <a:t>not</a:t>
            </a:r>
            <a:r>
              <a:rPr lang="nl-NL"/>
              <a:t> </a:t>
            </a:r>
            <a:r>
              <a:rPr lang="nl-NL" err="1"/>
              <a:t>available</a:t>
            </a:r>
            <a:r>
              <a:rPr lang="nl-NL"/>
              <a:t> at </a:t>
            </a:r>
            <a:r>
              <a:rPr lang="nl-NL" err="1"/>
              <a:t>that</a:t>
            </a:r>
            <a:r>
              <a:rPr lang="nl-NL"/>
              <a:t> training horizon. E.g. The </a:t>
            </a:r>
            <a:r>
              <a:rPr lang="nl-NL" err="1"/>
              <a:t>day-ahead</a:t>
            </a:r>
            <a:r>
              <a:rPr lang="nl-NL"/>
              <a:t> </a:t>
            </a:r>
            <a:r>
              <a:rPr lang="nl-NL" err="1"/>
              <a:t>electricity</a:t>
            </a:r>
            <a:r>
              <a:rPr lang="nl-NL"/>
              <a:t> </a:t>
            </a:r>
            <a:r>
              <a:rPr lang="nl-NL" err="1"/>
              <a:t>price</a:t>
            </a:r>
            <a:r>
              <a:rPr lang="nl-NL"/>
              <a:t> is </a:t>
            </a:r>
            <a:r>
              <a:rPr lang="nl-NL" err="1"/>
              <a:t>known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a training horizon of 15 minutes, but </a:t>
            </a:r>
            <a:r>
              <a:rPr lang="nl-NL" err="1"/>
              <a:t>not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47 </a:t>
            </a:r>
            <a:r>
              <a:rPr lang="nl-NL" err="1"/>
              <a:t>hours</a:t>
            </a:r>
            <a:r>
              <a:rPr lang="nl-NL"/>
              <a:t>. </a:t>
            </a:r>
            <a:r>
              <a:rPr lang="nl-NL" err="1"/>
              <a:t>This</a:t>
            </a:r>
            <a:r>
              <a:rPr lang="nl-NL"/>
              <a:t> way, </a:t>
            </a:r>
            <a:r>
              <a:rPr lang="nl-NL" err="1"/>
              <a:t>the</a:t>
            </a:r>
            <a:r>
              <a:rPr lang="nl-NL"/>
              <a:t> model has </a:t>
            </a:r>
            <a:r>
              <a:rPr lang="nl-NL" err="1"/>
              <a:t>increased</a:t>
            </a:r>
            <a:r>
              <a:rPr lang="nl-NL"/>
              <a:t> </a:t>
            </a:r>
            <a:r>
              <a:rPr lang="nl-NL" err="1"/>
              <a:t>predictive</a:t>
            </a:r>
            <a:r>
              <a:rPr lang="nl-NL"/>
              <a:t> power </a:t>
            </a:r>
            <a:r>
              <a:rPr lang="nl-NL" err="1"/>
              <a:t>for</a:t>
            </a:r>
            <a:r>
              <a:rPr lang="nl-NL"/>
              <a:t> short lead </a:t>
            </a:r>
            <a:r>
              <a:rPr lang="nl-NL" err="1"/>
              <a:t>times</a:t>
            </a:r>
            <a:r>
              <a:rPr lang="nl-NL"/>
              <a:t>, </a:t>
            </a:r>
            <a:r>
              <a:rPr lang="nl-NL" err="1"/>
              <a:t>while</a:t>
            </a:r>
            <a:r>
              <a:rPr lang="nl-NL"/>
              <a:t> </a:t>
            </a:r>
            <a:r>
              <a:rPr lang="nl-NL" err="1"/>
              <a:t>also</a:t>
            </a:r>
            <a:r>
              <a:rPr lang="nl-NL"/>
              <a:t> </a:t>
            </a:r>
            <a:r>
              <a:rPr lang="nl-NL" err="1"/>
              <a:t>able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make a </a:t>
            </a:r>
            <a:r>
              <a:rPr lang="nl-NL" err="1"/>
              <a:t>sensible</a:t>
            </a:r>
            <a:r>
              <a:rPr lang="nl-NL"/>
              <a:t> </a:t>
            </a:r>
            <a:r>
              <a:rPr lang="nl-NL" err="1"/>
              <a:t>prediction</a:t>
            </a:r>
            <a:r>
              <a:rPr lang="nl-NL"/>
              <a:t> at long lead </a:t>
            </a:r>
            <a:r>
              <a:rPr lang="nl-NL" err="1"/>
              <a:t>times</a:t>
            </a:r>
            <a:endParaRPr lang="nl-NL">
              <a:cs typeface="Calibri" panose="020F0502020204030204"/>
            </a:endParaRPr>
          </a:p>
        </p:txBody>
      </p:sp>
      <p:sp>
        <p:nvSpPr>
          <p:cNvPr id="72" name="Bijschrift: pijl-omlaag 71">
            <a:extLst>
              <a:ext uri="{FF2B5EF4-FFF2-40B4-BE49-F238E27FC236}">
                <a16:creationId xmlns:a16="http://schemas.microsoft.com/office/drawing/2014/main" id="{D035DCF3-B928-81E1-EFB3-5E9A253C6882}"/>
              </a:ext>
            </a:extLst>
          </p:cNvPr>
          <p:cNvSpPr/>
          <p:nvPr/>
        </p:nvSpPr>
        <p:spPr>
          <a:xfrm>
            <a:off x="12087651" y="7513388"/>
            <a:ext cx="1032713" cy="924496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err="1">
                <a:solidFill>
                  <a:schemeClr val="tx1"/>
                </a:solidFill>
              </a:rPr>
              <a:t>model.fit</a:t>
            </a:r>
            <a:endParaRPr lang="nl-NL" sz="1400">
              <a:solidFill>
                <a:schemeClr val="tx1"/>
              </a:solidFill>
            </a:endParaRPr>
          </a:p>
        </p:txBody>
      </p:sp>
      <p:pic>
        <p:nvPicPr>
          <p:cNvPr id="74" name="Afbeelding 73">
            <a:extLst>
              <a:ext uri="{FF2B5EF4-FFF2-40B4-BE49-F238E27FC236}">
                <a16:creationId xmlns:a16="http://schemas.microsoft.com/office/drawing/2014/main" id="{17A1BF5A-3C89-5DDD-7F19-0B16DFF02D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60356" y="8493308"/>
            <a:ext cx="1076325" cy="1076325"/>
          </a:xfrm>
          <a:prstGeom prst="rect">
            <a:avLst/>
          </a:prstGeom>
        </p:spPr>
      </p:pic>
      <p:pic>
        <p:nvPicPr>
          <p:cNvPr id="75" name="Afbeelding 74">
            <a:extLst>
              <a:ext uri="{FF2B5EF4-FFF2-40B4-BE49-F238E27FC236}">
                <a16:creationId xmlns:a16="http://schemas.microsoft.com/office/drawing/2014/main" id="{E6ECE35D-0BA4-BC66-4361-452C985A6C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3930" y="10187084"/>
            <a:ext cx="1076325" cy="1076325"/>
          </a:xfrm>
          <a:prstGeom prst="rect">
            <a:avLst/>
          </a:prstGeom>
        </p:spPr>
      </p:pic>
      <p:sp>
        <p:nvSpPr>
          <p:cNvPr id="76" name="Tekstvak 75">
            <a:extLst>
              <a:ext uri="{FF2B5EF4-FFF2-40B4-BE49-F238E27FC236}">
                <a16:creationId xmlns:a16="http://schemas.microsoft.com/office/drawing/2014/main" id="{FB0BC52C-7890-8D30-A775-28D3C4E1C9A2}"/>
              </a:ext>
            </a:extLst>
          </p:cNvPr>
          <p:cNvSpPr txBox="1"/>
          <p:nvPr/>
        </p:nvSpPr>
        <p:spPr>
          <a:xfrm>
            <a:off x="325603" y="10742709"/>
            <a:ext cx="2950940" cy="1853253"/>
          </a:xfrm>
          <a:prstGeom prst="wedgeRectCallout">
            <a:avLst>
              <a:gd name="adj1" fmla="val 58715"/>
              <a:gd name="adj2" fmla="val -5210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/>
              <a:t>4) </a:t>
            </a:r>
            <a:r>
              <a:rPr lang="nl-NL" err="1"/>
              <a:t>During</a:t>
            </a:r>
            <a:r>
              <a:rPr lang="nl-NL"/>
              <a:t> </a:t>
            </a:r>
            <a:r>
              <a:rPr lang="nl-NL" b="1" err="1"/>
              <a:t>Forecasting</a:t>
            </a:r>
            <a:r>
              <a:rPr lang="nl-NL"/>
              <a:t>, </a:t>
            </a:r>
            <a:r>
              <a:rPr lang="nl-NL" err="1"/>
              <a:t>the</a:t>
            </a:r>
            <a:r>
              <a:rPr lang="nl-NL"/>
              <a:t> model </a:t>
            </a:r>
            <a:r>
              <a:rPr lang="nl-NL" err="1"/>
              <a:t>predicts</a:t>
            </a:r>
            <a:r>
              <a:rPr lang="nl-NL"/>
              <a:t> in a single shot </a:t>
            </a:r>
            <a:r>
              <a:rPr lang="nl-NL" err="1"/>
              <a:t>all</a:t>
            </a:r>
            <a:r>
              <a:rPr lang="nl-NL"/>
              <a:t> </a:t>
            </a:r>
            <a:r>
              <a:rPr lang="nl-NL" err="1"/>
              <a:t>requested</a:t>
            </a:r>
            <a:r>
              <a:rPr lang="nl-NL"/>
              <a:t> lead </a:t>
            </a:r>
            <a:r>
              <a:rPr lang="nl-NL" noProof="1"/>
              <a:t>times</a:t>
            </a:r>
            <a:r>
              <a:rPr lang="nl-NL"/>
              <a:t>, </a:t>
            </a:r>
            <a:r>
              <a:rPr lang="nl-NL" err="1"/>
              <a:t>typically</a:t>
            </a:r>
            <a:r>
              <a:rPr lang="nl-NL"/>
              <a:t> up </a:t>
            </a:r>
            <a:r>
              <a:rPr lang="nl-NL" err="1"/>
              <a:t>to</a:t>
            </a:r>
            <a:r>
              <a:rPr lang="nl-NL"/>
              <a:t> 48 </a:t>
            </a:r>
            <a:r>
              <a:rPr lang="nl-NL" noProof="1"/>
              <a:t>hours</a:t>
            </a:r>
            <a:r>
              <a:rPr lang="nl-NL"/>
              <a:t> </a:t>
            </a:r>
            <a:r>
              <a:rPr lang="nl-NL" err="1"/>
              <a:t>ahead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a 15 minute </a:t>
            </a:r>
            <a:r>
              <a:rPr lang="nl-NL" err="1"/>
              <a:t>resolution</a:t>
            </a:r>
            <a:r>
              <a:rPr lang="nl-NL"/>
              <a:t>.</a:t>
            </a:r>
          </a:p>
        </p:txBody>
      </p:sp>
      <p:graphicFrame>
        <p:nvGraphicFramePr>
          <p:cNvPr id="77" name="Tabel 4">
            <a:extLst>
              <a:ext uri="{FF2B5EF4-FFF2-40B4-BE49-F238E27FC236}">
                <a16:creationId xmlns:a16="http://schemas.microsoft.com/office/drawing/2014/main" id="{70DE5120-8530-1F65-E613-C7371CC1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19"/>
              </p:ext>
            </p:extLst>
          </p:nvPr>
        </p:nvGraphicFramePr>
        <p:xfrm>
          <a:off x="4892079" y="10079035"/>
          <a:ext cx="5771241" cy="244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21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251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574061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</a:tblGrid>
              <a:tr h="536325">
                <a:tc>
                  <a:txBody>
                    <a:bodyPr/>
                    <a:lstStyle/>
                    <a:p>
                      <a:r>
                        <a:rPr lang="nl-NL" sz="1200"/>
                        <a:t>Wind-speed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 2days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 15 </a:t>
                      </a:r>
                      <a:r>
                        <a:rPr lang="nl-NL" sz="1200" err="1"/>
                        <a:t>mins</a:t>
                      </a:r>
                      <a:r>
                        <a:rPr lang="nl-NL" sz="1200"/>
                        <a:t> </a:t>
                      </a:r>
                      <a:r>
                        <a:rPr lang="nl-NL" sz="1200" err="1"/>
                        <a:t>before</a:t>
                      </a:r>
                      <a:endParaRPr lang="nl-NL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err="1"/>
                        <a:t>Dew</a:t>
                      </a:r>
                      <a:r>
                        <a:rPr lang="nl-NL" sz="120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4.2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0.60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4.4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5.7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/>
                        <a:t>8.8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0.88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</a:tbl>
          </a:graphicData>
        </a:graphic>
      </p:graphicFrame>
      <p:sp>
        <p:nvSpPr>
          <p:cNvPr id="78" name="Pijl: rechts 77">
            <a:extLst>
              <a:ext uri="{FF2B5EF4-FFF2-40B4-BE49-F238E27FC236}">
                <a16:creationId xmlns:a16="http://schemas.microsoft.com/office/drawing/2014/main" id="{8C9746A5-5D7B-A501-5B57-BE3739B0908D}"/>
              </a:ext>
            </a:extLst>
          </p:cNvPr>
          <p:cNvSpPr/>
          <p:nvPr/>
        </p:nvSpPr>
        <p:spPr>
          <a:xfrm>
            <a:off x="10723444" y="11263223"/>
            <a:ext cx="125729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err="1">
                <a:solidFill>
                  <a:schemeClr val="tx1"/>
                </a:solidFill>
              </a:rPr>
              <a:t>model.predict</a:t>
            </a:r>
            <a:endParaRPr lang="nl-NL" sz="1400">
              <a:solidFill>
                <a:schemeClr val="tx1"/>
              </a:solidFill>
            </a:endParaRPr>
          </a:p>
        </p:txBody>
      </p:sp>
      <p:graphicFrame>
        <p:nvGraphicFramePr>
          <p:cNvPr id="79" name="Tabel 78">
            <a:extLst>
              <a:ext uri="{FF2B5EF4-FFF2-40B4-BE49-F238E27FC236}">
                <a16:creationId xmlns:a16="http://schemas.microsoft.com/office/drawing/2014/main" id="{D49BBF51-C273-4432-D27F-839EDD24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11854"/>
              </p:ext>
            </p:extLst>
          </p:nvPr>
        </p:nvGraphicFramePr>
        <p:xfrm>
          <a:off x="12058708" y="10083850"/>
          <a:ext cx="1659121" cy="237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3">
                  <a:extLst>
                    <a:ext uri="{9D8B030D-6E8A-4147-A177-3AD203B41FA5}">
                      <a16:colId xmlns:a16="http://schemas.microsoft.com/office/drawing/2014/main" val="788060232"/>
                    </a:ext>
                  </a:extLst>
                </a:gridCol>
                <a:gridCol w="736978">
                  <a:extLst>
                    <a:ext uri="{9D8B030D-6E8A-4147-A177-3AD203B41FA5}">
                      <a16:colId xmlns:a16="http://schemas.microsoft.com/office/drawing/2014/main" val="336402052"/>
                    </a:ext>
                  </a:extLst>
                </a:gridCol>
              </a:tblGrid>
              <a:tr h="578456">
                <a:tc>
                  <a:txBody>
                    <a:bodyPr/>
                    <a:lstStyle/>
                    <a:p>
                      <a:r>
                        <a:rPr lang="nl-NL" sz="1200" err="1"/>
                        <a:t>Datetime</a:t>
                      </a:r>
                      <a:endParaRPr lang="nl-NL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</a:t>
                      </a:r>
                      <a:br>
                        <a:rPr lang="nl-NL" sz="1200"/>
                      </a:br>
                      <a:r>
                        <a:rPr lang="nl-NL" sz="120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70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3251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/>
                        <a:t>2023-02-04 07:15:00Z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99444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8753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2023-02-05 06:45:00Z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44"/>
                  </a:ext>
                </a:extLst>
              </a:tr>
            </a:tbl>
          </a:graphicData>
        </a:graphic>
      </p:graphicFrame>
      <p:graphicFrame>
        <p:nvGraphicFramePr>
          <p:cNvPr id="80" name="Tabel 79">
            <a:extLst>
              <a:ext uri="{FF2B5EF4-FFF2-40B4-BE49-F238E27FC236}">
                <a16:creationId xmlns:a16="http://schemas.microsoft.com/office/drawing/2014/main" id="{0341D334-91D4-AA35-10E2-2EB2ACF2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39840"/>
              </p:ext>
            </p:extLst>
          </p:nvPr>
        </p:nvGraphicFramePr>
        <p:xfrm>
          <a:off x="3533776" y="10089189"/>
          <a:ext cx="989544" cy="244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3588348797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r>
                        <a:rPr lang="nl-NL" sz="1200" err="1"/>
                        <a:t>Datetime</a:t>
                      </a:r>
                      <a:endParaRPr lang="nl-NL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4421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16063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/>
                        <a:t>2023-02-04 07:15:00Z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0572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89428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/>
                        <a:t>2023-02-04 06:45:00Z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1088"/>
                  </a:ext>
                </a:extLst>
              </a:tr>
            </a:tbl>
          </a:graphicData>
        </a:graphic>
      </p:graphicFrame>
      <p:pic>
        <p:nvPicPr>
          <p:cNvPr id="1026" name="Picture 2" descr="Logo image">
            <a:extLst>
              <a:ext uri="{FF2B5EF4-FFF2-40B4-BE49-F238E27FC236}">
                <a16:creationId xmlns:a16="http://schemas.microsoft.com/office/drawing/2014/main" id="{C1231955-8D23-10A4-7C2B-21E97A68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806" y="52360"/>
            <a:ext cx="3623616" cy="8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kstvak 81">
            <a:extLst>
              <a:ext uri="{FF2B5EF4-FFF2-40B4-BE49-F238E27FC236}">
                <a16:creationId xmlns:a16="http://schemas.microsoft.com/office/drawing/2014/main" id="{F55F4A29-1F5E-8528-0511-E80C12879F27}"/>
              </a:ext>
            </a:extLst>
          </p:cNvPr>
          <p:cNvSpPr txBox="1"/>
          <p:nvPr/>
        </p:nvSpPr>
        <p:spPr>
          <a:xfrm>
            <a:off x="2079840" y="9761240"/>
            <a:ext cx="3652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Forecast @ </a:t>
            </a:r>
            <a:r>
              <a:rPr lang="nl-NL" sz="1800"/>
              <a:t>2023-02-03 </a:t>
            </a:r>
            <a:r>
              <a:rPr lang="nl-NL"/>
              <a:t>06</a:t>
            </a:r>
            <a:r>
              <a:rPr lang="nl-NL" sz="1800"/>
              <a:t>:50:00Z</a:t>
            </a:r>
          </a:p>
        </p:txBody>
      </p:sp>
    </p:spTree>
    <p:extLst>
      <p:ext uri="{BB962C8B-B14F-4D97-AF65-F5344CB8AC3E}">
        <p14:creationId xmlns:p14="http://schemas.microsoft.com/office/powerpoint/2010/main" val="1899912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BF7E807B-356E-CB63-75ED-A41C187EFCD5}"/>
              </a:ext>
            </a:extLst>
          </p:cNvPr>
          <p:cNvSpPr txBox="1"/>
          <p:nvPr/>
        </p:nvSpPr>
        <p:spPr>
          <a:xfrm>
            <a:off x="100226" y="3354756"/>
            <a:ext cx="2334870" cy="41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72" err="1"/>
              <a:t>Quantile</a:t>
            </a:r>
            <a:r>
              <a:rPr lang="nl-NL" sz="2072"/>
              <a:t> </a:t>
            </a:r>
            <a:r>
              <a:rPr lang="nl-NL" sz="2072" err="1"/>
              <a:t>Regression</a:t>
            </a:r>
            <a:endParaRPr lang="nl-NL" sz="2072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2A63408-68E3-714F-CAC6-96194147A6DD}"/>
              </a:ext>
            </a:extLst>
          </p:cNvPr>
          <p:cNvSpPr txBox="1"/>
          <p:nvPr/>
        </p:nvSpPr>
        <p:spPr>
          <a:xfrm>
            <a:off x="8780362" y="6800843"/>
            <a:ext cx="1685897" cy="57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54"/>
              <a:t>←</a:t>
            </a:r>
            <a:r>
              <a:rPr lang="nl-NL" sz="1554" err="1"/>
              <a:t>Realized</a:t>
            </a:r>
            <a:endParaRPr lang="nl-NL" sz="1554"/>
          </a:p>
          <a:p>
            <a:r>
              <a:rPr lang="nl-NL" sz="1554"/>
              <a:t>    Forecast→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4A44A8-CF3A-CA89-DEE6-AD0342DD1C56}"/>
              </a:ext>
            </a:extLst>
          </p:cNvPr>
          <p:cNvGrpSpPr/>
          <p:nvPr/>
        </p:nvGrpSpPr>
        <p:grpSpPr>
          <a:xfrm>
            <a:off x="6181264" y="3285977"/>
            <a:ext cx="8450352" cy="3594150"/>
            <a:chOff x="6181264" y="3285977"/>
            <a:chExt cx="8450352" cy="3594150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5C89F26C-890B-2CAA-D5FA-F0B39A44E5BB}"/>
                </a:ext>
              </a:extLst>
            </p:cNvPr>
            <p:cNvGrpSpPr/>
            <p:nvPr/>
          </p:nvGrpSpPr>
          <p:grpSpPr>
            <a:xfrm>
              <a:off x="13259068" y="3946963"/>
              <a:ext cx="1372548" cy="1668384"/>
              <a:chOff x="8889706" y="1055562"/>
              <a:chExt cx="1162578" cy="1662315"/>
            </a:xfrm>
          </p:grpSpPr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5CCDEB3B-1A07-7808-27B9-CAD39B6DD7CA}"/>
                  </a:ext>
                </a:extLst>
              </p:cNvPr>
              <p:cNvSpPr txBox="1"/>
              <p:nvPr/>
            </p:nvSpPr>
            <p:spPr>
              <a:xfrm>
                <a:off x="8889706" y="1055562"/>
                <a:ext cx="414393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P98</a:t>
                </a:r>
              </a:p>
            </p:txBody>
          </p:sp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9ECE936-13AA-E6D6-4745-476DD8AB5E79}"/>
                  </a:ext>
                </a:extLst>
              </p:cNvPr>
              <p:cNvSpPr txBox="1"/>
              <p:nvPr/>
            </p:nvSpPr>
            <p:spPr>
              <a:xfrm>
                <a:off x="8889708" y="1392303"/>
                <a:ext cx="414393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P84</a:t>
                </a:r>
              </a:p>
            </p:txBody>
          </p:sp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DB296457-AC27-8D59-4A89-07781E8540CF}"/>
                  </a:ext>
                </a:extLst>
              </p:cNvPr>
              <p:cNvSpPr txBox="1"/>
              <p:nvPr/>
            </p:nvSpPr>
            <p:spPr>
              <a:xfrm>
                <a:off x="8898933" y="1650235"/>
                <a:ext cx="1153351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P50 = Forecast</a:t>
                </a:r>
              </a:p>
            </p:txBody>
          </p:sp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472991DC-63D6-2F4B-23BF-AD5EDA82519D}"/>
                  </a:ext>
                </a:extLst>
              </p:cNvPr>
              <p:cNvSpPr txBox="1"/>
              <p:nvPr/>
            </p:nvSpPr>
            <p:spPr>
              <a:xfrm>
                <a:off x="8889706" y="2387582"/>
                <a:ext cx="414394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P02</a:t>
                </a: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4DB4FC7D-AA7B-13ED-5910-5AA3EC7507C7}"/>
                  </a:ext>
                </a:extLst>
              </p:cNvPr>
              <p:cNvSpPr txBox="1"/>
              <p:nvPr/>
            </p:nvSpPr>
            <p:spPr>
              <a:xfrm>
                <a:off x="8889706" y="1962658"/>
                <a:ext cx="414394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P16</a:t>
                </a:r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CE771938-3D7C-3069-9C04-561DC78B631F}"/>
                </a:ext>
              </a:extLst>
            </p:cNvPr>
            <p:cNvGrpSpPr/>
            <p:nvPr/>
          </p:nvGrpSpPr>
          <p:grpSpPr>
            <a:xfrm>
              <a:off x="6181264" y="3285977"/>
              <a:ext cx="7074797" cy="3594150"/>
              <a:chOff x="1672282" y="434064"/>
              <a:chExt cx="7158680" cy="3737562"/>
            </a:xfrm>
          </p:grpSpPr>
          <p:grpSp>
            <p:nvGrpSpPr>
              <p:cNvPr id="19" name="Groep 18">
                <a:extLst>
                  <a:ext uri="{FF2B5EF4-FFF2-40B4-BE49-F238E27FC236}">
                    <a16:creationId xmlns:a16="http://schemas.microsoft.com/office/drawing/2014/main" id="{CB1543DE-D05D-24D5-3AC0-B6BD5D0B40D3}"/>
                  </a:ext>
                </a:extLst>
              </p:cNvPr>
              <p:cNvGrpSpPr/>
              <p:nvPr/>
            </p:nvGrpSpPr>
            <p:grpSpPr>
              <a:xfrm>
                <a:off x="1672282" y="572070"/>
                <a:ext cx="7158680" cy="3485479"/>
                <a:chOff x="1672282" y="572070"/>
                <a:chExt cx="7158680" cy="3485479"/>
              </a:xfrm>
            </p:grpSpPr>
            <p:sp>
              <p:nvSpPr>
                <p:cNvPr id="4" name="Vrije vorm: vorm 3">
                  <a:extLst>
                    <a:ext uri="{FF2B5EF4-FFF2-40B4-BE49-F238E27FC236}">
                      <a16:creationId xmlns:a16="http://schemas.microsoft.com/office/drawing/2014/main" id="{6231EFEE-4A92-2BC0-1079-65A7E2D28969}"/>
                    </a:ext>
                  </a:extLst>
                </p:cNvPr>
                <p:cNvSpPr/>
                <p:nvPr/>
              </p:nvSpPr>
              <p:spPr>
                <a:xfrm>
                  <a:off x="1672282" y="1172608"/>
                  <a:ext cx="3218644" cy="2137887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6183" h="2137887">
                      <a:moveTo>
                        <a:pt x="0" y="637713"/>
                      </a:moveTo>
                      <a:cubicBezTo>
                        <a:pt x="194854" y="232764"/>
                        <a:pt x="389709" y="-172184"/>
                        <a:pt x="640080" y="76010"/>
                      </a:cubicBezTo>
                      <a:cubicBezTo>
                        <a:pt x="890451" y="324204"/>
                        <a:pt x="1256212" y="2015844"/>
                        <a:pt x="1502229" y="2126878"/>
                      </a:cubicBezTo>
                      <a:cubicBezTo>
                        <a:pt x="1748246" y="2237912"/>
                        <a:pt x="1932214" y="1490063"/>
                        <a:pt x="2116183" y="74221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D2C72EDD-93C8-0B35-FC81-100ADEC030CC}"/>
                    </a:ext>
                  </a:extLst>
                </p:cNvPr>
                <p:cNvGrpSpPr/>
                <p:nvPr/>
              </p:nvGrpSpPr>
              <p:grpSpPr>
                <a:xfrm>
                  <a:off x="4918462" y="572070"/>
                  <a:ext cx="3912500" cy="3485479"/>
                  <a:chOff x="4918462" y="572070"/>
                  <a:chExt cx="3912500" cy="3485479"/>
                </a:xfrm>
              </p:grpSpPr>
              <p:sp>
                <p:nvSpPr>
                  <p:cNvPr id="5" name="Vrije vorm: vorm 4">
                    <a:extLst>
                      <a:ext uri="{FF2B5EF4-FFF2-40B4-BE49-F238E27FC236}">
                        <a16:creationId xmlns:a16="http://schemas.microsoft.com/office/drawing/2014/main" id="{D7EF48BF-EC24-DEDC-E4BC-8C6F99E6344C}"/>
                      </a:ext>
                    </a:extLst>
                  </p:cNvPr>
                  <p:cNvSpPr/>
                  <p:nvPr/>
                </p:nvSpPr>
                <p:spPr>
                  <a:xfrm>
                    <a:off x="4943177" y="1185671"/>
                    <a:ext cx="3887785" cy="2137887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6183" h="2137887">
                        <a:moveTo>
                          <a:pt x="0" y="637713"/>
                        </a:moveTo>
                        <a:cubicBezTo>
                          <a:pt x="194854" y="232764"/>
                          <a:pt x="389709" y="-172184"/>
                          <a:pt x="640080" y="76010"/>
                        </a:cubicBezTo>
                        <a:cubicBezTo>
                          <a:pt x="890451" y="324204"/>
                          <a:pt x="1256212" y="2015844"/>
                          <a:pt x="1502229" y="2126878"/>
                        </a:cubicBezTo>
                        <a:cubicBezTo>
                          <a:pt x="1748246" y="2237912"/>
                          <a:pt x="1932214" y="1490063"/>
                          <a:pt x="2116183" y="74221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6" name="Vrije vorm: vorm 5">
                    <a:extLst>
                      <a:ext uri="{FF2B5EF4-FFF2-40B4-BE49-F238E27FC236}">
                        <a16:creationId xmlns:a16="http://schemas.microsoft.com/office/drawing/2014/main" id="{D2666C51-0975-553A-6142-8DEF280BAE72}"/>
                      </a:ext>
                    </a:extLst>
                  </p:cNvPr>
                  <p:cNvSpPr/>
                  <p:nvPr/>
                </p:nvSpPr>
                <p:spPr>
                  <a:xfrm>
                    <a:off x="4918463" y="854308"/>
                    <a:ext cx="3912499" cy="2412983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29635"/>
                      <a:gd name="connsiteY0" fmla="*/ 784724 h 2111903"/>
                      <a:gd name="connsiteX1" fmla="*/ 653532 w 2129635"/>
                      <a:gd name="connsiteY1" fmla="*/ 50026 h 2111903"/>
                      <a:gd name="connsiteX2" fmla="*/ 1515681 w 2129635"/>
                      <a:gd name="connsiteY2" fmla="*/ 2100894 h 2111903"/>
                      <a:gd name="connsiteX3" fmla="*/ 2129635 w 2129635"/>
                      <a:gd name="connsiteY3" fmla="*/ 716231 h 2111903"/>
                      <a:gd name="connsiteX0" fmla="*/ 0 w 2129635"/>
                      <a:gd name="connsiteY0" fmla="*/ 792418 h 2119597"/>
                      <a:gd name="connsiteX1" fmla="*/ 613177 w 2129635"/>
                      <a:gd name="connsiteY1" fmla="*/ 49482 h 2119597"/>
                      <a:gd name="connsiteX2" fmla="*/ 1515681 w 2129635"/>
                      <a:gd name="connsiteY2" fmla="*/ 2108588 h 2119597"/>
                      <a:gd name="connsiteX3" fmla="*/ 2129635 w 2129635"/>
                      <a:gd name="connsiteY3" fmla="*/ 723925 h 2119597"/>
                      <a:gd name="connsiteX0" fmla="*/ 0 w 2129635"/>
                      <a:gd name="connsiteY0" fmla="*/ 808436 h 2412983"/>
                      <a:gd name="connsiteX1" fmla="*/ 613177 w 2129635"/>
                      <a:gd name="connsiteY1" fmla="*/ 65500 h 2412983"/>
                      <a:gd name="connsiteX2" fmla="*/ 1538101 w 2129635"/>
                      <a:gd name="connsiteY2" fmla="*/ 2404693 h 2412983"/>
                      <a:gd name="connsiteX3" fmla="*/ 2129635 w 2129635"/>
                      <a:gd name="connsiteY3" fmla="*/ 739943 h 2412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9635" h="2412983">
                        <a:moveTo>
                          <a:pt x="0" y="808436"/>
                        </a:moveTo>
                        <a:cubicBezTo>
                          <a:pt x="194854" y="403487"/>
                          <a:pt x="356827" y="-200543"/>
                          <a:pt x="613177" y="65500"/>
                        </a:cubicBezTo>
                        <a:cubicBezTo>
                          <a:pt x="869527" y="331543"/>
                          <a:pt x="1292084" y="2293659"/>
                          <a:pt x="1538101" y="2404693"/>
                        </a:cubicBezTo>
                        <a:cubicBezTo>
                          <a:pt x="1784118" y="2515727"/>
                          <a:pt x="1945666" y="1487791"/>
                          <a:pt x="2129635" y="73994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7" name="Vrije vorm: vorm 6">
                    <a:extLst>
                      <a:ext uri="{FF2B5EF4-FFF2-40B4-BE49-F238E27FC236}">
                        <a16:creationId xmlns:a16="http://schemas.microsoft.com/office/drawing/2014/main" id="{32EBE26A-A4D5-9EC0-A56B-50BB0EA43193}"/>
                      </a:ext>
                    </a:extLst>
                  </p:cNvPr>
                  <p:cNvSpPr/>
                  <p:nvPr/>
                </p:nvSpPr>
                <p:spPr>
                  <a:xfrm>
                    <a:off x="4918462" y="572070"/>
                    <a:ext cx="3912499" cy="2615636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29635"/>
                      <a:gd name="connsiteY0" fmla="*/ 887610 h 2099459"/>
                      <a:gd name="connsiteX1" fmla="*/ 653532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887610 h 2099459"/>
                      <a:gd name="connsiteX1" fmla="*/ 595240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887610 h 2099459"/>
                      <a:gd name="connsiteX1" fmla="*/ 613176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913559 h 2615636"/>
                      <a:gd name="connsiteX1" fmla="*/ 613176 w 2129635"/>
                      <a:gd name="connsiteY1" fmla="*/ 63531 h 2615636"/>
                      <a:gd name="connsiteX2" fmla="*/ 1542585 w 2129635"/>
                      <a:gd name="connsiteY2" fmla="*/ 2608670 h 2615636"/>
                      <a:gd name="connsiteX3" fmla="*/ 2129635 w 2129635"/>
                      <a:gd name="connsiteY3" fmla="*/ 729736 h 2615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9635" h="2615636">
                        <a:moveTo>
                          <a:pt x="0" y="913559"/>
                        </a:moveTo>
                        <a:cubicBezTo>
                          <a:pt x="194854" y="508610"/>
                          <a:pt x="356079" y="-218987"/>
                          <a:pt x="613176" y="63531"/>
                        </a:cubicBezTo>
                        <a:cubicBezTo>
                          <a:pt x="870273" y="346049"/>
                          <a:pt x="1296568" y="2497636"/>
                          <a:pt x="1542585" y="2608670"/>
                        </a:cubicBezTo>
                        <a:cubicBezTo>
                          <a:pt x="1788602" y="2719704"/>
                          <a:pt x="1945666" y="1477584"/>
                          <a:pt x="2129635" y="72973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8" name="Vrije vorm: vorm 7">
                    <a:extLst>
                      <a:ext uri="{FF2B5EF4-FFF2-40B4-BE49-F238E27FC236}">
                        <a16:creationId xmlns:a16="http://schemas.microsoft.com/office/drawing/2014/main" id="{A1BBA07B-614B-292F-264F-D3A290AADDD7}"/>
                      </a:ext>
                    </a:extLst>
                  </p:cNvPr>
                  <p:cNvSpPr/>
                  <p:nvPr/>
                </p:nvSpPr>
                <p:spPr>
                  <a:xfrm>
                    <a:off x="4951413" y="1218665"/>
                    <a:ext cx="3879547" cy="2430289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16183"/>
                      <a:gd name="connsiteY0" fmla="*/ 825166 h 2325340"/>
                      <a:gd name="connsiteX1" fmla="*/ 604208 w 2116183"/>
                      <a:gd name="connsiteY1" fmla="*/ 57517 h 2325340"/>
                      <a:gd name="connsiteX2" fmla="*/ 1502229 w 2116183"/>
                      <a:gd name="connsiteY2" fmla="*/ 2314331 h 2325340"/>
                      <a:gd name="connsiteX3" fmla="*/ 2116183 w 2116183"/>
                      <a:gd name="connsiteY3" fmla="*/ 929668 h 2325340"/>
                      <a:gd name="connsiteX0" fmla="*/ 0 w 2116183"/>
                      <a:gd name="connsiteY0" fmla="*/ 910127 h 2410301"/>
                      <a:gd name="connsiteX1" fmla="*/ 604208 w 2116183"/>
                      <a:gd name="connsiteY1" fmla="*/ 51862 h 2410301"/>
                      <a:gd name="connsiteX2" fmla="*/ 1502229 w 2116183"/>
                      <a:gd name="connsiteY2" fmla="*/ 2399292 h 2410301"/>
                      <a:gd name="connsiteX3" fmla="*/ 2116183 w 2116183"/>
                      <a:gd name="connsiteY3" fmla="*/ 1014629 h 2410301"/>
                      <a:gd name="connsiteX0" fmla="*/ 0 w 2111699"/>
                      <a:gd name="connsiteY0" fmla="*/ 773596 h 2430289"/>
                      <a:gd name="connsiteX1" fmla="*/ 599724 w 2111699"/>
                      <a:gd name="connsiteY1" fmla="*/ 71850 h 2430289"/>
                      <a:gd name="connsiteX2" fmla="*/ 1497745 w 2111699"/>
                      <a:gd name="connsiteY2" fmla="*/ 2419280 h 2430289"/>
                      <a:gd name="connsiteX3" fmla="*/ 2111699 w 2111699"/>
                      <a:gd name="connsiteY3" fmla="*/ 1034617 h 2430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1699" h="2430289">
                        <a:moveTo>
                          <a:pt x="0" y="773596"/>
                        </a:moveTo>
                        <a:cubicBezTo>
                          <a:pt x="194854" y="368647"/>
                          <a:pt x="350100" y="-202431"/>
                          <a:pt x="599724" y="71850"/>
                        </a:cubicBezTo>
                        <a:cubicBezTo>
                          <a:pt x="849348" y="346131"/>
                          <a:pt x="1251728" y="2308246"/>
                          <a:pt x="1497745" y="2419280"/>
                        </a:cubicBezTo>
                        <a:cubicBezTo>
                          <a:pt x="1743762" y="2530314"/>
                          <a:pt x="1927730" y="1782465"/>
                          <a:pt x="2111699" y="1034617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9" name="Vrije vorm: vorm 8">
                    <a:extLst>
                      <a:ext uri="{FF2B5EF4-FFF2-40B4-BE49-F238E27FC236}">
                        <a16:creationId xmlns:a16="http://schemas.microsoft.com/office/drawing/2014/main" id="{64EA8B97-1A53-92F9-7E76-8E3CFC115225}"/>
                      </a:ext>
                    </a:extLst>
                  </p:cNvPr>
                  <p:cNvSpPr/>
                  <p:nvPr/>
                </p:nvSpPr>
                <p:spPr>
                  <a:xfrm>
                    <a:off x="4918462" y="1299748"/>
                    <a:ext cx="3879547" cy="2757801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16183"/>
                      <a:gd name="connsiteY0" fmla="*/ 988225 h 2488399"/>
                      <a:gd name="connsiteX1" fmla="*/ 599724 w 2116183"/>
                      <a:gd name="connsiteY1" fmla="*/ 47581 h 2488399"/>
                      <a:gd name="connsiteX2" fmla="*/ 1502229 w 2116183"/>
                      <a:gd name="connsiteY2" fmla="*/ 2477390 h 2488399"/>
                      <a:gd name="connsiteX3" fmla="*/ 2116183 w 2116183"/>
                      <a:gd name="connsiteY3" fmla="*/ 1092727 h 2488399"/>
                      <a:gd name="connsiteX0" fmla="*/ 0 w 2116183"/>
                      <a:gd name="connsiteY0" fmla="*/ 1233840 h 2734014"/>
                      <a:gd name="connsiteX1" fmla="*/ 617660 w 2116183"/>
                      <a:gd name="connsiteY1" fmla="*/ 37823 h 2734014"/>
                      <a:gd name="connsiteX2" fmla="*/ 1502229 w 2116183"/>
                      <a:gd name="connsiteY2" fmla="*/ 2723005 h 2734014"/>
                      <a:gd name="connsiteX3" fmla="*/ 2116183 w 2116183"/>
                      <a:gd name="connsiteY3" fmla="*/ 1338342 h 2734014"/>
                      <a:gd name="connsiteX0" fmla="*/ 0 w 2111699"/>
                      <a:gd name="connsiteY0" fmla="*/ 994016 h 2757801"/>
                      <a:gd name="connsiteX1" fmla="*/ 613176 w 2111699"/>
                      <a:gd name="connsiteY1" fmla="*/ 61610 h 2757801"/>
                      <a:gd name="connsiteX2" fmla="*/ 1497745 w 2111699"/>
                      <a:gd name="connsiteY2" fmla="*/ 2746792 h 2757801"/>
                      <a:gd name="connsiteX3" fmla="*/ 2111699 w 2111699"/>
                      <a:gd name="connsiteY3" fmla="*/ 1362129 h 2757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1699" h="2757801">
                        <a:moveTo>
                          <a:pt x="0" y="994016"/>
                        </a:moveTo>
                        <a:cubicBezTo>
                          <a:pt x="194854" y="589067"/>
                          <a:pt x="363552" y="-230519"/>
                          <a:pt x="613176" y="61610"/>
                        </a:cubicBezTo>
                        <a:cubicBezTo>
                          <a:pt x="862800" y="353739"/>
                          <a:pt x="1251728" y="2635758"/>
                          <a:pt x="1497745" y="2746792"/>
                        </a:cubicBezTo>
                        <a:cubicBezTo>
                          <a:pt x="1743762" y="2857826"/>
                          <a:pt x="1927730" y="2109977"/>
                          <a:pt x="2111699" y="1362129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</p:grpSp>
          </p:grpSp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1DD32CA4-FB86-E3BB-8163-1500A19E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907" y="1112132"/>
                <a:ext cx="17382" cy="29644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E682A0C4-7755-A60F-FB98-4D3CA9B88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901" y="434064"/>
                <a:ext cx="0" cy="958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>
                <a:extLst>
                  <a:ext uri="{FF2B5EF4-FFF2-40B4-BE49-F238E27FC236}">
                    <a16:creationId xmlns:a16="http://schemas.microsoft.com/office/drawing/2014/main" id="{886E686F-13B4-DD41-B7C0-2F3BEEFCA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2960" y="3050134"/>
                <a:ext cx="0" cy="112149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kstvak 29">
            <a:extLst>
              <a:ext uri="{FF2B5EF4-FFF2-40B4-BE49-F238E27FC236}">
                <a16:creationId xmlns:a16="http://schemas.microsoft.com/office/drawing/2014/main" id="{B13C6FD8-4650-5F36-AA55-975793342596}"/>
              </a:ext>
            </a:extLst>
          </p:cNvPr>
          <p:cNvSpPr txBox="1"/>
          <p:nvPr/>
        </p:nvSpPr>
        <p:spPr>
          <a:xfrm>
            <a:off x="10254033" y="3082320"/>
            <a:ext cx="2986618" cy="33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54" err="1"/>
              <a:t>Higher</a:t>
            </a:r>
            <a:r>
              <a:rPr lang="nl-NL" sz="1554"/>
              <a:t> </a:t>
            </a:r>
            <a:r>
              <a:rPr lang="nl-NL" sz="1554" err="1"/>
              <a:t>uncertainty</a:t>
            </a:r>
            <a:r>
              <a:rPr lang="nl-NL" sz="1554"/>
              <a:t> for high </a:t>
            </a:r>
            <a:r>
              <a:rPr lang="nl-NL" sz="1554" err="1"/>
              <a:t>values</a:t>
            </a:r>
            <a:endParaRPr lang="nl-NL" sz="1554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D6FED6A2-B9A8-E0E6-8FD7-21EEE6AD831D}"/>
              </a:ext>
            </a:extLst>
          </p:cNvPr>
          <p:cNvSpPr txBox="1"/>
          <p:nvPr/>
        </p:nvSpPr>
        <p:spPr>
          <a:xfrm>
            <a:off x="10466259" y="6788759"/>
            <a:ext cx="3389146" cy="33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54" err="1"/>
              <a:t>Higher</a:t>
            </a:r>
            <a:r>
              <a:rPr lang="nl-NL" sz="1554"/>
              <a:t> </a:t>
            </a:r>
            <a:r>
              <a:rPr lang="nl-NL" sz="1554" err="1"/>
              <a:t>uncertainty</a:t>
            </a:r>
            <a:r>
              <a:rPr lang="nl-NL" sz="1554"/>
              <a:t> for low </a:t>
            </a:r>
            <a:r>
              <a:rPr lang="nl-NL" sz="1554" err="1"/>
              <a:t>values</a:t>
            </a:r>
            <a:endParaRPr lang="nl-NL" sz="1554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07232F4F-D6C8-B435-A471-3DF5C6170D59}"/>
              </a:ext>
            </a:extLst>
          </p:cNvPr>
          <p:cNvSpPr txBox="1"/>
          <p:nvPr/>
        </p:nvSpPr>
        <p:spPr>
          <a:xfrm>
            <a:off x="100226" y="6899393"/>
            <a:ext cx="2241896" cy="41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72"/>
              <a:t>Standard </a:t>
            </a:r>
            <a:r>
              <a:rPr lang="nl-NL" sz="2072" err="1"/>
              <a:t>Deviation</a:t>
            </a:r>
            <a:endParaRPr lang="nl-NL" sz="2072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6CEF6247-2476-31F3-4B69-3B26237565D2}"/>
              </a:ext>
            </a:extLst>
          </p:cNvPr>
          <p:cNvGrpSpPr/>
          <p:nvPr/>
        </p:nvGrpSpPr>
        <p:grpSpPr>
          <a:xfrm>
            <a:off x="6205938" y="7450297"/>
            <a:ext cx="7074797" cy="3369958"/>
            <a:chOff x="1672282" y="667202"/>
            <a:chExt cx="7158680" cy="3504424"/>
          </a:xfrm>
        </p:grpSpPr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05DB90A4-FE62-C1A9-5B2E-1ADC03BD6938}"/>
                </a:ext>
              </a:extLst>
            </p:cNvPr>
            <p:cNvGrpSpPr/>
            <p:nvPr/>
          </p:nvGrpSpPr>
          <p:grpSpPr>
            <a:xfrm>
              <a:off x="1672282" y="1073593"/>
              <a:ext cx="7158680" cy="2983956"/>
              <a:chOff x="1672282" y="1073593"/>
              <a:chExt cx="7158680" cy="2983956"/>
            </a:xfrm>
          </p:grpSpPr>
          <p:sp>
            <p:nvSpPr>
              <p:cNvPr id="54" name="Vrije vorm: vorm 53">
                <a:extLst>
                  <a:ext uri="{FF2B5EF4-FFF2-40B4-BE49-F238E27FC236}">
                    <a16:creationId xmlns:a16="http://schemas.microsoft.com/office/drawing/2014/main" id="{8EA2F9EF-10FA-8D97-E501-BECC356CA76B}"/>
                  </a:ext>
                </a:extLst>
              </p:cNvPr>
              <p:cNvSpPr/>
              <p:nvPr/>
            </p:nvSpPr>
            <p:spPr>
              <a:xfrm>
                <a:off x="1672282" y="1172608"/>
                <a:ext cx="3218644" cy="2137887"/>
              </a:xfrm>
              <a:custGeom>
                <a:avLst/>
                <a:gdLst>
                  <a:gd name="connsiteX0" fmla="*/ 0 w 2116183"/>
                  <a:gd name="connsiteY0" fmla="*/ 637713 h 2137887"/>
                  <a:gd name="connsiteX1" fmla="*/ 640080 w 2116183"/>
                  <a:gd name="connsiteY1" fmla="*/ 76010 h 2137887"/>
                  <a:gd name="connsiteX2" fmla="*/ 1502229 w 2116183"/>
                  <a:gd name="connsiteY2" fmla="*/ 2126878 h 2137887"/>
                  <a:gd name="connsiteX3" fmla="*/ 2116183 w 2116183"/>
                  <a:gd name="connsiteY3" fmla="*/ 742215 h 213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6183" h="2137887">
                    <a:moveTo>
                      <a:pt x="0" y="637713"/>
                    </a:moveTo>
                    <a:cubicBezTo>
                      <a:pt x="194854" y="232764"/>
                      <a:pt x="389709" y="-172184"/>
                      <a:pt x="640080" y="76010"/>
                    </a:cubicBezTo>
                    <a:cubicBezTo>
                      <a:pt x="890451" y="324204"/>
                      <a:pt x="1256212" y="2015844"/>
                      <a:pt x="1502229" y="2126878"/>
                    </a:cubicBezTo>
                    <a:cubicBezTo>
                      <a:pt x="1748246" y="2237912"/>
                      <a:pt x="1932214" y="1490063"/>
                      <a:pt x="2116183" y="74221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756"/>
              </a:p>
            </p:txBody>
          </p:sp>
          <p:grpSp>
            <p:nvGrpSpPr>
              <p:cNvPr id="55" name="Groep 54">
                <a:extLst>
                  <a:ext uri="{FF2B5EF4-FFF2-40B4-BE49-F238E27FC236}">
                    <a16:creationId xmlns:a16="http://schemas.microsoft.com/office/drawing/2014/main" id="{583D6B3E-F330-A471-B150-A45DB29E6D6B}"/>
                  </a:ext>
                </a:extLst>
              </p:cNvPr>
              <p:cNvGrpSpPr/>
              <p:nvPr/>
            </p:nvGrpSpPr>
            <p:grpSpPr>
              <a:xfrm>
                <a:off x="4918462" y="1073593"/>
                <a:ext cx="3912500" cy="2983956"/>
                <a:chOff x="4918462" y="1073593"/>
                <a:chExt cx="3912500" cy="2983956"/>
              </a:xfrm>
            </p:grpSpPr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902C2BFD-9767-DC64-70D9-0FD89E594DB0}"/>
                    </a:ext>
                  </a:extLst>
                </p:cNvPr>
                <p:cNvSpPr/>
                <p:nvPr/>
              </p:nvSpPr>
              <p:spPr>
                <a:xfrm>
                  <a:off x="4943177" y="1185671"/>
                  <a:ext cx="3887785" cy="2137887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6183" h="2137887">
                      <a:moveTo>
                        <a:pt x="0" y="637713"/>
                      </a:moveTo>
                      <a:cubicBezTo>
                        <a:pt x="194854" y="232764"/>
                        <a:pt x="389709" y="-172184"/>
                        <a:pt x="640080" y="76010"/>
                      </a:cubicBezTo>
                      <a:cubicBezTo>
                        <a:pt x="890451" y="324204"/>
                        <a:pt x="1256212" y="2015844"/>
                        <a:pt x="1502229" y="2126878"/>
                      </a:cubicBezTo>
                      <a:cubicBezTo>
                        <a:pt x="1748246" y="2237912"/>
                        <a:pt x="1932214" y="1490063"/>
                        <a:pt x="2116183" y="742215"/>
                      </a:cubicBezTo>
                    </a:path>
                  </a:pathLst>
                </a:custGeom>
                <a:noFill/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FBEF49D8-BD86-EF04-2515-CFCB7E204FFF}"/>
                    </a:ext>
                  </a:extLst>
                </p:cNvPr>
                <p:cNvSpPr/>
                <p:nvPr/>
              </p:nvSpPr>
              <p:spPr>
                <a:xfrm>
                  <a:off x="4918463" y="1138243"/>
                  <a:ext cx="3912499" cy="1811562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  <a:gd name="connsiteX0" fmla="*/ 0 w 2129635"/>
                    <a:gd name="connsiteY0" fmla="*/ 784724 h 2111903"/>
                    <a:gd name="connsiteX1" fmla="*/ 653532 w 2129635"/>
                    <a:gd name="connsiteY1" fmla="*/ 50026 h 2111903"/>
                    <a:gd name="connsiteX2" fmla="*/ 1515681 w 2129635"/>
                    <a:gd name="connsiteY2" fmla="*/ 2100894 h 2111903"/>
                    <a:gd name="connsiteX3" fmla="*/ 2129635 w 2129635"/>
                    <a:gd name="connsiteY3" fmla="*/ 716231 h 2111903"/>
                    <a:gd name="connsiteX0" fmla="*/ 0 w 2129635"/>
                    <a:gd name="connsiteY0" fmla="*/ 792418 h 2119597"/>
                    <a:gd name="connsiteX1" fmla="*/ 613177 w 2129635"/>
                    <a:gd name="connsiteY1" fmla="*/ 49482 h 2119597"/>
                    <a:gd name="connsiteX2" fmla="*/ 1515681 w 2129635"/>
                    <a:gd name="connsiteY2" fmla="*/ 2108588 h 2119597"/>
                    <a:gd name="connsiteX3" fmla="*/ 2129635 w 2129635"/>
                    <a:gd name="connsiteY3" fmla="*/ 723925 h 2119597"/>
                    <a:gd name="connsiteX0" fmla="*/ 0 w 2129635"/>
                    <a:gd name="connsiteY0" fmla="*/ 808436 h 2412983"/>
                    <a:gd name="connsiteX1" fmla="*/ 613177 w 2129635"/>
                    <a:gd name="connsiteY1" fmla="*/ 65500 h 2412983"/>
                    <a:gd name="connsiteX2" fmla="*/ 1538101 w 2129635"/>
                    <a:gd name="connsiteY2" fmla="*/ 2404693 h 2412983"/>
                    <a:gd name="connsiteX3" fmla="*/ 2129635 w 2129635"/>
                    <a:gd name="connsiteY3" fmla="*/ 739943 h 2412983"/>
                    <a:gd name="connsiteX0" fmla="*/ 0 w 2129635"/>
                    <a:gd name="connsiteY0" fmla="*/ 547168 h 2151715"/>
                    <a:gd name="connsiteX1" fmla="*/ 667539 w 2129635"/>
                    <a:gd name="connsiteY1" fmla="*/ 99326 h 2151715"/>
                    <a:gd name="connsiteX2" fmla="*/ 1538101 w 2129635"/>
                    <a:gd name="connsiteY2" fmla="*/ 2143425 h 2151715"/>
                    <a:gd name="connsiteX3" fmla="*/ 2129635 w 2129635"/>
                    <a:gd name="connsiteY3" fmla="*/ 478675 h 2151715"/>
                    <a:gd name="connsiteX0" fmla="*/ 0 w 2129635"/>
                    <a:gd name="connsiteY0" fmla="*/ 524502 h 1811562"/>
                    <a:gd name="connsiteX1" fmla="*/ 667539 w 2129635"/>
                    <a:gd name="connsiteY1" fmla="*/ 76660 h 1811562"/>
                    <a:gd name="connsiteX2" fmla="*/ 1524511 w 2129635"/>
                    <a:gd name="connsiteY2" fmla="*/ 1800006 h 1811562"/>
                    <a:gd name="connsiteX3" fmla="*/ 2129635 w 2129635"/>
                    <a:gd name="connsiteY3" fmla="*/ 456009 h 181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29635" h="1811562">
                      <a:moveTo>
                        <a:pt x="0" y="524502"/>
                      </a:moveTo>
                      <a:cubicBezTo>
                        <a:pt x="194854" y="119553"/>
                        <a:pt x="413454" y="-135924"/>
                        <a:pt x="667539" y="76660"/>
                      </a:cubicBezTo>
                      <a:cubicBezTo>
                        <a:pt x="921624" y="289244"/>
                        <a:pt x="1278494" y="1688972"/>
                        <a:pt x="1524511" y="1800006"/>
                      </a:cubicBezTo>
                      <a:cubicBezTo>
                        <a:pt x="1770528" y="1911040"/>
                        <a:pt x="1945666" y="1203857"/>
                        <a:pt x="2129635" y="456009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0991576-1E2F-5B90-BF7B-397F5E632070}"/>
                    </a:ext>
                  </a:extLst>
                </p:cNvPr>
                <p:cNvSpPr/>
                <p:nvPr/>
              </p:nvSpPr>
              <p:spPr>
                <a:xfrm>
                  <a:off x="4918462" y="1073593"/>
                  <a:ext cx="3912499" cy="1529351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  <a:gd name="connsiteX0" fmla="*/ 0 w 2129635"/>
                    <a:gd name="connsiteY0" fmla="*/ 887610 h 2099459"/>
                    <a:gd name="connsiteX1" fmla="*/ 653532 w 2129635"/>
                    <a:gd name="connsiteY1" fmla="*/ 37582 h 2099459"/>
                    <a:gd name="connsiteX2" fmla="*/ 1515681 w 2129635"/>
                    <a:gd name="connsiteY2" fmla="*/ 2088450 h 2099459"/>
                    <a:gd name="connsiteX3" fmla="*/ 2129635 w 2129635"/>
                    <a:gd name="connsiteY3" fmla="*/ 703787 h 2099459"/>
                    <a:gd name="connsiteX0" fmla="*/ 0 w 2129635"/>
                    <a:gd name="connsiteY0" fmla="*/ 887610 h 2099459"/>
                    <a:gd name="connsiteX1" fmla="*/ 595240 w 2129635"/>
                    <a:gd name="connsiteY1" fmla="*/ 37582 h 2099459"/>
                    <a:gd name="connsiteX2" fmla="*/ 1515681 w 2129635"/>
                    <a:gd name="connsiteY2" fmla="*/ 2088450 h 2099459"/>
                    <a:gd name="connsiteX3" fmla="*/ 2129635 w 2129635"/>
                    <a:gd name="connsiteY3" fmla="*/ 703787 h 2099459"/>
                    <a:gd name="connsiteX0" fmla="*/ 0 w 2129635"/>
                    <a:gd name="connsiteY0" fmla="*/ 887610 h 2099459"/>
                    <a:gd name="connsiteX1" fmla="*/ 613176 w 2129635"/>
                    <a:gd name="connsiteY1" fmla="*/ 37582 h 2099459"/>
                    <a:gd name="connsiteX2" fmla="*/ 1515681 w 2129635"/>
                    <a:gd name="connsiteY2" fmla="*/ 2088450 h 2099459"/>
                    <a:gd name="connsiteX3" fmla="*/ 2129635 w 2129635"/>
                    <a:gd name="connsiteY3" fmla="*/ 703787 h 2099459"/>
                    <a:gd name="connsiteX0" fmla="*/ 0 w 2129635"/>
                    <a:gd name="connsiteY0" fmla="*/ 913559 h 2615636"/>
                    <a:gd name="connsiteX1" fmla="*/ 613176 w 2129635"/>
                    <a:gd name="connsiteY1" fmla="*/ 63531 h 2615636"/>
                    <a:gd name="connsiteX2" fmla="*/ 1542585 w 2129635"/>
                    <a:gd name="connsiteY2" fmla="*/ 2608670 h 2615636"/>
                    <a:gd name="connsiteX3" fmla="*/ 2129635 w 2129635"/>
                    <a:gd name="connsiteY3" fmla="*/ 729736 h 2615636"/>
                    <a:gd name="connsiteX0" fmla="*/ 0 w 2129635"/>
                    <a:gd name="connsiteY0" fmla="*/ 455702 h 2157779"/>
                    <a:gd name="connsiteX1" fmla="*/ 694720 w 2129635"/>
                    <a:gd name="connsiteY1" fmla="*/ 131710 h 2157779"/>
                    <a:gd name="connsiteX2" fmla="*/ 1542585 w 2129635"/>
                    <a:gd name="connsiteY2" fmla="*/ 2150813 h 2157779"/>
                    <a:gd name="connsiteX3" fmla="*/ 2129635 w 2129635"/>
                    <a:gd name="connsiteY3" fmla="*/ 271879 h 2157779"/>
                    <a:gd name="connsiteX0" fmla="*/ 0 w 2129635"/>
                    <a:gd name="connsiteY0" fmla="*/ 412987 h 1542927"/>
                    <a:gd name="connsiteX1" fmla="*/ 694720 w 2129635"/>
                    <a:gd name="connsiteY1" fmla="*/ 88995 h 1542927"/>
                    <a:gd name="connsiteX2" fmla="*/ 1549380 w 2129635"/>
                    <a:gd name="connsiteY2" fmla="*/ 1530742 h 1542927"/>
                    <a:gd name="connsiteX3" fmla="*/ 2129635 w 2129635"/>
                    <a:gd name="connsiteY3" fmla="*/ 229164 h 1542927"/>
                    <a:gd name="connsiteX0" fmla="*/ 0 w 2129635"/>
                    <a:gd name="connsiteY0" fmla="*/ 412037 h 1529352"/>
                    <a:gd name="connsiteX1" fmla="*/ 694720 w 2129635"/>
                    <a:gd name="connsiteY1" fmla="*/ 88045 h 1529352"/>
                    <a:gd name="connsiteX2" fmla="*/ 1501813 w 2129635"/>
                    <a:gd name="connsiteY2" fmla="*/ 1516962 h 1529352"/>
                    <a:gd name="connsiteX3" fmla="*/ 2129635 w 2129635"/>
                    <a:gd name="connsiteY3" fmla="*/ 228214 h 1529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29635" h="1529352">
                      <a:moveTo>
                        <a:pt x="0" y="412037"/>
                      </a:moveTo>
                      <a:cubicBezTo>
                        <a:pt x="194854" y="7088"/>
                        <a:pt x="444418" y="-96109"/>
                        <a:pt x="694720" y="88045"/>
                      </a:cubicBezTo>
                      <a:cubicBezTo>
                        <a:pt x="945022" y="272199"/>
                        <a:pt x="1255796" y="1405928"/>
                        <a:pt x="1501813" y="1516962"/>
                      </a:cubicBezTo>
                      <a:cubicBezTo>
                        <a:pt x="1747830" y="1627996"/>
                        <a:pt x="1945666" y="976062"/>
                        <a:pt x="2129635" y="228214"/>
                      </a:cubicBezTo>
                    </a:path>
                  </a:pathLst>
                </a:custGeom>
                <a:noFill/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5E90ECA-E95C-3371-633A-A2F889797368}"/>
                    </a:ext>
                  </a:extLst>
                </p:cNvPr>
                <p:cNvSpPr/>
                <p:nvPr/>
              </p:nvSpPr>
              <p:spPr>
                <a:xfrm>
                  <a:off x="4951413" y="1218665"/>
                  <a:ext cx="3879547" cy="2430289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  <a:gd name="connsiteX0" fmla="*/ 0 w 2116183"/>
                    <a:gd name="connsiteY0" fmla="*/ 825166 h 2325340"/>
                    <a:gd name="connsiteX1" fmla="*/ 604208 w 2116183"/>
                    <a:gd name="connsiteY1" fmla="*/ 57517 h 2325340"/>
                    <a:gd name="connsiteX2" fmla="*/ 1502229 w 2116183"/>
                    <a:gd name="connsiteY2" fmla="*/ 2314331 h 2325340"/>
                    <a:gd name="connsiteX3" fmla="*/ 2116183 w 2116183"/>
                    <a:gd name="connsiteY3" fmla="*/ 929668 h 2325340"/>
                    <a:gd name="connsiteX0" fmla="*/ 0 w 2116183"/>
                    <a:gd name="connsiteY0" fmla="*/ 910127 h 2410301"/>
                    <a:gd name="connsiteX1" fmla="*/ 604208 w 2116183"/>
                    <a:gd name="connsiteY1" fmla="*/ 51862 h 2410301"/>
                    <a:gd name="connsiteX2" fmla="*/ 1502229 w 2116183"/>
                    <a:gd name="connsiteY2" fmla="*/ 2399292 h 2410301"/>
                    <a:gd name="connsiteX3" fmla="*/ 2116183 w 2116183"/>
                    <a:gd name="connsiteY3" fmla="*/ 1014629 h 2410301"/>
                    <a:gd name="connsiteX0" fmla="*/ 0 w 2111699"/>
                    <a:gd name="connsiteY0" fmla="*/ 773596 h 2430289"/>
                    <a:gd name="connsiteX1" fmla="*/ 599724 w 2111699"/>
                    <a:gd name="connsiteY1" fmla="*/ 71850 h 2430289"/>
                    <a:gd name="connsiteX2" fmla="*/ 1497745 w 2111699"/>
                    <a:gd name="connsiteY2" fmla="*/ 2419280 h 2430289"/>
                    <a:gd name="connsiteX3" fmla="*/ 2111699 w 2111699"/>
                    <a:gd name="connsiteY3" fmla="*/ 1034617 h 2430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699" h="2430289">
                      <a:moveTo>
                        <a:pt x="0" y="773596"/>
                      </a:moveTo>
                      <a:cubicBezTo>
                        <a:pt x="194854" y="368647"/>
                        <a:pt x="350100" y="-202431"/>
                        <a:pt x="599724" y="71850"/>
                      </a:cubicBezTo>
                      <a:cubicBezTo>
                        <a:pt x="849348" y="346131"/>
                        <a:pt x="1251728" y="2308246"/>
                        <a:pt x="1497745" y="2419280"/>
                      </a:cubicBezTo>
                      <a:cubicBezTo>
                        <a:pt x="1743762" y="2530314"/>
                        <a:pt x="1927730" y="1782465"/>
                        <a:pt x="2111699" y="1034617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0B707B9E-8BA8-B7EB-0F32-316B354CC096}"/>
                    </a:ext>
                  </a:extLst>
                </p:cNvPr>
                <p:cNvSpPr/>
                <p:nvPr/>
              </p:nvSpPr>
              <p:spPr>
                <a:xfrm>
                  <a:off x="4918462" y="1299748"/>
                  <a:ext cx="3879547" cy="2757801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  <a:gd name="connsiteX0" fmla="*/ 0 w 2116183"/>
                    <a:gd name="connsiteY0" fmla="*/ 988225 h 2488399"/>
                    <a:gd name="connsiteX1" fmla="*/ 599724 w 2116183"/>
                    <a:gd name="connsiteY1" fmla="*/ 47581 h 2488399"/>
                    <a:gd name="connsiteX2" fmla="*/ 1502229 w 2116183"/>
                    <a:gd name="connsiteY2" fmla="*/ 2477390 h 2488399"/>
                    <a:gd name="connsiteX3" fmla="*/ 2116183 w 2116183"/>
                    <a:gd name="connsiteY3" fmla="*/ 1092727 h 2488399"/>
                    <a:gd name="connsiteX0" fmla="*/ 0 w 2116183"/>
                    <a:gd name="connsiteY0" fmla="*/ 1233840 h 2734014"/>
                    <a:gd name="connsiteX1" fmla="*/ 617660 w 2116183"/>
                    <a:gd name="connsiteY1" fmla="*/ 37823 h 2734014"/>
                    <a:gd name="connsiteX2" fmla="*/ 1502229 w 2116183"/>
                    <a:gd name="connsiteY2" fmla="*/ 2723005 h 2734014"/>
                    <a:gd name="connsiteX3" fmla="*/ 2116183 w 2116183"/>
                    <a:gd name="connsiteY3" fmla="*/ 1338342 h 2734014"/>
                    <a:gd name="connsiteX0" fmla="*/ 0 w 2111699"/>
                    <a:gd name="connsiteY0" fmla="*/ 994016 h 2757801"/>
                    <a:gd name="connsiteX1" fmla="*/ 613176 w 2111699"/>
                    <a:gd name="connsiteY1" fmla="*/ 61610 h 2757801"/>
                    <a:gd name="connsiteX2" fmla="*/ 1497745 w 2111699"/>
                    <a:gd name="connsiteY2" fmla="*/ 2746792 h 2757801"/>
                    <a:gd name="connsiteX3" fmla="*/ 2111699 w 2111699"/>
                    <a:gd name="connsiteY3" fmla="*/ 1362129 h 275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699" h="2757801">
                      <a:moveTo>
                        <a:pt x="0" y="994016"/>
                      </a:moveTo>
                      <a:cubicBezTo>
                        <a:pt x="194854" y="589067"/>
                        <a:pt x="363552" y="-230519"/>
                        <a:pt x="613176" y="61610"/>
                      </a:cubicBezTo>
                      <a:cubicBezTo>
                        <a:pt x="862800" y="353739"/>
                        <a:pt x="1251728" y="2635758"/>
                        <a:pt x="1497745" y="2746792"/>
                      </a:cubicBezTo>
                      <a:cubicBezTo>
                        <a:pt x="1743762" y="2857826"/>
                        <a:pt x="1927730" y="2109977"/>
                        <a:pt x="2111699" y="1362129"/>
                      </a:cubicBezTo>
                    </a:path>
                  </a:pathLst>
                </a:custGeom>
                <a:noFill/>
                <a:ln w="2857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</p:grpSp>
        </p:grpSp>
        <p:cxnSp>
          <p:nvCxnSpPr>
            <p:cNvPr id="50" name="Rechte verbindingslijn 49">
              <a:extLst>
                <a:ext uri="{FF2B5EF4-FFF2-40B4-BE49-F238E27FC236}">
                  <a16:creationId xmlns:a16="http://schemas.microsoft.com/office/drawing/2014/main" id="{EFE90D97-4381-E779-4611-5E1A8F93533F}"/>
                </a:ext>
              </a:extLst>
            </p:cNvPr>
            <p:cNvCxnSpPr>
              <a:cxnSpLocks/>
            </p:cNvCxnSpPr>
            <p:nvPr/>
          </p:nvCxnSpPr>
          <p:spPr>
            <a:xfrm>
              <a:off x="4900706" y="667202"/>
              <a:ext cx="30240" cy="273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Rechte verbindingslijn 50">
              <a:extLst>
                <a:ext uri="{FF2B5EF4-FFF2-40B4-BE49-F238E27FC236}">
                  <a16:creationId xmlns:a16="http://schemas.microsoft.com/office/drawing/2014/main" id="{696DD748-35F6-2257-A109-9A4D87DB91AB}"/>
                </a:ext>
              </a:extLst>
            </p:cNvPr>
            <p:cNvCxnSpPr>
              <a:cxnSpLocks/>
            </p:cNvCxnSpPr>
            <p:nvPr/>
          </p:nvCxnSpPr>
          <p:spPr>
            <a:xfrm>
              <a:off x="5833900" y="836416"/>
              <a:ext cx="0" cy="7421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Rechte verbindingslijn 52">
              <a:extLst>
                <a:ext uri="{FF2B5EF4-FFF2-40B4-BE49-F238E27FC236}">
                  <a16:creationId xmlns:a16="http://schemas.microsoft.com/office/drawing/2014/main" id="{42195BB6-445D-B65A-C6AE-D8765503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60" y="2254614"/>
              <a:ext cx="0" cy="19170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kstvak 62">
            <a:extLst>
              <a:ext uri="{FF2B5EF4-FFF2-40B4-BE49-F238E27FC236}">
                <a16:creationId xmlns:a16="http://schemas.microsoft.com/office/drawing/2014/main" id="{840A3947-EC3A-1E05-134D-F8B5E3DC4C7B}"/>
              </a:ext>
            </a:extLst>
          </p:cNvPr>
          <p:cNvSpPr txBox="1"/>
          <p:nvPr/>
        </p:nvSpPr>
        <p:spPr>
          <a:xfrm>
            <a:off x="10513203" y="10696531"/>
            <a:ext cx="2549507" cy="33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54" err="1"/>
              <a:t>Higher</a:t>
            </a:r>
            <a:r>
              <a:rPr lang="nl-NL" sz="1554"/>
              <a:t> </a:t>
            </a:r>
            <a:r>
              <a:rPr lang="nl-NL" sz="1554" err="1"/>
              <a:t>uncertainty</a:t>
            </a:r>
            <a:endParaRPr lang="nl-NL" sz="1554"/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4E89FC58-F089-AB56-00F3-A31B011024D2}"/>
              </a:ext>
            </a:extLst>
          </p:cNvPr>
          <p:cNvSpPr txBox="1"/>
          <p:nvPr/>
        </p:nvSpPr>
        <p:spPr>
          <a:xfrm>
            <a:off x="10146933" y="7282756"/>
            <a:ext cx="2107963" cy="33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54" err="1"/>
              <a:t>Lower</a:t>
            </a:r>
            <a:r>
              <a:rPr lang="nl-NL" sz="1554"/>
              <a:t> </a:t>
            </a:r>
            <a:r>
              <a:rPr lang="nl-NL" sz="1554" err="1"/>
              <a:t>uncertainty</a:t>
            </a:r>
            <a:endParaRPr lang="nl-NL" sz="1554"/>
          </a:p>
        </p:txBody>
      </p:sp>
      <p:grpSp>
        <p:nvGrpSpPr>
          <p:cNvPr id="65" name="Groep 64">
            <a:extLst>
              <a:ext uri="{FF2B5EF4-FFF2-40B4-BE49-F238E27FC236}">
                <a16:creationId xmlns:a16="http://schemas.microsoft.com/office/drawing/2014/main" id="{C721E0CD-BA8F-E764-8EA8-7485B453F3BB}"/>
              </a:ext>
            </a:extLst>
          </p:cNvPr>
          <p:cNvGrpSpPr/>
          <p:nvPr/>
        </p:nvGrpSpPr>
        <p:grpSpPr>
          <a:xfrm>
            <a:off x="13238725" y="7881904"/>
            <a:ext cx="1757596" cy="1634441"/>
            <a:chOff x="8889706" y="1004639"/>
            <a:chExt cx="1488727" cy="1628494"/>
          </a:xfrm>
        </p:grpSpPr>
        <p:sp>
          <p:nvSpPr>
            <p:cNvPr id="66" name="Tekstvak 65">
              <a:extLst>
                <a:ext uri="{FF2B5EF4-FFF2-40B4-BE49-F238E27FC236}">
                  <a16:creationId xmlns:a16="http://schemas.microsoft.com/office/drawing/2014/main" id="{85B16E5D-C71B-255A-E4C3-1E8E0DEDD052}"/>
                </a:ext>
              </a:extLst>
            </p:cNvPr>
            <p:cNvSpPr txBox="1"/>
            <p:nvPr/>
          </p:nvSpPr>
          <p:spPr>
            <a:xfrm>
              <a:off x="8889706" y="1004639"/>
              <a:ext cx="1488727" cy="33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554"/>
                <a:t>Forecast + 2σ ≈ P98</a:t>
              </a:r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A3857A3B-86DA-5979-7C15-2C42C2FC92BD}"/>
                </a:ext>
              </a:extLst>
            </p:cNvPr>
            <p:cNvSpPr txBox="1"/>
            <p:nvPr/>
          </p:nvSpPr>
          <p:spPr>
            <a:xfrm>
              <a:off x="8892728" y="1295188"/>
              <a:ext cx="1479222" cy="33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554"/>
                <a:t>Forecast +   σ ≈ P84</a:t>
              </a:r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F5B6A2B0-2EF4-5B9B-1D56-2A19AC819896}"/>
                </a:ext>
              </a:extLst>
            </p:cNvPr>
            <p:cNvSpPr txBox="1"/>
            <p:nvPr/>
          </p:nvSpPr>
          <p:spPr>
            <a:xfrm>
              <a:off x="8898933" y="1650235"/>
              <a:ext cx="1457497" cy="33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554"/>
                <a:t>Forecast         = P50</a:t>
              </a:r>
            </a:p>
          </p:txBody>
        </p:sp>
        <p:sp>
          <p:nvSpPr>
            <p:cNvPr id="69" name="Tekstvak 68">
              <a:extLst>
                <a:ext uri="{FF2B5EF4-FFF2-40B4-BE49-F238E27FC236}">
                  <a16:creationId xmlns:a16="http://schemas.microsoft.com/office/drawing/2014/main" id="{D13354C9-878E-787F-24DE-D7C513EC9711}"/>
                </a:ext>
              </a:extLst>
            </p:cNvPr>
            <p:cNvSpPr txBox="1"/>
            <p:nvPr/>
          </p:nvSpPr>
          <p:spPr>
            <a:xfrm>
              <a:off x="8889706" y="2302838"/>
              <a:ext cx="1456140" cy="33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554"/>
                <a:t>Forecast - 2σ ≈ P02</a:t>
              </a:r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6BD725F7-5CEB-BFC5-9A8D-689C865DFDCF}"/>
                </a:ext>
              </a:extLst>
            </p:cNvPr>
            <p:cNvSpPr txBox="1"/>
            <p:nvPr/>
          </p:nvSpPr>
          <p:spPr>
            <a:xfrm>
              <a:off x="8889706" y="1962658"/>
              <a:ext cx="1446635" cy="33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554"/>
                <a:t>Forecast -   σ ≈ P16</a:t>
              </a:r>
            </a:p>
          </p:txBody>
        </p:sp>
      </p:grpSp>
      <p:sp>
        <p:nvSpPr>
          <p:cNvPr id="71" name="Tekstvak 70">
            <a:extLst>
              <a:ext uri="{FF2B5EF4-FFF2-40B4-BE49-F238E27FC236}">
                <a16:creationId xmlns:a16="http://schemas.microsoft.com/office/drawing/2014/main" id="{0604987E-0DBA-0C60-B165-750BCB2D4C8A}"/>
              </a:ext>
            </a:extLst>
          </p:cNvPr>
          <p:cNvSpPr txBox="1"/>
          <p:nvPr/>
        </p:nvSpPr>
        <p:spPr>
          <a:xfrm>
            <a:off x="223551" y="3726667"/>
            <a:ext cx="5871346" cy="29585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554"/>
              <a:t>A </a:t>
            </a:r>
            <a:r>
              <a:rPr lang="nl-NL" sz="1554" err="1"/>
              <a:t>dedicated</a:t>
            </a:r>
            <a:r>
              <a:rPr lang="nl-NL" sz="1554"/>
              <a:t> machine </a:t>
            </a:r>
            <a:r>
              <a:rPr lang="nl-NL" sz="1554" err="1"/>
              <a:t>learning</a:t>
            </a:r>
            <a:r>
              <a:rPr lang="nl-NL" sz="1554"/>
              <a:t> model is </a:t>
            </a:r>
            <a:r>
              <a:rPr lang="nl-NL" sz="1554" err="1"/>
              <a:t>trained</a:t>
            </a:r>
            <a:r>
              <a:rPr lang="nl-NL" sz="1554"/>
              <a:t> </a:t>
            </a:r>
            <a:r>
              <a:rPr lang="nl-NL" sz="1554" err="1"/>
              <a:t>to</a:t>
            </a:r>
            <a:r>
              <a:rPr lang="nl-NL" sz="1554"/>
              <a:t> </a:t>
            </a:r>
            <a:r>
              <a:rPr lang="nl-NL" sz="1554" err="1"/>
              <a:t>predict</a:t>
            </a:r>
            <a:r>
              <a:rPr lang="nl-NL" sz="1554"/>
              <a:t> </a:t>
            </a:r>
            <a:r>
              <a:rPr lang="nl-NL" sz="1554" err="1"/>
              <a:t>each</a:t>
            </a:r>
            <a:r>
              <a:rPr lang="nl-NL" sz="1554"/>
              <a:t> </a:t>
            </a:r>
            <a:r>
              <a:rPr lang="nl-NL" sz="1554" i="1" err="1"/>
              <a:t>Percentile</a:t>
            </a:r>
            <a:r>
              <a:rPr lang="nl-NL" sz="1554"/>
              <a:t> (e.g. P84) </a:t>
            </a:r>
            <a:r>
              <a:rPr lang="nl-NL" sz="1554" err="1"/>
              <a:t>value</a:t>
            </a:r>
            <a:r>
              <a:rPr lang="nl-NL" sz="1554"/>
              <a:t> </a:t>
            </a:r>
            <a:r>
              <a:rPr lang="nl-NL" sz="1554" err="1"/>
              <a:t>seperately</a:t>
            </a:r>
            <a:r>
              <a:rPr lang="nl-NL" sz="1554"/>
              <a:t>. The </a:t>
            </a:r>
            <a:r>
              <a:rPr lang="nl-NL" sz="1554" i="1" err="1"/>
              <a:t>Percentile</a:t>
            </a:r>
            <a:r>
              <a:rPr lang="nl-NL" sz="1554" i="1"/>
              <a:t> </a:t>
            </a:r>
            <a:r>
              <a:rPr lang="nl-NL" sz="1554" err="1"/>
              <a:t>represents</a:t>
            </a:r>
            <a:r>
              <a:rPr lang="nl-NL" sz="1554"/>
              <a:t> the chance that </a:t>
            </a:r>
            <a:r>
              <a:rPr lang="nl-NL" sz="1554" err="1"/>
              <a:t>an</a:t>
            </a:r>
            <a:r>
              <a:rPr lang="nl-NL" sz="1554"/>
              <a:t> </a:t>
            </a:r>
            <a:r>
              <a:rPr lang="nl-NL" sz="1554" err="1"/>
              <a:t>observations</a:t>
            </a:r>
            <a:r>
              <a:rPr lang="nl-NL" sz="1554"/>
              <a:t> lies below that </a:t>
            </a:r>
            <a:r>
              <a:rPr lang="nl-NL" sz="1554" err="1"/>
              <a:t>value</a:t>
            </a:r>
            <a:r>
              <a:rPr lang="nl-NL" sz="1554"/>
              <a:t>. Training a model for </a:t>
            </a:r>
            <a:r>
              <a:rPr lang="nl-NL" sz="1554" err="1"/>
              <a:t>each</a:t>
            </a:r>
            <a:r>
              <a:rPr lang="nl-NL" sz="1554"/>
              <a:t> </a:t>
            </a:r>
            <a:r>
              <a:rPr lang="nl-NL" sz="1554" err="1"/>
              <a:t>percentile</a:t>
            </a:r>
            <a:r>
              <a:rPr lang="nl-NL" sz="1554"/>
              <a:t> </a:t>
            </a:r>
            <a:r>
              <a:rPr lang="nl-NL" sz="1554" err="1"/>
              <a:t>seperately</a:t>
            </a:r>
            <a:r>
              <a:rPr lang="nl-NL" sz="1554"/>
              <a:t> is </a:t>
            </a:r>
            <a:r>
              <a:rPr lang="nl-NL" sz="1554" err="1"/>
              <a:t>computationally</a:t>
            </a:r>
            <a:r>
              <a:rPr lang="nl-NL" sz="1554"/>
              <a:t> </a:t>
            </a:r>
            <a:r>
              <a:rPr lang="nl-NL" sz="1554" err="1"/>
              <a:t>expensive</a:t>
            </a:r>
            <a:r>
              <a:rPr lang="nl-NL" sz="1554"/>
              <a:t>, but </a:t>
            </a:r>
            <a:r>
              <a:rPr lang="nl-NL" sz="1554" err="1"/>
              <a:t>allows</a:t>
            </a:r>
            <a:r>
              <a:rPr lang="nl-NL" sz="1554"/>
              <a:t> for complex </a:t>
            </a:r>
            <a:r>
              <a:rPr lang="nl-NL" sz="1554" err="1"/>
              <a:t>interactions</a:t>
            </a:r>
            <a:r>
              <a:rPr lang="nl-NL" sz="1554"/>
              <a:t> </a:t>
            </a:r>
            <a:r>
              <a:rPr lang="nl-NL" sz="1554" err="1"/>
              <a:t>resulting</a:t>
            </a:r>
            <a:r>
              <a:rPr lang="nl-NL" sz="1554"/>
              <a:t> in </a:t>
            </a:r>
            <a:r>
              <a:rPr lang="nl-NL" sz="1554" err="1"/>
              <a:t>uncertainty</a:t>
            </a:r>
            <a:r>
              <a:rPr lang="nl-NL" sz="1554"/>
              <a:t> </a:t>
            </a:r>
            <a:r>
              <a:rPr lang="nl-NL" sz="1554" err="1"/>
              <a:t>to</a:t>
            </a:r>
            <a:r>
              <a:rPr lang="nl-NL" sz="1554"/>
              <a:t> </a:t>
            </a:r>
            <a:r>
              <a:rPr lang="nl-NL" sz="1554" err="1"/>
              <a:t>be</a:t>
            </a:r>
            <a:r>
              <a:rPr lang="nl-NL" sz="1554"/>
              <a:t> </a:t>
            </a:r>
            <a:r>
              <a:rPr lang="nl-NL" sz="1554" err="1"/>
              <a:t>captured</a:t>
            </a:r>
            <a:r>
              <a:rPr lang="nl-NL" sz="1554"/>
              <a:t>. </a:t>
            </a:r>
          </a:p>
          <a:p>
            <a:endParaRPr lang="nl-NL" sz="1554"/>
          </a:p>
          <a:p>
            <a:r>
              <a:rPr lang="nl-NL" sz="1550"/>
              <a:t>Method: </a:t>
            </a:r>
            <a:r>
              <a:rPr lang="nl-NL" sz="1550" err="1"/>
              <a:t>the</a:t>
            </a:r>
            <a:r>
              <a:rPr lang="nl-NL" sz="1550"/>
              <a:t> </a:t>
            </a:r>
            <a:r>
              <a:rPr lang="nl-NL" sz="1550" err="1"/>
              <a:t>pinball</a:t>
            </a:r>
            <a:r>
              <a:rPr lang="nl-NL" sz="1550"/>
              <a:t> </a:t>
            </a:r>
            <a:r>
              <a:rPr lang="nl-NL" sz="1550" err="1"/>
              <a:t>loss</a:t>
            </a:r>
            <a:r>
              <a:rPr lang="nl-NL" sz="1550"/>
              <a:t> </a:t>
            </a:r>
            <a:r>
              <a:rPr lang="nl-NL" sz="1550" err="1"/>
              <a:t>function</a:t>
            </a:r>
            <a:r>
              <a:rPr lang="nl-NL" sz="1550"/>
              <a:t> is </a:t>
            </a:r>
            <a:r>
              <a:rPr lang="nl-NL" sz="1550" err="1"/>
              <a:t>used</a:t>
            </a:r>
            <a:r>
              <a:rPr lang="nl-NL" sz="1550"/>
              <a:t> </a:t>
            </a:r>
            <a:r>
              <a:rPr lang="nl-NL" sz="1550" err="1"/>
              <a:t>during</a:t>
            </a:r>
            <a:r>
              <a:rPr lang="nl-NL" sz="1550"/>
              <a:t> training, </a:t>
            </a:r>
            <a:r>
              <a:rPr lang="nl-NL" sz="1550" err="1"/>
              <a:t>to</a:t>
            </a:r>
            <a:r>
              <a:rPr lang="nl-NL" sz="1550"/>
              <a:t> </a:t>
            </a:r>
            <a:r>
              <a:rPr lang="nl-NL" sz="1550" err="1"/>
              <a:t>generate</a:t>
            </a:r>
            <a:r>
              <a:rPr lang="nl-NL" sz="1550"/>
              <a:t> </a:t>
            </a:r>
            <a:r>
              <a:rPr lang="nl-NL" sz="1550" err="1"/>
              <a:t>an</a:t>
            </a:r>
            <a:r>
              <a:rPr lang="nl-NL" sz="1550"/>
              <a:t> </a:t>
            </a:r>
            <a:r>
              <a:rPr lang="nl-NL" sz="1550" err="1"/>
              <a:t>individual</a:t>
            </a:r>
            <a:r>
              <a:rPr lang="nl-NL" sz="1550"/>
              <a:t> model </a:t>
            </a:r>
            <a:r>
              <a:rPr lang="nl-NL" sz="1550" err="1"/>
              <a:t>for</a:t>
            </a:r>
            <a:r>
              <a:rPr lang="nl-NL" sz="1550"/>
              <a:t> </a:t>
            </a:r>
            <a:r>
              <a:rPr lang="nl-NL" sz="1550" err="1"/>
              <a:t>every</a:t>
            </a:r>
            <a:r>
              <a:rPr lang="nl-NL" sz="1550"/>
              <a:t> </a:t>
            </a:r>
            <a:r>
              <a:rPr lang="nl-NL" sz="1550" err="1"/>
              <a:t>percentile</a:t>
            </a:r>
            <a:r>
              <a:rPr lang="nl-NL" sz="1550"/>
              <a:t>.</a:t>
            </a:r>
            <a:endParaRPr lang="en-US" sz="1550">
              <a:hlinkClick r:id="rId2"/>
            </a:endParaRPr>
          </a:p>
          <a:p>
            <a:br>
              <a:rPr lang="nl-NL" sz="1550"/>
            </a:br>
            <a:r>
              <a:rPr lang="nl-NL" sz="1550"/>
              <a:t>More information: </a:t>
            </a:r>
            <a:endParaRPr lang="en-US" sz="1550"/>
          </a:p>
          <a:p>
            <a:r>
              <a:rPr lang="en-US" sz="1550">
                <a:hlinkClick r:id="rId2"/>
              </a:rPr>
              <a:t>Probabilistic Forecasts: Pinball Loss Function | Towards Data Science</a:t>
            </a:r>
            <a:endParaRPr lang="en-US" sz="1550">
              <a:cs typeface="Calibri"/>
            </a:endParaRPr>
          </a:p>
          <a:p>
            <a:r>
              <a:rPr lang="en-US" sz="1550">
                <a:cs typeface="Calibri"/>
                <a:hlinkClick r:id="rId3"/>
              </a:rPr>
              <a:t>Implementation</a:t>
            </a:r>
            <a:r>
              <a:rPr lang="en-US" sz="1550">
                <a:ea typeface="+mn-lt"/>
                <a:cs typeface="+mn-lt"/>
                <a:hlinkClick r:id="rId3"/>
              </a:rPr>
              <a:t> in OpenSTEF</a:t>
            </a:r>
            <a:r>
              <a:rPr lang="en-US" sz="1550">
                <a:cs typeface="Calibri"/>
              </a:rPr>
              <a:t>  </a:t>
            </a:r>
            <a:endParaRPr lang="en-US" sz="1550">
              <a:ea typeface="+mn-lt"/>
              <a:cs typeface="+mn-lt"/>
            </a:endParaRP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81E910D0-4415-5C9F-EFED-084175E1C60B}"/>
              </a:ext>
            </a:extLst>
          </p:cNvPr>
          <p:cNvSpPr txBox="1"/>
          <p:nvPr/>
        </p:nvSpPr>
        <p:spPr>
          <a:xfrm>
            <a:off x="100231" y="934209"/>
            <a:ext cx="5590849" cy="1766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13">
                <a:solidFill>
                  <a:srgbClr val="374151"/>
                </a:solidFill>
                <a:latin typeface="Söhne"/>
              </a:rPr>
              <a:t>No forecast is perfect. Therefore, it is valuable to provide a range of possible values instead of just one specific value. Different methods can be used to give a "band" of predictions, rather than a single point.</a:t>
            </a:r>
          </a:p>
          <a:p>
            <a:r>
              <a:rPr lang="en-US" sz="1813">
                <a:solidFill>
                  <a:srgbClr val="374151"/>
                </a:solidFill>
                <a:latin typeface="Söhne"/>
              </a:rPr>
              <a:t>The following two methodologies are included in OpenSTEF.</a:t>
            </a:r>
            <a:endParaRPr lang="nl-NL" sz="1813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779086B-E495-308F-4B5B-D645C1320D42}"/>
              </a:ext>
            </a:extLst>
          </p:cNvPr>
          <p:cNvSpPr txBox="1"/>
          <p:nvPr/>
        </p:nvSpPr>
        <p:spPr>
          <a:xfrm>
            <a:off x="174230" y="7207293"/>
            <a:ext cx="5871346" cy="36772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554" err="1"/>
              <a:t>Uncertainty</a:t>
            </a:r>
            <a:r>
              <a:rPr lang="nl-NL" sz="1554"/>
              <a:t> can </a:t>
            </a:r>
            <a:r>
              <a:rPr lang="nl-NL" sz="1554" err="1"/>
              <a:t>be</a:t>
            </a:r>
            <a:r>
              <a:rPr lang="nl-NL" sz="1554"/>
              <a:t> </a:t>
            </a:r>
            <a:r>
              <a:rPr lang="nl-NL" sz="1554" err="1"/>
              <a:t>approximated</a:t>
            </a:r>
            <a:r>
              <a:rPr lang="nl-NL" sz="1554"/>
              <a:t> </a:t>
            </a:r>
            <a:r>
              <a:rPr lang="nl-NL" sz="1554" err="1"/>
              <a:t>by</a:t>
            </a:r>
            <a:r>
              <a:rPr lang="nl-NL" sz="1554"/>
              <a:t> </a:t>
            </a:r>
            <a:r>
              <a:rPr lang="nl-NL" sz="1554" err="1"/>
              <a:t>calculating</a:t>
            </a:r>
            <a:r>
              <a:rPr lang="nl-NL" sz="1554"/>
              <a:t> the </a:t>
            </a:r>
            <a:r>
              <a:rPr lang="nl-NL" sz="1554" i="1"/>
              <a:t>standard </a:t>
            </a:r>
            <a:r>
              <a:rPr lang="nl-NL" sz="1554" i="1" err="1"/>
              <a:t>deviation</a:t>
            </a:r>
            <a:r>
              <a:rPr lang="nl-NL" sz="1554" i="1"/>
              <a:t> </a:t>
            </a:r>
            <a:r>
              <a:rPr lang="nl-NL" sz="1554"/>
              <a:t>of the </a:t>
            </a:r>
            <a:r>
              <a:rPr lang="nl-NL" sz="1554" err="1"/>
              <a:t>forecasting</a:t>
            </a:r>
            <a:r>
              <a:rPr lang="nl-NL" sz="1554"/>
              <a:t> error. If the error is </a:t>
            </a:r>
            <a:r>
              <a:rPr lang="nl-NL" sz="1554" err="1"/>
              <a:t>assumed</a:t>
            </a:r>
            <a:r>
              <a:rPr lang="nl-NL" sz="1554"/>
              <a:t> </a:t>
            </a:r>
            <a:r>
              <a:rPr lang="nl-NL" sz="1554" err="1"/>
              <a:t>to</a:t>
            </a:r>
            <a:r>
              <a:rPr lang="nl-NL" sz="1554"/>
              <a:t> </a:t>
            </a:r>
            <a:r>
              <a:rPr lang="nl-NL" sz="1554" err="1"/>
              <a:t>be</a:t>
            </a:r>
            <a:r>
              <a:rPr lang="nl-NL" sz="1554"/>
              <a:t> </a:t>
            </a:r>
            <a:r>
              <a:rPr lang="nl-NL" sz="1554" err="1"/>
              <a:t>normally</a:t>
            </a:r>
            <a:r>
              <a:rPr lang="nl-NL" sz="1554"/>
              <a:t> </a:t>
            </a:r>
            <a:r>
              <a:rPr lang="nl-NL" sz="1554" err="1"/>
              <a:t>distributed</a:t>
            </a:r>
            <a:r>
              <a:rPr lang="nl-NL" sz="1554"/>
              <a:t>, </a:t>
            </a:r>
            <a:r>
              <a:rPr lang="nl-NL" sz="1554" i="1" err="1"/>
              <a:t>Percentile</a:t>
            </a:r>
            <a:r>
              <a:rPr lang="nl-NL" sz="1554"/>
              <a:t> </a:t>
            </a:r>
            <a:r>
              <a:rPr lang="nl-NL" sz="1554" err="1"/>
              <a:t>values</a:t>
            </a:r>
            <a:r>
              <a:rPr lang="nl-NL" sz="1554"/>
              <a:t> can </a:t>
            </a:r>
            <a:r>
              <a:rPr lang="nl-NL" sz="1554" err="1"/>
              <a:t>be</a:t>
            </a:r>
            <a:r>
              <a:rPr lang="nl-NL" sz="1554"/>
              <a:t> </a:t>
            </a:r>
            <a:r>
              <a:rPr lang="nl-NL" sz="1554" err="1"/>
              <a:t>calculated</a:t>
            </a:r>
            <a:r>
              <a:rPr lang="nl-NL" sz="1554"/>
              <a:t>. </a:t>
            </a:r>
            <a:r>
              <a:rPr lang="nl-NL" sz="1554" err="1"/>
              <a:t>By</a:t>
            </a:r>
            <a:r>
              <a:rPr lang="nl-NL" sz="1554"/>
              <a:t> </a:t>
            </a:r>
            <a:r>
              <a:rPr lang="nl-NL" sz="1554" err="1"/>
              <a:t>grouping</a:t>
            </a:r>
            <a:r>
              <a:rPr lang="nl-NL" sz="1554"/>
              <a:t> the standard </a:t>
            </a:r>
            <a:r>
              <a:rPr lang="nl-NL" sz="1554" err="1"/>
              <a:t>deviation</a:t>
            </a:r>
            <a:r>
              <a:rPr lang="nl-NL" sz="1554"/>
              <a:t> </a:t>
            </a:r>
            <a:r>
              <a:rPr lang="nl-NL" sz="1554" err="1"/>
              <a:t>by</a:t>
            </a:r>
            <a:r>
              <a:rPr lang="nl-NL" sz="1554"/>
              <a:t> for </a:t>
            </a:r>
            <a:r>
              <a:rPr lang="nl-NL" sz="1554" err="1"/>
              <a:t>example</a:t>
            </a:r>
            <a:r>
              <a:rPr lang="nl-NL" sz="1554"/>
              <a:t> the time of </a:t>
            </a:r>
            <a:r>
              <a:rPr lang="nl-NL" sz="1554" err="1"/>
              <a:t>day</a:t>
            </a:r>
            <a:r>
              <a:rPr lang="nl-NL" sz="1554"/>
              <a:t>, more </a:t>
            </a:r>
            <a:r>
              <a:rPr lang="nl-NL" sz="1554" err="1"/>
              <a:t>and</a:t>
            </a:r>
            <a:r>
              <a:rPr lang="nl-NL" sz="1554"/>
              <a:t> </a:t>
            </a:r>
            <a:r>
              <a:rPr lang="nl-NL" sz="1554" err="1"/>
              <a:t>less</a:t>
            </a:r>
            <a:r>
              <a:rPr lang="nl-NL" sz="1554"/>
              <a:t> </a:t>
            </a:r>
            <a:r>
              <a:rPr lang="nl-NL" sz="1554" err="1"/>
              <a:t>certain</a:t>
            </a:r>
            <a:r>
              <a:rPr lang="nl-NL" sz="1554"/>
              <a:t> </a:t>
            </a:r>
            <a:r>
              <a:rPr lang="nl-NL" sz="1554" err="1"/>
              <a:t>moments</a:t>
            </a:r>
            <a:r>
              <a:rPr lang="nl-NL" sz="1554"/>
              <a:t> can </a:t>
            </a:r>
            <a:r>
              <a:rPr lang="nl-NL" sz="1554" err="1"/>
              <a:t>be</a:t>
            </a:r>
            <a:r>
              <a:rPr lang="nl-NL" sz="1554"/>
              <a:t> </a:t>
            </a:r>
            <a:r>
              <a:rPr lang="nl-NL" sz="1554" err="1"/>
              <a:t>distinguished</a:t>
            </a:r>
            <a:r>
              <a:rPr lang="nl-NL" sz="1554"/>
              <a:t>. This </a:t>
            </a:r>
            <a:r>
              <a:rPr lang="nl-NL" sz="1554" err="1"/>
              <a:t>method</a:t>
            </a:r>
            <a:r>
              <a:rPr lang="nl-NL" sz="1554"/>
              <a:t> </a:t>
            </a:r>
            <a:r>
              <a:rPr lang="nl-NL" sz="1554" err="1"/>
              <a:t>requires</a:t>
            </a:r>
            <a:r>
              <a:rPr lang="nl-NL" sz="1554"/>
              <a:t> </a:t>
            </a:r>
            <a:r>
              <a:rPr lang="nl-NL" sz="1554" err="1"/>
              <a:t>little</a:t>
            </a:r>
            <a:r>
              <a:rPr lang="nl-NL" sz="1554"/>
              <a:t> computing time, but </a:t>
            </a:r>
            <a:r>
              <a:rPr lang="nl-NL" sz="1554" err="1"/>
              <a:t>achieves</a:t>
            </a:r>
            <a:r>
              <a:rPr lang="nl-NL" sz="1554"/>
              <a:t> a </a:t>
            </a:r>
            <a:r>
              <a:rPr lang="nl-NL" sz="1554" err="1"/>
              <a:t>limited</a:t>
            </a:r>
            <a:r>
              <a:rPr lang="nl-NL" sz="1554"/>
              <a:t> </a:t>
            </a:r>
            <a:r>
              <a:rPr lang="nl-NL" sz="1554" err="1"/>
              <a:t>accuracy</a:t>
            </a:r>
            <a:r>
              <a:rPr lang="nl-NL" sz="1554"/>
              <a:t> for </a:t>
            </a:r>
            <a:r>
              <a:rPr lang="nl-NL" sz="1554" err="1"/>
              <a:t>typical</a:t>
            </a:r>
            <a:r>
              <a:rPr lang="nl-NL" sz="1554"/>
              <a:t> energy </a:t>
            </a:r>
            <a:r>
              <a:rPr lang="nl-NL" sz="1554" err="1"/>
              <a:t>profiles</a:t>
            </a:r>
            <a:r>
              <a:rPr lang="nl-NL" sz="1554"/>
              <a:t>.</a:t>
            </a:r>
          </a:p>
          <a:p>
            <a:endParaRPr lang="nl-NL" sz="1554"/>
          </a:p>
          <a:p>
            <a:r>
              <a:rPr lang="nl-NL" sz="1554"/>
              <a:t>Method: The standard </a:t>
            </a:r>
            <a:r>
              <a:rPr lang="nl-NL" sz="1554" err="1"/>
              <a:t>deviation</a:t>
            </a:r>
            <a:r>
              <a:rPr lang="nl-NL" sz="1554"/>
              <a:t> of the </a:t>
            </a:r>
            <a:r>
              <a:rPr lang="nl-NL" sz="1554" err="1"/>
              <a:t>forecasting</a:t>
            </a:r>
            <a:r>
              <a:rPr lang="nl-NL" sz="1554"/>
              <a:t> error is </a:t>
            </a:r>
            <a:r>
              <a:rPr lang="nl-NL" sz="1554" err="1"/>
              <a:t>calculated</a:t>
            </a:r>
            <a:r>
              <a:rPr lang="nl-NL" sz="1554"/>
              <a:t> on a </a:t>
            </a:r>
            <a:r>
              <a:rPr lang="nl-NL" sz="1554" err="1"/>
              <a:t>left</a:t>
            </a:r>
            <a:r>
              <a:rPr lang="nl-NL" sz="1554"/>
              <a:t>-out-of-training </a:t>
            </a:r>
            <a:r>
              <a:rPr lang="nl-NL" sz="1554" err="1"/>
              <a:t>validation</a:t>
            </a:r>
            <a:r>
              <a:rPr lang="nl-NL" sz="1554"/>
              <a:t> set. This is </a:t>
            </a:r>
            <a:r>
              <a:rPr lang="nl-NL" sz="1554" err="1"/>
              <a:t>grouped</a:t>
            </a:r>
            <a:r>
              <a:rPr lang="nl-NL" sz="1554"/>
              <a:t> </a:t>
            </a:r>
            <a:r>
              <a:rPr lang="nl-NL" sz="1554" err="1"/>
              <a:t>by</a:t>
            </a:r>
            <a:r>
              <a:rPr lang="nl-NL" sz="1554"/>
              <a:t> a relevant parameter, </a:t>
            </a:r>
            <a:r>
              <a:rPr lang="nl-NL" sz="1554" err="1"/>
              <a:t>such</a:t>
            </a:r>
            <a:r>
              <a:rPr lang="nl-NL" sz="1554"/>
              <a:t> as the time of </a:t>
            </a:r>
            <a:r>
              <a:rPr lang="nl-NL" sz="1554" err="1"/>
              <a:t>day</a:t>
            </a:r>
            <a:r>
              <a:rPr lang="nl-NL" sz="1554"/>
              <a:t>.</a:t>
            </a:r>
          </a:p>
          <a:p>
            <a:endParaRPr lang="nl-NL" sz="1550"/>
          </a:p>
          <a:p>
            <a:r>
              <a:rPr lang="nl-NL" sz="1550"/>
              <a:t>More information: </a:t>
            </a:r>
            <a:br>
              <a:rPr lang="nl-NL" sz="1550"/>
            </a:br>
            <a:r>
              <a:rPr lang="en-US" sz="1550">
                <a:hlinkClick r:id="rId4"/>
              </a:rPr>
              <a:t>Small Data, Large Uncertainty | Towards Data Science</a:t>
            </a:r>
            <a:r>
              <a:rPr lang="nl-NL" sz="1550"/>
              <a:t> </a:t>
            </a:r>
          </a:p>
          <a:p>
            <a:r>
              <a:rPr lang="nl-NL" sz="1550">
                <a:ea typeface="+mn-lt"/>
                <a:cs typeface="+mn-lt"/>
                <a:hlinkClick r:id="rId5"/>
              </a:rPr>
              <a:t>Implmentation in OpenSTEF</a:t>
            </a:r>
            <a:r>
              <a:rPr lang="nl-NL" sz="1550">
                <a:ea typeface="+mn-lt"/>
                <a:cs typeface="+mn-lt"/>
              </a:rPr>
              <a:t> </a:t>
            </a:r>
            <a:endParaRPr lang="nl-NL"/>
          </a:p>
        </p:txBody>
      </p:sp>
      <p:sp>
        <p:nvSpPr>
          <p:cNvPr id="2" name="Tekstvak 9">
            <a:extLst>
              <a:ext uri="{FF2B5EF4-FFF2-40B4-BE49-F238E27FC236}">
                <a16:creationId xmlns:a16="http://schemas.microsoft.com/office/drawing/2014/main" id="{1E82BDA8-8598-95E3-C8EB-9DBABE57AFD6}"/>
              </a:ext>
            </a:extLst>
          </p:cNvPr>
          <p:cNvSpPr txBox="1"/>
          <p:nvPr/>
        </p:nvSpPr>
        <p:spPr>
          <a:xfrm>
            <a:off x="161942" y="408385"/>
            <a:ext cx="303140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2400" dirty="0" err="1"/>
              <a:t>Estimating</a:t>
            </a:r>
            <a:r>
              <a:rPr lang="nl-NL" sz="2400" dirty="0"/>
              <a:t> </a:t>
            </a:r>
            <a:r>
              <a:rPr lang="nl-NL" sz="2400" dirty="0" err="1"/>
              <a:t>Uncertainty</a:t>
            </a:r>
            <a:endParaRPr lang="en-US" sz="2000" err="1">
              <a:cs typeface="Calibri" panose="020F0502020204030204"/>
            </a:endParaRPr>
          </a:p>
        </p:txBody>
      </p:sp>
      <p:pic>
        <p:nvPicPr>
          <p:cNvPr id="20" name="Afbeelding 74">
            <a:extLst>
              <a:ext uri="{FF2B5EF4-FFF2-40B4-BE49-F238E27FC236}">
                <a16:creationId xmlns:a16="http://schemas.microsoft.com/office/drawing/2014/main" id="{BD9AFD31-BA24-6986-5E16-86E90A896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846" y="682267"/>
            <a:ext cx="1076325" cy="1076325"/>
          </a:xfrm>
          <a:prstGeom prst="rect">
            <a:avLst/>
          </a:prstGeom>
        </p:spPr>
      </p:pic>
      <p:sp>
        <p:nvSpPr>
          <p:cNvPr id="24" name="Pijl: rechts 77">
            <a:extLst>
              <a:ext uri="{FF2B5EF4-FFF2-40B4-BE49-F238E27FC236}">
                <a16:creationId xmlns:a16="http://schemas.microsoft.com/office/drawing/2014/main" id="{38D5A5E8-D1F7-5DCB-6414-63BA5EDAFE37}"/>
              </a:ext>
            </a:extLst>
          </p:cNvPr>
          <p:cNvSpPr/>
          <p:nvPr/>
        </p:nvSpPr>
        <p:spPr>
          <a:xfrm>
            <a:off x="5757359" y="1758406"/>
            <a:ext cx="125729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err="1">
                <a:solidFill>
                  <a:schemeClr val="tx1"/>
                </a:solidFill>
              </a:rPr>
              <a:t>model.predict</a:t>
            </a:r>
            <a:endParaRPr lang="nl-NL" sz="1400">
              <a:solidFill>
                <a:schemeClr val="tx1"/>
              </a:solidFill>
            </a:endParaRPr>
          </a:p>
        </p:txBody>
      </p:sp>
      <p:graphicFrame>
        <p:nvGraphicFramePr>
          <p:cNvPr id="26" name="Tabel 78">
            <a:extLst>
              <a:ext uri="{FF2B5EF4-FFF2-40B4-BE49-F238E27FC236}">
                <a16:creationId xmlns:a16="http://schemas.microsoft.com/office/drawing/2014/main" id="{C93A83A2-4E07-E331-BD5A-96A069C0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61"/>
              </p:ext>
            </p:extLst>
          </p:nvPr>
        </p:nvGraphicFramePr>
        <p:xfrm>
          <a:off x="7178883" y="529721"/>
          <a:ext cx="4803248" cy="237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418">
                  <a:extLst>
                    <a:ext uri="{9D8B030D-6E8A-4147-A177-3AD203B41FA5}">
                      <a16:colId xmlns:a16="http://schemas.microsoft.com/office/drawing/2014/main" val="788060232"/>
                    </a:ext>
                  </a:extLst>
                </a:gridCol>
                <a:gridCol w="768366">
                  <a:extLst>
                    <a:ext uri="{9D8B030D-6E8A-4147-A177-3AD203B41FA5}">
                      <a16:colId xmlns:a16="http://schemas.microsoft.com/office/drawing/2014/main" val="336402052"/>
                    </a:ext>
                  </a:extLst>
                </a:gridCol>
                <a:gridCol w="768366">
                  <a:extLst>
                    <a:ext uri="{9D8B030D-6E8A-4147-A177-3AD203B41FA5}">
                      <a16:colId xmlns:a16="http://schemas.microsoft.com/office/drawing/2014/main" val="2098873602"/>
                    </a:ext>
                  </a:extLst>
                </a:gridCol>
                <a:gridCol w="768366">
                  <a:extLst>
                    <a:ext uri="{9D8B030D-6E8A-4147-A177-3AD203B41FA5}">
                      <a16:colId xmlns:a16="http://schemas.microsoft.com/office/drawing/2014/main" val="1398292829"/>
                    </a:ext>
                  </a:extLst>
                </a:gridCol>
                <a:gridCol w="768366">
                  <a:extLst>
                    <a:ext uri="{9D8B030D-6E8A-4147-A177-3AD203B41FA5}">
                      <a16:colId xmlns:a16="http://schemas.microsoft.com/office/drawing/2014/main" val="1597619049"/>
                    </a:ext>
                  </a:extLst>
                </a:gridCol>
                <a:gridCol w="768366">
                  <a:extLst>
                    <a:ext uri="{9D8B030D-6E8A-4147-A177-3AD203B41FA5}">
                      <a16:colId xmlns:a16="http://schemas.microsoft.com/office/drawing/2014/main" val="3044883364"/>
                    </a:ext>
                  </a:extLst>
                </a:gridCol>
              </a:tblGrid>
              <a:tr h="578456">
                <a:tc>
                  <a:txBody>
                    <a:bodyPr/>
                    <a:lstStyle/>
                    <a:p>
                      <a:r>
                        <a:rPr lang="nl-NL" sz="1200" err="1"/>
                        <a:t>Datetime</a:t>
                      </a:r>
                      <a:endParaRPr lang="nl-NL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Load</a:t>
                      </a:r>
                      <a:br>
                        <a:rPr lang="nl-NL" sz="1200"/>
                      </a:br>
                      <a:r>
                        <a:rPr lang="nl-NL" sz="120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St </a:t>
                      </a:r>
                      <a:r>
                        <a:rPr lang="nl-NL" sz="1200" err="1"/>
                        <a:t>dev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P02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...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P98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870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1.3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7.0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9.0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43251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/>
                        <a:t>2023-02-04 07:15:00Z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1.8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9.4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099444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8753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2023-02-05 06:45:00Z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5.4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2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200"/>
                        <a:t>7.8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50744"/>
                  </a:ext>
                </a:extLst>
              </a:tr>
            </a:tbl>
          </a:graphicData>
        </a:graphic>
      </p:graphicFrame>
      <p:sp>
        <p:nvSpPr>
          <p:cNvPr id="28" name="Tekstvak 33">
            <a:extLst>
              <a:ext uri="{FF2B5EF4-FFF2-40B4-BE49-F238E27FC236}">
                <a16:creationId xmlns:a16="http://schemas.microsoft.com/office/drawing/2014/main" id="{E007E4E6-A89E-4A20-9994-8CDD6479284C}"/>
              </a:ext>
            </a:extLst>
          </p:cNvPr>
          <p:cNvSpPr txBox="1"/>
          <p:nvPr/>
        </p:nvSpPr>
        <p:spPr>
          <a:xfrm>
            <a:off x="174265" y="10942946"/>
            <a:ext cx="2700419" cy="40780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2050" err="1"/>
              <a:t>Notes</a:t>
            </a:r>
            <a:r>
              <a:rPr lang="nl-NL" sz="2050"/>
              <a:t> on </a:t>
            </a:r>
            <a:r>
              <a:rPr lang="nl-NL" sz="2050" err="1"/>
              <a:t>interpretation</a:t>
            </a:r>
            <a:endParaRPr lang="en-US" err="1"/>
          </a:p>
        </p:txBody>
      </p:sp>
      <p:sp>
        <p:nvSpPr>
          <p:cNvPr id="31" name="Tekstvak 73">
            <a:extLst>
              <a:ext uri="{FF2B5EF4-FFF2-40B4-BE49-F238E27FC236}">
                <a16:creationId xmlns:a16="http://schemas.microsoft.com/office/drawing/2014/main" id="{57002974-8ECE-AA4F-528A-476EE015D13A}"/>
              </a:ext>
            </a:extLst>
          </p:cNvPr>
          <p:cNvSpPr txBox="1"/>
          <p:nvPr/>
        </p:nvSpPr>
        <p:spPr>
          <a:xfrm>
            <a:off x="272946" y="11349470"/>
            <a:ext cx="6228865" cy="2731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sz="1550" dirty="0">
                <a:cs typeface="Calibri"/>
              </a:rPr>
              <a:t>A </a:t>
            </a:r>
            <a:r>
              <a:rPr lang="nl-NL" sz="1550" i="1" dirty="0" err="1">
                <a:cs typeface="Calibri"/>
              </a:rPr>
              <a:t>Percentile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represents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the</a:t>
            </a:r>
            <a:r>
              <a:rPr lang="nl-NL" sz="1550" dirty="0">
                <a:cs typeface="Calibri"/>
              </a:rPr>
              <a:t> chance </a:t>
            </a:r>
            <a:r>
              <a:rPr lang="nl-NL" sz="1550" dirty="0" err="1">
                <a:cs typeface="Calibri"/>
              </a:rPr>
              <a:t>an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observation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will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exceed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that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value</a:t>
            </a:r>
            <a:r>
              <a:rPr lang="nl-NL" sz="1550" dirty="0">
                <a:cs typeface="Calibri"/>
              </a:rPr>
              <a:t>. For </a:t>
            </a:r>
            <a:r>
              <a:rPr lang="nl-NL" sz="1550" dirty="0" err="1">
                <a:cs typeface="Calibri"/>
              </a:rPr>
              <a:t>example</a:t>
            </a:r>
            <a:r>
              <a:rPr lang="nl-NL" sz="1550" dirty="0">
                <a:cs typeface="Calibri"/>
              </a:rPr>
              <a:t>, a P90 of 8 MW means </a:t>
            </a:r>
            <a:r>
              <a:rPr lang="nl-NL" sz="1550" dirty="0" err="1">
                <a:cs typeface="Calibri"/>
              </a:rPr>
              <a:t>that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there</a:t>
            </a:r>
            <a:r>
              <a:rPr lang="nl-NL" sz="1550" dirty="0">
                <a:cs typeface="Calibri"/>
              </a:rPr>
              <a:t> is a 10% chance </a:t>
            </a:r>
            <a:r>
              <a:rPr lang="nl-NL" sz="1550" dirty="0" err="1">
                <a:cs typeface="Calibri"/>
              </a:rPr>
              <a:t>that</a:t>
            </a:r>
            <a:r>
              <a:rPr lang="nl-NL" sz="1550" dirty="0">
                <a:cs typeface="Calibri"/>
              </a:rPr>
              <a:t> </a:t>
            </a:r>
            <a:r>
              <a:rPr lang="nl-NL" sz="1550" i="1" dirty="0">
                <a:cs typeface="Calibri"/>
              </a:rPr>
              <a:t>at </a:t>
            </a:r>
            <a:r>
              <a:rPr lang="nl-NL" sz="1550" i="1" dirty="0" err="1">
                <a:cs typeface="Calibri"/>
              </a:rPr>
              <a:t>that</a:t>
            </a:r>
            <a:r>
              <a:rPr lang="nl-NL" sz="1550" i="1" dirty="0">
                <a:cs typeface="Calibri"/>
              </a:rPr>
              <a:t> moment</a:t>
            </a:r>
            <a:r>
              <a:rPr lang="nl-NL" sz="1550" dirty="0">
                <a:cs typeface="Calibri"/>
              </a:rPr>
              <a:t> </a:t>
            </a:r>
            <a:r>
              <a:rPr lang="nl-NL" sz="1550" dirty="0" err="1">
                <a:cs typeface="Calibri"/>
              </a:rPr>
              <a:t>the</a:t>
            </a:r>
            <a:r>
              <a:rPr lang="nl-NL" sz="1550" dirty="0">
                <a:cs typeface="Calibri"/>
              </a:rPr>
              <a:t> </a:t>
            </a:r>
            <a:r>
              <a:rPr lang="nl-NL" sz="1550" dirty="0" err="1">
                <a:cs typeface="Calibri"/>
              </a:rPr>
              <a:t>realization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will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exceed</a:t>
            </a:r>
            <a:r>
              <a:rPr lang="nl-NL" sz="1550" dirty="0">
                <a:cs typeface="Calibri" panose="020F0502020204030204"/>
              </a:rPr>
              <a:t> 8 MW</a:t>
            </a:r>
          </a:p>
          <a:p>
            <a:pPr marL="285750" indent="-285750">
              <a:buFont typeface="Calibri"/>
              <a:buChar char="-"/>
            </a:pPr>
            <a:r>
              <a:rPr lang="nl-NL" sz="1550" dirty="0" err="1">
                <a:cs typeface="Calibri"/>
              </a:rPr>
              <a:t>History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vs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Future</a:t>
            </a:r>
            <a:r>
              <a:rPr lang="nl-NL" sz="1550" dirty="0">
                <a:cs typeface="Calibri"/>
              </a:rPr>
              <a:t>; </a:t>
            </a:r>
            <a:r>
              <a:rPr lang="nl-NL" sz="1550" dirty="0" err="1">
                <a:cs typeface="Calibri"/>
              </a:rPr>
              <a:t>quantiles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and</a:t>
            </a:r>
            <a:r>
              <a:rPr lang="nl-NL" sz="1550" dirty="0">
                <a:cs typeface="Calibri"/>
              </a:rPr>
              <a:t> standard </a:t>
            </a:r>
            <a:r>
              <a:rPr lang="nl-NL" sz="1550" dirty="0" err="1">
                <a:cs typeface="Calibri"/>
              </a:rPr>
              <a:t>deviations</a:t>
            </a:r>
            <a:r>
              <a:rPr lang="nl-NL" sz="1550" dirty="0">
                <a:cs typeface="Calibri"/>
              </a:rPr>
              <a:t> are </a:t>
            </a:r>
            <a:r>
              <a:rPr lang="nl-NL" sz="1550" dirty="0" err="1">
                <a:cs typeface="Calibri"/>
              </a:rPr>
              <a:t>represent</a:t>
            </a:r>
            <a:r>
              <a:rPr lang="nl-NL" sz="1550" dirty="0">
                <a:cs typeface="Calibri"/>
              </a:rPr>
              <a:t> past </a:t>
            </a:r>
            <a:r>
              <a:rPr lang="nl-NL" sz="1550" dirty="0" err="1">
                <a:cs typeface="Calibri"/>
              </a:rPr>
              <a:t>uncertainty</a:t>
            </a:r>
            <a:r>
              <a:rPr lang="nl-NL" sz="1550" dirty="0">
                <a:cs typeface="Calibri"/>
              </a:rPr>
              <a:t>. </a:t>
            </a:r>
            <a:r>
              <a:rPr lang="nl-NL" sz="1550" dirty="0" err="1">
                <a:cs typeface="Calibri"/>
              </a:rPr>
              <a:t>Structural</a:t>
            </a:r>
            <a:r>
              <a:rPr lang="nl-NL" sz="1550" dirty="0">
                <a:cs typeface="Calibri"/>
              </a:rPr>
              <a:t> breaks in </a:t>
            </a:r>
            <a:r>
              <a:rPr lang="nl-NL" sz="1550" dirty="0" err="1">
                <a:cs typeface="Calibri"/>
              </a:rPr>
              <a:t>the</a:t>
            </a:r>
            <a:r>
              <a:rPr lang="nl-NL" sz="1550" dirty="0">
                <a:cs typeface="Calibri"/>
              </a:rPr>
              <a:t> timeseries </a:t>
            </a:r>
            <a:r>
              <a:rPr lang="nl-NL" sz="1550" dirty="0" err="1">
                <a:cs typeface="Calibri"/>
              </a:rPr>
              <a:t>can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cause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future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uncertainty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to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be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inaccurately</a:t>
            </a:r>
            <a:r>
              <a:rPr lang="nl-NL" sz="1550" dirty="0">
                <a:cs typeface="Calibri"/>
              </a:rPr>
              <a:t> </a:t>
            </a:r>
            <a:r>
              <a:rPr lang="nl-NL" sz="1550" dirty="0" err="1">
                <a:cs typeface="Calibri"/>
              </a:rPr>
              <a:t>predicted</a:t>
            </a:r>
            <a:r>
              <a:rPr lang="nl-NL" sz="1550" dirty="0">
                <a:cs typeface="Calibri"/>
              </a:rPr>
              <a:t>. </a:t>
            </a:r>
            <a:r>
              <a:rPr lang="nl-NL" sz="1550" dirty="0" err="1">
                <a:cs typeface="Calibri"/>
              </a:rPr>
              <a:t>Retraining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the</a:t>
            </a:r>
            <a:r>
              <a:rPr lang="nl-NL" sz="1550" dirty="0">
                <a:cs typeface="Calibri"/>
              </a:rPr>
              <a:t> model </a:t>
            </a:r>
            <a:r>
              <a:rPr lang="nl-NL" sz="1550" dirty="0" err="1">
                <a:cs typeface="Calibri"/>
              </a:rPr>
              <a:t>typically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solves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this</a:t>
            </a:r>
            <a:r>
              <a:rPr lang="nl-NL" sz="1550" dirty="0">
                <a:cs typeface="Calibri"/>
              </a:rPr>
              <a:t>. </a:t>
            </a:r>
          </a:p>
          <a:p>
            <a:pPr marL="285750" indent="-285750">
              <a:buFont typeface="Calibri"/>
              <a:buChar char="-"/>
            </a:pPr>
            <a:r>
              <a:rPr lang="nl-NL" sz="1550" dirty="0" err="1">
                <a:cs typeface="Calibri"/>
              </a:rPr>
              <a:t>Very</a:t>
            </a:r>
            <a:r>
              <a:rPr lang="nl-NL" sz="1550" dirty="0">
                <a:cs typeface="Calibri"/>
              </a:rPr>
              <a:t> high or </a:t>
            </a:r>
            <a:r>
              <a:rPr lang="nl-NL" sz="1550" dirty="0" err="1">
                <a:cs typeface="Calibri"/>
              </a:rPr>
              <a:t>very</a:t>
            </a:r>
            <a:r>
              <a:rPr lang="nl-NL" sz="1550" dirty="0">
                <a:cs typeface="Calibri"/>
              </a:rPr>
              <a:t> low </a:t>
            </a:r>
            <a:r>
              <a:rPr lang="nl-NL" sz="1550" dirty="0" err="1">
                <a:cs typeface="Calibri"/>
              </a:rPr>
              <a:t>quantiles</a:t>
            </a:r>
            <a:r>
              <a:rPr lang="nl-NL" sz="1550" dirty="0">
                <a:cs typeface="Calibri"/>
              </a:rPr>
              <a:t> are </a:t>
            </a:r>
            <a:r>
              <a:rPr lang="nl-NL" sz="1550" dirty="0" err="1">
                <a:cs typeface="Calibri"/>
              </a:rPr>
              <a:t>difficult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to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predict</a:t>
            </a:r>
            <a:r>
              <a:rPr lang="nl-NL" sz="1550" dirty="0">
                <a:cs typeface="Calibri"/>
              </a:rPr>
              <a:t>, </a:t>
            </a:r>
            <a:r>
              <a:rPr lang="nl-NL" sz="1550" dirty="0" err="1">
                <a:cs typeface="Calibri"/>
              </a:rPr>
              <a:t>since</a:t>
            </a:r>
            <a:r>
              <a:rPr lang="nl-NL" sz="1550" dirty="0">
                <a:cs typeface="Calibri"/>
              </a:rPr>
              <a:t> </a:t>
            </a:r>
            <a:r>
              <a:rPr lang="nl-NL" sz="1550" dirty="0" err="1">
                <a:cs typeface="Calibri"/>
              </a:rPr>
              <a:t>those</a:t>
            </a:r>
            <a:r>
              <a:rPr lang="nl-NL" sz="1550" dirty="0">
                <a:cs typeface="Calibri"/>
              </a:rPr>
              <a:t> span </a:t>
            </a:r>
            <a:r>
              <a:rPr lang="nl-NL" sz="1550" dirty="0" err="1">
                <a:cs typeface="Calibri"/>
              </a:rPr>
              <a:t>only</a:t>
            </a:r>
            <a:r>
              <a:rPr lang="nl-NL" sz="1550" dirty="0">
                <a:cs typeface="Calibri"/>
              </a:rPr>
              <a:t> few datapoints. Be </a:t>
            </a:r>
            <a:r>
              <a:rPr lang="nl-NL" sz="1550" dirty="0" err="1">
                <a:cs typeface="Calibri"/>
              </a:rPr>
              <a:t>skeptical</a:t>
            </a:r>
            <a:r>
              <a:rPr lang="nl-NL" sz="1550" dirty="0">
                <a:cs typeface="Calibri"/>
              </a:rPr>
              <a:t> of P&gt;95 or P&lt;05 </a:t>
            </a:r>
            <a:r>
              <a:rPr lang="nl-NL" sz="1550" dirty="0" err="1">
                <a:cs typeface="Calibri"/>
              </a:rPr>
              <a:t>values</a:t>
            </a:r>
          </a:p>
          <a:p>
            <a:pPr marL="285750" indent="-285750">
              <a:buFont typeface="Calibri"/>
              <a:buChar char="-"/>
            </a:pPr>
            <a:r>
              <a:rPr lang="nl-NL" sz="1600" dirty="0">
                <a:cs typeface="Calibri"/>
              </a:rPr>
              <a:t>Crossing </a:t>
            </a:r>
            <a:r>
              <a:rPr lang="nl-NL" sz="1600" dirty="0" err="1">
                <a:cs typeface="Calibri"/>
              </a:rPr>
              <a:t>percentiles</a:t>
            </a:r>
            <a:r>
              <a:rPr lang="nl-NL" sz="1600" dirty="0">
                <a:cs typeface="Calibri"/>
              </a:rPr>
              <a:t>; </a:t>
            </a:r>
            <a:r>
              <a:rPr lang="nl-NL" sz="1600" dirty="0" err="1">
                <a:cs typeface="Calibri"/>
              </a:rPr>
              <a:t>Since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quantile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regression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trains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seperate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models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for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each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percentile</a:t>
            </a:r>
            <a:r>
              <a:rPr lang="nl-NL" sz="1600" dirty="0">
                <a:cs typeface="Calibri"/>
              </a:rPr>
              <a:t>, P-</a:t>
            </a:r>
            <a:r>
              <a:rPr lang="nl-NL" sz="1600" dirty="0" err="1">
                <a:cs typeface="Calibri"/>
              </a:rPr>
              <a:t>lines</a:t>
            </a:r>
            <a:r>
              <a:rPr lang="nl-NL" sz="1600" dirty="0">
                <a:cs typeface="Calibri"/>
              </a:rPr>
              <a:t> </a:t>
            </a:r>
            <a:r>
              <a:rPr lang="nl-NL" sz="1600" dirty="0" err="1">
                <a:cs typeface="Calibri"/>
              </a:rPr>
              <a:t>can</a:t>
            </a:r>
            <a:r>
              <a:rPr lang="nl-NL" sz="1600" dirty="0">
                <a:cs typeface="Calibri"/>
              </a:rPr>
              <a:t> cross.</a:t>
            </a:r>
            <a:endParaRPr lang="nl-NL" sz="1550" dirty="0">
              <a:cs typeface="Calibri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012F1-06D9-47A0-33B0-C29EB8A7A5C6}"/>
              </a:ext>
            </a:extLst>
          </p:cNvPr>
          <p:cNvGrpSpPr/>
          <p:nvPr/>
        </p:nvGrpSpPr>
        <p:grpSpPr>
          <a:xfrm>
            <a:off x="6205938" y="7448506"/>
            <a:ext cx="8790383" cy="3369958"/>
            <a:chOff x="6204245" y="7448506"/>
            <a:chExt cx="8790383" cy="3369958"/>
          </a:xfrm>
        </p:grpSpPr>
        <p:grpSp>
          <p:nvGrpSpPr>
            <p:cNvPr id="3" name="Groep 47">
              <a:extLst>
                <a:ext uri="{FF2B5EF4-FFF2-40B4-BE49-F238E27FC236}">
                  <a16:creationId xmlns:a16="http://schemas.microsoft.com/office/drawing/2014/main" id="{A9D5A321-EFE8-3B95-42C1-DD0EC7E3C0E9}"/>
                </a:ext>
              </a:extLst>
            </p:cNvPr>
            <p:cNvGrpSpPr/>
            <p:nvPr/>
          </p:nvGrpSpPr>
          <p:grpSpPr>
            <a:xfrm>
              <a:off x="6204245" y="7448506"/>
              <a:ext cx="7074797" cy="3369958"/>
              <a:chOff x="1672282" y="667202"/>
              <a:chExt cx="7158680" cy="3504424"/>
            </a:xfrm>
          </p:grpSpPr>
          <p:grpSp>
            <p:nvGrpSpPr>
              <p:cNvPr id="23" name="Groep 48">
                <a:extLst>
                  <a:ext uri="{FF2B5EF4-FFF2-40B4-BE49-F238E27FC236}">
                    <a16:creationId xmlns:a16="http://schemas.microsoft.com/office/drawing/2014/main" id="{718A2C35-8579-779A-0EFB-4A1C74A1E0C6}"/>
                  </a:ext>
                </a:extLst>
              </p:cNvPr>
              <p:cNvGrpSpPr/>
              <p:nvPr/>
            </p:nvGrpSpPr>
            <p:grpSpPr>
              <a:xfrm>
                <a:off x="1672282" y="1073593"/>
                <a:ext cx="7158680" cy="2983956"/>
                <a:chOff x="1672282" y="1073593"/>
                <a:chExt cx="7158680" cy="2983956"/>
              </a:xfrm>
            </p:grpSpPr>
            <p:sp>
              <p:nvSpPr>
                <p:cNvPr id="36" name="Vrije vorm: vorm 53">
                  <a:extLst>
                    <a:ext uri="{FF2B5EF4-FFF2-40B4-BE49-F238E27FC236}">
                      <a16:creationId xmlns:a16="http://schemas.microsoft.com/office/drawing/2014/main" id="{AEB1DB12-CBCB-64B6-25E9-7DE8F2ADF4E0}"/>
                    </a:ext>
                  </a:extLst>
                </p:cNvPr>
                <p:cNvSpPr/>
                <p:nvPr/>
              </p:nvSpPr>
              <p:spPr>
                <a:xfrm>
                  <a:off x="1672282" y="1172608"/>
                  <a:ext cx="3218644" cy="2137887"/>
                </a:xfrm>
                <a:custGeom>
                  <a:avLst/>
                  <a:gdLst>
                    <a:gd name="connsiteX0" fmla="*/ 0 w 2116183"/>
                    <a:gd name="connsiteY0" fmla="*/ 637713 h 2137887"/>
                    <a:gd name="connsiteX1" fmla="*/ 640080 w 2116183"/>
                    <a:gd name="connsiteY1" fmla="*/ 76010 h 2137887"/>
                    <a:gd name="connsiteX2" fmla="*/ 1502229 w 2116183"/>
                    <a:gd name="connsiteY2" fmla="*/ 2126878 h 2137887"/>
                    <a:gd name="connsiteX3" fmla="*/ 2116183 w 2116183"/>
                    <a:gd name="connsiteY3" fmla="*/ 742215 h 2137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6183" h="2137887">
                      <a:moveTo>
                        <a:pt x="0" y="637713"/>
                      </a:moveTo>
                      <a:cubicBezTo>
                        <a:pt x="194854" y="232764"/>
                        <a:pt x="389709" y="-172184"/>
                        <a:pt x="640080" y="76010"/>
                      </a:cubicBezTo>
                      <a:cubicBezTo>
                        <a:pt x="890451" y="324204"/>
                        <a:pt x="1256212" y="2015844"/>
                        <a:pt x="1502229" y="2126878"/>
                      </a:cubicBezTo>
                      <a:cubicBezTo>
                        <a:pt x="1748246" y="2237912"/>
                        <a:pt x="1932214" y="1490063"/>
                        <a:pt x="2116183" y="742215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3756"/>
                </a:p>
              </p:txBody>
            </p:sp>
            <p:grpSp>
              <p:nvGrpSpPr>
                <p:cNvPr id="37" name="Groep 54">
                  <a:extLst>
                    <a:ext uri="{FF2B5EF4-FFF2-40B4-BE49-F238E27FC236}">
                      <a16:creationId xmlns:a16="http://schemas.microsoft.com/office/drawing/2014/main" id="{2421DEB0-3A36-3DB8-0AED-B1D8CA89D779}"/>
                    </a:ext>
                  </a:extLst>
                </p:cNvPr>
                <p:cNvGrpSpPr/>
                <p:nvPr/>
              </p:nvGrpSpPr>
              <p:grpSpPr>
                <a:xfrm>
                  <a:off x="4918462" y="1073593"/>
                  <a:ext cx="3912500" cy="2983956"/>
                  <a:chOff x="4918462" y="1073593"/>
                  <a:chExt cx="3912500" cy="2983956"/>
                </a:xfrm>
              </p:grpSpPr>
              <p:sp>
                <p:nvSpPr>
                  <p:cNvPr id="38" name="Vrije vorm: vorm 55">
                    <a:extLst>
                      <a:ext uri="{FF2B5EF4-FFF2-40B4-BE49-F238E27FC236}">
                        <a16:creationId xmlns:a16="http://schemas.microsoft.com/office/drawing/2014/main" id="{27E87CA9-5A41-9B5D-27A3-41702A3B0EC7}"/>
                      </a:ext>
                    </a:extLst>
                  </p:cNvPr>
                  <p:cNvSpPr/>
                  <p:nvPr/>
                </p:nvSpPr>
                <p:spPr>
                  <a:xfrm>
                    <a:off x="4943177" y="1185671"/>
                    <a:ext cx="3887785" cy="2137887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6183" h="2137887">
                        <a:moveTo>
                          <a:pt x="0" y="637713"/>
                        </a:moveTo>
                        <a:cubicBezTo>
                          <a:pt x="194854" y="232764"/>
                          <a:pt x="389709" y="-172184"/>
                          <a:pt x="640080" y="76010"/>
                        </a:cubicBezTo>
                        <a:cubicBezTo>
                          <a:pt x="890451" y="324204"/>
                          <a:pt x="1256212" y="2015844"/>
                          <a:pt x="1502229" y="2126878"/>
                        </a:cubicBezTo>
                        <a:cubicBezTo>
                          <a:pt x="1748246" y="2237912"/>
                          <a:pt x="1932214" y="1490063"/>
                          <a:pt x="2116183" y="74221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39" name="Vrije vorm: vorm 56">
                    <a:extLst>
                      <a:ext uri="{FF2B5EF4-FFF2-40B4-BE49-F238E27FC236}">
                        <a16:creationId xmlns:a16="http://schemas.microsoft.com/office/drawing/2014/main" id="{FB1FAEAD-AFAF-8065-8E17-3F2A72490132}"/>
                      </a:ext>
                    </a:extLst>
                  </p:cNvPr>
                  <p:cNvSpPr/>
                  <p:nvPr/>
                </p:nvSpPr>
                <p:spPr>
                  <a:xfrm>
                    <a:off x="4918463" y="1138243"/>
                    <a:ext cx="3912499" cy="1811562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29635"/>
                      <a:gd name="connsiteY0" fmla="*/ 784724 h 2111903"/>
                      <a:gd name="connsiteX1" fmla="*/ 653532 w 2129635"/>
                      <a:gd name="connsiteY1" fmla="*/ 50026 h 2111903"/>
                      <a:gd name="connsiteX2" fmla="*/ 1515681 w 2129635"/>
                      <a:gd name="connsiteY2" fmla="*/ 2100894 h 2111903"/>
                      <a:gd name="connsiteX3" fmla="*/ 2129635 w 2129635"/>
                      <a:gd name="connsiteY3" fmla="*/ 716231 h 2111903"/>
                      <a:gd name="connsiteX0" fmla="*/ 0 w 2129635"/>
                      <a:gd name="connsiteY0" fmla="*/ 792418 h 2119597"/>
                      <a:gd name="connsiteX1" fmla="*/ 613177 w 2129635"/>
                      <a:gd name="connsiteY1" fmla="*/ 49482 h 2119597"/>
                      <a:gd name="connsiteX2" fmla="*/ 1515681 w 2129635"/>
                      <a:gd name="connsiteY2" fmla="*/ 2108588 h 2119597"/>
                      <a:gd name="connsiteX3" fmla="*/ 2129635 w 2129635"/>
                      <a:gd name="connsiteY3" fmla="*/ 723925 h 2119597"/>
                      <a:gd name="connsiteX0" fmla="*/ 0 w 2129635"/>
                      <a:gd name="connsiteY0" fmla="*/ 808436 h 2412983"/>
                      <a:gd name="connsiteX1" fmla="*/ 613177 w 2129635"/>
                      <a:gd name="connsiteY1" fmla="*/ 65500 h 2412983"/>
                      <a:gd name="connsiteX2" fmla="*/ 1538101 w 2129635"/>
                      <a:gd name="connsiteY2" fmla="*/ 2404693 h 2412983"/>
                      <a:gd name="connsiteX3" fmla="*/ 2129635 w 2129635"/>
                      <a:gd name="connsiteY3" fmla="*/ 739943 h 2412983"/>
                      <a:gd name="connsiteX0" fmla="*/ 0 w 2129635"/>
                      <a:gd name="connsiteY0" fmla="*/ 547168 h 2151715"/>
                      <a:gd name="connsiteX1" fmla="*/ 667539 w 2129635"/>
                      <a:gd name="connsiteY1" fmla="*/ 99326 h 2151715"/>
                      <a:gd name="connsiteX2" fmla="*/ 1538101 w 2129635"/>
                      <a:gd name="connsiteY2" fmla="*/ 2143425 h 2151715"/>
                      <a:gd name="connsiteX3" fmla="*/ 2129635 w 2129635"/>
                      <a:gd name="connsiteY3" fmla="*/ 478675 h 2151715"/>
                      <a:gd name="connsiteX0" fmla="*/ 0 w 2129635"/>
                      <a:gd name="connsiteY0" fmla="*/ 524502 h 1811562"/>
                      <a:gd name="connsiteX1" fmla="*/ 667539 w 2129635"/>
                      <a:gd name="connsiteY1" fmla="*/ 76660 h 1811562"/>
                      <a:gd name="connsiteX2" fmla="*/ 1524511 w 2129635"/>
                      <a:gd name="connsiteY2" fmla="*/ 1800006 h 1811562"/>
                      <a:gd name="connsiteX3" fmla="*/ 2129635 w 2129635"/>
                      <a:gd name="connsiteY3" fmla="*/ 456009 h 181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9635" h="1811562">
                        <a:moveTo>
                          <a:pt x="0" y="524502"/>
                        </a:moveTo>
                        <a:cubicBezTo>
                          <a:pt x="194854" y="119553"/>
                          <a:pt x="413454" y="-135924"/>
                          <a:pt x="667539" y="76660"/>
                        </a:cubicBezTo>
                        <a:cubicBezTo>
                          <a:pt x="921624" y="289244"/>
                          <a:pt x="1278494" y="1688972"/>
                          <a:pt x="1524511" y="1800006"/>
                        </a:cubicBezTo>
                        <a:cubicBezTo>
                          <a:pt x="1770528" y="1911040"/>
                          <a:pt x="1945666" y="1203857"/>
                          <a:pt x="2129635" y="456009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40" name="Vrije vorm: vorm 57">
                    <a:extLst>
                      <a:ext uri="{FF2B5EF4-FFF2-40B4-BE49-F238E27FC236}">
                        <a16:creationId xmlns:a16="http://schemas.microsoft.com/office/drawing/2014/main" id="{4ADC200E-A401-4B5D-3C5A-B26F164D0F5B}"/>
                      </a:ext>
                    </a:extLst>
                  </p:cNvPr>
                  <p:cNvSpPr/>
                  <p:nvPr/>
                </p:nvSpPr>
                <p:spPr>
                  <a:xfrm>
                    <a:off x="4918462" y="1073593"/>
                    <a:ext cx="3912499" cy="1529351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29635"/>
                      <a:gd name="connsiteY0" fmla="*/ 887610 h 2099459"/>
                      <a:gd name="connsiteX1" fmla="*/ 653532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887610 h 2099459"/>
                      <a:gd name="connsiteX1" fmla="*/ 595240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887610 h 2099459"/>
                      <a:gd name="connsiteX1" fmla="*/ 613176 w 2129635"/>
                      <a:gd name="connsiteY1" fmla="*/ 37582 h 2099459"/>
                      <a:gd name="connsiteX2" fmla="*/ 1515681 w 2129635"/>
                      <a:gd name="connsiteY2" fmla="*/ 2088450 h 2099459"/>
                      <a:gd name="connsiteX3" fmla="*/ 2129635 w 2129635"/>
                      <a:gd name="connsiteY3" fmla="*/ 703787 h 2099459"/>
                      <a:gd name="connsiteX0" fmla="*/ 0 w 2129635"/>
                      <a:gd name="connsiteY0" fmla="*/ 913559 h 2615636"/>
                      <a:gd name="connsiteX1" fmla="*/ 613176 w 2129635"/>
                      <a:gd name="connsiteY1" fmla="*/ 63531 h 2615636"/>
                      <a:gd name="connsiteX2" fmla="*/ 1542585 w 2129635"/>
                      <a:gd name="connsiteY2" fmla="*/ 2608670 h 2615636"/>
                      <a:gd name="connsiteX3" fmla="*/ 2129635 w 2129635"/>
                      <a:gd name="connsiteY3" fmla="*/ 729736 h 2615636"/>
                      <a:gd name="connsiteX0" fmla="*/ 0 w 2129635"/>
                      <a:gd name="connsiteY0" fmla="*/ 455702 h 2157779"/>
                      <a:gd name="connsiteX1" fmla="*/ 694720 w 2129635"/>
                      <a:gd name="connsiteY1" fmla="*/ 131710 h 2157779"/>
                      <a:gd name="connsiteX2" fmla="*/ 1542585 w 2129635"/>
                      <a:gd name="connsiteY2" fmla="*/ 2150813 h 2157779"/>
                      <a:gd name="connsiteX3" fmla="*/ 2129635 w 2129635"/>
                      <a:gd name="connsiteY3" fmla="*/ 271879 h 2157779"/>
                      <a:gd name="connsiteX0" fmla="*/ 0 w 2129635"/>
                      <a:gd name="connsiteY0" fmla="*/ 412987 h 1542927"/>
                      <a:gd name="connsiteX1" fmla="*/ 694720 w 2129635"/>
                      <a:gd name="connsiteY1" fmla="*/ 88995 h 1542927"/>
                      <a:gd name="connsiteX2" fmla="*/ 1549380 w 2129635"/>
                      <a:gd name="connsiteY2" fmla="*/ 1530742 h 1542927"/>
                      <a:gd name="connsiteX3" fmla="*/ 2129635 w 2129635"/>
                      <a:gd name="connsiteY3" fmla="*/ 229164 h 1542927"/>
                      <a:gd name="connsiteX0" fmla="*/ 0 w 2129635"/>
                      <a:gd name="connsiteY0" fmla="*/ 412037 h 1529352"/>
                      <a:gd name="connsiteX1" fmla="*/ 694720 w 2129635"/>
                      <a:gd name="connsiteY1" fmla="*/ 88045 h 1529352"/>
                      <a:gd name="connsiteX2" fmla="*/ 1501813 w 2129635"/>
                      <a:gd name="connsiteY2" fmla="*/ 1516962 h 1529352"/>
                      <a:gd name="connsiteX3" fmla="*/ 2129635 w 2129635"/>
                      <a:gd name="connsiteY3" fmla="*/ 228214 h 1529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9635" h="1529352">
                        <a:moveTo>
                          <a:pt x="0" y="412037"/>
                        </a:moveTo>
                        <a:cubicBezTo>
                          <a:pt x="194854" y="7088"/>
                          <a:pt x="444418" y="-96109"/>
                          <a:pt x="694720" y="88045"/>
                        </a:cubicBezTo>
                        <a:cubicBezTo>
                          <a:pt x="945022" y="272199"/>
                          <a:pt x="1255796" y="1405928"/>
                          <a:pt x="1501813" y="1516962"/>
                        </a:cubicBezTo>
                        <a:cubicBezTo>
                          <a:pt x="1747830" y="1627996"/>
                          <a:pt x="1945666" y="976062"/>
                          <a:pt x="2129635" y="22821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41" name="Vrije vorm: vorm 58">
                    <a:extLst>
                      <a:ext uri="{FF2B5EF4-FFF2-40B4-BE49-F238E27FC236}">
                        <a16:creationId xmlns:a16="http://schemas.microsoft.com/office/drawing/2014/main" id="{4022AE0A-3B9F-C103-A4D4-0E8A80668CA5}"/>
                      </a:ext>
                    </a:extLst>
                  </p:cNvPr>
                  <p:cNvSpPr/>
                  <p:nvPr/>
                </p:nvSpPr>
                <p:spPr>
                  <a:xfrm>
                    <a:off x="4951413" y="1218665"/>
                    <a:ext cx="3879547" cy="2430289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16183"/>
                      <a:gd name="connsiteY0" fmla="*/ 825166 h 2325340"/>
                      <a:gd name="connsiteX1" fmla="*/ 604208 w 2116183"/>
                      <a:gd name="connsiteY1" fmla="*/ 57517 h 2325340"/>
                      <a:gd name="connsiteX2" fmla="*/ 1502229 w 2116183"/>
                      <a:gd name="connsiteY2" fmla="*/ 2314331 h 2325340"/>
                      <a:gd name="connsiteX3" fmla="*/ 2116183 w 2116183"/>
                      <a:gd name="connsiteY3" fmla="*/ 929668 h 2325340"/>
                      <a:gd name="connsiteX0" fmla="*/ 0 w 2116183"/>
                      <a:gd name="connsiteY0" fmla="*/ 910127 h 2410301"/>
                      <a:gd name="connsiteX1" fmla="*/ 604208 w 2116183"/>
                      <a:gd name="connsiteY1" fmla="*/ 51862 h 2410301"/>
                      <a:gd name="connsiteX2" fmla="*/ 1502229 w 2116183"/>
                      <a:gd name="connsiteY2" fmla="*/ 2399292 h 2410301"/>
                      <a:gd name="connsiteX3" fmla="*/ 2116183 w 2116183"/>
                      <a:gd name="connsiteY3" fmla="*/ 1014629 h 2410301"/>
                      <a:gd name="connsiteX0" fmla="*/ 0 w 2111699"/>
                      <a:gd name="connsiteY0" fmla="*/ 773596 h 2430289"/>
                      <a:gd name="connsiteX1" fmla="*/ 599724 w 2111699"/>
                      <a:gd name="connsiteY1" fmla="*/ 71850 h 2430289"/>
                      <a:gd name="connsiteX2" fmla="*/ 1497745 w 2111699"/>
                      <a:gd name="connsiteY2" fmla="*/ 2419280 h 2430289"/>
                      <a:gd name="connsiteX3" fmla="*/ 2111699 w 2111699"/>
                      <a:gd name="connsiteY3" fmla="*/ 1034617 h 2430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1699" h="2430289">
                        <a:moveTo>
                          <a:pt x="0" y="773596"/>
                        </a:moveTo>
                        <a:cubicBezTo>
                          <a:pt x="194854" y="368647"/>
                          <a:pt x="350100" y="-202431"/>
                          <a:pt x="599724" y="71850"/>
                        </a:cubicBezTo>
                        <a:cubicBezTo>
                          <a:pt x="849348" y="346131"/>
                          <a:pt x="1251728" y="2308246"/>
                          <a:pt x="1497745" y="2419280"/>
                        </a:cubicBezTo>
                        <a:cubicBezTo>
                          <a:pt x="1743762" y="2530314"/>
                          <a:pt x="1927730" y="1782465"/>
                          <a:pt x="2111699" y="1034617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  <p:sp>
                <p:nvSpPr>
                  <p:cNvPr id="42" name="Vrije vorm: vorm 59">
                    <a:extLst>
                      <a:ext uri="{FF2B5EF4-FFF2-40B4-BE49-F238E27FC236}">
                        <a16:creationId xmlns:a16="http://schemas.microsoft.com/office/drawing/2014/main" id="{AB24414F-495C-599E-763D-69238472E2E8}"/>
                      </a:ext>
                    </a:extLst>
                  </p:cNvPr>
                  <p:cNvSpPr/>
                  <p:nvPr/>
                </p:nvSpPr>
                <p:spPr>
                  <a:xfrm>
                    <a:off x="4918462" y="1299748"/>
                    <a:ext cx="3879547" cy="2757801"/>
                  </a:xfrm>
                  <a:custGeom>
                    <a:avLst/>
                    <a:gdLst>
                      <a:gd name="connsiteX0" fmla="*/ 0 w 2116183"/>
                      <a:gd name="connsiteY0" fmla="*/ 637713 h 2137887"/>
                      <a:gd name="connsiteX1" fmla="*/ 640080 w 2116183"/>
                      <a:gd name="connsiteY1" fmla="*/ 76010 h 2137887"/>
                      <a:gd name="connsiteX2" fmla="*/ 1502229 w 2116183"/>
                      <a:gd name="connsiteY2" fmla="*/ 2126878 h 2137887"/>
                      <a:gd name="connsiteX3" fmla="*/ 2116183 w 2116183"/>
                      <a:gd name="connsiteY3" fmla="*/ 742215 h 2137887"/>
                      <a:gd name="connsiteX0" fmla="*/ 0 w 2116183"/>
                      <a:gd name="connsiteY0" fmla="*/ 988225 h 2488399"/>
                      <a:gd name="connsiteX1" fmla="*/ 599724 w 2116183"/>
                      <a:gd name="connsiteY1" fmla="*/ 47581 h 2488399"/>
                      <a:gd name="connsiteX2" fmla="*/ 1502229 w 2116183"/>
                      <a:gd name="connsiteY2" fmla="*/ 2477390 h 2488399"/>
                      <a:gd name="connsiteX3" fmla="*/ 2116183 w 2116183"/>
                      <a:gd name="connsiteY3" fmla="*/ 1092727 h 2488399"/>
                      <a:gd name="connsiteX0" fmla="*/ 0 w 2116183"/>
                      <a:gd name="connsiteY0" fmla="*/ 1233840 h 2734014"/>
                      <a:gd name="connsiteX1" fmla="*/ 617660 w 2116183"/>
                      <a:gd name="connsiteY1" fmla="*/ 37823 h 2734014"/>
                      <a:gd name="connsiteX2" fmla="*/ 1502229 w 2116183"/>
                      <a:gd name="connsiteY2" fmla="*/ 2723005 h 2734014"/>
                      <a:gd name="connsiteX3" fmla="*/ 2116183 w 2116183"/>
                      <a:gd name="connsiteY3" fmla="*/ 1338342 h 2734014"/>
                      <a:gd name="connsiteX0" fmla="*/ 0 w 2111699"/>
                      <a:gd name="connsiteY0" fmla="*/ 994016 h 2757801"/>
                      <a:gd name="connsiteX1" fmla="*/ 613176 w 2111699"/>
                      <a:gd name="connsiteY1" fmla="*/ 61610 h 2757801"/>
                      <a:gd name="connsiteX2" fmla="*/ 1497745 w 2111699"/>
                      <a:gd name="connsiteY2" fmla="*/ 2746792 h 2757801"/>
                      <a:gd name="connsiteX3" fmla="*/ 2111699 w 2111699"/>
                      <a:gd name="connsiteY3" fmla="*/ 1362129 h 2757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11699" h="2757801">
                        <a:moveTo>
                          <a:pt x="0" y="994016"/>
                        </a:moveTo>
                        <a:cubicBezTo>
                          <a:pt x="194854" y="589067"/>
                          <a:pt x="363552" y="-230519"/>
                          <a:pt x="613176" y="61610"/>
                        </a:cubicBezTo>
                        <a:cubicBezTo>
                          <a:pt x="862800" y="353739"/>
                          <a:pt x="1251728" y="2635758"/>
                          <a:pt x="1497745" y="2746792"/>
                        </a:cubicBezTo>
                        <a:cubicBezTo>
                          <a:pt x="1743762" y="2857826"/>
                          <a:pt x="1927730" y="2109977"/>
                          <a:pt x="2111699" y="1362129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3756"/>
                  </a:p>
                </p:txBody>
              </p:sp>
            </p:grpSp>
          </p:grpSp>
          <p:cxnSp>
            <p:nvCxnSpPr>
              <p:cNvPr id="25" name="Rechte verbindingslijn 49">
                <a:extLst>
                  <a:ext uri="{FF2B5EF4-FFF2-40B4-BE49-F238E27FC236}">
                    <a16:creationId xmlns:a16="http://schemas.microsoft.com/office/drawing/2014/main" id="{43730625-D62C-38E4-44BE-7D753A3B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706" y="667202"/>
                <a:ext cx="30240" cy="27307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50">
                <a:extLst>
                  <a:ext uri="{FF2B5EF4-FFF2-40B4-BE49-F238E27FC236}">
                    <a16:creationId xmlns:a16="http://schemas.microsoft.com/office/drawing/2014/main" id="{7B5234A6-4247-2379-C8A0-5D544FFAD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900" y="836416"/>
                <a:ext cx="0" cy="7421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52">
                <a:extLst>
                  <a:ext uri="{FF2B5EF4-FFF2-40B4-BE49-F238E27FC236}">
                    <a16:creationId xmlns:a16="http://schemas.microsoft.com/office/drawing/2014/main" id="{83C46A5B-2777-6437-8579-4520775E3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2960" y="2254614"/>
                <a:ext cx="0" cy="191701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ep 64">
              <a:extLst>
                <a:ext uri="{FF2B5EF4-FFF2-40B4-BE49-F238E27FC236}">
                  <a16:creationId xmlns:a16="http://schemas.microsoft.com/office/drawing/2014/main" id="{69FE3A30-71EF-55C2-BAF8-8CDE2F41A610}"/>
                </a:ext>
              </a:extLst>
            </p:cNvPr>
            <p:cNvGrpSpPr/>
            <p:nvPr/>
          </p:nvGrpSpPr>
          <p:grpSpPr>
            <a:xfrm>
              <a:off x="13237032" y="7880113"/>
              <a:ext cx="1757596" cy="1634441"/>
              <a:chOff x="8889706" y="1004639"/>
              <a:chExt cx="1488727" cy="1628494"/>
            </a:xfrm>
          </p:grpSpPr>
          <p:sp>
            <p:nvSpPr>
              <p:cNvPr id="44" name="Tekstvak 65">
                <a:extLst>
                  <a:ext uri="{FF2B5EF4-FFF2-40B4-BE49-F238E27FC236}">
                    <a16:creationId xmlns:a16="http://schemas.microsoft.com/office/drawing/2014/main" id="{8C0B9CCB-6D09-2E87-72D5-5564D9BBF8F5}"/>
                  </a:ext>
                </a:extLst>
              </p:cNvPr>
              <p:cNvSpPr txBox="1"/>
              <p:nvPr/>
            </p:nvSpPr>
            <p:spPr>
              <a:xfrm>
                <a:off x="8889706" y="1004639"/>
                <a:ext cx="1488727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Forecast + 2σ ≈ P98</a:t>
                </a:r>
              </a:p>
            </p:txBody>
          </p:sp>
          <p:sp>
            <p:nvSpPr>
              <p:cNvPr id="45" name="Tekstvak 66">
                <a:extLst>
                  <a:ext uri="{FF2B5EF4-FFF2-40B4-BE49-F238E27FC236}">
                    <a16:creationId xmlns:a16="http://schemas.microsoft.com/office/drawing/2014/main" id="{F08F919B-9DB9-5B1D-2B29-D47CD1BB7706}"/>
                  </a:ext>
                </a:extLst>
              </p:cNvPr>
              <p:cNvSpPr txBox="1"/>
              <p:nvPr/>
            </p:nvSpPr>
            <p:spPr>
              <a:xfrm>
                <a:off x="8892728" y="1295188"/>
                <a:ext cx="1479222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Forecast +   σ ≈ P84</a:t>
                </a:r>
              </a:p>
            </p:txBody>
          </p:sp>
          <p:sp>
            <p:nvSpPr>
              <p:cNvPr id="46" name="Tekstvak 67">
                <a:extLst>
                  <a:ext uri="{FF2B5EF4-FFF2-40B4-BE49-F238E27FC236}">
                    <a16:creationId xmlns:a16="http://schemas.microsoft.com/office/drawing/2014/main" id="{4272E538-080D-C604-427E-41C9E97FD6FC}"/>
                  </a:ext>
                </a:extLst>
              </p:cNvPr>
              <p:cNvSpPr txBox="1"/>
              <p:nvPr/>
            </p:nvSpPr>
            <p:spPr>
              <a:xfrm>
                <a:off x="8898933" y="1650235"/>
                <a:ext cx="1457497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Forecast         = P50</a:t>
                </a:r>
              </a:p>
            </p:txBody>
          </p:sp>
          <p:sp>
            <p:nvSpPr>
              <p:cNvPr id="47" name="Tekstvak 68">
                <a:extLst>
                  <a:ext uri="{FF2B5EF4-FFF2-40B4-BE49-F238E27FC236}">
                    <a16:creationId xmlns:a16="http://schemas.microsoft.com/office/drawing/2014/main" id="{30219888-9B84-CD29-3C73-10B3ED5ED863}"/>
                  </a:ext>
                </a:extLst>
              </p:cNvPr>
              <p:cNvSpPr txBox="1"/>
              <p:nvPr/>
            </p:nvSpPr>
            <p:spPr>
              <a:xfrm>
                <a:off x="8889706" y="2302838"/>
                <a:ext cx="1456140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Forecast - 2σ ≈ P02</a:t>
                </a:r>
              </a:p>
            </p:txBody>
          </p:sp>
          <p:sp>
            <p:nvSpPr>
              <p:cNvPr id="52" name="Tekstvak 69">
                <a:extLst>
                  <a:ext uri="{FF2B5EF4-FFF2-40B4-BE49-F238E27FC236}">
                    <a16:creationId xmlns:a16="http://schemas.microsoft.com/office/drawing/2014/main" id="{A6BC4885-775A-6E2E-8646-CEC7D8CF330E}"/>
                  </a:ext>
                </a:extLst>
              </p:cNvPr>
              <p:cNvSpPr txBox="1"/>
              <p:nvPr/>
            </p:nvSpPr>
            <p:spPr>
              <a:xfrm>
                <a:off x="8889706" y="1962658"/>
                <a:ext cx="1446635" cy="3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554"/>
                  <a:t>Forecast -   σ ≈ P16</a:t>
                </a:r>
              </a:p>
            </p:txBody>
          </p:sp>
        </p:grpSp>
      </p:grpSp>
      <p:sp>
        <p:nvSpPr>
          <p:cNvPr id="72" name="Tekstvak 73">
            <a:extLst>
              <a:ext uri="{FF2B5EF4-FFF2-40B4-BE49-F238E27FC236}">
                <a16:creationId xmlns:a16="http://schemas.microsoft.com/office/drawing/2014/main" id="{1C0AD032-CDCE-2F4B-F89C-A441D709EDC7}"/>
              </a:ext>
            </a:extLst>
          </p:cNvPr>
          <p:cNvSpPr txBox="1"/>
          <p:nvPr/>
        </p:nvSpPr>
        <p:spPr>
          <a:xfrm>
            <a:off x="6841168" y="11349469"/>
            <a:ext cx="6228865" cy="1308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sz="1550" dirty="0" err="1">
                <a:cs typeface="Calibri"/>
              </a:rPr>
              <a:t>Given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percentiles</a:t>
            </a:r>
            <a:r>
              <a:rPr lang="nl-NL" sz="1550" dirty="0">
                <a:cs typeface="Calibri"/>
              </a:rPr>
              <a:t>, </a:t>
            </a:r>
            <a:r>
              <a:rPr lang="nl-NL" sz="1550" dirty="0" err="1">
                <a:cs typeface="Calibri"/>
              </a:rPr>
              <a:t>the</a:t>
            </a:r>
            <a:r>
              <a:rPr lang="nl-NL" sz="1550" dirty="0">
                <a:cs typeface="Calibri"/>
              </a:rPr>
              <a:t> standard </a:t>
            </a:r>
            <a:r>
              <a:rPr lang="nl-NL" sz="1550" dirty="0" err="1">
                <a:cs typeface="Calibri"/>
              </a:rPr>
              <a:t>deviation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can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be</a:t>
            </a:r>
            <a:r>
              <a:rPr lang="nl-NL" sz="1550" dirty="0">
                <a:cs typeface="Calibri"/>
              </a:rPr>
              <a:t> </a:t>
            </a:r>
            <a:r>
              <a:rPr lang="nl-NL" sz="1550" dirty="0" err="1">
                <a:cs typeface="Calibri"/>
              </a:rPr>
              <a:t>approximated</a:t>
            </a:r>
            <a:r>
              <a:rPr lang="nl-NL" sz="1550" dirty="0">
                <a:cs typeface="Calibri"/>
              </a:rPr>
              <a:t>. For </a:t>
            </a:r>
            <a:r>
              <a:rPr lang="nl-NL" sz="1550" dirty="0" err="1">
                <a:cs typeface="Calibri"/>
              </a:rPr>
              <a:t>example</a:t>
            </a:r>
            <a:r>
              <a:rPr lang="nl-NL" sz="1550" dirty="0">
                <a:cs typeface="Calibri"/>
              </a:rPr>
              <a:t>: </a:t>
            </a:r>
            <a:r>
              <a:rPr lang="nl-NL" sz="1550" dirty="0">
                <a:latin typeface="Consolas"/>
                <a:cs typeface="Calibri"/>
              </a:rPr>
              <a:t>sigma = (p98-p50)/2 </a:t>
            </a:r>
            <a:r>
              <a:rPr lang="nl-NL" sz="1550" dirty="0">
                <a:latin typeface="Consolas"/>
                <a:ea typeface="+mn-lt"/>
                <a:cs typeface="+mn-lt"/>
              </a:rPr>
              <a:t>or sigma</a:t>
            </a:r>
            <a:r>
              <a:rPr lang="nl-NL" sz="1550" dirty="0">
                <a:latin typeface="Consolas"/>
                <a:cs typeface="Calibri"/>
              </a:rPr>
              <a:t> = (p84-p50).</a:t>
            </a:r>
            <a:br>
              <a:rPr lang="nl-NL" sz="1550" dirty="0">
                <a:latin typeface="Consolas"/>
                <a:cs typeface="Calibri"/>
              </a:rPr>
            </a:br>
            <a:r>
              <a:rPr lang="nl-NL" sz="1600" dirty="0" err="1">
                <a:latin typeface="Calibri"/>
                <a:cs typeface="Calibri"/>
              </a:rPr>
              <a:t>However</a:t>
            </a:r>
            <a:r>
              <a:rPr lang="nl-NL" sz="1600" dirty="0">
                <a:latin typeface="Calibri"/>
                <a:cs typeface="Calibri"/>
              </a:rPr>
              <a:t>, </a:t>
            </a:r>
            <a:r>
              <a:rPr lang="nl-NL" sz="1600" dirty="0" err="1">
                <a:latin typeface="Calibri"/>
                <a:cs typeface="Calibri"/>
              </a:rPr>
              <a:t>since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errors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typically</a:t>
            </a:r>
            <a:r>
              <a:rPr lang="nl-NL" sz="1600" dirty="0">
                <a:latin typeface="Calibri"/>
                <a:cs typeface="Calibri"/>
              </a:rPr>
              <a:t> are </a:t>
            </a:r>
            <a:r>
              <a:rPr lang="nl-NL" sz="1600" dirty="0" err="1">
                <a:latin typeface="Calibri"/>
                <a:cs typeface="Calibri"/>
              </a:rPr>
              <a:t>not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normally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distributed</a:t>
            </a:r>
            <a:r>
              <a:rPr lang="nl-NL" sz="1600" dirty="0">
                <a:latin typeface="Calibri"/>
                <a:cs typeface="Calibri"/>
              </a:rPr>
              <a:t>, these </a:t>
            </a:r>
            <a:r>
              <a:rPr lang="nl-NL" sz="1600" dirty="0" err="1">
                <a:latin typeface="Calibri"/>
                <a:cs typeface="Calibri"/>
              </a:rPr>
              <a:t>give</a:t>
            </a:r>
            <a:r>
              <a:rPr lang="nl-NL" sz="1600" dirty="0">
                <a:latin typeface="Calibri"/>
                <a:cs typeface="Calibri"/>
              </a:rPr>
              <a:t> different </a:t>
            </a:r>
            <a:r>
              <a:rPr lang="nl-NL" sz="1600" dirty="0" err="1">
                <a:latin typeface="Calibri"/>
                <a:cs typeface="Calibri"/>
              </a:rPr>
              <a:t>results</a:t>
            </a:r>
            <a:r>
              <a:rPr lang="nl-NL" sz="1600" dirty="0">
                <a:latin typeface="Calibri"/>
                <a:cs typeface="Calibri"/>
              </a:rPr>
              <a:t>. Expert </a:t>
            </a:r>
            <a:r>
              <a:rPr lang="nl-NL" sz="1600" dirty="0" err="1">
                <a:latin typeface="Calibri"/>
                <a:cs typeface="Calibri"/>
              </a:rPr>
              <a:t>knowledge</a:t>
            </a:r>
            <a:r>
              <a:rPr lang="nl-NL" sz="1600" dirty="0">
                <a:latin typeface="Calibri"/>
                <a:cs typeface="Calibri"/>
              </a:rPr>
              <a:t> on </a:t>
            </a:r>
            <a:r>
              <a:rPr lang="nl-NL" sz="1600" dirty="0" err="1">
                <a:latin typeface="Calibri"/>
                <a:cs typeface="Calibri"/>
              </a:rPr>
              <a:t>specific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usecases</a:t>
            </a:r>
            <a:r>
              <a:rPr lang="nl-NL" sz="1600" dirty="0">
                <a:latin typeface="Calibri"/>
                <a:cs typeface="Calibri"/>
              </a:rPr>
              <a:t> is </a:t>
            </a:r>
            <a:r>
              <a:rPr lang="nl-NL" sz="1600" dirty="0" err="1">
                <a:latin typeface="Calibri"/>
                <a:cs typeface="Calibri"/>
              </a:rPr>
              <a:t>required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to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define</a:t>
            </a:r>
            <a:r>
              <a:rPr lang="nl-NL" sz="1600" dirty="0">
                <a:latin typeface="Calibri"/>
                <a:cs typeface="Calibri"/>
              </a:rPr>
              <a:t> a </a:t>
            </a:r>
            <a:r>
              <a:rPr lang="nl-NL" sz="1600" dirty="0" err="1">
                <a:latin typeface="Calibri"/>
                <a:cs typeface="Calibri"/>
              </a:rPr>
              <a:t>sensible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strategy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for</a:t>
            </a:r>
            <a:r>
              <a:rPr lang="nl-NL" sz="1600" dirty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this</a:t>
            </a:r>
            <a:r>
              <a:rPr lang="nl-NL" sz="1600" dirty="0">
                <a:latin typeface="Calibri"/>
                <a:cs typeface="Calibri"/>
              </a:rPr>
              <a:t>.</a:t>
            </a:r>
            <a:endParaRPr lang="nl-NL" sz="155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41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482412-5325-1549-3A91-F8C17F040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21946"/>
              </p:ext>
            </p:extLst>
          </p:nvPr>
        </p:nvGraphicFramePr>
        <p:xfrm>
          <a:off x="-1513924" y="2111847"/>
          <a:ext cx="12536827" cy="780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1B3-1B04-8FFD-7BD3-DB9B7890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28CFBE-3CB7-2E25-2068-AC8E0533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8596" y="4753155"/>
            <a:ext cx="16469916" cy="6245419"/>
          </a:xfrm>
        </p:spPr>
      </p:pic>
    </p:spTree>
    <p:extLst>
      <p:ext uri="{BB962C8B-B14F-4D97-AF65-F5344CB8AC3E}">
        <p14:creationId xmlns:p14="http://schemas.microsoft.com/office/powerpoint/2010/main" val="16343050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8beecc2-ced6-421c-bc15-df211b8222da">MY3ZHXHFYATH-1097169095-205</_dlc_DocId>
    <_dlc_DocIdUrl xmlns="c8beecc2-ced6-421c-bc15-df211b8222da">
      <Url>https://alliander.sharepoint.com/teams/KorteTermijnPrognose/_layouts/15/DocIdRedir.aspx?ID=MY3ZHXHFYATH-1097169095-205</Url>
      <Description>MY3ZHXHFYATH-1097169095-205</Description>
    </_dlc_DocIdUrl>
    <lcf76f155ced4ddcb4097134ff3c332f xmlns="640ccf2b-8165-4f30-a862-b98c68ca5b30">
      <Terms xmlns="http://schemas.microsoft.com/office/infopath/2007/PartnerControls"/>
    </lcf76f155ced4ddcb4097134ff3c332f>
    <TaxCatchAll xmlns="9271b1d1-b612-447e-93de-d287d951c771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02EB4DADFF142AE9C2BF7451CC996" ma:contentTypeVersion="12" ma:contentTypeDescription="Een nieuw document maken." ma:contentTypeScope="" ma:versionID="80bf8d89d5a5b8f3da0e557ae6a7b81b">
  <xsd:schema xmlns:xsd="http://www.w3.org/2001/XMLSchema" xmlns:xs="http://www.w3.org/2001/XMLSchema" xmlns:p="http://schemas.microsoft.com/office/2006/metadata/properties" xmlns:ns2="640ccf2b-8165-4f30-a862-b98c68ca5b30" xmlns:ns3="c8beecc2-ced6-421c-bc15-df211b8222da" xmlns:ns4="9271b1d1-b612-447e-93de-d287d951c771" targetNamespace="http://schemas.microsoft.com/office/2006/metadata/properties" ma:root="true" ma:fieldsID="a6bc902f246635dec8612516baa7d643" ns2:_="" ns3:_="" ns4:_="">
    <xsd:import namespace="640ccf2b-8165-4f30-a862-b98c68ca5b30"/>
    <xsd:import namespace="c8beecc2-ced6-421c-bc15-df211b8222da"/>
    <xsd:import namespace="9271b1d1-b612-447e-93de-d287d951c7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ccf2b-8165-4f30-a862-b98c68ca5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c08a313f-cbb5-4c95-83f8-00328ca083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eecc2-ced6-421c-bc15-df211b8222da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5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Id blijven behouden" ma:description="Id behouden tijdens toevoegen." ma:hidden="true" ma:internalName="_dlc_DocIdPersistId" ma:readOnly="true">
      <xsd:simpleType>
        <xsd:restriction base="dms:Boolean"/>
      </xsd:simpleType>
    </xsd:element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1b1d1-b612-447e-93de-d287d951c77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81bc70a-5b94-43b3-8962-e21c7271b1ba}" ma:internalName="TaxCatchAll" ma:showField="CatchAllData" ma:web="c8beecc2-ced6-421c-bc15-df211b8222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610CB-7C74-4043-862F-30FC596EBAF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EAFB44D-2983-4F12-B998-ED284604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5289B-1948-4DCE-80EB-667539FED77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c8beecc2-ced6-421c-bc15-df211b8222da"/>
    <ds:schemaRef ds:uri="http://purl.org/dc/elements/1.1/"/>
    <ds:schemaRef ds:uri="http://schemas.microsoft.com/office/2006/metadata/properties"/>
    <ds:schemaRef ds:uri="640ccf2b-8165-4f30-a862-b98c68ca5b30"/>
    <ds:schemaRef ds:uri="http://schemas.microsoft.com/office/infopath/2007/PartnerControls"/>
    <ds:schemaRef ds:uri="9271b1d1-b612-447e-93de-d287d951c771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C611122-87AD-489E-BF01-4092B6DFB9F7}">
  <ds:schemaRefs>
    <ds:schemaRef ds:uri="640ccf2b-8165-4f30-a862-b98c68ca5b30"/>
    <ds:schemaRef ds:uri="9271b1d1-b612-447e-93de-d287d951c771"/>
    <ds:schemaRef ds:uri="c8beecc2-ced6-421c-bc15-df211b8222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697f104b-d7cb-48c8-ac9f-bd87105bafdc}" enabled="0" method="" siteId="{697f104b-d7cb-48c8-ac9f-bd87105bafd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1032</Words>
  <Application>Microsoft Office PowerPoint</Application>
  <PresentationFormat>Aangepast</PresentationFormat>
  <Paragraphs>248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Söhne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Frank Kreuwel</dc:creator>
  <cp:lastModifiedBy>Frank Kreuwel</cp:lastModifiedBy>
  <cp:revision>38</cp:revision>
  <dcterms:created xsi:type="dcterms:W3CDTF">2023-04-28T10:49:25Z</dcterms:created>
  <dcterms:modified xsi:type="dcterms:W3CDTF">2023-08-04T13:08:39Z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0x01010045F02EB4DADFF142AE9C2BF7451CC996</vt:lpwstr>
  </property>
  <property fmtid="{D5CDD505-2E9C-101B-9397-08002B2CF9AE}" pid="3" name="_dlc_DocIdItemGuid">
    <vt:lpwstr>8987ec70-d067-4b95-bd25-1f7330ed3c5b</vt:lpwstr>
  </property>
  <property fmtid="{D5CDD505-2E9C-101B-9397-08002B2CF9AE}" pid="4" name="MediaServiceImageTags">
    <vt:lpwstr/>
  </property>
</Properties>
</file>