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</p:sldMasterIdLst>
  <p:sldIdLst>
    <p:sldId id="256" r:id="rId1"/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  <p:ext uri="{FD5EFAAD-0ECE-453E-9831-46B23BE46B34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022" autoAdjust="false"/>
    <p:restoredTop sz="94660"/>
  </p:normalViewPr>
  <p:slideViewPr>
    <p:cSldViewPr snapToGrid="false">
      <p:cViewPr varScale="true">
        <p:scale>
          <a:sx n="73" d="100"/>
          <a:sy n="73" d="100"/>
        </p:scale>
        <p:origin x="4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viewProps" Target="viewProps.xml" /><Relationship Id="rId8" Type="http://schemas.openxmlformats.org/officeDocument/2006/relationships/tableStyles" Target="tableStyles.xml" /><Relationship Id="rId7" Type="http://schemas.openxmlformats.org/officeDocument/2006/relationships/presProps" Target="presProps.xml" /><Relationship Id="rId6" Type="http://schemas.openxmlformats.org/officeDocument/2006/relationships/slide" Target="slides/slide6.xml" /><Relationship Id="rId2" Type="http://schemas.openxmlformats.org/officeDocument/2006/relationships/slide" Target="slides/slide2.xml" /><Relationship Id="rId1" Type="http://schemas.openxmlformats.org/officeDocument/2006/relationships/slide" Target="slides/slide1.xml" /><Relationship Id="rId0" Type="http://schemas.openxmlformats.org/officeDocument/2006/relationships/slideMaster" Target="slideMasters/slideMaster1.xml" /><Relationship Id="rId4" Type="http://schemas.openxmlformats.org/officeDocument/2006/relationships/slide" Target="slides/slide4.xml" /><Relationship Id="rId3" Type="http://schemas.openxmlformats.org/officeDocument/2006/relationships/slide" Target="slides/slide3.xml" /><Relationship Id="rId5" Type="http://schemas.openxmlformats.org/officeDocument/2006/relationships/slide" Target="slides/slide5.xml" /></Relationship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/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7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68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69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>
  <p:cSld name="竖排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6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17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18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11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12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22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23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24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29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30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31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38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39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40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4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4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48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49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54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55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56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endParaRPr lang="zh-CN" altLang="en-US"/>
          </a:p>
        </p:txBody>
      </p:sp>
      <p:sp>
        <p:nvSpPr>
          <p:cNvPr id="60" name="文本占位符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61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62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/>
            <a:endParaRPr lang="zh-CN" altLang="en-US"/>
          </a:p>
        </p:txBody>
      </p:sp>
      <p:sp>
        <p:nvSpPr>
          <p:cNvPr id="63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9.xml" /><Relationship Id="rId6" Type="http://schemas.openxmlformats.org/officeDocument/2006/relationships/slideLayout" Target="../slideLayouts/slideLayout7.xml" /><Relationship Id="rId5" Type="http://schemas.openxmlformats.org/officeDocument/2006/relationships/slideLayout" Target="../slideLayouts/slideLayout6.xml" /><Relationship Id="rId1" Type="http://schemas.openxmlformats.org/officeDocument/2006/relationships/slideLayout" Target="../slideLayouts/slideLayout2.xml" /><Relationship Id="rId0" Type="http://schemas.openxmlformats.org/officeDocument/2006/relationships/slideLayout" Target="../slideLayouts/slideLayout1.xml" /><Relationship Id="rId7" Type="http://schemas.openxmlformats.org/officeDocument/2006/relationships/slideLayout" Target="../slideLayouts/slideLayout8.xml" /><Relationship Id="rId4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1.xml" /><Relationship Id="rId9" Type="http://schemas.openxmlformats.org/officeDocument/2006/relationships/slideLayout" Target="../slideLayouts/slideLayout10.xml" /><Relationship Id="rId3" Type="http://schemas.openxmlformats.org/officeDocument/2006/relationships/slideLayout" Target="../slideLayouts/slideLayout4.xml" /><Relationship Id="rId11" Type="http://schemas.openxmlformats.org/officeDocument/2006/relationships/theme" Target="../theme/theme1.xml" /><Relationship Id="rId2" Type="http://schemas.openxmlformats.org/officeDocument/2006/relationships/slideLayout" Target="../slideLayouts/slideLayout3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false" anchor="ctr">
            <a:normAutofit/>
          </a:bodyPr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false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2976E4B4-7E99-4CFD-AD9D-6F0617E433DF}" type="datetimeFigureOut">
              <a:rPr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false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E902C48-A674-4FF4-8CB8-A25D28BAE62E}" type="slidenum">
              <a:r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false" eaLnBrk="true" latinLnBrk="false" hangingPunct="true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false" eaLnBrk="true" latinLnBrk="false" hangingPunct="true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false" eaLnBrk="true" latinLnBrk="false" hangingPunct="true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0.xml" /></Relationships>
</file>

<file path=ppt/slides/_rels/slide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pPr/>
            <a:r>
              <a:rPr lang="zh-CN" altLang="en-US" dirty="false"/>
              <a:t>提高认知任务测量可靠性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true"/>
          <p:nvPr/>
        </p:nvSpPr>
        <p:spPr>
          <a:xfrm rot="0" flipH="false" flipV="false">
            <a:off x="668015" y="459803"/>
            <a:ext cx="11094720" cy="8255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/>
            <a:r>
              <a:rPr lang="zh-CN" sz="2400"/>
              <a:t>目标：</a:t>
            </a:r>
            <a:endParaRPr/>
          </a:p>
          <a:p>
            <a:pPr/>
            <a:r>
              <a:rPr lang="zh-CN" sz="2400"/>
              <a:t>针对提高认知任务测量可靠性问题，</a:t>
            </a:r>
            <a:r>
              <a:rPr lang="zh-CN" sz="2400"/>
              <a:t>制定研究方案</a:t>
            </a:r>
            <a:r>
              <a:rPr lang="zh-CN" sz="2400">
                <a:solidFill>
                  <a:srgbClr val="FF0200">
                    <a:alpha val="100000"/>
                  </a:srgbClr>
                </a:solidFill>
              </a:rPr>
              <a:t>并进行预注册底稿的写作</a:t>
            </a:r>
            <a:r>
              <a:rPr lang="zh-CN" sz="2400"/>
              <a:t>。</a:t>
            </a:r>
            <a:endParaRPr/>
          </a:p>
        </p:txBody>
      </p:sp>
      <p:sp>
        <p:nvSpPr>
          <p:cNvPr id="6" name=""/>
          <p:cNvSpPr txBox="true"/>
          <p:nvPr/>
        </p:nvSpPr>
        <p:spPr>
          <a:xfrm rot="0" flipH="false" flipV="false">
            <a:off x="668015" y="1887158"/>
            <a:ext cx="9093200" cy="15557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/>
            <a:r>
              <a:rPr lang="zh-CN" sz="2400"/>
              <a:t>所做工作：</a:t>
            </a:r>
            <a:endParaRPr/>
          </a:p>
          <a:p>
            <a:pPr/>
            <a:r>
              <a:rPr lang="en-US" sz="2400"/>
              <a:t>1. </a:t>
            </a:r>
            <a:r>
              <a:rPr lang="zh-CN" sz="2400"/>
              <a:t>修订实验方案</a:t>
            </a:r>
            <a:endParaRPr/>
          </a:p>
          <a:p>
            <a:pPr/>
            <a:r>
              <a:rPr lang="en-US" sz="2400"/>
              <a:t>2. </a:t>
            </a:r>
            <a:r>
              <a:rPr lang="zh-CN" sz="2400"/>
              <a:t>细化实验步骤，学习计算可靠性统计方法</a:t>
            </a:r>
            <a:endParaRPr/>
          </a:p>
          <a:p>
            <a:pPr/>
            <a:r>
              <a:rPr lang="en-US" sz="2400"/>
              <a:t>3. </a:t>
            </a:r>
            <a:r>
              <a:rPr lang="zh-CN" sz="2400"/>
              <a:t>后续合作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>
          <a:xfrm>
            <a:off x="0" y="77449"/>
            <a:ext cx="5681609" cy="1001338"/>
          </a:xfrm>
        </p:spPr>
        <p:txBody>
          <a:bodyPr/>
          <a:lstStyle/>
          <a:p>
            <a:pPr/>
            <a:r>
              <a:rPr lang="zh-CN" altLang="en-US" dirty="false"/>
              <a:t>主要思路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5327081" y="784853"/>
            <a:ext cx="6715988" cy="5288294"/>
          </a:xfrm>
        </p:spPr>
        <p:txBody>
          <a:bodyPr>
            <a:normAutofit fontScale="10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/>
              <a:t>细化：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1. 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整理</a:t>
            </a:r>
            <a:r>
              <a:rPr lang="zh-CN"/>
              <a:t>现有评估可靠性方法，选出能正确评估可靠性的统计方法，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形成方法论大纲</a:t>
            </a:r>
            <a:r>
              <a:rPr lang="zh-CN">
                <a:solidFill>
                  <a:schemeClr val="accent1">
                    <a:alpha val="100000"/>
                  </a:schemeClr>
                </a:solidFill>
              </a:rPr>
              <a:t>（提供更敏感的工具）。</a:t>
            </a:r>
            <a:endParaRPr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2. 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设计实验研究影响认知任务可靠性的因素，如反馈、测验次数等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。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并制定预注册文档。</a:t>
            </a:r>
            <a:endParaRPr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3. 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项目后期考虑</a:t>
            </a:r>
            <a:r>
              <a:rPr lang="zh-CN"/>
              <a:t>引入其他多模态数据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进行交叉分析</a:t>
            </a:r>
            <a:r>
              <a:rPr lang="zh-CN"/>
              <a:t>，如眼动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数据等</a:t>
            </a:r>
            <a:r>
              <a:rPr lang="zh-CN"/>
              <a:t>。</a:t>
            </a:r>
            <a:endParaRPr/>
          </a:p>
        </p:txBody>
      </p:sp>
      <p:sp>
        <p:nvSpPr>
          <p:cNvPr id="10" name=""/>
          <p:cNvSpPr/>
          <p:nvPr/>
        </p:nvSpPr>
        <p:spPr>
          <a:xfrm rot="0" flipH="false" flipV="false">
            <a:off x="1019374" y="1396759"/>
            <a:ext cx="3279347" cy="80682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  <a:r>
              <a:rPr lang="zh-CN"/>
              <a:t>找寻评估工具</a:t>
            </a:r>
            <a:endParaRPr/>
          </a:p>
        </p:txBody>
      </p:sp>
      <p:sp>
        <p:nvSpPr>
          <p:cNvPr id="11" name=""/>
          <p:cNvSpPr/>
          <p:nvPr/>
        </p:nvSpPr>
        <p:spPr>
          <a:xfrm rot="0" flipH="false" flipV="false">
            <a:off x="1019374" y="3123419"/>
            <a:ext cx="3279347" cy="80682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  <a:r>
              <a:rPr lang="zh-CN"/>
              <a:t>实验设计改进</a:t>
            </a:r>
            <a:endParaRPr/>
          </a:p>
        </p:txBody>
      </p:sp>
      <p:sp>
        <p:nvSpPr>
          <p:cNvPr id="12" name=""/>
          <p:cNvSpPr/>
          <p:nvPr/>
        </p:nvSpPr>
        <p:spPr>
          <a:xfrm rot="0" flipH="false" flipV="false">
            <a:off x="1019374" y="4850079"/>
            <a:ext cx="3279347" cy="80682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  <a:miter lim="800000"/>
          </a:ln>
        </p:spPr>
        <p:txBody>
          <a:bodyPr anchor="ctr"/>
          <a:p>
            <a:pPr algn="ctr"/>
            <a:r>
              <a:rPr lang="zh-CN"/>
              <a:t>引入多模态指标</a:t>
            </a:r>
            <a:endParaRPr/>
          </a:p>
        </p:txBody>
      </p:sp>
      <p:cxnSp>
        <p:nvCxnSpPr>
          <p:cNvPr id="13" name=""/>
          <p:cNvCxnSpPr>
            <a:stCxn id="10" idx="2"/>
            <a:endCxn id="11" idx="0"/>
          </p:cNvCxnSpPr>
          <p:nvPr/>
        </p:nvCxnSpPr>
        <p:spPr>
          <a:xfrm rot="0" flipH="false" flipV="false">
            <a:off x="2659048" y="2203582"/>
            <a:ext cx="13013" cy="919837"/>
          </a:xfrm>
          <a:prstGeom prst="straightConnector1"/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  <p:cxnSp>
        <p:nvCxnSpPr>
          <p:cNvPr id="14" name=""/>
          <p:cNvCxnSpPr/>
          <p:nvPr/>
        </p:nvCxnSpPr>
        <p:spPr>
          <a:xfrm rot="0" flipH="false" flipV="false">
            <a:off x="2672061" y="3930242"/>
            <a:ext cx="13013" cy="919837"/>
          </a:xfrm>
          <a:prstGeom prst="straightConnector1"/>
          <a:ln w="25400">
            <a:solidFill>
              <a:srgbClr val="000000">
                <a:alpha val="100000"/>
              </a:srgbClr>
            </a:solidFill>
            <a:prstDash val="solid"/>
            <a:headEnd/>
            <a:tailEnd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true"/>
          </p:cNvSpPr>
          <p:nvPr>
            <p:ph type="title"/>
          </p:nvPr>
        </p:nvSpPr>
        <p:spPr>
          <a:xfrm rot="0" flipH="false" flipV="false">
            <a:off x="0" y="0"/>
            <a:ext cx="10515600" cy="847144"/>
          </a:xfrm>
        </p:spPr>
        <p:txBody>
          <a:bodyPr>
            <a:normAutofit fontScale="100000"/>
          </a:bodyPr>
          <a:lstStyle/>
          <a:p>
            <a:pPr/>
            <a:r>
              <a:rPr lang="zh-CN" altLang="en-US" dirty="false"/>
              <a:t>影响因素</a:t>
            </a:r>
            <a:endParaRPr/>
          </a:p>
        </p:txBody>
      </p:sp>
      <p:sp>
        <p:nvSpPr>
          <p:cNvPr id="17" name="文本框 3"/>
          <p:cNvSpPr txBox="true"/>
          <p:nvPr/>
        </p:nvSpPr>
        <p:spPr>
          <a:xfrm rot="0" flipH="false" flipV="false">
            <a:off x="473075" y="1126388"/>
            <a:ext cx="11245850" cy="530225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400"/>
              <a:t>人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被试：样本种类</a:t>
            </a:r>
            <a:endParaRPr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主试：指导语类型、呈现形式（纸质、电子等）</a:t>
            </a:r>
            <a:endParaRPr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机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任务主要形式和结果形式</a:t>
            </a:r>
            <a:endParaRPr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难度：均匀分布</a:t>
            </a:r>
            <a:r>
              <a:rPr lang="en-US" sz="1800">
                <a:solidFill>
                  <a:schemeClr val="tx1">
                    <a:alpha val="100000"/>
                  </a:schemeClr>
                </a:solidFill>
              </a:rPr>
              <a:t>(Chandler, J et al.2014)</a:t>
            </a:r>
            <a:endParaRPr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强度：辨别力强的刺激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（</a:t>
            </a:r>
            <a:r>
              <a:rPr lang="en-US" sz="1800">
                <a:solidFill>
                  <a:schemeClr val="tx1">
                    <a:alpha val="100000"/>
                  </a:schemeClr>
                </a:solidFill>
              </a:rPr>
              <a:t>Keutmann et al.2015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）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、聚合实验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（</a:t>
            </a:r>
            <a:r>
              <a:rPr lang="en-US" sz="1800">
                <a:solidFill>
                  <a:schemeClr val="tx1">
                    <a:alpha val="100000"/>
                  </a:schemeClr>
                </a:solidFill>
              </a:rPr>
              <a:t>Kucina et al.2023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）</a:t>
            </a:r>
            <a:endParaRPr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测验长度</a:t>
            </a:r>
            <a:r>
              <a:rPr lang="en-US" sz="1800">
                <a:solidFill>
                  <a:schemeClr val="tx1">
                    <a:alpha val="100000"/>
                  </a:schemeClr>
                </a:solidFill>
              </a:rPr>
              <a:t>(Farkas et al.2024)</a:t>
            </a:r>
            <a:endParaRPr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其他任务形式</a:t>
            </a:r>
            <a:r>
              <a:rPr lang="en-US" sz="2400">
                <a:solidFill>
                  <a:schemeClr val="tx1">
                    <a:alpha val="100000"/>
                  </a:schemeClr>
                </a:solidFill>
              </a:rPr>
              <a:t>: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如游戏化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（</a:t>
            </a:r>
            <a:r>
              <a:rPr lang="en-US" sz="1800">
                <a:solidFill>
                  <a:schemeClr val="tx1">
                    <a:alpha val="100000"/>
                  </a:schemeClr>
                </a:solidFill>
              </a:rPr>
              <a:t>Verdejo-Garcia, A. et al.2021</a:t>
            </a:r>
            <a:r>
              <a:rPr lang="en-US" sz="1800">
                <a:solidFill>
                  <a:schemeClr val="tx1">
                    <a:alpha val="100000"/>
                  </a:schemeClr>
                </a:solidFill>
              </a:rPr>
              <a:t> 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）</a:t>
            </a: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、自适应等</a:t>
            </a:r>
            <a:endParaRPr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环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间隔时长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（</a:t>
            </a:r>
            <a:r>
              <a:rPr lang="en-US" sz="1800">
                <a:solidFill>
                  <a:schemeClr val="tx1">
                    <a:alpha val="100000"/>
                  </a:schemeClr>
                </a:solidFill>
              </a:rPr>
              <a:t>White et al.2018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）</a:t>
            </a:r>
            <a:endParaRPr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sz="2400">
                <a:solidFill>
                  <a:schemeClr val="tx1">
                    <a:alpha val="100000"/>
                  </a:schemeClr>
                </a:solidFill>
              </a:rPr>
              <a:t>施测情境（是否他人在场）</a:t>
            </a:r>
            <a:endParaRPr/>
          </a:p>
          <a:p>
            <a:pPr lvl="1" indent="0">
              <a:buNone/>
            </a:pPr>
            <a:endParaRPr lang="en-US">
              <a:solidFill>
                <a:schemeClr val="tx1">
                  <a:alpha val="100000"/>
                </a:schemeClr>
              </a:solidFill>
            </a:endParaRPr>
          </a:p>
          <a:p>
            <a:pPr lvl="1" indent="0">
              <a:buNone/>
            </a:pPr>
            <a:endParaRPr lang="en-US">
              <a:solidFill>
                <a:schemeClr val="tx1">
                  <a:alpha val="100000"/>
                </a:schemeClr>
              </a:solidFill>
            </a:endParaRPr>
          </a:p>
          <a:p>
            <a:pPr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 txBox="true"/>
          <p:nvPr/>
        </p:nvSpPr>
        <p:spPr>
          <a:xfrm rot="0" flipH="false" flipV="false">
            <a:off x="811161" y="628976"/>
            <a:ext cx="11499850" cy="47561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p>
            <a:pPr/>
            <a:r>
              <a:rPr lang="zh-CN">
                <a:solidFill>
                  <a:srgbClr val="FF0200">
                    <a:alpha val="100000"/>
                  </a:srgbClr>
                </a:solidFill>
              </a:rPr>
              <a:t>（待定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）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与多模态数据的交叉分析</a:t>
            </a:r>
            <a:endParaRPr/>
          </a:p>
          <a:p>
            <a:pPr/>
            <a:endParaRPr lang="en-US"/>
          </a:p>
          <a:p>
            <a:pPr/>
            <a:r>
              <a:rPr lang="en-US">
                <a:solidFill>
                  <a:srgbClr val="FF0200">
                    <a:alpha val="100000"/>
                  </a:srgbClr>
                </a:solidFill>
              </a:rPr>
              <a:t>fMRI/sMRI</a:t>
            </a:r>
            <a:r>
              <a:rPr lang="zh-CN"/>
              <a:t>：</a:t>
            </a:r>
            <a:endParaRPr/>
          </a:p>
          <a:p>
            <a:pPr/>
            <a:r>
              <a:rPr lang="zh-CN"/>
              <a:t>无论是静息态、任务态的</a:t>
            </a:r>
            <a:r>
              <a:rPr lang="en-US"/>
              <a:t>MRI</a:t>
            </a:r>
            <a:r>
              <a:rPr lang="zh-CN"/>
              <a:t>，</a:t>
            </a:r>
            <a:r>
              <a:rPr lang="zh-CN"/>
              <a:t>可靠性均较差。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en-US"/>
              <a:t>In the brain sciences, similarly low intraclass correlation coefficients were found in a meta-analysis of 90 experiments (mean ICC=0.397),</a:t>
            </a:r>
            <a:endParaRPr/>
          </a:p>
          <a:p>
            <a:pPr/>
            <a:endParaRPr lang="en-US"/>
          </a:p>
          <a:p>
            <a:pPr marL="285750" indent="-285750">
              <a:buFont typeface="Arial" charset="0"/>
              <a:buChar char="•"/>
            </a:pPr>
            <a:r>
              <a:rPr lang="en-US"/>
              <a:t> poor reliability of activity in regions of interest of brain regions across 11 common tasks used within the Human Connectome Project and the Dunedin Study (ICCs=0.067-0.485; Elliott et al., 2020).</a:t>
            </a:r>
            <a:r>
              <a:rPr lang="zh-CN"/>
              <a:t>）</a:t>
            </a:r>
            <a:endParaRPr/>
          </a:p>
          <a:p>
            <a:pPr/>
            <a:endParaRPr lang="en-US"/>
          </a:p>
          <a:p>
            <a:pPr/>
            <a:r>
              <a:rPr lang="en-US">
                <a:solidFill>
                  <a:srgbClr val="FF0200">
                    <a:alpha val="100000"/>
                  </a:srgbClr>
                </a:solidFill>
              </a:rPr>
              <a:t>EEG</a:t>
            </a:r>
            <a:r>
              <a:rPr lang="zh-CN"/>
              <a:t>：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zh-CN"/>
              <a:t>西南大学雷旭教授团队（</a:t>
            </a:r>
            <a:r>
              <a:rPr lang="en-US"/>
              <a:t>2020</a:t>
            </a:r>
            <a:r>
              <a:rPr lang="zh-CN"/>
              <a:t>）系统地对静息态脑电图的重测信度，睁眼状态（</a:t>
            </a:r>
            <a:r>
              <a:rPr lang="en-US"/>
              <a:t>0.3-0.65</a:t>
            </a:r>
            <a:r>
              <a:rPr lang="zh-CN"/>
              <a:t>），闭眼（</a:t>
            </a:r>
            <a:r>
              <a:rPr lang="en-US"/>
              <a:t>0.4-0.65</a:t>
            </a:r>
            <a:r>
              <a:rPr lang="zh-CN"/>
              <a:t>）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zh-CN">
                <a:solidFill>
                  <a:schemeClr val="tx1">
                    <a:alpha val="100000"/>
                  </a:schemeClr>
                </a:solidFill>
              </a:rPr>
              <a:t>信号本身混杂高噪音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zh-CN">
                <a:solidFill>
                  <a:schemeClr val="tx1">
                    <a:alpha val="100000"/>
                  </a:schemeClr>
                </a:solidFill>
              </a:rPr>
              <a:t>采集费时费力，不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适合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重测</a:t>
            </a:r>
            <a:endParaRPr/>
          </a:p>
          <a:p>
            <a:pPr marL="285750" indent="-285750">
              <a:buFont typeface="Arial" charset="0"/>
              <a:buChar char="•"/>
            </a:pPr>
            <a:r>
              <a:rPr lang="zh-CN">
                <a:solidFill>
                  <a:schemeClr val="tx1">
                    <a:alpha val="100000"/>
                  </a:schemeClr>
                </a:solidFill>
              </a:rPr>
              <a:t>易受环境和被试状态的影响</a:t>
            </a:r>
            <a:endParaRPr/>
          </a:p>
          <a:p>
            <a:pPr marL="285750" indent="-285750">
              <a:buFont typeface="Arial" charset="0"/>
              <a:buChar char="•"/>
            </a:pPr>
            <a:endParaRPr lang="en-US">
              <a:solidFill>
                <a:schemeClr val="tx1">
                  <a:alpha val="100000"/>
                </a:schemeClr>
              </a:solidFill>
            </a:endParaRPr>
          </a:p>
          <a:p>
            <a:pPr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Grp="true"/>
          </p:cNvSpPr>
          <p:nvPr>
            <p:ph type="ctrTitle"/>
          </p:nvPr>
        </p:nvSpPr>
        <p:spPr/>
        <p:txBody>
          <a:bodyPr>
            <a:normAutofit fontScale="100000"/>
          </a:bodyPr>
          <a:lstStyle/>
          <a:p>
            <a:pPr>
              <a:buNone/>
            </a:pPr>
            <a:r>
              <a:rPr lang="zh-CN"/>
              <a:t>感谢惠听</a:t>
            </a:r>
            <a:r>
              <a:rPr lang="en-US"/>
              <a:t>~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false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2024-08-31T17:36:35Z</dcterms:created>
  <dcterms:modified xsi:type="dcterms:W3CDTF">2024-08-31T17:36:35Z</dcterms:modified>
</cp:coreProperties>
</file>