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Fira Sans"/>
      <p:regular r:id="rId16"/>
      <p:bold r:id="rId17"/>
      <p:italic r:id="rId18"/>
      <p:boldItalic r:id="rId19"/>
    </p:embeddedFon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bold.fntdata"/><Relationship Id="rId16" Type="http://schemas.openxmlformats.org/officeDocument/2006/relationships/font" Target="fonts/FiraSans-regular.fntdata"/><Relationship Id="rId5" Type="http://schemas.openxmlformats.org/officeDocument/2006/relationships/notesMaster" Target="notesMasters/notesMaster1.xml"/><Relationship Id="rId19" Type="http://schemas.openxmlformats.org/officeDocument/2006/relationships/font" Target="fonts/FiraSans-boldItalic.fntdata"/><Relationship Id="rId6" Type="http://schemas.openxmlformats.org/officeDocument/2006/relationships/slide" Target="slides/slide1.xml"/><Relationship Id="rId18" Type="http://schemas.openxmlformats.org/officeDocument/2006/relationships/font" Target="fonts/Fira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f44edb1f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f44edb1f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6d513d0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6d513d0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6d513d0f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6d513d0f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314dedb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314dedb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6d9e1f22f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d9e1f22f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314dedb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314dedb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f44edb1fa_8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f44edb1fa_8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f4e2a1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f4e2a1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f4e2a1a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f4e2a1a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656123" y="3849800"/>
            <a:ext cx="21834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CCCCC"/>
                </a:solidFill>
                <a:latin typeface="Times New Roman"/>
                <a:ea typeface="Times New Roman"/>
                <a:cs typeface="Times New Roman"/>
                <a:sym typeface="Times New Roman"/>
              </a:rPr>
              <a:t>Jacob Cunningham</a:t>
            </a:r>
            <a:endParaRPr sz="1600">
              <a:solidFill>
                <a:srgbClr val="CCCCCC"/>
              </a:solidFill>
              <a:latin typeface="Times New Roman"/>
              <a:ea typeface="Times New Roman"/>
              <a:cs typeface="Times New Roman"/>
              <a:sym typeface="Times New Roman"/>
            </a:endParaRPr>
          </a:p>
        </p:txBody>
      </p:sp>
      <p:sp>
        <p:nvSpPr>
          <p:cNvPr id="60" name="Google Shape;60;p13"/>
          <p:cNvSpPr txBox="1"/>
          <p:nvPr/>
        </p:nvSpPr>
        <p:spPr>
          <a:xfrm>
            <a:off x="634500" y="4181959"/>
            <a:ext cx="40650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latin typeface="Times New Roman"/>
                <a:ea typeface="Times New Roman"/>
                <a:cs typeface="Times New Roman"/>
                <a:sym typeface="Times New Roman"/>
              </a:rPr>
              <a:t>Mentors: </a:t>
            </a:r>
            <a:r>
              <a:rPr lang="en">
                <a:solidFill>
                  <a:srgbClr val="CCCCCC"/>
                </a:solidFill>
                <a:latin typeface="Times New Roman"/>
                <a:ea typeface="Times New Roman"/>
                <a:cs typeface="Times New Roman"/>
                <a:sym typeface="Times New Roman"/>
              </a:rPr>
              <a:t> Subhashini </a:t>
            </a:r>
            <a:r>
              <a:rPr lang="en">
                <a:solidFill>
                  <a:srgbClr val="CCCCCC"/>
                </a:solidFill>
                <a:latin typeface="Times New Roman"/>
                <a:ea typeface="Times New Roman"/>
                <a:cs typeface="Times New Roman"/>
                <a:sym typeface="Times New Roman"/>
              </a:rPr>
              <a:t>Sivagnanam,</a:t>
            </a:r>
            <a:r>
              <a:rPr lang="en">
                <a:solidFill>
                  <a:srgbClr val="CCCCCC"/>
                </a:solidFill>
                <a:latin typeface="Times New Roman"/>
                <a:ea typeface="Times New Roman"/>
                <a:cs typeface="Times New Roman"/>
                <a:sym typeface="Times New Roman"/>
              </a:rPr>
              <a:t> Manu </a:t>
            </a:r>
            <a:r>
              <a:rPr lang="en">
                <a:solidFill>
                  <a:srgbClr val="CCCCCC"/>
                </a:solidFill>
                <a:latin typeface="Times New Roman"/>
                <a:ea typeface="Times New Roman"/>
                <a:cs typeface="Times New Roman"/>
                <a:sym typeface="Times New Roman"/>
              </a:rPr>
              <a:t>Shantharam</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p:txBody>
      </p:sp>
      <p:sp>
        <p:nvSpPr>
          <p:cNvPr id="61" name="Google Shape;61;p13"/>
          <p:cNvSpPr txBox="1"/>
          <p:nvPr/>
        </p:nvSpPr>
        <p:spPr>
          <a:xfrm>
            <a:off x="634500" y="4410555"/>
            <a:ext cx="46068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latin typeface="Times New Roman"/>
                <a:ea typeface="Times New Roman"/>
                <a:cs typeface="Times New Roman"/>
                <a:sym typeface="Times New Roman"/>
              </a:rPr>
              <a:t>UCSD San Diego </a:t>
            </a:r>
            <a:r>
              <a:rPr lang="en">
                <a:solidFill>
                  <a:srgbClr val="CCCCCC"/>
                </a:solidFill>
                <a:latin typeface="Times New Roman"/>
                <a:ea typeface="Times New Roman"/>
                <a:cs typeface="Times New Roman"/>
                <a:sym typeface="Times New Roman"/>
              </a:rPr>
              <a:t>Supercomputer</a:t>
            </a:r>
            <a:r>
              <a:rPr lang="en">
                <a:solidFill>
                  <a:srgbClr val="CCCCCC"/>
                </a:solidFill>
                <a:latin typeface="Times New Roman"/>
                <a:ea typeface="Times New Roman"/>
                <a:cs typeface="Times New Roman"/>
                <a:sym typeface="Times New Roman"/>
              </a:rPr>
              <a:t> Center REHS Program</a:t>
            </a:r>
            <a:endParaRPr>
              <a:solidFill>
                <a:srgbClr val="CCCCCC"/>
              </a:solidFill>
              <a:latin typeface="Times New Roman"/>
              <a:ea typeface="Times New Roman"/>
              <a:cs typeface="Times New Roman"/>
              <a:sym typeface="Times New Roman"/>
            </a:endParaRPr>
          </a:p>
        </p:txBody>
      </p:sp>
      <p:sp>
        <p:nvSpPr>
          <p:cNvPr id="62" name="Google Shape;62;p13"/>
          <p:cNvSpPr txBox="1"/>
          <p:nvPr/>
        </p:nvSpPr>
        <p:spPr>
          <a:xfrm>
            <a:off x="271025" y="2304438"/>
            <a:ext cx="7194900" cy="1333500"/>
          </a:xfrm>
          <a:prstGeom prst="rect">
            <a:avLst/>
          </a:prstGeom>
          <a:noFill/>
          <a:ln>
            <a:noFill/>
          </a:ln>
          <a:effectLst>
            <a:outerShdw blurRad="57150" rotWithShape="0" algn="bl" dir="5400000" dist="19050">
              <a:srgbClr val="8CD6FE">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CCCCCC"/>
                </a:solidFill>
                <a:latin typeface="Times New Roman"/>
                <a:ea typeface="Times New Roman"/>
                <a:cs typeface="Times New Roman"/>
                <a:sym typeface="Times New Roman"/>
              </a:rPr>
              <a:t>Copyright management for the music industry using Hyperledger Fabric</a:t>
            </a:r>
            <a:endParaRPr sz="3600">
              <a:solidFill>
                <a:srgbClr val="CCCCCC"/>
              </a:solidFill>
              <a:latin typeface="Times New Roman"/>
              <a:ea typeface="Times New Roman"/>
              <a:cs typeface="Times New Roman"/>
              <a:sym typeface="Times New Roman"/>
            </a:endParaRPr>
          </a:p>
        </p:txBody>
      </p:sp>
      <p:pic>
        <p:nvPicPr>
          <p:cNvPr id="63" name="Google Shape;63;p13"/>
          <p:cNvPicPr preferRelativeResize="0"/>
          <p:nvPr/>
        </p:nvPicPr>
        <p:blipFill>
          <a:blip r:embed="rId3">
            <a:alphaModFix/>
          </a:blip>
          <a:stretch>
            <a:fillRect/>
          </a:stretch>
        </p:blipFill>
        <p:spPr>
          <a:xfrm>
            <a:off x="-105266" y="457200"/>
            <a:ext cx="2600325" cy="1038225"/>
          </a:xfrm>
          <a:prstGeom prst="rect">
            <a:avLst/>
          </a:prstGeom>
          <a:noFill/>
          <a:ln>
            <a:noFill/>
          </a:ln>
        </p:spPr>
      </p:pic>
      <p:pic>
        <p:nvPicPr>
          <p:cNvPr id="64" name="Google Shape;64;p13"/>
          <p:cNvPicPr preferRelativeResize="0"/>
          <p:nvPr/>
        </p:nvPicPr>
        <p:blipFill>
          <a:blip r:embed="rId4">
            <a:alphaModFix/>
          </a:blip>
          <a:stretch>
            <a:fillRect/>
          </a:stretch>
        </p:blipFill>
        <p:spPr>
          <a:xfrm>
            <a:off x="7477125" y="256880"/>
            <a:ext cx="1676400" cy="1247775"/>
          </a:xfrm>
          <a:prstGeom prst="rect">
            <a:avLst/>
          </a:prstGeom>
          <a:noFill/>
          <a:ln>
            <a:noFill/>
          </a:ln>
        </p:spPr>
      </p:pic>
      <p:sp>
        <p:nvSpPr>
          <p:cNvPr id="65" name="Google Shape;65;p13"/>
          <p:cNvSpPr txBox="1"/>
          <p:nvPr/>
        </p:nvSpPr>
        <p:spPr>
          <a:xfrm>
            <a:off x="634500" y="4631266"/>
            <a:ext cx="46068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latin typeface="Times New Roman"/>
                <a:ea typeface="Times New Roman"/>
                <a:cs typeface="Times New Roman"/>
                <a:sym typeface="Times New Roman"/>
              </a:rPr>
              <a:t>August 14, 2020</a:t>
            </a:r>
            <a:endParaRPr>
              <a:solidFill>
                <a:srgbClr val="CCCCC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20508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Summary</a:t>
            </a:r>
            <a:endParaRPr>
              <a:latin typeface="Times New Roman"/>
              <a:ea typeface="Times New Roman"/>
              <a:cs typeface="Times New Roman"/>
              <a:sym typeface="Times New Roman"/>
            </a:endParaRPr>
          </a:p>
        </p:txBody>
      </p:sp>
      <p:sp>
        <p:nvSpPr>
          <p:cNvPr id="148" name="Google Shape;148;p22"/>
          <p:cNvSpPr txBox="1"/>
          <p:nvPr>
            <p:ph idx="1" type="body"/>
          </p:nvPr>
        </p:nvSpPr>
        <p:spPr>
          <a:xfrm>
            <a:off x="6900" y="1000075"/>
            <a:ext cx="3578100" cy="2052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 use of distributed ledger software provides an immutable reference to the existence and date of creation of the added information.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Consortium blockchains allow for trust to be formed between participants based on identification of users, allowing for its application to cases such as copyright or research data. </a:t>
            </a:r>
            <a:endParaRPr sz="1700">
              <a:latin typeface="Times New Roman"/>
              <a:ea typeface="Times New Roman"/>
              <a:cs typeface="Times New Roman"/>
              <a:sym typeface="Times New Roman"/>
            </a:endParaRPr>
          </a:p>
        </p:txBody>
      </p:sp>
      <p:sp>
        <p:nvSpPr>
          <p:cNvPr id="149" name="Google Shape;149;p22"/>
          <p:cNvSpPr txBox="1"/>
          <p:nvPr>
            <p:ph type="title"/>
          </p:nvPr>
        </p:nvSpPr>
        <p:spPr>
          <a:xfrm>
            <a:off x="5188500" y="445025"/>
            <a:ext cx="2295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Implemented</a:t>
            </a:r>
            <a:endParaRPr>
              <a:latin typeface="Times New Roman"/>
              <a:ea typeface="Times New Roman"/>
              <a:cs typeface="Times New Roman"/>
              <a:sym typeface="Times New Roman"/>
            </a:endParaRPr>
          </a:p>
        </p:txBody>
      </p:sp>
      <p:sp>
        <p:nvSpPr>
          <p:cNvPr id="150" name="Google Shape;150;p22"/>
          <p:cNvSpPr txBox="1"/>
          <p:nvPr>
            <p:ph idx="1" type="body"/>
          </p:nvPr>
        </p:nvSpPr>
        <p:spPr>
          <a:xfrm>
            <a:off x="4883700" y="923875"/>
            <a:ext cx="3578100" cy="2052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Created an audio fingerprinting and matching </a:t>
            </a:r>
            <a:r>
              <a:rPr lang="en" sz="1700">
                <a:latin typeface="Times New Roman"/>
                <a:ea typeface="Times New Roman"/>
                <a:cs typeface="Times New Roman"/>
                <a:sym typeface="Times New Roman"/>
              </a:rPr>
              <a:t>algorithm</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Configured the Hyperledger Fabric network</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Created and deployed integrating chaincode</a:t>
            </a:r>
            <a:endParaRPr sz="1700">
              <a:latin typeface="Times New Roman"/>
              <a:ea typeface="Times New Roman"/>
              <a:cs typeface="Times New Roman"/>
              <a:sym typeface="Times New Roman"/>
            </a:endParaRPr>
          </a:p>
        </p:txBody>
      </p:sp>
      <p:sp>
        <p:nvSpPr>
          <p:cNvPr id="151" name="Google Shape;151;p22"/>
          <p:cNvSpPr txBox="1"/>
          <p:nvPr>
            <p:ph type="title"/>
          </p:nvPr>
        </p:nvSpPr>
        <p:spPr>
          <a:xfrm>
            <a:off x="5185137" y="2736676"/>
            <a:ext cx="2295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Future Plans</a:t>
            </a:r>
            <a:endParaRPr>
              <a:latin typeface="Times New Roman"/>
              <a:ea typeface="Times New Roman"/>
              <a:cs typeface="Times New Roman"/>
              <a:sym typeface="Times New Roman"/>
            </a:endParaRPr>
          </a:p>
        </p:txBody>
      </p:sp>
      <p:sp>
        <p:nvSpPr>
          <p:cNvPr id="152" name="Google Shape;152;p22"/>
          <p:cNvSpPr txBox="1"/>
          <p:nvPr>
            <p:ph idx="1" type="body"/>
          </p:nvPr>
        </p:nvSpPr>
        <p:spPr>
          <a:xfrm>
            <a:off x="4880337" y="3146663"/>
            <a:ext cx="3578100" cy="2052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Complete chaincode to finish integration</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Create a user portal to </a:t>
            </a:r>
            <a:r>
              <a:rPr lang="en" sz="1700">
                <a:latin typeface="Times New Roman"/>
                <a:ea typeface="Times New Roman"/>
                <a:cs typeface="Times New Roman"/>
                <a:sym typeface="Times New Roman"/>
              </a:rPr>
              <a:t>interact</a:t>
            </a:r>
            <a:r>
              <a:rPr lang="en" sz="1700">
                <a:latin typeface="Times New Roman"/>
                <a:ea typeface="Times New Roman"/>
                <a:cs typeface="Times New Roman"/>
                <a:sym typeface="Times New Roman"/>
              </a:rPr>
              <a:t> with the network</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Research and configure certificate authority</a:t>
            </a:r>
            <a:endParaRPr sz="1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a:t>
            </a:r>
            <a:endParaRPr>
              <a:latin typeface="Times New Roman"/>
              <a:ea typeface="Times New Roman"/>
              <a:cs typeface="Times New Roman"/>
              <a:sym typeface="Times New Roman"/>
            </a:endParaRPr>
          </a:p>
        </p:txBody>
      </p:sp>
      <p:sp>
        <p:nvSpPr>
          <p:cNvPr id="71" name="Google Shape;71;p14"/>
          <p:cNvSpPr txBox="1"/>
          <p:nvPr>
            <p:ph idx="1" type="body"/>
          </p:nvPr>
        </p:nvSpPr>
        <p:spPr>
          <a:xfrm>
            <a:off x="311700" y="1152475"/>
            <a:ext cx="3951300" cy="205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Musical copyright relies on the affixing of the music to a tangible medium and undeniable proof of time of creation. This process is largely </a:t>
            </a:r>
            <a:r>
              <a:rPr lang="en">
                <a:latin typeface="Times New Roman"/>
                <a:ea typeface="Times New Roman"/>
                <a:cs typeface="Times New Roman"/>
                <a:sym typeface="Times New Roman"/>
              </a:rPr>
              <a:t>decentralized</a:t>
            </a:r>
            <a:r>
              <a:rPr lang="en">
                <a:latin typeface="Times New Roman"/>
                <a:ea typeface="Times New Roman"/>
                <a:cs typeface="Times New Roman"/>
                <a:sym typeface="Times New Roman"/>
              </a:rPr>
              <a:t> and makes locating music that has been copyrighted difficult.</a:t>
            </a:r>
            <a:endParaRPr>
              <a:latin typeface="Times New Roman"/>
              <a:ea typeface="Times New Roman"/>
              <a:cs typeface="Times New Roman"/>
              <a:sym typeface="Times New Roman"/>
            </a:endParaRPr>
          </a:p>
        </p:txBody>
      </p:sp>
      <p:sp>
        <p:nvSpPr>
          <p:cNvPr id="72" name="Google Shape;72;p14"/>
          <p:cNvSpPr txBox="1"/>
          <p:nvPr>
            <p:ph type="title"/>
          </p:nvPr>
        </p:nvSpPr>
        <p:spPr>
          <a:xfrm>
            <a:off x="47313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Proposal</a:t>
            </a:r>
            <a:endParaRPr>
              <a:latin typeface="Times New Roman"/>
              <a:ea typeface="Times New Roman"/>
              <a:cs typeface="Times New Roman"/>
              <a:sym typeface="Times New Roman"/>
            </a:endParaRPr>
          </a:p>
        </p:txBody>
      </p:sp>
      <p:sp>
        <p:nvSpPr>
          <p:cNvPr id="73" name="Google Shape;73;p14"/>
          <p:cNvSpPr txBox="1"/>
          <p:nvPr>
            <p:ph idx="1" type="body"/>
          </p:nvPr>
        </p:nvSpPr>
        <p:spPr>
          <a:xfrm>
            <a:off x="4731300" y="1152475"/>
            <a:ext cx="3951300" cy="232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Creating a consortium blockchain, in which all music </a:t>
            </a:r>
            <a:r>
              <a:rPr lang="en">
                <a:latin typeface="Times New Roman"/>
                <a:ea typeface="Times New Roman"/>
                <a:cs typeface="Times New Roman"/>
                <a:sym typeface="Times New Roman"/>
              </a:rPr>
              <a:t>contributors</a:t>
            </a:r>
            <a:r>
              <a:rPr lang="en">
                <a:latin typeface="Times New Roman"/>
                <a:ea typeface="Times New Roman"/>
                <a:cs typeface="Times New Roman"/>
                <a:sym typeface="Times New Roman"/>
              </a:rPr>
              <a:t> are known entities, to provide </a:t>
            </a:r>
            <a:r>
              <a:rPr lang="en">
                <a:latin typeface="Times New Roman"/>
                <a:ea typeface="Times New Roman"/>
                <a:cs typeface="Times New Roman"/>
                <a:sym typeface="Times New Roman"/>
              </a:rPr>
              <a:t>immutable and trustworthy proof of the the music’s existence and creation time. The distributed ledger also allows for music to be searched for easily.</a:t>
            </a:r>
            <a:endParaRPr>
              <a:latin typeface="Times New Roman"/>
              <a:ea typeface="Times New Roman"/>
              <a:cs typeface="Times New Roman"/>
              <a:sym typeface="Times New Roman"/>
            </a:endParaRPr>
          </a:p>
        </p:txBody>
      </p:sp>
      <p:grpSp>
        <p:nvGrpSpPr>
          <p:cNvPr id="74" name="Google Shape;74;p14"/>
          <p:cNvGrpSpPr/>
          <p:nvPr/>
        </p:nvGrpSpPr>
        <p:grpSpPr>
          <a:xfrm>
            <a:off x="4340345" y="3639565"/>
            <a:ext cx="573412" cy="1314511"/>
            <a:chOff x="3147600" y="3552775"/>
            <a:chExt cx="394450" cy="1172624"/>
          </a:xfrm>
        </p:grpSpPr>
        <p:pic>
          <p:nvPicPr>
            <p:cNvPr id="75" name="Google Shape;75;p14"/>
            <p:cNvPicPr preferRelativeResize="0"/>
            <p:nvPr/>
          </p:nvPicPr>
          <p:blipFill rotWithShape="1">
            <a:blip r:embed="rId3">
              <a:alphaModFix/>
            </a:blip>
            <a:srcRect b="36159" l="3460" r="86908" t="18831"/>
            <a:stretch/>
          </p:blipFill>
          <p:spPr>
            <a:xfrm>
              <a:off x="3147600" y="3552775"/>
              <a:ext cx="355026" cy="1172624"/>
            </a:xfrm>
            <a:prstGeom prst="rect">
              <a:avLst/>
            </a:prstGeom>
            <a:noFill/>
            <a:ln>
              <a:noFill/>
            </a:ln>
          </p:spPr>
        </p:pic>
        <p:sp>
          <p:nvSpPr>
            <p:cNvPr id="76" name="Google Shape;76;p14"/>
            <p:cNvSpPr/>
            <p:nvPr/>
          </p:nvSpPr>
          <p:spPr>
            <a:xfrm>
              <a:off x="3486850" y="3936525"/>
              <a:ext cx="55200" cy="78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 name="Google Shape;77;p14"/>
          <p:cNvPicPr preferRelativeResize="0"/>
          <p:nvPr/>
        </p:nvPicPr>
        <p:blipFill rotWithShape="1">
          <a:blip r:embed="rId3">
            <a:alphaModFix/>
          </a:blip>
          <a:srcRect b="52361" l="22068" r="63306" t="32060"/>
          <a:stretch/>
        </p:blipFill>
        <p:spPr>
          <a:xfrm>
            <a:off x="5335200" y="3961863"/>
            <a:ext cx="875626" cy="659250"/>
          </a:xfrm>
          <a:prstGeom prst="rect">
            <a:avLst/>
          </a:prstGeom>
          <a:noFill/>
          <a:ln>
            <a:noFill/>
          </a:ln>
        </p:spPr>
      </p:pic>
      <p:sp>
        <p:nvSpPr>
          <p:cNvPr id="78" name="Google Shape;78;p14"/>
          <p:cNvSpPr/>
          <p:nvPr/>
        </p:nvSpPr>
        <p:spPr>
          <a:xfrm>
            <a:off x="6962950" y="3705175"/>
            <a:ext cx="1167600" cy="11280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nvSpPr>
        <p:spPr>
          <a:xfrm>
            <a:off x="6856450" y="4065575"/>
            <a:ext cx="1380600" cy="320700"/>
          </a:xfrm>
          <a:prstGeom prst="rect">
            <a:avLst/>
          </a:prstGeom>
          <a:noFill/>
          <a:ln>
            <a:noFill/>
          </a:ln>
          <a:effectLst>
            <a:outerShdw blurRad="14288" rotWithShape="0" algn="bl">
              <a:srgbClr val="000000">
                <a:alpha val="54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Fira Sans"/>
                <a:ea typeface="Fira Sans"/>
                <a:cs typeface="Fira Sans"/>
                <a:sym typeface="Fira Sans"/>
              </a:rPr>
              <a:t>Blockchain</a:t>
            </a:r>
            <a:endParaRPr sz="800">
              <a:latin typeface="Fira Sans"/>
              <a:ea typeface="Fira Sans"/>
              <a:cs typeface="Fira Sans"/>
              <a:sym typeface="Fira Sans"/>
            </a:endParaRPr>
          </a:p>
          <a:p>
            <a:pPr indent="0" lvl="0" marL="0" rtl="0" algn="ctr">
              <a:spcBef>
                <a:spcPts val="0"/>
              </a:spcBef>
              <a:spcAft>
                <a:spcPts val="0"/>
              </a:spcAft>
              <a:buNone/>
            </a:pPr>
            <a:r>
              <a:rPr lang="en" sz="800">
                <a:latin typeface="Fira Sans"/>
                <a:ea typeface="Fira Sans"/>
                <a:cs typeface="Fira Sans"/>
                <a:sym typeface="Fira Sans"/>
              </a:rPr>
              <a:t>Network</a:t>
            </a:r>
            <a:endParaRPr sz="800">
              <a:latin typeface="Fira Sans"/>
              <a:ea typeface="Fira Sans"/>
              <a:cs typeface="Fira Sans"/>
              <a:sym typeface="Fira Sans"/>
            </a:endParaRPr>
          </a:p>
        </p:txBody>
      </p:sp>
      <p:cxnSp>
        <p:nvCxnSpPr>
          <p:cNvPr id="80" name="Google Shape;80;p14"/>
          <p:cNvCxnSpPr>
            <a:endCxn id="77" idx="2"/>
          </p:cNvCxnSpPr>
          <p:nvPr/>
        </p:nvCxnSpPr>
        <p:spPr>
          <a:xfrm flipH="1" rot="10800000">
            <a:off x="4961513" y="4621112"/>
            <a:ext cx="811500" cy="177000"/>
          </a:xfrm>
          <a:prstGeom prst="bentConnector2">
            <a:avLst/>
          </a:prstGeom>
          <a:noFill/>
          <a:ln cap="flat" cmpd="sng" w="9525">
            <a:solidFill>
              <a:srgbClr val="000000"/>
            </a:solidFill>
            <a:prstDash val="solid"/>
            <a:round/>
            <a:headEnd len="med" w="med" type="none"/>
            <a:tailEnd len="med" w="med" type="stealth"/>
          </a:ln>
        </p:spPr>
      </p:cxnSp>
      <p:cxnSp>
        <p:nvCxnSpPr>
          <p:cNvPr id="81" name="Google Shape;81;p14"/>
          <p:cNvCxnSpPr>
            <a:endCxn id="77" idx="0"/>
          </p:cNvCxnSpPr>
          <p:nvPr/>
        </p:nvCxnSpPr>
        <p:spPr>
          <a:xfrm>
            <a:off x="4810913" y="3780063"/>
            <a:ext cx="962100" cy="181800"/>
          </a:xfrm>
          <a:prstGeom prst="bentConnector2">
            <a:avLst/>
          </a:prstGeom>
          <a:noFill/>
          <a:ln cap="flat" cmpd="sng" w="9525">
            <a:solidFill>
              <a:srgbClr val="000000"/>
            </a:solidFill>
            <a:prstDash val="solid"/>
            <a:round/>
            <a:headEnd len="med" w="med" type="stealth"/>
            <a:tailEnd len="med" w="med" type="none"/>
          </a:ln>
        </p:spPr>
      </p:cxnSp>
      <p:cxnSp>
        <p:nvCxnSpPr>
          <p:cNvPr id="82" name="Google Shape;82;p14"/>
          <p:cNvCxnSpPr/>
          <p:nvPr/>
        </p:nvCxnSpPr>
        <p:spPr>
          <a:xfrm>
            <a:off x="5960893" y="4628550"/>
            <a:ext cx="1319700" cy="141300"/>
          </a:xfrm>
          <a:prstGeom prst="bentConnector3">
            <a:avLst>
              <a:gd fmla="val 714" name="adj1"/>
            </a:avLst>
          </a:prstGeom>
          <a:noFill/>
          <a:ln cap="flat" cmpd="sng" w="9525">
            <a:solidFill>
              <a:srgbClr val="000000"/>
            </a:solidFill>
            <a:prstDash val="solid"/>
            <a:round/>
            <a:headEnd len="med" w="med" type="none"/>
            <a:tailEnd len="med" w="med" type="stealth"/>
          </a:ln>
        </p:spPr>
      </p:cxnSp>
      <p:cxnSp>
        <p:nvCxnSpPr>
          <p:cNvPr id="83" name="Google Shape;83;p14"/>
          <p:cNvCxnSpPr/>
          <p:nvPr/>
        </p:nvCxnSpPr>
        <p:spPr>
          <a:xfrm flipH="1" rot="10800000">
            <a:off x="6074009" y="3829900"/>
            <a:ext cx="1089300" cy="148200"/>
          </a:xfrm>
          <a:prstGeom prst="bentConnector3">
            <a:avLst>
              <a:gd fmla="val 0" name="adj1"/>
            </a:avLst>
          </a:prstGeom>
          <a:noFill/>
          <a:ln cap="flat" cmpd="sng" w="9525">
            <a:solidFill>
              <a:srgbClr val="000000"/>
            </a:solidFill>
            <a:prstDash val="solid"/>
            <a:round/>
            <a:headEnd len="med" w="med" type="stealth"/>
            <a:tailEnd len="med" w="med" type="none"/>
          </a:ln>
        </p:spPr>
      </p:cxnSp>
      <p:sp>
        <p:nvSpPr>
          <p:cNvPr id="84" name="Google Shape;84;p14"/>
          <p:cNvSpPr txBox="1"/>
          <p:nvPr/>
        </p:nvSpPr>
        <p:spPr>
          <a:xfrm>
            <a:off x="5900000" y="4703077"/>
            <a:ext cx="1380600" cy="320700"/>
          </a:xfrm>
          <a:prstGeom prst="rect">
            <a:avLst/>
          </a:prstGeom>
          <a:noFill/>
          <a:ln>
            <a:noFill/>
          </a:ln>
          <a:effectLst>
            <a:outerShdw blurRad="14288" rotWithShape="0" algn="bl">
              <a:srgbClr val="000000">
                <a:alpha val="54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Fira Sans"/>
                <a:ea typeface="Fira Sans"/>
                <a:cs typeface="Fira Sans"/>
                <a:sym typeface="Fira Sans"/>
              </a:rPr>
              <a:t>Add Music</a:t>
            </a:r>
            <a:endParaRPr sz="800">
              <a:latin typeface="Fira Sans"/>
              <a:ea typeface="Fira Sans"/>
              <a:cs typeface="Fira Sans"/>
              <a:sym typeface="Fira Sans"/>
            </a:endParaRPr>
          </a:p>
        </p:txBody>
      </p:sp>
      <p:sp>
        <p:nvSpPr>
          <p:cNvPr id="85" name="Google Shape;85;p14"/>
          <p:cNvSpPr txBox="1"/>
          <p:nvPr/>
        </p:nvSpPr>
        <p:spPr>
          <a:xfrm>
            <a:off x="5930450" y="3588357"/>
            <a:ext cx="1380600" cy="320700"/>
          </a:xfrm>
          <a:prstGeom prst="rect">
            <a:avLst/>
          </a:prstGeom>
          <a:noFill/>
          <a:ln>
            <a:noFill/>
          </a:ln>
          <a:effectLst>
            <a:outerShdw blurRad="14288" rotWithShape="0" algn="bl">
              <a:srgbClr val="000000">
                <a:alpha val="54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Fira Sans"/>
                <a:ea typeface="Fira Sans"/>
                <a:cs typeface="Fira Sans"/>
                <a:sym typeface="Fira Sans"/>
              </a:rPr>
              <a:t>Search Music</a:t>
            </a:r>
            <a:endParaRPr sz="800">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Goals</a:t>
            </a:r>
            <a:endParaRPr>
              <a:latin typeface="Times New Roman"/>
              <a:ea typeface="Times New Roman"/>
              <a:cs typeface="Times New Roman"/>
              <a:sym typeface="Times New Roman"/>
            </a:endParaRPr>
          </a:p>
        </p:txBody>
      </p:sp>
      <p:sp>
        <p:nvSpPr>
          <p:cNvPr id="91" name="Google Shape;91;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35000"/>
              </a:lnSpc>
              <a:spcBef>
                <a:spcPts val="0"/>
              </a:spcBef>
              <a:spcAft>
                <a:spcPts val="0"/>
              </a:spcAft>
              <a:buSzPts val="1800"/>
              <a:buFont typeface="Times New Roman"/>
              <a:buChar char="●"/>
            </a:pPr>
            <a:r>
              <a:rPr lang="en">
                <a:latin typeface="Times New Roman"/>
                <a:ea typeface="Times New Roman"/>
                <a:cs typeface="Times New Roman"/>
                <a:sym typeface="Times New Roman"/>
              </a:rPr>
              <a:t>Research</a:t>
            </a:r>
            <a:r>
              <a:rPr lang="en">
                <a:latin typeface="Times New Roman"/>
                <a:ea typeface="Times New Roman"/>
                <a:cs typeface="Times New Roman"/>
                <a:sym typeface="Times New Roman"/>
              </a:rPr>
              <a:t> the application of a consortium blockchain in the music industry</a:t>
            </a:r>
            <a:endParaRPr>
              <a:latin typeface="Times New Roman"/>
              <a:ea typeface="Times New Roman"/>
              <a:cs typeface="Times New Roman"/>
              <a:sym typeface="Times New Roman"/>
            </a:endParaRPr>
          </a:p>
          <a:p>
            <a:pPr indent="-342900" lvl="0" marL="457200" rtl="0" algn="l">
              <a:lnSpc>
                <a:spcPct val="135000"/>
              </a:lnSpc>
              <a:spcBef>
                <a:spcPts val="0"/>
              </a:spcBef>
              <a:spcAft>
                <a:spcPts val="0"/>
              </a:spcAft>
              <a:buSzPts val="1800"/>
              <a:buFont typeface="Times New Roman"/>
              <a:buChar char="●"/>
            </a:pPr>
            <a:r>
              <a:rPr lang="en">
                <a:latin typeface="Times New Roman"/>
                <a:ea typeface="Times New Roman"/>
                <a:cs typeface="Times New Roman"/>
                <a:sym typeface="Times New Roman"/>
              </a:rPr>
              <a:t>Learn to structure and setup a Hyperledger Fabric network</a:t>
            </a:r>
            <a:endParaRPr>
              <a:latin typeface="Times New Roman"/>
              <a:ea typeface="Times New Roman"/>
              <a:cs typeface="Times New Roman"/>
              <a:sym typeface="Times New Roman"/>
            </a:endParaRPr>
          </a:p>
          <a:p>
            <a:pPr indent="-342900" lvl="0" marL="457200" rtl="0" algn="l">
              <a:lnSpc>
                <a:spcPct val="135000"/>
              </a:lnSpc>
              <a:spcBef>
                <a:spcPts val="0"/>
              </a:spcBef>
              <a:spcAft>
                <a:spcPts val="0"/>
              </a:spcAft>
              <a:buSzPts val="1800"/>
              <a:buFont typeface="Times New Roman"/>
              <a:buChar char="●"/>
            </a:pPr>
            <a:r>
              <a:rPr lang="en">
                <a:latin typeface="Times New Roman"/>
                <a:ea typeface="Times New Roman"/>
                <a:cs typeface="Times New Roman"/>
                <a:sym typeface="Times New Roman"/>
              </a:rPr>
              <a:t>Create an audio fingerprinting and matching </a:t>
            </a:r>
            <a:r>
              <a:rPr lang="en">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a:p>
            <a:pPr indent="-342900" lvl="0" marL="457200" rtl="0" algn="l">
              <a:lnSpc>
                <a:spcPct val="135000"/>
              </a:lnSpc>
              <a:spcBef>
                <a:spcPts val="0"/>
              </a:spcBef>
              <a:spcAft>
                <a:spcPts val="0"/>
              </a:spcAft>
              <a:buSzPts val="1800"/>
              <a:buFont typeface="Times New Roman"/>
              <a:buChar char="●"/>
            </a:pPr>
            <a:r>
              <a:rPr lang="en">
                <a:latin typeface="Times New Roman"/>
                <a:ea typeface="Times New Roman"/>
                <a:cs typeface="Times New Roman"/>
                <a:sym typeface="Times New Roman"/>
              </a:rPr>
              <a:t>Integrate the algorithm with the blockchain through chaincode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Software Used</a:t>
            </a:r>
            <a:endParaRPr>
              <a:latin typeface="Times New Roman"/>
              <a:ea typeface="Times New Roman"/>
              <a:cs typeface="Times New Roman"/>
              <a:sym typeface="Times New Roman"/>
            </a:endParaRPr>
          </a:p>
        </p:txBody>
      </p:sp>
      <p:sp>
        <p:nvSpPr>
          <p:cNvPr id="97" name="Google Shape;97;p16"/>
          <p:cNvSpPr txBox="1"/>
          <p:nvPr>
            <p:ph idx="1" type="body"/>
          </p:nvPr>
        </p:nvSpPr>
        <p:spPr>
          <a:xfrm>
            <a:off x="311700" y="1152475"/>
            <a:ext cx="8520600" cy="46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Times New Roman"/>
                <a:ea typeface="Times New Roman"/>
                <a:cs typeface="Times New Roman"/>
                <a:sym typeface="Times New Roman"/>
              </a:rPr>
              <a:t>Hyperledger Fabric blockchain network (https://www.hyperledger.org/use/fabric)</a:t>
            </a:r>
            <a:endParaRPr sz="1500">
              <a:latin typeface="Times New Roman"/>
              <a:ea typeface="Times New Roman"/>
              <a:cs typeface="Times New Roman"/>
              <a:sym typeface="Times New Roman"/>
            </a:endParaRPr>
          </a:p>
          <a:p>
            <a:pPr indent="-323850" lvl="0" marL="457200" rtl="0" algn="l">
              <a:lnSpc>
                <a:spcPct val="125000"/>
              </a:lnSpc>
              <a:spcBef>
                <a:spcPts val="1600"/>
              </a:spcBef>
              <a:spcAft>
                <a:spcPts val="0"/>
              </a:spcAft>
              <a:buSzPts val="1500"/>
              <a:buFont typeface="Times New Roman"/>
              <a:buChar char="●"/>
            </a:pPr>
            <a:r>
              <a:rPr lang="en" sz="1500">
                <a:latin typeface="Times New Roman"/>
                <a:ea typeface="Times New Roman"/>
                <a:cs typeface="Times New Roman"/>
                <a:sym typeface="Times New Roman"/>
              </a:rPr>
              <a:t>Open source distributed ledger framework created December 2015 by the Linux Foundation, and has received contributions from IBM, Intel and SAP Ariba.</a:t>
            </a:r>
            <a:endParaRPr sz="1500">
              <a:latin typeface="Times New Roman"/>
              <a:ea typeface="Times New Roman"/>
              <a:cs typeface="Times New Roman"/>
              <a:sym typeface="Times New Roman"/>
            </a:endParaRPr>
          </a:p>
          <a:p>
            <a:pPr indent="-323850" lvl="0" marL="457200" rtl="0" algn="l">
              <a:lnSpc>
                <a:spcPct val="12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Network of organized peers updated by an </a:t>
            </a:r>
            <a:r>
              <a:rPr lang="en" sz="1500">
                <a:latin typeface="Times New Roman"/>
                <a:ea typeface="Times New Roman"/>
                <a:cs typeface="Times New Roman"/>
                <a:sym typeface="Times New Roman"/>
              </a:rPr>
              <a:t>ordering</a:t>
            </a:r>
            <a:r>
              <a:rPr lang="en" sz="1500">
                <a:latin typeface="Times New Roman"/>
                <a:ea typeface="Times New Roman"/>
                <a:cs typeface="Times New Roman"/>
                <a:sym typeface="Times New Roman"/>
              </a:rPr>
              <a:t> service</a:t>
            </a:r>
            <a:endParaRPr sz="1500">
              <a:latin typeface="Times New Roman"/>
              <a:ea typeface="Times New Roman"/>
              <a:cs typeface="Times New Roman"/>
              <a:sym typeface="Times New Roman"/>
            </a:endParaRPr>
          </a:p>
          <a:p>
            <a:pPr indent="-323850" lvl="0" marL="457200" rtl="0" algn="l">
              <a:lnSpc>
                <a:spcPct val="12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Contributing users of the network are known/trusted entities</a:t>
            </a:r>
            <a:endParaRPr sz="1500">
              <a:latin typeface="Times New Roman"/>
              <a:ea typeface="Times New Roman"/>
              <a:cs typeface="Times New Roman"/>
              <a:sym typeface="Times New Roman"/>
            </a:endParaRPr>
          </a:p>
          <a:p>
            <a:pPr indent="-323850" lvl="0" marL="457200" rtl="0" algn="l">
              <a:lnSpc>
                <a:spcPct val="12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My contributions</a:t>
            </a:r>
            <a:endParaRPr sz="1500">
              <a:latin typeface="Times New Roman"/>
              <a:ea typeface="Times New Roman"/>
              <a:cs typeface="Times New Roman"/>
              <a:sym typeface="Times New Roman"/>
            </a:endParaRPr>
          </a:p>
          <a:p>
            <a:pPr indent="-323850" lvl="1" marL="914400" rtl="0" algn="l">
              <a:lnSpc>
                <a:spcPct val="12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Javascript chaincode to </a:t>
            </a:r>
            <a:r>
              <a:rPr lang="en" sz="1500">
                <a:latin typeface="Times New Roman"/>
                <a:ea typeface="Times New Roman"/>
                <a:cs typeface="Times New Roman"/>
                <a:sym typeface="Times New Roman"/>
              </a:rPr>
              <a:t>handle</a:t>
            </a:r>
            <a:r>
              <a:rPr lang="en" sz="1500">
                <a:latin typeface="Times New Roman"/>
                <a:ea typeface="Times New Roman"/>
                <a:cs typeface="Times New Roman"/>
                <a:sym typeface="Times New Roman"/>
              </a:rPr>
              <a:t> transactions on the network</a:t>
            </a:r>
            <a:endParaRPr sz="1500">
              <a:latin typeface="Times New Roman"/>
              <a:ea typeface="Times New Roman"/>
              <a:cs typeface="Times New Roman"/>
              <a:sym typeface="Times New Roman"/>
            </a:endParaRPr>
          </a:p>
          <a:p>
            <a:pPr indent="-323850" lvl="1" marL="914400" rtl="0" algn="l">
              <a:lnSpc>
                <a:spcPct val="12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Network configuration files</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Wallet application to invoke chaincode</a:t>
            </a:r>
            <a:endParaRPr sz="1500">
              <a:latin typeface="Times New Roman"/>
              <a:ea typeface="Times New Roman"/>
              <a:cs typeface="Times New Roman"/>
              <a:sym typeface="Times New Roman"/>
            </a:endParaRPr>
          </a:p>
          <a:p>
            <a:pPr indent="0" lvl="0" marL="457200" rtl="0" algn="l">
              <a:lnSpc>
                <a:spcPct val="100000"/>
              </a:lnSpc>
              <a:spcBef>
                <a:spcPts val="1600"/>
              </a:spcBef>
              <a:spcAft>
                <a:spcPts val="1600"/>
              </a:spcAft>
              <a:buNone/>
            </a:pPr>
            <a:r>
              <a:t/>
            </a:r>
            <a:endParaRPr sz="1500">
              <a:latin typeface="Times New Roman"/>
              <a:ea typeface="Times New Roman"/>
              <a:cs typeface="Times New Roman"/>
              <a:sym typeface="Times New Roman"/>
            </a:endParaRPr>
          </a:p>
        </p:txBody>
      </p:sp>
      <p:pic>
        <p:nvPicPr>
          <p:cNvPr id="98" name="Google Shape;98;p16"/>
          <p:cNvPicPr preferRelativeResize="0"/>
          <p:nvPr/>
        </p:nvPicPr>
        <p:blipFill>
          <a:blip r:embed="rId3">
            <a:alphaModFix/>
          </a:blip>
          <a:stretch>
            <a:fillRect/>
          </a:stretch>
        </p:blipFill>
        <p:spPr>
          <a:xfrm>
            <a:off x="6315959" y="914870"/>
            <a:ext cx="3111674" cy="75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Software Used (Cont.)</a:t>
            </a:r>
            <a:endParaRPr>
              <a:latin typeface="Times New Roman"/>
              <a:ea typeface="Times New Roman"/>
              <a:cs typeface="Times New Roman"/>
              <a:sym typeface="Times New Roman"/>
            </a:endParaRPr>
          </a:p>
        </p:txBody>
      </p:sp>
      <p:sp>
        <p:nvSpPr>
          <p:cNvPr id="104" name="Google Shape;104;p17"/>
          <p:cNvSpPr txBox="1"/>
          <p:nvPr>
            <p:ph idx="1" type="body"/>
          </p:nvPr>
        </p:nvSpPr>
        <p:spPr>
          <a:xfrm>
            <a:off x="311700" y="1152475"/>
            <a:ext cx="8520600" cy="46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Times New Roman"/>
                <a:ea typeface="Times New Roman"/>
                <a:cs typeface="Times New Roman"/>
                <a:sym typeface="Times New Roman"/>
              </a:rPr>
              <a:t>Docker (https://www.docker.com/)</a:t>
            </a:r>
            <a:endParaRPr sz="1500">
              <a:latin typeface="Times New Roman"/>
              <a:ea typeface="Times New Roman"/>
              <a:cs typeface="Times New Roman"/>
              <a:sym typeface="Times New Roman"/>
            </a:endParaRPr>
          </a:p>
          <a:p>
            <a:pPr indent="-323850" lvl="0" marL="457200" rtl="0" algn="l">
              <a:lnSpc>
                <a:spcPct val="115000"/>
              </a:lnSpc>
              <a:spcBef>
                <a:spcPts val="1600"/>
              </a:spcBef>
              <a:spcAft>
                <a:spcPts val="0"/>
              </a:spcAft>
              <a:buSzPts val="1500"/>
              <a:buFont typeface="Times New Roman"/>
              <a:buChar char="●"/>
            </a:pPr>
            <a:r>
              <a:rPr lang="en" sz="1500">
                <a:latin typeface="Times New Roman"/>
                <a:ea typeface="Times New Roman"/>
                <a:cs typeface="Times New Roman"/>
                <a:sym typeface="Times New Roman"/>
              </a:rPr>
              <a:t>OS-level virtualization software that allows the execution of software bundled with their own software, libraries and configuration files.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Solves the common “works on my machine” problem when attempting to use software such as hyperledger fabric.</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My contributions</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Configuration Files</a:t>
            </a:r>
            <a:endParaRPr sz="1500">
              <a:latin typeface="Times New Roman"/>
              <a:ea typeface="Times New Roman"/>
              <a:cs typeface="Times New Roman"/>
              <a:sym typeface="Times New Roman"/>
            </a:endParaRPr>
          </a:p>
          <a:p>
            <a:pPr indent="0" lvl="0" marL="0" rtl="0" algn="l">
              <a:lnSpc>
                <a:spcPct val="50000"/>
              </a:lnSpc>
              <a:spcBef>
                <a:spcPts val="1600"/>
              </a:spcBef>
              <a:spcAft>
                <a:spcPts val="0"/>
              </a:spcAft>
              <a:buNone/>
            </a:pPr>
            <a:r>
              <a:rPr lang="en" sz="1500">
                <a:latin typeface="Times New Roman"/>
                <a:ea typeface="Times New Roman"/>
                <a:cs typeface="Times New Roman"/>
                <a:sym typeface="Times New Roman"/>
              </a:rPr>
              <a:t>Software Developed</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0" rtl="0" algn="l">
              <a:lnSpc>
                <a:spcPct val="50000"/>
              </a:lnSpc>
              <a:spcBef>
                <a:spcPts val="1600"/>
              </a:spcBef>
              <a:spcAft>
                <a:spcPts val="0"/>
              </a:spcAft>
              <a:buNone/>
            </a:pPr>
            <a:r>
              <a:rPr lang="en" sz="1500">
                <a:latin typeface="Times New Roman"/>
                <a:ea typeface="Times New Roman"/>
                <a:cs typeface="Times New Roman"/>
                <a:sym typeface="Times New Roman"/>
              </a:rPr>
              <a:t>Audio-fingerprint-identifying-python (https://github.com/Skipperj7/audio-fingerprint-identifying-python)</a:t>
            </a:r>
            <a:endParaRPr sz="1500">
              <a:latin typeface="Times New Roman"/>
              <a:ea typeface="Times New Roman"/>
              <a:cs typeface="Times New Roman"/>
              <a:sym typeface="Times New Roman"/>
            </a:endParaRPr>
          </a:p>
          <a:p>
            <a:pPr indent="-323850" lvl="0" marL="457200" rtl="0" algn="l">
              <a:lnSpc>
                <a:spcPct val="115000"/>
              </a:lnSpc>
              <a:spcBef>
                <a:spcPts val="1600"/>
              </a:spcBef>
              <a:spcAft>
                <a:spcPts val="0"/>
              </a:spcAft>
              <a:buSzPts val="1500"/>
              <a:buFont typeface="Times New Roman"/>
              <a:buChar char="●"/>
            </a:pPr>
            <a:r>
              <a:rPr lang="en" sz="1500">
                <a:latin typeface="Times New Roman"/>
                <a:ea typeface="Times New Roman"/>
                <a:cs typeface="Times New Roman"/>
                <a:sym typeface="Times New Roman"/>
              </a:rPr>
              <a:t>Python application to identify a song based on the matching of audio fingerprints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Hashing and matching </a:t>
            </a:r>
            <a:r>
              <a:rPr lang="en" sz="1500">
                <a:latin typeface="Times New Roman"/>
                <a:ea typeface="Times New Roman"/>
                <a:cs typeface="Times New Roman"/>
                <a:sym typeface="Times New Roman"/>
              </a:rPr>
              <a:t>algorithm</a:t>
            </a:r>
            <a:endParaRPr sz="1500">
              <a:latin typeface="Times New Roman"/>
              <a:ea typeface="Times New Roman"/>
              <a:cs typeface="Times New Roman"/>
              <a:sym typeface="Times New Roman"/>
            </a:endParaRPr>
          </a:p>
          <a:p>
            <a:pPr indent="0" lvl="0" marL="457200" rtl="0" algn="l">
              <a:lnSpc>
                <a:spcPct val="100000"/>
              </a:lnSpc>
              <a:spcBef>
                <a:spcPts val="1600"/>
              </a:spcBef>
              <a:spcAft>
                <a:spcPts val="1600"/>
              </a:spcAft>
              <a:buNone/>
            </a:pPr>
            <a:r>
              <a:t/>
            </a:r>
            <a:endParaRPr sz="1500">
              <a:latin typeface="Times New Roman"/>
              <a:ea typeface="Times New Roman"/>
              <a:cs typeface="Times New Roman"/>
              <a:sym typeface="Times New Roman"/>
            </a:endParaRPr>
          </a:p>
        </p:txBody>
      </p:sp>
      <p:pic>
        <p:nvPicPr>
          <p:cNvPr id="105" name="Google Shape;105;p17"/>
          <p:cNvPicPr preferRelativeResize="0"/>
          <p:nvPr/>
        </p:nvPicPr>
        <p:blipFill>
          <a:blip r:embed="rId3">
            <a:alphaModFix/>
          </a:blip>
          <a:stretch>
            <a:fillRect/>
          </a:stretch>
        </p:blipFill>
        <p:spPr>
          <a:xfrm>
            <a:off x="7402375" y="836225"/>
            <a:ext cx="1028474" cy="79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Network Flow (</a:t>
            </a:r>
            <a:r>
              <a:rPr lang="en">
                <a:solidFill>
                  <a:srgbClr val="C1E4F7"/>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11" name="Google Shape;111;p18"/>
          <p:cNvSpPr txBox="1"/>
          <p:nvPr/>
        </p:nvSpPr>
        <p:spPr>
          <a:xfrm>
            <a:off x="5435375" y="1214875"/>
            <a:ext cx="3636900" cy="38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(1) Users authenticate using valid logins, such as with their label company.</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(2) Users are mapped to individual identities within the blockchain network.</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(3) The client </a:t>
            </a:r>
            <a:r>
              <a:rPr lang="en" sz="1000">
                <a:latin typeface="Times New Roman"/>
                <a:ea typeface="Times New Roman"/>
                <a:cs typeface="Times New Roman"/>
                <a:sym typeface="Times New Roman"/>
              </a:rPr>
              <a:t>endpoint, the portal,</a:t>
            </a:r>
            <a:r>
              <a:rPr lang="en" sz="1000">
                <a:latin typeface="Times New Roman"/>
                <a:ea typeface="Times New Roman"/>
                <a:cs typeface="Times New Roman"/>
                <a:sym typeface="Times New Roman"/>
              </a:rPr>
              <a:t> submits a transaction request for the user, the composer, to the endorsing peer.</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(4) The endorsing peers executes the chaincode with the transaction request, validating the transaction request format and certificate details to ensure that the user has the authority to update the block to add their music.</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(5) If the transaction is valid, the endorsing peer returns an endorsement response back to the client without updating the</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l</a:t>
            </a:r>
            <a:r>
              <a:rPr lang="en" sz="1000">
                <a:latin typeface="Times New Roman"/>
                <a:ea typeface="Times New Roman"/>
                <a:cs typeface="Times New Roman"/>
                <a:sym typeface="Times New Roman"/>
              </a:rPr>
              <a:t>edger</a:t>
            </a:r>
            <a:r>
              <a:rPr lang="en" sz="1000">
                <a:latin typeface="Times New Roman"/>
                <a:ea typeface="Times New Roman"/>
                <a:cs typeface="Times New Roman"/>
                <a:sym typeface="Times New Roman"/>
              </a:rPr>
              <a:t> at this point</a:t>
            </a:r>
            <a:r>
              <a:rPr lang="en" sz="1000">
                <a:latin typeface="Times New Roman"/>
                <a:ea typeface="Times New Roman"/>
                <a:cs typeface="Times New Roman"/>
                <a:sym typeface="Times New Roman"/>
              </a:rPr>
              <a:t>. An invalid transaction is returned and no further action is taken.</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(6) The client, portal, sends the approved transaction to the orderer node that properly includes it in a block. The transactions in the block are validated to ensure that the endorsement policy is fulfilled and then sent to all the nodes in the network atomically.</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(7) The peers in the network then update their own ledgers</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with the latest block.</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(8) The client, portal, is notified with a response that the transaction has been added to the chain.</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pic>
        <p:nvPicPr>
          <p:cNvPr id="112" name="Google Shape;112;p18"/>
          <p:cNvPicPr preferRelativeResize="0"/>
          <p:nvPr/>
        </p:nvPicPr>
        <p:blipFill>
          <a:blip r:embed="rId3">
            <a:alphaModFix/>
          </a:blip>
          <a:stretch>
            <a:fillRect/>
          </a:stretch>
        </p:blipFill>
        <p:spPr>
          <a:xfrm>
            <a:off x="128492" y="1244750"/>
            <a:ext cx="5406302" cy="3821030"/>
          </a:xfrm>
          <a:prstGeom prst="rect">
            <a:avLst/>
          </a:prstGeom>
          <a:noFill/>
          <a:ln>
            <a:noFill/>
          </a:ln>
        </p:spPr>
      </p:pic>
      <p:sp>
        <p:nvSpPr>
          <p:cNvPr id="113" name="Google Shape;113;p18"/>
          <p:cNvSpPr txBox="1"/>
          <p:nvPr>
            <p:ph type="title"/>
          </p:nvPr>
        </p:nvSpPr>
        <p:spPr>
          <a:xfrm>
            <a:off x="27501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CD6FE"/>
                </a:solidFill>
                <a:latin typeface="Times New Roman"/>
                <a:ea typeface="Times New Roman"/>
                <a:cs typeface="Times New Roman"/>
                <a:sym typeface="Times New Roman"/>
              </a:rPr>
              <a:t>Adding Music</a:t>
            </a:r>
            <a:endParaRPr>
              <a:solidFill>
                <a:srgbClr val="8CD6FE"/>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Network Flow (</a:t>
            </a:r>
            <a:r>
              <a:rPr lang="en">
                <a:solidFill>
                  <a:srgbClr val="FFBBB1"/>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19" name="Google Shape;119;p19"/>
          <p:cNvSpPr txBox="1"/>
          <p:nvPr/>
        </p:nvSpPr>
        <p:spPr>
          <a:xfrm>
            <a:off x="5553725" y="1214875"/>
            <a:ext cx="3518400" cy="3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9"/>
          <p:cNvPicPr preferRelativeResize="0"/>
          <p:nvPr/>
        </p:nvPicPr>
        <p:blipFill>
          <a:blip r:embed="rId3">
            <a:alphaModFix/>
          </a:blip>
          <a:stretch>
            <a:fillRect/>
          </a:stretch>
        </p:blipFill>
        <p:spPr>
          <a:xfrm>
            <a:off x="128492" y="1244750"/>
            <a:ext cx="5406302" cy="3821030"/>
          </a:xfrm>
          <a:prstGeom prst="rect">
            <a:avLst/>
          </a:prstGeom>
          <a:noFill/>
          <a:ln>
            <a:noFill/>
          </a:ln>
        </p:spPr>
      </p:pic>
      <p:sp>
        <p:nvSpPr>
          <p:cNvPr id="121" name="Google Shape;121;p19"/>
          <p:cNvSpPr txBox="1"/>
          <p:nvPr/>
        </p:nvSpPr>
        <p:spPr>
          <a:xfrm>
            <a:off x="5435375" y="1519675"/>
            <a:ext cx="3636900" cy="267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(1) Users access the client application, either identified or not. They then upload their music.</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(2) </a:t>
            </a:r>
            <a:r>
              <a:rPr lang="en" sz="1000">
                <a:solidFill>
                  <a:schemeClr val="dk1"/>
                </a:solidFill>
                <a:latin typeface="Times New Roman"/>
                <a:ea typeface="Times New Roman"/>
                <a:cs typeface="Times New Roman"/>
                <a:sym typeface="Times New Roman"/>
              </a:rPr>
              <a:t>The client endpoint, the portal, submits a query request for the user, the composer, to the peer that holds the updated ledger.</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(3) The peer executes the query of its ledger, matching the hashes of the uploaded music to those in its ledger and returns the results to the client.</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(4) The user can view the results of their search.</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sp>
        <p:nvSpPr>
          <p:cNvPr id="122" name="Google Shape;122;p19"/>
          <p:cNvSpPr txBox="1"/>
          <p:nvPr>
            <p:ph type="title"/>
          </p:nvPr>
        </p:nvSpPr>
        <p:spPr>
          <a:xfrm>
            <a:off x="27501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E9889"/>
                </a:solidFill>
                <a:latin typeface="Times New Roman"/>
                <a:ea typeface="Times New Roman"/>
                <a:cs typeface="Times New Roman"/>
                <a:sym typeface="Times New Roman"/>
              </a:rPr>
              <a:t>Searching Music</a:t>
            </a:r>
            <a:endParaRPr>
              <a:solidFill>
                <a:srgbClr val="FE9889"/>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Chaincode</a:t>
            </a:r>
            <a:endParaRPr>
              <a:latin typeface="Times New Roman"/>
              <a:ea typeface="Times New Roman"/>
              <a:cs typeface="Times New Roman"/>
              <a:sym typeface="Times New Roman"/>
            </a:endParaRPr>
          </a:p>
        </p:txBody>
      </p:sp>
      <p:pic>
        <p:nvPicPr>
          <p:cNvPr id="128" name="Google Shape;128;p20"/>
          <p:cNvPicPr preferRelativeResize="0"/>
          <p:nvPr/>
        </p:nvPicPr>
        <p:blipFill>
          <a:blip r:embed="rId3">
            <a:alphaModFix/>
          </a:blip>
          <a:stretch>
            <a:fillRect/>
          </a:stretch>
        </p:blipFill>
        <p:spPr>
          <a:xfrm>
            <a:off x="94275" y="1093775"/>
            <a:ext cx="4132075" cy="2098400"/>
          </a:xfrm>
          <a:prstGeom prst="rect">
            <a:avLst/>
          </a:prstGeom>
          <a:noFill/>
          <a:ln>
            <a:noFill/>
          </a:ln>
        </p:spPr>
      </p:pic>
      <p:grpSp>
        <p:nvGrpSpPr>
          <p:cNvPr id="129" name="Google Shape;129;p20"/>
          <p:cNvGrpSpPr/>
          <p:nvPr/>
        </p:nvGrpSpPr>
        <p:grpSpPr>
          <a:xfrm>
            <a:off x="4420996" y="2330448"/>
            <a:ext cx="4680504" cy="2628253"/>
            <a:chOff x="4226350" y="2754162"/>
            <a:chExt cx="4875525" cy="2362475"/>
          </a:xfrm>
        </p:grpSpPr>
        <p:pic>
          <p:nvPicPr>
            <p:cNvPr id="130" name="Google Shape;130;p20"/>
            <p:cNvPicPr preferRelativeResize="0"/>
            <p:nvPr/>
          </p:nvPicPr>
          <p:blipFill>
            <a:blip r:embed="rId4">
              <a:alphaModFix/>
            </a:blip>
            <a:stretch>
              <a:fillRect/>
            </a:stretch>
          </p:blipFill>
          <p:spPr>
            <a:xfrm>
              <a:off x="4226350" y="2754162"/>
              <a:ext cx="4875525" cy="2362475"/>
            </a:xfrm>
            <a:prstGeom prst="rect">
              <a:avLst/>
            </a:prstGeom>
            <a:noFill/>
            <a:ln>
              <a:noFill/>
            </a:ln>
          </p:spPr>
        </p:pic>
        <p:sp>
          <p:nvSpPr>
            <p:cNvPr id="131" name="Google Shape;131;p20"/>
            <p:cNvSpPr/>
            <p:nvPr/>
          </p:nvSpPr>
          <p:spPr>
            <a:xfrm>
              <a:off x="4277688" y="3874125"/>
              <a:ext cx="4816800" cy="1908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0"/>
          <p:cNvSpPr txBox="1"/>
          <p:nvPr/>
        </p:nvSpPr>
        <p:spPr>
          <a:xfrm>
            <a:off x="424425" y="3192175"/>
            <a:ext cx="42264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Figure 1</a:t>
            </a:r>
            <a:r>
              <a:rPr lang="en" sz="1000">
                <a:latin typeface="Times New Roman"/>
                <a:ea typeface="Times New Roman"/>
                <a:cs typeface="Times New Roman"/>
                <a:sym typeface="Times New Roman"/>
              </a:rPr>
              <a:t> </a:t>
            </a:r>
            <a:r>
              <a:rPr lang="en" sz="800">
                <a:latin typeface="Times New Roman"/>
                <a:ea typeface="Times New Roman"/>
                <a:cs typeface="Times New Roman"/>
                <a:sym typeface="Times New Roman"/>
              </a:rPr>
              <a:t>Function within chaincode to conduct a </a:t>
            </a:r>
            <a:r>
              <a:rPr lang="en" sz="800">
                <a:latin typeface="Times New Roman"/>
                <a:ea typeface="Times New Roman"/>
                <a:cs typeface="Times New Roman"/>
                <a:sym typeface="Times New Roman"/>
              </a:rPr>
              <a:t>transaction to add music</a:t>
            </a:r>
            <a:endParaRPr sz="800">
              <a:latin typeface="Times New Roman"/>
              <a:ea typeface="Times New Roman"/>
              <a:cs typeface="Times New Roman"/>
              <a:sym typeface="Times New Roman"/>
            </a:endParaRPr>
          </a:p>
        </p:txBody>
      </p:sp>
      <p:sp>
        <p:nvSpPr>
          <p:cNvPr id="133" name="Google Shape;133;p20"/>
          <p:cNvSpPr txBox="1"/>
          <p:nvPr/>
        </p:nvSpPr>
        <p:spPr>
          <a:xfrm>
            <a:off x="5200521" y="2000050"/>
            <a:ext cx="42264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Figure 2</a:t>
            </a:r>
            <a:r>
              <a:rPr lang="en" sz="1000">
                <a:latin typeface="Times New Roman"/>
                <a:ea typeface="Times New Roman"/>
                <a:cs typeface="Times New Roman"/>
                <a:sym typeface="Times New Roman"/>
              </a:rPr>
              <a:t> </a:t>
            </a:r>
            <a:r>
              <a:rPr lang="en" sz="800">
                <a:latin typeface="Times New Roman"/>
                <a:ea typeface="Times New Roman"/>
                <a:cs typeface="Times New Roman"/>
                <a:sym typeface="Times New Roman"/>
              </a:rPr>
              <a:t>Example of how to invoke the chaincode to add music </a:t>
            </a:r>
            <a:endParaRPr sz="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613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Music Hashing and Matching</a:t>
            </a:r>
            <a:endParaRPr>
              <a:latin typeface="Times New Roman"/>
              <a:ea typeface="Times New Roman"/>
              <a:cs typeface="Times New Roman"/>
              <a:sym typeface="Times New Roman"/>
            </a:endParaRPr>
          </a:p>
        </p:txBody>
      </p:sp>
      <p:pic>
        <p:nvPicPr>
          <p:cNvPr id="139" name="Google Shape;139;p21"/>
          <p:cNvPicPr preferRelativeResize="0"/>
          <p:nvPr/>
        </p:nvPicPr>
        <p:blipFill>
          <a:blip r:embed="rId3">
            <a:alphaModFix/>
          </a:blip>
          <a:stretch>
            <a:fillRect/>
          </a:stretch>
        </p:blipFill>
        <p:spPr>
          <a:xfrm>
            <a:off x="164950" y="1134975"/>
            <a:ext cx="3146605" cy="3763976"/>
          </a:xfrm>
          <a:prstGeom prst="rect">
            <a:avLst/>
          </a:prstGeom>
          <a:noFill/>
          <a:ln>
            <a:noFill/>
          </a:ln>
        </p:spPr>
      </p:pic>
      <p:pic>
        <p:nvPicPr>
          <p:cNvPr id="140" name="Google Shape;140;p21"/>
          <p:cNvPicPr preferRelativeResize="0"/>
          <p:nvPr/>
        </p:nvPicPr>
        <p:blipFill>
          <a:blip r:embed="rId4">
            <a:alphaModFix/>
          </a:blip>
          <a:stretch>
            <a:fillRect/>
          </a:stretch>
        </p:blipFill>
        <p:spPr>
          <a:xfrm>
            <a:off x="3680525" y="1450375"/>
            <a:ext cx="5284549" cy="2143400"/>
          </a:xfrm>
          <a:prstGeom prst="rect">
            <a:avLst/>
          </a:prstGeom>
          <a:noFill/>
          <a:ln>
            <a:noFill/>
          </a:ln>
        </p:spPr>
      </p:pic>
      <p:sp>
        <p:nvSpPr>
          <p:cNvPr id="141" name="Google Shape;141;p21"/>
          <p:cNvSpPr txBox="1"/>
          <p:nvPr/>
        </p:nvSpPr>
        <p:spPr>
          <a:xfrm>
            <a:off x="4485950" y="3517575"/>
            <a:ext cx="42264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Figure 4</a:t>
            </a:r>
            <a:r>
              <a:rPr lang="en" sz="1000">
                <a:latin typeface="Times New Roman"/>
                <a:ea typeface="Times New Roman"/>
                <a:cs typeface="Times New Roman"/>
                <a:sym typeface="Times New Roman"/>
              </a:rPr>
              <a:t> </a:t>
            </a:r>
            <a:r>
              <a:rPr lang="en" sz="800">
                <a:latin typeface="Times New Roman"/>
                <a:ea typeface="Times New Roman"/>
                <a:cs typeface="Times New Roman"/>
                <a:sym typeface="Times New Roman"/>
              </a:rPr>
              <a:t>Loop to gather the hashes of each audio frequency into a list</a:t>
            </a:r>
            <a:endParaRPr sz="800">
              <a:latin typeface="Times New Roman"/>
              <a:ea typeface="Times New Roman"/>
              <a:cs typeface="Times New Roman"/>
              <a:sym typeface="Times New Roman"/>
            </a:endParaRPr>
          </a:p>
        </p:txBody>
      </p:sp>
      <p:sp>
        <p:nvSpPr>
          <p:cNvPr id="142" name="Google Shape;142;p21"/>
          <p:cNvSpPr txBox="1"/>
          <p:nvPr/>
        </p:nvSpPr>
        <p:spPr>
          <a:xfrm>
            <a:off x="-37825" y="4804861"/>
            <a:ext cx="4226400" cy="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Figure 3</a:t>
            </a:r>
            <a:r>
              <a:rPr lang="en" sz="1000">
                <a:latin typeface="Times New Roman"/>
                <a:ea typeface="Times New Roman"/>
                <a:cs typeface="Times New Roman"/>
                <a:sym typeface="Times New Roman"/>
              </a:rPr>
              <a:t> </a:t>
            </a:r>
            <a:r>
              <a:rPr lang="en" sz="800">
                <a:latin typeface="Times New Roman"/>
                <a:ea typeface="Times New Roman"/>
                <a:cs typeface="Times New Roman"/>
                <a:sym typeface="Times New Roman"/>
              </a:rPr>
              <a:t>Function to find hash matches between the entered music and stored hashes</a:t>
            </a:r>
            <a:endParaRPr sz="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