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oppins"/>
      <p:regular r:id="rId17"/>
      <p:bold r:id="rId18"/>
      <p:italic r:id="rId19"/>
      <p:boldItalic r:id="rId20"/>
    </p:embeddedFont>
    <p:embeddedFont>
      <p:font typeface="Poppins Medium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Italic.fntdata"/><Relationship Id="rId11" Type="http://schemas.openxmlformats.org/officeDocument/2006/relationships/slide" Target="slides/slide6.xml"/><Relationship Id="rId22" Type="http://schemas.openxmlformats.org/officeDocument/2006/relationships/font" Target="fonts/PoppinsMedium-bold.fntdata"/><Relationship Id="rId10" Type="http://schemas.openxmlformats.org/officeDocument/2006/relationships/slide" Target="slides/slide5.xml"/><Relationship Id="rId21" Type="http://schemas.openxmlformats.org/officeDocument/2006/relationships/font" Target="fonts/PoppinsMedium-regular.fntdata"/><Relationship Id="rId13" Type="http://schemas.openxmlformats.org/officeDocument/2006/relationships/slide" Target="slides/slide8.xml"/><Relationship Id="rId24" Type="http://schemas.openxmlformats.org/officeDocument/2006/relationships/font" Target="fonts/PoppinsMedium-boldItalic.fntdata"/><Relationship Id="rId12" Type="http://schemas.openxmlformats.org/officeDocument/2006/relationships/slide" Target="slides/slide7.xml"/><Relationship Id="rId23" Type="http://schemas.openxmlformats.org/officeDocument/2006/relationships/font" Target="fonts/Poppins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oppins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-italic.fntdata"/><Relationship Id="rId6" Type="http://schemas.openxmlformats.org/officeDocument/2006/relationships/slide" Target="slides/slide1.xml"/><Relationship Id="rId18" Type="http://schemas.openxmlformats.org/officeDocument/2006/relationships/font" Target="fonts/Poppi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e03323a2f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e03323a2f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9c2bc17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39c2bc17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de4bab0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de4bab0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e03323a2f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e03323a2f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Distributed ledger: every participant has a copy of the state of the blockchain network, each block contains a list of valid and ordered transactions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Consensus: ensure all nodes agree on the order and validity of transactions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Identity management: Uniquely identifies and authenticates users, membership service provider is crucial to ID creation, validation, &amp; control policies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Chaincode: logic that defines the business rules of the network, specificies how transactions are processed &amp; updates the ledger state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e03323a2f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e03323a2f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e03323a2f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e03323a2f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e03323a2f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e03323a2f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e03323a2f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e03323a2f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ef48659bd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ef48659bd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e03323a2f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e03323a2f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pensciencechain.org/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hyperledger/fabric-samples/tree/main/test-network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rohinsood/roblockain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rohinsood/roblockain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08250" y="1861800"/>
            <a:ext cx="8679900" cy="126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50">
                <a:latin typeface="Poppins"/>
                <a:ea typeface="Poppins"/>
                <a:cs typeface="Poppins"/>
                <a:sym typeface="Poppins"/>
              </a:rPr>
              <a:t>./Chaincode Unit Testing</a:t>
            </a:r>
            <a:endParaRPr b="1" sz="265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80">
                <a:latin typeface="Poppins"/>
                <a:ea typeface="Poppins"/>
                <a:cs typeface="Poppins"/>
                <a:sym typeface="Poppins"/>
              </a:rPr>
              <a:t>./Blockchain-Enabled Secure Log Management</a:t>
            </a:r>
            <a:endParaRPr b="1" sz="268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08250" y="4389700"/>
            <a:ext cx="7572000" cy="53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oppins Medium"/>
                <a:ea typeface="Poppins Medium"/>
                <a:cs typeface="Poppins Medium"/>
                <a:sym typeface="Poppins Medium"/>
              </a:rPr>
              <a:t>Open Science Chain, SDSC REHS 2023</a:t>
            </a:r>
            <a:endParaRPr sz="160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oppins"/>
                <a:ea typeface="Poppins"/>
                <a:cs typeface="Poppins"/>
                <a:sym typeface="Poppins"/>
              </a:rPr>
              <a:t>Rohin Sood - 11th Grade,  Del Norte High School</a:t>
            </a:r>
            <a:endParaRPr sz="16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6003175" y="304800"/>
            <a:ext cx="2683500" cy="14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S. Sivagnanam</a:t>
            </a:r>
            <a:endParaRPr sz="16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F. Garzon</a:t>
            </a:r>
            <a:endParaRPr sz="16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S. Sakai</a:t>
            </a:r>
            <a:endParaRPr sz="16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K. Lin</a:t>
            </a:r>
            <a:endParaRPr sz="16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3688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Poppins"/>
                <a:ea typeface="Poppins"/>
                <a:cs typeface="Poppins"/>
                <a:sym typeface="Poppins"/>
              </a:rPr>
              <a:t>Conclusion</a:t>
            </a:r>
            <a:endParaRPr b="1" sz="3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414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Char char="●"/>
            </a:pPr>
            <a:r>
              <a:rPr lang="en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Unit tests improve the software development process and lead to robust software in production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Char char="●"/>
            </a:pPr>
            <a:r>
              <a:rPr lang="en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use of blockchain in log management can be used to ensure data integrity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24" name="Google Shape;124;p22"/>
          <p:cNvSpPr txBox="1"/>
          <p:nvPr>
            <p:ph type="title"/>
          </p:nvPr>
        </p:nvSpPr>
        <p:spPr>
          <a:xfrm>
            <a:off x="4461300" y="224965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Poppins"/>
                <a:ea typeface="Poppins"/>
                <a:cs typeface="Poppins"/>
                <a:sym typeface="Poppins"/>
              </a:rPr>
              <a:t>Next Steps</a:t>
            </a:r>
            <a:endParaRPr b="1" sz="3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4461300" y="2910475"/>
            <a:ext cx="4260300" cy="18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Char char="●"/>
            </a:pPr>
            <a:r>
              <a:rPr lang="en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Chaincode unit testing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Char char="●"/>
            </a:pPr>
            <a:r>
              <a:rPr lang="en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End to end testing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Char char="●"/>
            </a:pPr>
            <a:r>
              <a:rPr lang="en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Gateway application development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26" name="Google Shape;126;p22"/>
          <p:cNvSpPr txBox="1"/>
          <p:nvPr>
            <p:ph type="title"/>
          </p:nvPr>
        </p:nvSpPr>
        <p:spPr>
          <a:xfrm>
            <a:off x="4572000" y="3688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Poppins"/>
                <a:ea typeface="Poppins"/>
                <a:cs typeface="Poppins"/>
                <a:sym typeface="Poppins"/>
              </a:rPr>
              <a:t>Implemented</a:t>
            </a:r>
            <a:endParaRPr b="1" sz="3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4461300" y="1004400"/>
            <a:ext cx="4260300" cy="10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Char char="●"/>
            </a:pPr>
            <a:r>
              <a:rPr lang="en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Test_network setup &amp; use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Char char="●"/>
            </a:pPr>
            <a:r>
              <a:rPr lang="en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OSC chaincode Unit Tests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Char char="●"/>
            </a:pPr>
            <a:r>
              <a:rPr lang="en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Log file chaincode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1590000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Thank You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53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Secured and decentralized blockchain infrastructure to support scientific data workflows &amp; collaboration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Create a trustworthy ecosystem for researchers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○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Enables improved data integrity, provenance, and sharing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Funded by the NSF, grant number 2114202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7653"/>
              <a:buFont typeface="Arial"/>
              <a:buNone/>
            </a:pPr>
            <a:r>
              <a:rPr b="1" lang="en" sz="3580">
                <a:latin typeface="Poppins"/>
                <a:ea typeface="Poppins"/>
                <a:cs typeface="Poppins"/>
                <a:sym typeface="Poppins"/>
              </a:rPr>
              <a:t>Open Science Chain </a:t>
            </a:r>
            <a:r>
              <a:rPr b="1" lang="en" sz="2024"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b="1" lang="en" sz="2024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https://opensciencechain.org/</a:t>
            </a:r>
            <a:r>
              <a:rPr b="1" lang="en" sz="2024">
                <a:latin typeface="Poppins"/>
                <a:ea typeface="Poppins"/>
                <a:cs typeface="Poppins"/>
                <a:sym typeface="Poppins"/>
              </a:rPr>
              <a:t>)</a:t>
            </a:r>
            <a:endParaRPr b="1" sz="2024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3437" y="3614963"/>
            <a:ext cx="3129801" cy="67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1375" y="2482321"/>
            <a:ext cx="1013925" cy="101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575" y="1435213"/>
            <a:ext cx="285750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80">
                <a:latin typeface="Poppins"/>
                <a:ea typeface="Poppins"/>
                <a:cs typeface="Poppins"/>
                <a:sym typeface="Poppins"/>
              </a:rPr>
              <a:t>Hyperledger Fabric (HLF) &amp; </a:t>
            </a:r>
            <a:r>
              <a:rPr b="1" lang="en" sz="3580">
                <a:latin typeface="Poppins"/>
                <a:ea typeface="Poppins"/>
                <a:cs typeface="Poppins"/>
                <a:sym typeface="Poppins"/>
              </a:rPr>
              <a:t>Chaincode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4403100" cy="3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Open-source blockchain platform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○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Distributed ledger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■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Immutable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○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Consensus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○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Identity management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■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Membership Service Provider (MSP)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○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Chaincode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■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Defines business logic of the network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572000" y="1152475"/>
            <a:ext cx="4125900" cy="3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Open Science Chain Employs HLF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en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Test network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Peer orgs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Orderer orgs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Testing prewritten chaincodes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b="0" l="0" r="70210" t="0"/>
          <a:stretch/>
        </p:blipFill>
        <p:spPr>
          <a:xfrm>
            <a:off x="5462112" y="3135975"/>
            <a:ext cx="1583674" cy="14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80">
                <a:latin typeface="Poppins"/>
                <a:ea typeface="Poppins"/>
                <a:cs typeface="Poppins"/>
                <a:sym typeface="Poppins"/>
              </a:rPr>
              <a:t>Unit Testing</a:t>
            </a:r>
            <a:endParaRPr b="1" sz="358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501"/>
            <a:ext cx="4923000" cy="38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Validate the smallest testable parts of a software application</a:t>
            </a:r>
            <a:b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Ensures robustness &amp; reliability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Va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lid &amp; invalid input scenarios, error handling, &amp; edge cases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My Contributions:</a:t>
            </a:r>
            <a:b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getTransientMap()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putUser()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getAPIUserIdFromTransient()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APIUserIdToUUID()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submittingIdentityHasOU()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80" name="Google Shape;80;p16"/>
          <p:cNvGrpSpPr/>
          <p:nvPr/>
        </p:nvGrpSpPr>
        <p:grpSpPr>
          <a:xfrm>
            <a:off x="5571525" y="1228239"/>
            <a:ext cx="2892951" cy="2687031"/>
            <a:chOff x="5487900" y="1517164"/>
            <a:chExt cx="2892951" cy="2687031"/>
          </a:xfrm>
        </p:grpSpPr>
        <p:pic>
          <p:nvPicPr>
            <p:cNvPr id="81" name="Google Shape;8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93175" y="1517164"/>
              <a:ext cx="1052775" cy="14307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" name="Google Shape;82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87900" y="3116944"/>
              <a:ext cx="2892951" cy="10872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80">
                <a:latin typeface="Poppins"/>
                <a:ea typeface="Poppins"/>
                <a:cs typeface="Poppins"/>
                <a:sym typeface="Poppins"/>
              </a:rPr>
              <a:t>APIUserIDToUUID</a:t>
            </a:r>
            <a:endParaRPr b="1" sz="358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8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401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500"/>
              <a:buFont typeface="Poppins"/>
              <a:buChar char="●"/>
            </a:pPr>
            <a:r>
              <a:rPr b="1" lang="en" sz="1500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Function Purpose:</a:t>
            </a:r>
            <a:endParaRPr b="1" sz="1500">
              <a:solidFill>
                <a:srgbClr val="EFEFE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500"/>
              <a:buFont typeface="Poppins"/>
              <a:buChar char="○"/>
            </a:pPr>
            <a:r>
              <a:rPr lang="en" sz="1500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Retrieve the UUID associated with an APIUserId by performing a Private Data Collection (PDC) lookup</a:t>
            </a:r>
            <a:endParaRPr sz="1500">
              <a:solidFill>
                <a:srgbClr val="EFEFE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500"/>
              <a:buFont typeface="Poppins"/>
              <a:buChar char="●"/>
            </a:pPr>
            <a:r>
              <a:rPr b="1" lang="en" sz="1500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Function Parameters:</a:t>
            </a:r>
            <a:endParaRPr b="1" sz="1500">
              <a:solidFill>
                <a:srgbClr val="EFEFE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500"/>
              <a:buFont typeface="Poppins"/>
              <a:buChar char="○"/>
            </a:pPr>
            <a:r>
              <a:rPr lang="en" sz="1500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TransactionContext (ctx), MSP name, the APIUserId </a:t>
            </a:r>
            <a:endParaRPr sz="1500">
              <a:solidFill>
                <a:srgbClr val="EFEFE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500"/>
              <a:buFont typeface="Poppins"/>
              <a:buChar char="●"/>
            </a:pPr>
            <a:r>
              <a:rPr b="1" lang="en" sz="1500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Function Output: </a:t>
            </a:r>
            <a:endParaRPr b="1" sz="1500">
              <a:solidFill>
                <a:srgbClr val="EFEFE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500"/>
              <a:buFont typeface="Poppins"/>
              <a:buChar char="○"/>
            </a:pPr>
            <a:r>
              <a:rPr lang="en" sz="1500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UUID as a string if found, or an error if the lookup fails</a:t>
            </a:r>
            <a:endParaRPr sz="1500">
              <a:solidFill>
                <a:srgbClr val="EFEFE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5175" y="1411488"/>
            <a:ext cx="4517400" cy="2320500"/>
          </a:xfrm>
          <a:prstGeom prst="roundRect">
            <a:avLst>
              <a:gd fmla="val 4730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401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500"/>
              <a:buFont typeface="Poppins"/>
              <a:buChar char="●"/>
            </a:pPr>
            <a:r>
              <a:rPr b="1" lang="en" sz="1500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Function Purpose:</a:t>
            </a:r>
            <a:endParaRPr b="1" sz="1500">
              <a:solidFill>
                <a:srgbClr val="EFEFE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500"/>
              <a:buFont typeface="Poppins Medium"/>
              <a:buChar char="○"/>
            </a:pPr>
            <a:r>
              <a:rPr lang="en" sz="1500">
                <a:solidFill>
                  <a:srgbClr val="EFEFE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Invoke the “Error Getting API user key” error</a:t>
            </a:r>
            <a:endParaRPr sz="1500">
              <a:solidFill>
                <a:srgbClr val="EFEFE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500"/>
              <a:buFont typeface="Poppins Medium"/>
              <a:buChar char="●"/>
            </a:pPr>
            <a:r>
              <a:rPr lang="en" sz="1500">
                <a:solidFill>
                  <a:srgbClr val="EFEFE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Mock objects and interfaces are used simulate blockchain interactions &amp; isolate dependencies</a:t>
            </a:r>
            <a:endParaRPr sz="1500">
              <a:solidFill>
                <a:srgbClr val="EFEFE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375" y="1062775"/>
            <a:ext cx="4443300" cy="3595800"/>
          </a:xfrm>
          <a:prstGeom prst="roundRect">
            <a:avLst>
              <a:gd fmla="val 4166" name="adj"/>
            </a:avLst>
          </a:prstGeom>
          <a:noFill/>
          <a:ln>
            <a:noFill/>
          </a:ln>
        </p:spPr>
      </p:pic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80">
                <a:latin typeface="Poppins"/>
                <a:ea typeface="Poppins"/>
                <a:cs typeface="Poppins"/>
                <a:sym typeface="Poppins"/>
              </a:rPr>
              <a:t>APIUserIDToUUID Test Case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Char char="●"/>
            </a:pPr>
            <a:r>
              <a:rPr lang="en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Problem: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○"/>
            </a:pPr>
            <a:r>
              <a:rPr lang="en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 the prominence of automation, data from logs are crucial to functionality and it can be difficult to assess if a log has been maliciously altered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Char char="●"/>
            </a:pPr>
            <a:r>
              <a:rPr lang="en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Solution: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○"/>
            </a:pPr>
            <a:r>
              <a:rPr lang="en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Blockchain e</a:t>
            </a:r>
            <a:r>
              <a:rPr lang="en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nsures data integrity &amp; security via immutability, decentralization, &amp; transparency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2600">
                <a:latin typeface="Poppins"/>
                <a:ea typeface="Poppins"/>
                <a:cs typeface="Poppins"/>
                <a:sym typeface="Poppins"/>
              </a:rPr>
              <a:t>Blockchain-Enabled Secure Log Management</a:t>
            </a:r>
            <a:endParaRPr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80">
                <a:latin typeface="Poppins"/>
                <a:ea typeface="Poppins"/>
                <a:cs typeface="Poppins"/>
                <a:sym typeface="Poppins"/>
              </a:rPr>
              <a:t>Proof-of-Concept Chaincode </a:t>
            </a:r>
            <a:r>
              <a:rPr lang="en" sz="1457"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lang="en" sz="1457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https://github.com/rohinsood/roblockain</a:t>
            </a:r>
            <a:r>
              <a:rPr lang="en" sz="1457">
                <a:latin typeface="Poppins"/>
                <a:ea typeface="Poppins"/>
                <a:cs typeface="Poppins"/>
                <a:sym typeface="Poppins"/>
              </a:rPr>
              <a:t>)</a:t>
            </a:r>
            <a:endParaRPr sz="1577"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849188"/>
            <a:ext cx="3982961" cy="1939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4979" y="1849198"/>
            <a:ext cx="4272844" cy="193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80">
                <a:latin typeface="Poppins"/>
                <a:ea typeface="Poppins"/>
                <a:cs typeface="Poppins"/>
                <a:sym typeface="Poppins"/>
              </a:rPr>
              <a:t>Proof-of-Concept Chaincode </a:t>
            </a:r>
            <a:r>
              <a:rPr lang="en" sz="1457"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lang="en" sz="1457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https://github.com/rohinsood/roblockain</a:t>
            </a:r>
            <a:r>
              <a:rPr lang="en" sz="1457">
                <a:latin typeface="Poppins"/>
                <a:ea typeface="Poppins"/>
                <a:cs typeface="Poppins"/>
                <a:sym typeface="Poppins"/>
              </a:rPr>
              <a:t>)</a:t>
            </a:r>
            <a:endParaRPr sz="1577"/>
          </a:p>
        </p:txBody>
      </p:sp>
      <p:grpSp>
        <p:nvGrpSpPr>
          <p:cNvPr id="115" name="Google Shape;115;p21"/>
          <p:cNvGrpSpPr/>
          <p:nvPr/>
        </p:nvGrpSpPr>
        <p:grpSpPr>
          <a:xfrm>
            <a:off x="306205" y="1374395"/>
            <a:ext cx="8531591" cy="3004311"/>
            <a:chOff x="311700" y="1424850"/>
            <a:chExt cx="8531591" cy="3004311"/>
          </a:xfrm>
        </p:grpSpPr>
        <p:pic>
          <p:nvPicPr>
            <p:cNvPr id="116" name="Google Shape;116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1700" y="1424850"/>
              <a:ext cx="4072141" cy="300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72000" y="1424861"/>
              <a:ext cx="4271291" cy="30043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