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77" r:id="rId2"/>
    <p:sldId id="257" r:id="rId3"/>
    <p:sldId id="261" r:id="rId5"/>
    <p:sldId id="262" r:id="rId6"/>
    <p:sldId id="265" r:id="rId7"/>
    <p:sldId id="264" r:id="rId10"/>
    <p:sldId id="27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375E"/>
    <a:srgbClr val="5B9BD5"/>
    <a:srgbClr val="D0005E"/>
    <a:srgbClr val="BE0260"/>
    <a:srgbClr val="018ACF"/>
    <a:srgbClr val="D68B1C"/>
    <a:srgbClr val="D09622"/>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22" autoAdjust="0"/>
    <p:restoredTop sz="86140" autoAdjust="0"/>
  </p:normalViewPr>
  <p:slideViewPr>
    <p:cSldViewPr>
      <p:cViewPr varScale="1">
        <p:scale>
          <a:sx n="112" d="100"/>
          <a:sy n="112" d="100"/>
        </p:scale>
        <p:origin x="558" y="102"/>
      </p:cViewPr>
      <p:guideLst>
        <p:guide orient="horz" pos="2160"/>
        <p:guide pos="384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7BD83A-8FE7-4D4B-8E54-CAD4D884DE0B}" type="datetimeFigureOut">
              <a:rPr lang="en-US" smtClean="0"/>
              <a:t>12/2/2021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64A740-C3C7-4477-A128-A8C69F6D0A1D}" type="slidenum">
              <a:rPr lang="en-US" smtClean="0"/>
              <a:t>‹#›</a:t>
            </a:fld>
            <a:endParaRPr lang="en-US"/>
          </a:p>
        </p:txBody>
      </p:sp>
    </p:spTree>
    <p:extLst>
      <p:ext uri="{BB962C8B-B14F-4D97-AF65-F5344CB8AC3E}">
        <p14:creationId xmlns:p14="http://schemas.microsoft.com/office/powerpoint/2010/main" val="16542374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This analysis</a:t>
            </a:r>
            <a:r>
              <a:rPr lang="en-US" baseline="0" dirty="0" smtClean="0"/>
              <a:t> report is automatically generated by Metascape (https://metascape.org).</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a:t>
            </a:fld>
            <a:endParaRPr lang="en-US"/>
          </a:p>
        </p:txBody>
      </p:sp>
    </p:spTree>
    <p:extLst>
      <p:ext uri="{BB962C8B-B14F-4D97-AF65-F5344CB8AC3E}">
        <p14:creationId xmlns:p14="http://schemas.microsoft.com/office/powerpoint/2010/main" val="34488127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In the precision-recall plot, the precision is defined as TP/(TP+FP),</a:t>
            </a:r>
            <a:r>
              <a:rPr lang="en-US" baseline="0" dirty="0" smtClean="0"/>
              <a:t> </a:t>
            </a:r>
            <a:r>
              <a:rPr lang="en-US" dirty="0" smtClean="0"/>
              <a:t>and recall (a.k.a. TPR)</a:t>
            </a:r>
            <a:r>
              <a:rPr lang="en-US" baseline="0" dirty="0" smtClean="0"/>
              <a:t> </a:t>
            </a:r>
            <a:r>
              <a:rPr lang="en-US" dirty="0" smtClean="0"/>
              <a:t>is defined as TP/(TP+FN).  If the evidence matrix is effective, we expect precision decreases as recall increases, which implies the hits ranked to the top are more likely true positives (higher precision).  AUC (area under curve) in the plot represents the average precision value.  The precision value expected for a random hit prioritization algorithm can be read from the last data point of the step curve, where all genes were classified as hits (recall = 1).</a:t>
            </a:r>
          </a:p>
          <a:p>
            <a:endParaRPr lang="en-US" dirty="0" smtClean="0"/>
          </a:p>
          <a:p>
            <a:r>
              <a:rPr lang="en-US" dirty="0" smtClean="0"/>
              <a:t>The second plot shows how the number of true positives increase as we include more genes.  A good result would show the TPR curve to be significantly above the diagonal line, where the diagonal line represents the result achieved by random hit prioritization.</a:t>
            </a:r>
          </a:p>
          <a:p>
            <a:endParaRPr lang="en-US" dirty="0" smtClean="0"/>
          </a:p>
          <a:p>
            <a:r>
              <a:rPr lang="en-US" dirty="0" smtClean="0"/>
              <a:t>The third plot is a bar graph showing the relative weights assigned to each evidence line (up to top ten lines).  If an evidence line contributes negatively, it will be colored in orange, otherwise, in blue.</a:t>
            </a:r>
          </a:p>
          <a:p>
            <a:endParaRPr lang="en-US" dirty="0" smtClean="0"/>
          </a:p>
          <a:p>
            <a:r>
              <a:rPr lang="en-US" dirty="0" smtClean="0"/>
              <a:t>The last plot shows the predicted probability of benchmark genes, a good result would place many benchmark genes (shown as orange "+") towards the upper portion of the curve (with probability above 50%).  If benchmark genes are centered around 50%, it implies true hit status cannot be effectively predicted from the underlying evidence line (we will see a low prediction accuracy).</a:t>
            </a:r>
          </a:p>
          <a:p>
            <a:endParaRPr lang="en-US" dirty="0" smtClean="0"/>
          </a:p>
          <a:p>
            <a:r>
              <a:rPr lang="en-US" dirty="0" smtClean="0"/>
              <a:t>If these plots strongly support the effective of evidence lines in retrospectively recapturing benchmark genes, the predicted evidence score and probability can then be used to prioritize gene candidates.</a:t>
            </a:r>
          </a:p>
          <a:p>
            <a:endParaRPr lang="en-US" dirty="0" smtClean="0"/>
          </a:p>
          <a:p>
            <a:r>
              <a:rPr lang="en-US" dirty="0" smtClean="0"/>
              <a:t>Please see https://en.wikipedia.org/wiki/Sensitivity_and_specificity for a summary of terminologies such as TP, FP, TN, FN, TPR, Precision,</a:t>
            </a:r>
            <a:r>
              <a:rPr lang="en-US" baseline="0" dirty="0" smtClean="0"/>
              <a:t> Recall, etc.</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10</a:t>
            </a:fld>
            <a:endParaRPr lang="en-US"/>
          </a:p>
        </p:txBody>
      </p:sp>
    </p:spTree>
    <p:extLst>
      <p:ext uri="{BB962C8B-B14F-4D97-AF65-F5344CB8AC3E}">
        <p14:creationId xmlns:p14="http://schemas.microsoft.com/office/powerpoint/2010/main" val="3383300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Thank you for using Metascape,</a:t>
            </a:r>
            <a:r>
              <a:rPr lang="en-US" baseline="0" dirty="0" smtClean="0"/>
              <a:t> you are welcome to past question to our public forum: https://metascape.freeforums.net, or email us with your private questions at “</a:t>
            </a:r>
            <a:r>
              <a:rPr lang="en-US" sz="1200" b="0" i="0" kern="1200" dirty="0" err="1" smtClean="0">
                <a:solidFill>
                  <a:schemeClr val="tx1"/>
                </a:solidFill>
                <a:effectLst/>
                <a:latin typeface="+mn-lt"/>
                <a:ea typeface="+mn-ea"/>
                <a:cs typeface="+mn-cs"/>
              </a:rPr>
              <a:t>metascape.team</a:t>
            </a:r>
            <a:r>
              <a:rPr lang="en-US" sz="1200" b="0" i="0" kern="1200" dirty="0" smtClean="0">
                <a:solidFill>
                  <a:schemeClr val="tx1"/>
                </a:solidFill>
                <a:effectLst/>
                <a:latin typeface="+mn-lt"/>
                <a:ea typeface="+mn-ea"/>
                <a:cs typeface="+mn-cs"/>
              </a:rPr>
              <a:t> at gmail.com”.</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11</a:t>
            </a:fld>
            <a:endParaRPr lang="en-US"/>
          </a:p>
        </p:txBody>
      </p:sp>
    </p:spTree>
    <p:extLst>
      <p:ext uri="{BB962C8B-B14F-4D97-AF65-F5344CB8AC3E}">
        <p14:creationId xmlns:p14="http://schemas.microsoft.com/office/powerpoint/2010/main" val="34361656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Metascape </a:t>
            </a:r>
            <a:r>
              <a:rPr lang="en-US" dirty="0" smtClean="0"/>
              <a:t>first</a:t>
            </a:r>
            <a:r>
              <a:rPr lang="en-US" baseline="0" dirty="0" smtClean="0"/>
              <a:t> </a:t>
            </a:r>
            <a:r>
              <a:rPr lang="en-US" dirty="0" smtClean="0"/>
              <a:t>automatically </a:t>
            </a:r>
            <a:r>
              <a:rPr lang="en-US" baseline="0" dirty="0" smtClean="0"/>
              <a:t>converts </a:t>
            </a:r>
            <a:r>
              <a:rPr lang="en-US" baseline="0" dirty="0" smtClean="0"/>
              <a:t>you input identifiers </a:t>
            </a:r>
            <a:r>
              <a:rPr lang="en-US" baseline="0" dirty="0" smtClean="0"/>
              <a:t>(</a:t>
            </a:r>
            <a:r>
              <a:rPr lang="en-US" baseline="0" dirty="0" err="1" smtClean="0"/>
              <a:t>Entrez</a:t>
            </a:r>
            <a:r>
              <a:rPr lang="en-US" baseline="0" dirty="0" smtClean="0"/>
              <a:t> Gene </a:t>
            </a:r>
            <a:r>
              <a:rPr lang="en-US" baseline="0" dirty="0" smtClean="0"/>
              <a:t>ID, </a:t>
            </a:r>
            <a:r>
              <a:rPr lang="en-US" baseline="0" dirty="0" err="1" smtClean="0"/>
              <a:t>RefSeq</a:t>
            </a:r>
            <a:r>
              <a:rPr lang="en-US" baseline="0" dirty="0" smtClean="0"/>
              <a:t>, </a:t>
            </a:r>
            <a:r>
              <a:rPr lang="en-US" baseline="0" dirty="0" err="1" smtClean="0"/>
              <a:t>Ensembl</a:t>
            </a:r>
            <a:r>
              <a:rPr lang="en-US" baseline="0" dirty="0" smtClean="0"/>
              <a:t> ID, </a:t>
            </a:r>
            <a:r>
              <a:rPr lang="en-US" baseline="0" dirty="0" err="1" smtClean="0"/>
              <a:t>UnProt</a:t>
            </a:r>
            <a:r>
              <a:rPr lang="en-US" baseline="0" dirty="0" smtClean="0"/>
              <a:t> ID or </a:t>
            </a:r>
            <a:r>
              <a:rPr lang="en-US" baseline="0" dirty="0" smtClean="0"/>
              <a:t>Symbol) into Human </a:t>
            </a:r>
            <a:r>
              <a:rPr lang="en-US" baseline="0" dirty="0" err="1" smtClean="0"/>
              <a:t>Entrez</a:t>
            </a:r>
            <a:r>
              <a:rPr lang="en-US" baseline="0" dirty="0" smtClean="0"/>
              <a:t> Gene ID.  </a:t>
            </a:r>
            <a:r>
              <a:rPr lang="en-US" baseline="0" dirty="0" smtClean="0"/>
              <a:t>For example, input </a:t>
            </a:r>
            <a:r>
              <a:rPr lang="en-US" baseline="0" dirty="0" smtClean="0"/>
              <a:t>identifiers can be from human, mouse or </a:t>
            </a:r>
            <a:r>
              <a:rPr lang="en-US" baseline="0" dirty="0" smtClean="0"/>
              <a:t>rat </a:t>
            </a:r>
            <a:r>
              <a:rPr lang="en-US" baseline="0" dirty="0" err="1" smtClean="0"/>
              <a:t>orthologs</a:t>
            </a:r>
            <a:r>
              <a:rPr lang="en-US" baseline="0" dirty="0" smtClean="0"/>
              <a:t>, which can be mapped </a:t>
            </a:r>
            <a:r>
              <a:rPr lang="en-US" baseline="0" dirty="0" smtClean="0"/>
              <a:t>into </a:t>
            </a:r>
            <a:r>
              <a:rPr lang="en-US" baseline="0" dirty="0" smtClean="0"/>
              <a:t>human (or “analysis as” species) </a:t>
            </a:r>
            <a:r>
              <a:rPr lang="en-US" baseline="0" dirty="0" smtClean="0"/>
              <a:t>based on </a:t>
            </a:r>
            <a:r>
              <a:rPr lang="en-US" baseline="0" dirty="0" smtClean="0"/>
              <a:t>both </a:t>
            </a:r>
            <a:r>
              <a:rPr lang="en-US" baseline="0" dirty="0" err="1" smtClean="0"/>
              <a:t>EggN</a:t>
            </a:r>
            <a:r>
              <a:rPr lang="en-US" altLang="zh-CN" baseline="0" dirty="0" err="1" smtClean="0"/>
              <a:t>OG</a:t>
            </a:r>
            <a:r>
              <a:rPr lang="en-US" baseline="0" dirty="0" smtClean="0"/>
              <a:t> and </a:t>
            </a:r>
            <a:r>
              <a:rPr lang="en-US" baseline="0" dirty="0" err="1" smtClean="0"/>
              <a:t>Homologene</a:t>
            </a:r>
            <a:r>
              <a:rPr lang="en-US" baseline="0" dirty="0" smtClean="0"/>
              <a:t> database</a:t>
            </a:r>
            <a:r>
              <a:rPr lang="en-US" altLang="zh-CN" baseline="0" dirty="0" smtClean="0"/>
              <a:t>s</a:t>
            </a:r>
            <a:r>
              <a:rPr lang="en-US" baseline="0" dirty="0" smtClean="0"/>
              <a:t>.</a:t>
            </a:r>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2</a:t>
            </a:fld>
            <a:endParaRPr lang="en-US"/>
          </a:p>
        </p:txBody>
      </p:sp>
    </p:spTree>
    <p:extLst>
      <p:ext uri="{BB962C8B-B14F-4D97-AF65-F5344CB8AC3E}">
        <p14:creationId xmlns:p14="http://schemas.microsoft.com/office/powerpoint/2010/main" val="1475282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The grey</a:t>
            </a:r>
            <a:r>
              <a:rPr lang="en-US" baseline="0" dirty="0" smtClean="0"/>
              <a:t> pie shows the portion (% and #) of genes (dark grey) in the genome that are members of selected ontology terms.</a:t>
            </a:r>
          </a:p>
          <a:p>
            <a:r>
              <a:rPr lang="en-US" baseline="0" dirty="0" smtClean="0"/>
              <a:t>The red pie shows the portion (% and #) of genes (dark red) in the gene list that are members of the selected ontology terms.</a:t>
            </a:r>
          </a:p>
          <a:p>
            <a:r>
              <a:rPr lang="en-US" baseline="0" dirty="0" smtClean="0"/>
              <a:t>P-value indicates whether the membership is statistically enriched in the input gene list, calculated based on accumulative hypergeometric </a:t>
            </a:r>
            <a:r>
              <a:rPr lang="en-US" baseline="0" dirty="0" smtClean="0"/>
              <a:t>distribution.</a:t>
            </a:r>
          </a:p>
          <a:p>
            <a:r>
              <a:rPr lang="en-US" baseline="0" dirty="0" smtClean="0"/>
              <a:t>By </a:t>
            </a:r>
            <a:r>
              <a:rPr lang="en-US" baseline="0" dirty="0" smtClean="0"/>
              <a:t>popular convention, p value &lt; 0.05 are considered as statistically significant.</a:t>
            </a:r>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3</a:t>
            </a:fld>
            <a:endParaRPr lang="en-US"/>
          </a:p>
        </p:txBody>
      </p:sp>
    </p:spTree>
    <p:extLst>
      <p:ext uri="{BB962C8B-B14F-4D97-AF65-F5344CB8AC3E}">
        <p14:creationId xmlns:p14="http://schemas.microsoft.com/office/powerpoint/2010/main" val="384315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smtClean="0"/>
              <a:t>We first</a:t>
            </a:r>
            <a:r>
              <a:rPr lang="en-US" baseline="0" dirty="0" smtClean="0"/>
              <a:t> identified all statistically enriched terms (can be GO/KEGG terms, canonical pathways, hall mark gene sets, etc., based on the default choices under Express Analysis or your choice during Custom Analysis), accumulative hypergeometric p-values and enrichment factors were calculated and used for filtering.  Remaining significant terms were then hierarchically clustered into a tree based on Kappa-statistical similarities among their gene memberships (similar to what is used in NCI DAVID site).  Then 0.3 kappa score was applied as the threshold to cast the tree into term clusters.  The terms within each cluster are exported in the Excel spreadsheet named “Enrichment Analysis”.</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If you want to view the complete list of enriched terms, please download the .zip file and check </a:t>
            </a:r>
            <a:r>
              <a:rPr lang="en-US" baseline="0" dirty="0" err="1" smtClean="0"/>
              <a:t>Enrichment_GO</a:t>
            </a:r>
            <a:r>
              <a:rPr lang="en-US" baseline="0" dirty="0" smtClean="0"/>
              <a:t>/GO_AllLists.csv.</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Note: gene lists containing more than 3000 genes are not analyzed.  Please use a more stringent hit calling criterion, as you most likely have retained too many genes.</a:t>
            </a:r>
          </a:p>
          <a:p>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4</a:t>
            </a:fld>
            <a:endParaRPr lang="en-US"/>
          </a:p>
        </p:txBody>
      </p:sp>
    </p:spTree>
    <p:extLst>
      <p:ext uri="{BB962C8B-B14F-4D97-AF65-F5344CB8AC3E}">
        <p14:creationId xmlns:p14="http://schemas.microsoft.com/office/powerpoint/2010/main" val="791105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We selected a subset of representative terms from the full cluster and </a:t>
            </a:r>
            <a:r>
              <a:rPr lang="en-US" baseline="0" dirty="0" smtClean="0"/>
              <a:t>converted </a:t>
            </a:r>
            <a:r>
              <a:rPr lang="en-US" baseline="0" dirty="0" smtClean="0"/>
              <a:t>them into a network layout.  More specifically, each term is represented by a circle node, where its size is proportional to the number of input genes fall </a:t>
            </a:r>
            <a:r>
              <a:rPr lang="en-US" baseline="0" dirty="0" smtClean="0"/>
              <a:t>under </a:t>
            </a:r>
            <a:r>
              <a:rPr lang="en-US" baseline="0" dirty="0" smtClean="0"/>
              <a:t>that term, and its color represent its cluster identity (i.e., nodes of the same color belong to the same cluster).  Terms with a similarity score &gt; 0.3 are linked by an edge (the thickness of the edge represents the similarity score).  The network is visualized with </a:t>
            </a:r>
            <a:r>
              <a:rPr lang="en-US" baseline="0" dirty="0" err="1" smtClean="0"/>
              <a:t>Cytoscape</a:t>
            </a:r>
            <a:r>
              <a:rPr lang="en-US" baseline="0" dirty="0" smtClean="0"/>
              <a:t> </a:t>
            </a:r>
            <a:r>
              <a:rPr lang="en-US" baseline="0" dirty="0" smtClean="0"/>
              <a:t>with </a:t>
            </a:r>
            <a:r>
              <a:rPr lang="en-US" baseline="0" dirty="0" smtClean="0"/>
              <a:t>“force-directed” layout and with edge bundled for clarity.  One term from each cluster is selected to have its term description shown as label.</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5</a:t>
            </a:fld>
            <a:endParaRPr lang="en-US"/>
          </a:p>
        </p:txBody>
      </p:sp>
    </p:spTree>
    <p:extLst>
      <p:ext uri="{BB962C8B-B14F-4D97-AF65-F5344CB8AC3E}">
        <p14:creationId xmlns:p14="http://schemas.microsoft.com/office/powerpoint/2010/main" val="229019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same enrichment network has its nodes colored by p-value, as shown in the legend.  The dark the color, the more statistically significant the node is (see legend for p-value ranges).</a:t>
            </a:r>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6</a:t>
            </a:fld>
            <a:endParaRPr lang="en-US"/>
          </a:p>
        </p:txBody>
      </p:sp>
    </p:spTree>
    <p:extLst>
      <p:ext uri="{BB962C8B-B14F-4D97-AF65-F5344CB8AC3E}">
        <p14:creationId xmlns:p14="http://schemas.microsoft.com/office/powerpoint/2010/main" val="19920484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All protein-protein interactions among input genes were extracted from PPI data source and formed a PPI network.</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the network to </a:t>
            </a:r>
            <a:r>
              <a:rPr lang="en-US" baseline="0" dirty="0" smtClean="0"/>
              <a:t>extract “biological meanings</a:t>
            </a:r>
            <a:r>
              <a:rPr lang="en-US" baseline="0"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7</a:t>
            </a:fld>
            <a:endParaRPr lang="en-US"/>
          </a:p>
        </p:txBody>
      </p:sp>
    </p:spTree>
    <p:extLst>
      <p:ext uri="{BB962C8B-B14F-4D97-AF65-F5344CB8AC3E}">
        <p14:creationId xmlns:p14="http://schemas.microsoft.com/office/powerpoint/2010/main" val="17748331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MCODE algorithm was then applied to this network to identify neighborhoods where proteins are densely connected. </a:t>
            </a:r>
            <a:endParaRPr lang="en-US" baseline="0" dirty="0" smtClean="0"/>
          </a:p>
        </p:txBody>
      </p:sp>
      <p:sp>
        <p:nvSpPr>
          <p:cNvPr id="4" name="Slide Number Placeholder 3"/>
          <p:cNvSpPr>
            <a:spLocks noGrp="1"/>
          </p:cNvSpPr>
          <p:nvPr>
            <p:ph type="sldNum" sz="quarter" idx="10"/>
          </p:nvPr>
        </p:nvSpPr>
        <p:spPr/>
        <p:txBody>
          <a:bodyPr/>
          <a:lstStyle/>
          <a:p>
            <a:fld id="{9664A740-C3C7-4477-A128-A8C69F6D0A1D}" type="slidenum">
              <a:rPr lang="en-US" smtClean="0"/>
              <a:t>8</a:t>
            </a:fld>
            <a:endParaRPr lang="en-US"/>
          </a:p>
        </p:txBody>
      </p:sp>
    </p:spTree>
    <p:extLst>
      <p:ext uri="{BB962C8B-B14F-4D97-AF65-F5344CB8AC3E}">
        <p14:creationId xmlns:p14="http://schemas.microsoft.com/office/powerpoint/2010/main" val="36989534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smtClean="0"/>
              <a:t>GO enrichment analysis was applied to each MCODE network to extract “biological meanings” from the network component, where top three best p-value terms were retained.</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664A740-C3C7-4477-A128-A8C69F6D0A1D}" type="slidenum">
              <a:rPr lang="en-US" smtClean="0"/>
              <a:t>9</a:t>
            </a:fld>
            <a:endParaRPr lang="en-US"/>
          </a:p>
        </p:txBody>
      </p:sp>
    </p:spTree>
    <p:extLst>
      <p:ext uri="{BB962C8B-B14F-4D97-AF65-F5344CB8AC3E}">
        <p14:creationId xmlns:p14="http://schemas.microsoft.com/office/powerpoint/2010/main" val="2948437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98620" y="374900"/>
            <a:ext cx="10972800" cy="458115"/>
          </a:xfrm>
        </p:spPr>
        <p:txBody>
          <a:bodyPr>
            <a:normAutofit/>
          </a:bodyPr>
          <a:lstStyle>
            <a:lvl1pPr algn="l">
              <a:defRPr sz="3600" b="1">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cs typeface="Arial" panose="020B0604020202020204" pitchFamily="34" charset="0"/>
              </a:defRPr>
            </a:lvl1pPr>
          </a:lstStyle>
          <a:p>
            <a:r>
              <a:rPr lang="en-US" dirty="0" smtClean="0"/>
              <a:t>Click to edit Master title style</a:t>
            </a:r>
            <a:endParaRPr lang="en-US" dirty="0"/>
          </a:p>
        </p:txBody>
      </p:sp>
      <p:sp>
        <p:nvSpPr>
          <p:cNvPr id="3" name="Content Placeholder 2"/>
          <p:cNvSpPr>
            <a:spLocks noGrp="1"/>
          </p:cNvSpPr>
          <p:nvPr>
            <p:ph idx="1"/>
          </p:nvPr>
        </p:nvSpPr>
        <p:spPr>
          <a:xfrm>
            <a:off x="598620" y="1596540"/>
            <a:ext cx="10972800" cy="3918803"/>
          </a:xfrm>
        </p:spPr>
        <p:txBody>
          <a:bodyPr/>
          <a:lstStyle>
            <a:lvl1pPr>
              <a:defRPr sz="2800">
                <a:solidFill>
                  <a:schemeClr val="tx2">
                    <a:lumMod val="50000"/>
                  </a:schemeClr>
                </a:solidFill>
              </a:defRPr>
            </a:lvl1pPr>
            <a:lvl2pPr>
              <a:defRPr>
                <a:solidFill>
                  <a:schemeClr val="tx2">
                    <a:lumMod val="50000"/>
                  </a:schemeClr>
                </a:solidFill>
              </a:defRPr>
            </a:lvl2pPr>
            <a:lvl3pPr>
              <a:defRPr>
                <a:solidFill>
                  <a:schemeClr val="tx2">
                    <a:lumMod val="50000"/>
                  </a:schemeClr>
                </a:solidFill>
              </a:defRPr>
            </a:lvl3pPr>
            <a:lvl4pPr>
              <a:defRPr>
                <a:solidFill>
                  <a:schemeClr val="tx2">
                    <a:lumMod val="50000"/>
                  </a:schemeClr>
                </a:solidFill>
              </a:defRPr>
            </a:lvl4pPr>
            <a:lvl5pPr>
              <a:defRPr>
                <a:solidFill>
                  <a:schemeClr val="bg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
        <p:nvSpPr>
          <p:cNvPr id="7" name="Footer Placeholder 4"/>
          <p:cNvSpPr txBox="1">
            <a:spLocks/>
          </p:cNvSpPr>
          <p:nvPr userDrawn="1"/>
        </p:nvSpPr>
        <p:spPr>
          <a:xfrm>
            <a:off x="4165600" y="6356351"/>
            <a:ext cx="3860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200" dirty="0"/>
          </a:p>
        </p:txBody>
      </p:sp>
    </p:spTree>
    <p:extLst>
      <p:ext uri="{BB962C8B-B14F-4D97-AF65-F5344CB8AC3E}">
        <p14:creationId xmlns:p14="http://schemas.microsoft.com/office/powerpoint/2010/main" val="166447136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12/2/2021</a:t>
            </a:fld>
            <a:endParaRPr lang="en-US"/>
          </a:p>
        </p:txBody>
      </p:sp>
      <p:sp>
        <p:nvSpPr>
          <p:cNvPr id="6" name="TextBox 5"/>
          <p:cNvSpPr txBox="1"/>
          <p:nvPr userDrawn="1"/>
        </p:nvSpPr>
        <p:spPr>
          <a:xfrm>
            <a:off x="10355029" y="6338953"/>
            <a:ext cx="1268296" cy="461665"/>
          </a:xfrm>
          <a:prstGeom prst="rect">
            <a:avLst/>
          </a:prstGeom>
          <a:noFill/>
        </p:spPr>
        <p:txBody>
          <a:bodyPr wrap="none" rtlCol="0">
            <a:spAutoFit/>
          </a:bodyPr>
          <a:lstStyle/>
          <a:p>
            <a:pPr algn="r"/>
            <a:r>
              <a:rPr lang="en-US" sz="1200" b="0" dirty="0" smtClean="0">
                <a:solidFill>
                  <a:schemeClr val="bg1">
                    <a:lumMod val="50000"/>
                  </a:schemeClr>
                </a:solidFill>
                <a:latin typeface="Arial" panose="020B0604020202020204" pitchFamily="34" charset="0"/>
                <a:cs typeface="Arial" panose="020B0604020202020204" pitchFamily="34" charset="0"/>
              </a:rPr>
              <a:t>prepared by</a:t>
            </a:r>
          </a:p>
          <a:p>
            <a:pPr algn="r"/>
            <a:r>
              <a:rPr lang="en-US" sz="1200" b="1" dirty="0" smtClean="0">
                <a:solidFill>
                  <a:schemeClr val="tx2"/>
                </a:solidFill>
                <a:latin typeface="Arial" panose="020B0604020202020204" pitchFamily="34" charset="0"/>
                <a:cs typeface="Arial" panose="020B0604020202020204" pitchFamily="34" charset="0"/>
              </a:rPr>
              <a:t>metascape.org</a:t>
            </a:r>
            <a:endParaRPr lang="en-US" sz="1200" b="1" dirty="0">
              <a:solidFill>
                <a:schemeClr val="tx2"/>
              </a:solidFill>
              <a:latin typeface="Arial" panose="020B0604020202020204" pitchFamily="34" charset="0"/>
              <a:cs typeface="Arial" panose="020B0604020202020204" pitchFamily="34" charset="0"/>
            </a:endParaRPr>
          </a:p>
        </p:txBody>
      </p:sp>
      <p:pic>
        <p:nvPicPr>
          <p:cNvPr id="3" name="Picture 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623325" y="6356350"/>
            <a:ext cx="426873" cy="426873"/>
          </a:xfrm>
          <a:prstGeom prst="rect">
            <a:avLst/>
          </a:prstGeom>
        </p:spPr>
      </p:pic>
    </p:spTree>
    <p:extLst>
      <p:ext uri="{BB962C8B-B14F-4D97-AF65-F5344CB8AC3E}">
        <p14:creationId xmlns:p14="http://schemas.microsoft.com/office/powerpoint/2010/main" val="425186407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 Id="rId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0"/>
            <a:ext cx="10972800" cy="129113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12/2/2021</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50" r:id="rId1"/>
    <p:sldLayoutId id="2147483655" r:id="rId2"/>
  </p:sldLayoutIdLst>
  <p:timing>
    <p:tnLst>
      <p:par>
        <p:cTn id="1" dur="indefinite" restart="never" nodeType="tmRoot"/>
      </p:par>
    </p:tnLst>
  </p:timing>
  <p:txStyles>
    <p:titleStyle>
      <a:lvl1pPr algn="ctr" defTabSz="914400" rtl="0" eaLnBrk="1" latinLnBrk="0" hangingPunct="1">
        <a:spcBef>
          <a:spcPct val="0"/>
        </a:spcBef>
        <a:buNone/>
        <a:defRPr sz="4400" b="1" kern="1200">
          <a:solidFill>
            <a:schemeClr val="bg1"/>
          </a:solidFill>
          <a:effectLst>
            <a:glow rad="101600">
              <a:schemeClr val="tx2">
                <a:alpha val="60000"/>
              </a:schemeClr>
            </a:glo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hyperlink" Target="https://www.ncbi.nlm.nih.gov/pubmed/30944313"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metascape.org/gp/index.html#/menu/manu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Title 1"/>
          <p:cNvSpPr txBox="1">
            <a:spLocks/>
          </p:cNvSpPr>
          <p:nvPr/>
        </p:nvSpPr>
        <p:spPr>
          <a:xfrm>
            <a:off x="3150058" y="1596540"/>
            <a:ext cx="7886581" cy="458115"/>
          </a:xfrm>
          <a:prstGeom prst="rect">
            <a:avLst/>
          </a:prstGeom>
          <a:effectLst/>
        </p:spPr>
        <p:txBody>
          <a:bodyPr vert="horz" lIns="91440" tIns="45720" rIns="91440" bIns="45720" rtlCol="0" anchor="ctr">
            <a:noAutofit/>
          </a:bodyPr>
          <a:lstStyle>
            <a:lvl1pPr algn="l" defTabSz="914400" rtl="0" eaLnBrk="1" latinLnBrk="0" hangingPunct="1">
              <a:spcBef>
                <a:spcPct val="0"/>
              </a:spcBef>
              <a:buNone/>
              <a:defRPr sz="3600" b="1" kern="1200">
                <a:ln w="3175">
                  <a:solidFill>
                    <a:schemeClr val="accent1">
                      <a:lumMod val="20000"/>
                      <a:lumOff val="80000"/>
                    </a:schemeClr>
                  </a:solidFill>
                </a:ln>
                <a:solidFill>
                  <a:schemeClr val="bg1"/>
                </a:solidFill>
                <a:effectLst>
                  <a:glow rad="101600">
                    <a:schemeClr val="tx2">
                      <a:alpha val="60000"/>
                    </a:schemeClr>
                  </a:glow>
                </a:effectLst>
                <a:latin typeface="Arial" panose="020B0604020202020204" pitchFamily="34" charset="0"/>
                <a:ea typeface="+mj-ea"/>
                <a:cs typeface="Arial" panose="020B0604020202020204" pitchFamily="34" charset="0"/>
              </a:defRPr>
            </a:lvl1pPr>
          </a:lstStyle>
          <a:p>
            <a:r>
              <a:rPr lang="en-US" sz="4800" smtClean="0">
                <a:ln>
                  <a:solidFill>
                    <a:schemeClr val="accent1">
                      <a:lumMod val="20000"/>
                      <a:lumOff val="80000"/>
                    </a:schemeClr>
                  </a:solidFill>
                </a:ln>
                <a:solidFill>
                  <a:schemeClr val="bg1">
                    <a:lumMod val="95000"/>
                  </a:schemeClr>
                </a:solidFill>
              </a:rPr>
              <a:t>Gene List Analysis Report</a:t>
            </a:r>
            <a:endParaRPr lang="en-US" sz="4800" dirty="0">
              <a:ln>
                <a:solidFill>
                  <a:schemeClr val="accent1">
                    <a:lumMod val="20000"/>
                    <a:lumOff val="80000"/>
                  </a:schemeClr>
                </a:solidFill>
              </a:ln>
              <a:solidFill>
                <a:schemeClr val="bg1">
                  <a:lumMod val="95000"/>
                </a:schemeClr>
              </a:solidFill>
            </a:endParaRPr>
          </a:p>
        </p:txBody>
      </p:sp>
      <p:sp>
        <p:nvSpPr>
          <p:cNvPr id="14" name="TextBox 13"/>
          <p:cNvSpPr txBox="1"/>
          <p:nvPr/>
        </p:nvSpPr>
        <p:spPr>
          <a:xfrm>
            <a:off x="47137" y="6320784"/>
            <a:ext cx="2454518" cy="369332"/>
          </a:xfrm>
          <a:prstGeom prst="rect">
            <a:avLst/>
          </a:prstGeom>
          <a:noFill/>
        </p:spPr>
        <p:txBody>
          <a:bodyPr wrap="none" rtlCol="0">
            <a:spAutoFit/>
          </a:bodyPr>
          <a:lstStyle/>
          <a:p>
            <a:r>
              <a:rPr lang="en-US" b="1" dirty="0" smtClean="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rPr>
              <a:t>http://metascape.org</a:t>
            </a:r>
            <a:endParaRPr lang="en-US" b="1" dirty="0">
              <a:solidFill>
                <a:schemeClr val="bg1">
                  <a:lumMod val="95000"/>
                </a:schemeClr>
              </a:solidFill>
              <a:effectLst>
                <a:glow rad="101600">
                  <a:schemeClr val="accent1">
                    <a:lumMod val="50000"/>
                    <a:alpha val="60000"/>
                  </a:schemeClr>
                </a:glow>
              </a:effectLst>
              <a:latin typeface="Arial" panose="020B0604020202020204" pitchFamily="34" charset="0"/>
              <a:cs typeface="Arial" panose="020B0604020202020204" pitchFamily="34" charset="0"/>
            </a:endParaRPr>
          </a:p>
        </p:txBody>
      </p:sp>
      <p:sp>
        <p:nvSpPr>
          <p:cNvPr id="15" name="Oval Callout 14"/>
          <p:cNvSpPr/>
          <p:nvPr/>
        </p:nvSpPr>
        <p:spPr>
          <a:xfrm>
            <a:off x="2252496" y="5481364"/>
            <a:ext cx="2603195" cy="983827"/>
          </a:xfrm>
          <a:prstGeom prst="wedgeEllipseCallout">
            <a:avLst>
              <a:gd name="adj1" fmla="val -51853"/>
              <a:gd name="adj2" fmla="val 34370"/>
            </a:avLst>
          </a:prstGeom>
          <a:solidFill>
            <a:schemeClr val="accent1"/>
          </a:solidFill>
          <a:ln>
            <a:solidFill>
              <a:schemeClr val="bg2"/>
            </a:solidFill>
          </a:ln>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solidFill>
                  <a:schemeClr val="bg1">
                    <a:lumMod val="95000"/>
                  </a:schemeClr>
                </a:solidFill>
              </a:rPr>
              <a:t>Hint: Each slide has notes that explain the analysis!</a:t>
            </a:r>
          </a:p>
        </p:txBody>
      </p:sp>
      <p:sp>
        <p:nvSpPr>
          <p:cNvPr id="16" name="TextBox 15"/>
          <p:cNvSpPr txBox="1"/>
          <p:nvPr/>
        </p:nvSpPr>
        <p:spPr>
          <a:xfrm>
            <a:off x="10084290" y="6320784"/>
            <a:ext cx="1967205" cy="369332"/>
          </a:xfrm>
          <a:prstGeom prst="rect">
            <a:avLst/>
          </a:prstGeom>
          <a:noFill/>
        </p:spPr>
        <p:txBody>
          <a:bodyPr wrap="none" rtlCol="0">
            <a:spAutoFit/>
          </a:bodyPr>
          <a:lstStyle/>
          <a:p>
            <a:r>
              <a:rPr lang="en-US" b="1" dirty="0" smtClean="0">
                <a:solidFill>
                  <a:schemeClr val="bg1">
                    <a:lumMod val="95000"/>
                  </a:schemeClr>
                </a:solidFill>
                <a:latin typeface="Arial" panose="020B0604020202020204" pitchFamily="34" charset="0"/>
                <a:cs typeface="Arial" panose="020B0604020202020204" pitchFamily="34" charset="0"/>
              </a:rPr>
              <a:t>Apr 4, 2024</a:t>
            </a:r>
            <a:endParaRPr lang="en-US"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416245" y="6413117"/>
            <a:ext cx="4083169" cy="276999"/>
          </a:xfrm>
          <a:prstGeom prst="rect">
            <a:avLst/>
          </a:prstGeom>
        </p:spPr>
        <p:txBody>
          <a:bodyPr wrap="none">
            <a:spAutoFit/>
          </a:bodyPr>
          <a:lstStyle/>
          <a:p>
            <a:r>
              <a:rPr lang="fr-FR" sz="1200" dirty="0" err="1" smtClean="0">
                <a:solidFill>
                  <a:schemeClr val="accent1">
                    <a:lumMod val="20000"/>
                    <a:lumOff val="80000"/>
                  </a:schemeClr>
                </a:solidFill>
              </a:rPr>
              <a:t>Please</a:t>
            </a:r>
            <a:r>
              <a:rPr lang="fr-FR" sz="1200" dirty="0" smtClean="0">
                <a:solidFill>
                  <a:schemeClr val="accent1">
                    <a:lumMod val="20000"/>
                    <a:lumOff val="80000"/>
                  </a:schemeClr>
                </a:solidFill>
              </a:rPr>
              <a:t> </a:t>
            </a:r>
            <a:r>
              <a:rPr lang="fr-FR" sz="1200" dirty="0">
                <a:solidFill>
                  <a:schemeClr val="accent1">
                    <a:lumMod val="20000"/>
                    <a:lumOff val="80000"/>
                  </a:schemeClr>
                </a:solidFill>
              </a:rPr>
              <a:t>cite </a:t>
            </a:r>
            <a:r>
              <a:rPr lang="fr-FR" sz="1200" dirty="0" smtClean="0">
                <a:solidFill>
                  <a:schemeClr val="accent1">
                    <a:lumMod val="20000"/>
                    <a:lumOff val="80000"/>
                  </a:schemeClr>
                </a:solidFill>
              </a:rPr>
              <a:t>Zhou </a:t>
            </a:r>
            <a:r>
              <a:rPr lang="fr-FR" sz="1200" dirty="0">
                <a:solidFill>
                  <a:schemeClr val="accent1">
                    <a:lumMod val="20000"/>
                    <a:lumOff val="80000"/>
                  </a:schemeClr>
                </a:solidFill>
              </a:rPr>
              <a:t>et al. </a:t>
            </a:r>
            <a:r>
              <a:rPr lang="fr-FR" sz="1200" dirty="0">
                <a:solidFill>
                  <a:schemeClr val="accent1">
                    <a:lumMod val="20000"/>
                    <a:lumOff val="80000"/>
                  </a:schemeClr>
                </a:solidFill>
                <a:hlinkClick r:id="rId4"/>
              </a:rPr>
              <a:t>Nature Commun. 2019 10(1):1523</a:t>
            </a:r>
            <a:endParaRPr lang="en-US" sz="1200" dirty="0">
              <a:solidFill>
                <a:schemeClr val="accent1">
                  <a:lumMod val="20000"/>
                  <a:lumOff val="80000"/>
                </a:schemeClr>
              </a:solidFill>
            </a:endParaRPr>
          </a:p>
        </p:txBody>
      </p:sp>
    </p:spTree>
    <p:extLst>
      <p:ext uri="{BB962C8B-B14F-4D97-AF65-F5344CB8AC3E}">
        <p14:creationId xmlns:p14="http://schemas.microsoft.com/office/powerpoint/2010/main" val="251928777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t>Evidence Weighting</a:t>
            </a:r>
            <a:br>
              <a:rPr lang="en-US" dirty="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dirty="0">
                <a:ln w="3175" cap="rnd">
                  <a:solidFill>
                    <a:schemeClr val="accent1">
                      <a:lumMod val="20000"/>
                      <a:lumOff val="80000"/>
                    </a:schemeClr>
                  </a:solidFill>
                  <a:round/>
                </a:ln>
                <a:latin typeface="Arial" panose="020B0604020202020204" pitchFamily="34" charset="0"/>
                <a:cs typeface="Arial" panose="020B0604020202020204" pitchFamily="34" charset="0"/>
              </a:rPr>
              <a:t>by Machine Learning Approach</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081663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1" name="Oval Callout 10"/>
          <p:cNvSpPr/>
          <p:nvPr/>
        </p:nvSpPr>
        <p:spPr>
          <a:xfrm>
            <a:off x="8702151" y="327217"/>
            <a:ext cx="3185402" cy="1317005"/>
          </a:xfrm>
          <a:prstGeom prst="wedgeEllipseCallout">
            <a:avLst>
              <a:gd name="adj1" fmla="val -38183"/>
              <a:gd name="adj2" fmla="val 51207"/>
            </a:avLst>
          </a:prstGeom>
          <a:solidFill>
            <a:schemeClr val="accent1"/>
          </a:solidFill>
          <a:ln>
            <a:solidFill>
              <a:schemeClr val="accent1">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1400" dirty="0">
                <a:solidFill>
                  <a:schemeClr val="bg1"/>
                </a:solidFill>
                <a:effectLst/>
              </a:rPr>
              <a:t>Hint: If you have multiple related gene lists, upload them in one Excel file will trigger meta analyses.</a:t>
            </a:r>
          </a:p>
        </p:txBody>
      </p:sp>
      <p:sp>
        <p:nvSpPr>
          <p:cNvPr id="12" name="TextBox 11"/>
          <p:cNvSpPr txBox="1"/>
          <p:nvPr/>
        </p:nvSpPr>
        <p:spPr>
          <a:xfrm>
            <a:off x="598620" y="74436"/>
            <a:ext cx="5036956" cy="1077218"/>
          </a:xfrm>
          <a:prstGeom prst="rect">
            <a:avLst/>
          </a:prstGeom>
          <a:noFill/>
          <a:effectLst>
            <a:glow rad="127000">
              <a:schemeClr val="bg1"/>
            </a:glow>
          </a:effectLst>
        </p:spPr>
        <p:txBody>
          <a:bodyPr wrap="none" rtlCol="0">
            <a:spAutoFit/>
          </a:bodyPr>
          <a:lstStyle/>
          <a:p>
            <a:r>
              <a:rPr lang="en-US" sz="36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metascape.org</a:t>
            </a:r>
          </a:p>
          <a:p>
            <a:r>
              <a:rPr lang="en-US" sz="2800" b="1" dirty="0" smtClean="0">
                <a:solidFill>
                  <a:schemeClr val="bg1"/>
                </a:solidFill>
                <a:effectLst>
                  <a:glow rad="101600">
                    <a:schemeClr val="tx2">
                      <a:alpha val="60000"/>
                    </a:schemeClr>
                  </a:glow>
                </a:effectLst>
                <a:latin typeface="Arial" panose="020B0604020202020204" pitchFamily="34" charset="0"/>
                <a:cs typeface="Arial" panose="020B0604020202020204" pitchFamily="34" charset="0"/>
              </a:rPr>
              <a:t>bioinformatics for biologists</a:t>
            </a:r>
            <a:endParaRPr lang="en-US" sz="2800" b="1" dirty="0">
              <a:solidFill>
                <a:schemeClr val="bg1"/>
              </a:solidFill>
              <a:effectLst>
                <a:glow rad="101600">
                  <a:schemeClr val="tx2">
                    <a:alpha val="60000"/>
                  </a:schemeClr>
                </a:glow>
              </a:effectLst>
              <a:latin typeface="Arial" panose="020B0604020202020204" pitchFamily="34" charset="0"/>
              <a:cs typeface="Arial" panose="020B0604020202020204" pitchFamily="34" charset="0"/>
            </a:endParaRPr>
          </a:p>
        </p:txBody>
      </p:sp>
      <p:sp>
        <p:nvSpPr>
          <p:cNvPr id="13" name="Rectangle 12"/>
          <p:cNvSpPr/>
          <p:nvPr/>
        </p:nvSpPr>
        <p:spPr>
          <a:xfrm>
            <a:off x="2125670" y="1644222"/>
            <a:ext cx="9318056" cy="4893647"/>
          </a:xfrm>
          <a:prstGeom prst="rect">
            <a:avLst/>
          </a:prstGeom>
        </p:spPr>
        <p:txBody>
          <a:bodyPr wrap="square">
            <a:spAutoFit/>
          </a:bodyPr>
          <a:lstStyle/>
          <a:p>
            <a:r>
              <a:rPr lang="en-US" sz="2400" b="1" dirty="0">
                <a:solidFill>
                  <a:schemeClr val="accent1">
                    <a:lumMod val="75000"/>
                  </a:schemeClr>
                </a:solidFill>
                <a:latin typeface="Arial" panose="020B0604020202020204" pitchFamily="34" charset="0"/>
                <a:cs typeface="Arial" panose="020B0604020202020204" pitchFamily="34" charset="0"/>
              </a:rPr>
              <a:t>Easy, Fresh &amp; Free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Submit gene identifiers, one click on Expression Analysis. Done!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Interpretable results: visualizations, methods, </a:t>
            </a:r>
            <a:r>
              <a:rPr lang="en-US" sz="2400" dirty="0" err="1">
                <a:solidFill>
                  <a:schemeClr val="accent1">
                    <a:lumMod val="75000"/>
                  </a:schemeClr>
                </a:solidFill>
                <a:latin typeface="Arial" panose="020B0604020202020204" pitchFamily="34" charset="0"/>
                <a:cs typeface="Arial" panose="020B0604020202020204" pitchFamily="34" charset="0"/>
              </a:rPr>
              <a:t>pptx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err="1">
                <a:solidFill>
                  <a:schemeClr val="accent1">
                    <a:lumMod val="75000"/>
                  </a:schemeClr>
                </a:solidFill>
                <a:latin typeface="Arial" panose="020B0604020202020204" pitchFamily="34" charset="0"/>
                <a:cs typeface="Arial" panose="020B0604020202020204" pitchFamily="34" charset="0"/>
              </a:rPr>
              <a:t>xslx</a:t>
            </a:r>
            <a:r>
              <a:rPr lang="en-US" sz="2400" dirty="0">
                <a:solidFill>
                  <a:schemeClr val="accent1">
                    <a:lumMod val="75000"/>
                  </a:schemeClr>
                </a:solidFill>
                <a:latin typeface="Arial" panose="020B0604020202020204" pitchFamily="34" charset="0"/>
                <a:cs typeface="Arial" panose="020B0604020202020204" pitchFamily="34" charset="0"/>
              </a:rPr>
              <a:t>, </a:t>
            </a:r>
            <a:r>
              <a:rPr lang="en-US" sz="2400" dirty="0" smtClean="0">
                <a:solidFill>
                  <a:schemeClr val="accent1">
                    <a:lumMod val="75000"/>
                  </a:schemeClr>
                </a:solidFill>
                <a:latin typeface="Arial" panose="020B0604020202020204" pitchFamily="34" charset="0"/>
                <a:cs typeface="Arial" panose="020B0604020202020204" pitchFamily="34" charset="0"/>
              </a:rPr>
              <a:t>zip</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Best </a:t>
            </a:r>
            <a:r>
              <a:rPr lang="en-US" sz="2400" b="1" dirty="0">
                <a:solidFill>
                  <a:schemeClr val="accent1">
                    <a:lumMod val="75000"/>
                  </a:schemeClr>
                </a:solidFill>
                <a:latin typeface="Arial" panose="020B0604020202020204" pitchFamily="34" charset="0"/>
                <a:cs typeface="Arial" panose="020B0604020202020204" pitchFamily="34" charset="0"/>
              </a:rPr>
              <a:t>Practices for Gene List Analyses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Rich annotations for thousands of genes at once</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Pathway &amp; process enrichment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Protein-protein </a:t>
            </a:r>
            <a:r>
              <a:rPr lang="en-US" sz="2400" dirty="0" smtClean="0">
                <a:solidFill>
                  <a:schemeClr val="accent1">
                    <a:lumMod val="75000"/>
                  </a:schemeClr>
                </a:solidFill>
                <a:latin typeface="Arial" panose="020B0604020202020204" pitchFamily="34" charset="0"/>
                <a:cs typeface="Arial" panose="020B0604020202020204" pitchFamily="34" charset="0"/>
              </a:rPr>
              <a:t>interaction </a:t>
            </a:r>
            <a:r>
              <a:rPr lang="en-US" sz="2400" dirty="0">
                <a:solidFill>
                  <a:schemeClr val="accent1">
                    <a:lumMod val="75000"/>
                  </a:schemeClr>
                </a:solidFill>
                <a:latin typeface="Arial" panose="020B0604020202020204" pitchFamily="34" charset="0"/>
                <a:cs typeface="Arial" panose="020B0604020202020204" pitchFamily="34" charset="0"/>
              </a:rPr>
              <a:t>network analysis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Overlap analysis across multiple gene lists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Common and unique pathways across multiple studies</a:t>
            </a:r>
          </a:p>
          <a:p>
            <a:pPr marL="285750" indent="-285750">
              <a:buFont typeface="Arial" panose="020B0604020202020204" pitchFamily="34" charset="0"/>
              <a:buChar char="•"/>
            </a:pPr>
            <a:r>
              <a:rPr lang="en-US" sz="2400" dirty="0">
                <a:solidFill>
                  <a:schemeClr val="accent1">
                    <a:lumMod val="75000"/>
                  </a:schemeClr>
                </a:solidFill>
                <a:latin typeface="Arial" panose="020B0604020202020204" pitchFamily="34" charset="0"/>
                <a:cs typeface="Arial" panose="020B0604020202020204" pitchFamily="34" charset="0"/>
              </a:rPr>
              <a:t>Support key model </a:t>
            </a:r>
            <a:r>
              <a:rPr lang="en-US" sz="2400" dirty="0" smtClean="0">
                <a:solidFill>
                  <a:schemeClr val="accent1">
                    <a:lumMod val="75000"/>
                  </a:schemeClr>
                </a:solidFill>
                <a:latin typeface="Arial" panose="020B0604020202020204" pitchFamily="34" charset="0"/>
                <a:cs typeface="Arial" panose="020B0604020202020204" pitchFamily="34" charset="0"/>
              </a:rPr>
              <a:t>organisms</a:t>
            </a:r>
          </a:p>
          <a:p>
            <a:pPr>
              <a:lnSpc>
                <a:spcPct val="150000"/>
              </a:lnSpc>
            </a:pPr>
            <a:r>
              <a:rPr lang="en-US" sz="2400" b="1" dirty="0" smtClean="0">
                <a:solidFill>
                  <a:schemeClr val="accent1">
                    <a:lumMod val="75000"/>
                  </a:schemeClr>
                </a:solidFill>
                <a:latin typeface="Arial" panose="020B0604020202020204" pitchFamily="34" charset="0"/>
                <a:cs typeface="Arial" panose="020B0604020202020204" pitchFamily="34" charset="0"/>
              </a:rPr>
              <a:t>Scalable</a:t>
            </a:r>
          </a:p>
          <a:p>
            <a:pPr marL="285750" indent="-285750">
              <a:buFont typeface="Arial" panose="020B0604020202020204" pitchFamily="34" charset="0"/>
              <a:buChar char="•"/>
            </a:pPr>
            <a:r>
              <a:rPr lang="en-US" sz="2400" dirty="0" smtClean="0">
                <a:solidFill>
                  <a:schemeClr val="accent1">
                    <a:lumMod val="75000"/>
                  </a:schemeClr>
                </a:solidFill>
                <a:latin typeface="Arial" panose="020B0604020202020204" pitchFamily="34" charset="0"/>
                <a:cs typeface="Arial" panose="020B0604020202020204" pitchFamily="34" charset="0"/>
              </a:rPr>
              <a:t>Docker containers available for </a:t>
            </a:r>
            <a:r>
              <a:rPr lang="en-US" sz="2400" dirty="0" err="1" smtClean="0">
                <a:solidFill>
                  <a:schemeClr val="accent1">
                    <a:lumMod val="75000"/>
                  </a:schemeClr>
                </a:solidFill>
                <a:latin typeface="Arial" panose="020B0604020202020204" pitchFamily="34" charset="0"/>
                <a:cs typeface="Arial" panose="020B0604020202020204" pitchFamily="34" charset="0"/>
              </a:rPr>
              <a:t>bioinformaticians</a:t>
            </a:r>
            <a:endParaRPr lang="en-US" sz="2400" b="1" dirty="0">
              <a:solidFill>
                <a:schemeClr val="accent1">
                  <a:lumMod val="75000"/>
                </a:schemeClr>
              </a:solidFill>
              <a:latin typeface="Arial" panose="020B0604020202020204" pitchFamily="34" charset="0"/>
              <a:cs typeface="Arial" panose="020B0604020202020204" pitchFamily="34" charset="0"/>
            </a:endParaRPr>
          </a:p>
        </p:txBody>
      </p:sp>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97140" y="5291234"/>
            <a:ext cx="1120569" cy="1120569"/>
          </a:xfrm>
          <a:prstGeom prst="rect">
            <a:avLst/>
          </a:prstGeom>
        </p:spPr>
      </p:pic>
    </p:spTree>
    <p:extLst>
      <p:ext uri="{BB962C8B-B14F-4D97-AF65-F5344CB8AC3E}">
        <p14:creationId xmlns:p14="http://schemas.microsoft.com/office/powerpoint/2010/main" val="43822938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Gene List Summary</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901950"/>
            <a:ext cx="7758754" cy="707886"/>
          </a:xfrm>
          <a:prstGeom prst="rect">
            <a:avLst/>
          </a:prstGeom>
          <a:noFill/>
        </p:spPr>
        <p:txBody>
          <a:bodyPr wrap="square" rtlCol="0">
            <a:spAutoFit/>
          </a:bodyPr>
          <a:lstStyle/>
          <a:p>
            <a:r>
              <a:rPr lang="en-US" sz="2000" b="1" dirty="0">
                <a:solidFill>
                  <a:schemeClr val="tx2"/>
                </a:solidFill>
                <a:latin typeface="Arial" panose="020B0604020202020204" pitchFamily="34" charset="0"/>
                <a:cs typeface="Arial" panose="020B0604020202020204" pitchFamily="34" charset="0"/>
              </a:rPr>
              <a:t>You gene list contains 923 identifiers, 923 human Entrez Gene IDs.</a:t>
            </a:r>
            <a:r>
              <a:rPr lang="en-US" sz="2000" b="1" dirty="0" err="1">
                <a:solidFill>
                  <a:schemeClr val="tx2"/>
                </a:solidFill>
                <a:latin typeface="Arial" panose="020B0604020202020204" pitchFamily="34" charset="0"/>
                <a:cs typeface="Arial" panose="020B0604020202020204" pitchFamily="34" charset="0"/>
              </a:rPr>
              <a:t/>
            </a:r>
            <a:r>
              <a:rPr lang="en-US" sz="2000" b="1" dirty="0">
                <a:solidFill>
                  <a:schemeClr val="tx2"/>
                </a:solidFill>
                <a:latin typeface="Arial" panose="020B0604020202020204" pitchFamily="34" charset="0"/>
                <a:cs typeface="Arial" panose="020B0604020202020204" pitchFamily="34" charset="0"/>
              </a:rPr>
              <a:t/>
            </a:r>
          </a:p>
        </p:txBody>
      </p:sp>
      <p:sp>
        <p:nvSpPr>
          <p:cNvPr id="6" name="Rectangle 5"/>
          <p:cNvSpPr/>
          <p:nvPr/>
        </p:nvSpPr>
        <p:spPr>
          <a:xfrm>
            <a:off x="2278375" y="2970885"/>
            <a:ext cx="7024431" cy="707886"/>
          </a:xfrm>
          <a:prstGeom prst="rect">
            <a:avLst/>
          </a:prstGeom>
        </p:spPr>
        <p:txBody>
          <a:bodyPr wrap="square">
            <a:spAutoFit/>
          </a:bodyPr>
          <a:lstStyle/>
          <a:p>
            <a:r>
              <a:rPr lang="en-US" sz="2000" b="1" dirty="0">
                <a:solidFill>
                  <a:schemeClr val="tx2"/>
                </a:solidFill>
                <a:latin typeface="Arial" panose="020B0604020202020204" pitchFamily="34" charset="0"/>
                <a:cs typeface="Arial" panose="020B0604020202020204" pitchFamily="34" charset="0"/>
              </a:rPr>
              <a:t>Please check online </a:t>
            </a:r>
            <a:r>
              <a:rPr lang="en-US" sz="2000" b="1" dirty="0" err="1">
                <a:solidFill>
                  <a:schemeClr val="tx2"/>
                </a:solidFill>
                <a:latin typeface="Arial" panose="020B0604020202020204" pitchFamily="34" charset="0"/>
                <a:cs typeface="Arial" panose="020B0604020202020204" pitchFamily="34" charset="0"/>
                <a:hlinkClick r:id="rId3"/>
              </a:rPr>
              <a:t>Metascape</a:t>
            </a:r>
            <a:r>
              <a:rPr lang="en-US" sz="2000" b="1" dirty="0">
                <a:solidFill>
                  <a:schemeClr val="tx2"/>
                </a:solidFill>
                <a:latin typeface="Arial" panose="020B0604020202020204" pitchFamily="34" charset="0"/>
                <a:cs typeface="Arial" panose="020B0604020202020204" pitchFamily="34" charset="0"/>
                <a:hlinkClick r:id="rId3"/>
              </a:rPr>
              <a:t> User Manual</a:t>
            </a:r>
            <a:r>
              <a:rPr lang="en-US" sz="2000" b="1" dirty="0">
                <a:solidFill>
                  <a:schemeClr val="tx2"/>
                </a:solidFill>
                <a:latin typeface="Arial" panose="020B0604020202020204" pitchFamily="34" charset="0"/>
                <a:cs typeface="Arial" panose="020B0604020202020204" pitchFamily="34" charset="0"/>
              </a:rPr>
              <a:t> for explanation of each annotation field.</a:t>
            </a:r>
          </a:p>
        </p:txBody>
      </p:sp>
    </p:spTree>
    <p:extLst>
      <p:ext uri="{BB962C8B-B14F-4D97-AF65-F5344CB8AC3E}">
        <p14:creationId xmlns:p14="http://schemas.microsoft.com/office/powerpoint/2010/main" val="410330949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Membership Analysis</a:t>
            </a:r>
            <a:endParaRPr lang="en-US"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
        <p:nvSpPr>
          <p:cNvPr id="4" name="TextBox 3"/>
          <p:cNvSpPr txBox="1"/>
          <p:nvPr/>
        </p:nvSpPr>
        <p:spPr>
          <a:xfrm>
            <a:off x="2278375" y="1291130"/>
            <a:ext cx="7758754" cy="400110"/>
          </a:xfrm>
          <a:prstGeom prst="rect">
            <a:avLst/>
          </a:prstGeom>
          <a:noFill/>
        </p:spPr>
        <p:txBody>
          <a:bodyPr wrap="square" rtlCol="0">
            <a:spAutoFit/>
          </a:bodyPr>
          <a:lstStyle/>
          <a:p>
            <a:r>
              <a:t>Membership analysis search term: </a:t>
            </a:r>
          </a:p>
        </p:txBody>
      </p:sp>
    </p:spTree>
    <p:extLst>
      <p:ext uri="{BB962C8B-B14F-4D97-AF65-F5344CB8AC3E}">
        <p14:creationId xmlns:p14="http://schemas.microsoft.com/office/powerpoint/2010/main" val="264965212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Across Studies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HeatmapSelectedGO.png"/>
          <p:cNvPicPr>
            <a:picLocks noChangeAspect="1"/>
          </p:cNvPicPr>
          <p:nvPr/>
        </p:nvPicPr>
        <p:blipFill>
          <a:blip r:embed="rId3"/>
          <a:stretch>
            <a:fillRect/>
          </a:stretch>
        </p:blipFill>
        <p:spPr>
          <a:xfrm>
            <a:off x="640080" y="2301035"/>
            <a:ext cx="10911535" cy="3849500"/>
          </a:xfrm>
          <a:prstGeom prst="rect">
            <a:avLst/>
          </a:prstGeom>
        </p:spPr>
      </p:pic>
    </p:spTree>
    <p:extLst>
      <p:ext uri="{BB962C8B-B14F-4D97-AF65-F5344CB8AC3E}">
        <p14:creationId xmlns:p14="http://schemas.microsoft.com/office/powerpoint/2010/main" val="33304644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Cluster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ID</a:t>
            </a:r>
          </a:p>
        </p:txBody>
      </p:sp>
      <p:pic>
        <p:nvPicPr>
          <p:cNvPr id="3" name="Picture 2" descr="ColorByCluster.png"/>
          <p:cNvPicPr>
            <a:picLocks noChangeAspect="1"/>
          </p:cNvPicPr>
          <p:nvPr/>
        </p:nvPicPr>
        <p:blipFill>
          <a:blip r:embed="rId3"/>
          <a:stretch>
            <a:fillRect/>
          </a:stretch>
        </p:blipFill>
        <p:spPr>
          <a:xfrm>
            <a:off x="640080" y="1669049"/>
            <a:ext cx="10911535" cy="5113472"/>
          </a:xfrm>
          <a:prstGeom prst="rect">
            <a:avLst/>
          </a:prstGeom>
        </p:spPr>
      </p:pic>
    </p:spTree>
    <p:extLst>
      <p:ext uri="{BB962C8B-B14F-4D97-AF65-F5344CB8AC3E}">
        <p14:creationId xmlns:p14="http://schemas.microsoft.com/office/powerpoint/2010/main" val="61423954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Enriched Ontology Clusters</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Colored </a:t>
            </a: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by </a:t>
            </a:r>
            <a:r>
              <a:rPr lang="en-US" sz="2400"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p-Value</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pic>
        <p:nvPicPr>
          <p:cNvPr id="3" name="Picture 2" descr="ColorByPValue.png"/>
          <p:cNvPicPr>
            <a:picLocks noChangeAspect="1"/>
          </p:cNvPicPr>
          <p:nvPr/>
        </p:nvPicPr>
        <p:blipFill>
          <a:blip r:embed="rId3"/>
          <a:stretch>
            <a:fillRect/>
          </a:stretch>
        </p:blipFill>
        <p:spPr>
          <a:xfrm>
            <a:off x="2073487" y="1665465"/>
            <a:ext cx="8044721" cy="5120640"/>
          </a:xfrm>
          <a:prstGeom prst="rect">
            <a:avLst/>
          </a:prstGeom>
        </p:spPr>
      </p:pic>
    </p:spTree>
    <p:extLst>
      <p:ext uri="{BB962C8B-B14F-4D97-AF65-F5344CB8AC3E}">
        <p14:creationId xmlns:p14="http://schemas.microsoft.com/office/powerpoint/2010/main" val="3490378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1524001" y="374650"/>
            <a:ext cx="8236919"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Protein-protein</a:t>
            </a:r>
            <a:r>
              <a:rPr lang="en-US" b="1" dirty="0" smtClean="0">
                <a:ln w="3175" cap="rnd">
                  <a:solidFill>
                    <a:schemeClr val="accent1">
                      <a:lumMod val="20000"/>
                      <a:lumOff val="80000"/>
                    </a:schemeClr>
                  </a:solidFill>
                  <a:round/>
                </a:ln>
              </a:rPr>
              <a:t> Interaction Network</a:t>
            </a:r>
            <a:endParaRPr lang="en-US" dirty="0"/>
          </a:p>
        </p:txBody>
      </p:sp>
    </p:spTree>
    <p:extLst>
      <p:ext uri="{BB962C8B-B14F-4D97-AF65-F5344CB8AC3E}">
        <p14:creationId xmlns:p14="http://schemas.microsoft.com/office/powerpoint/2010/main" val="12771647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PPI MCODE Components</a:t>
            </a:r>
            <a:endPar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86844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374650"/>
            <a:ext cx="8229600" cy="458788"/>
          </a:xfrm>
        </p:spPr>
        <p:txBody>
          <a:bodyPr>
            <a:normAutofit fontScale="90000"/>
          </a:bodyPr>
          <a:lstStyle/>
          <a:p>
            <a:pPr algn="l"/>
            <a: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t>Biological Interpretation</a:t>
            </a:r>
            <a:br>
              <a:rPr lang="en-US" b="1" dirty="0" smtClean="0">
                <a:ln w="3175" cap="rnd">
                  <a:solidFill>
                    <a:schemeClr val="accent1">
                      <a:lumMod val="20000"/>
                      <a:lumOff val="80000"/>
                    </a:schemeClr>
                  </a:solidFill>
                  <a:round/>
                </a:ln>
                <a:latin typeface="Arial" panose="020B0604020202020204" pitchFamily="34" charset="0"/>
                <a:cs typeface="Arial" panose="020B0604020202020204" pitchFamily="34" charset="0"/>
              </a:rPr>
            </a:br>
            <a:r>
              <a:rPr lang="en-US" sz="2400" b="1" dirty="0">
                <a:ln w="3175" cap="rnd">
                  <a:solidFill>
                    <a:schemeClr val="accent1">
                      <a:lumMod val="20000"/>
                      <a:lumOff val="80000"/>
                    </a:schemeClr>
                  </a:solidFill>
                  <a:round/>
                </a:ln>
                <a:latin typeface="Arial" panose="020B0604020202020204" pitchFamily="34" charset="0"/>
                <a:cs typeface="Arial" panose="020B0604020202020204" pitchFamily="34" charset="0"/>
              </a:rPr>
              <a:t>PPI Network &amp; MCODE Components</a:t>
            </a:r>
          </a:p>
        </p:txBody>
      </p:sp>
      <p:graphicFrame>
        <p:nvGraphicFramePr>
          <p:cNvPr id="3" name="Table 2"/>
          <p:cNvGraphicFramePr>
            <a:graphicFrameLocks noGrp="1"/>
          </p:cNvGraphicFramePr>
          <p:nvPr/>
        </p:nvGraphicFramePr>
        <p:xfrm>
          <a:off x="640080" y="1665465"/>
          <a:ext cx="10911535" cy="2738120"/>
        </p:xfrm>
        <a:graphic>
          <a:graphicData uri="http://schemas.openxmlformats.org/drawingml/2006/table">
            <a:tbl>
              <a:tblPr firstRow="1" bandRow="1">
                <a:tableStyleId>{5C22544A-7EE6-4342-B048-85BDC9FD1C3A}</a:tableStyleId>
              </a:tblPr>
              <a:tblGrid>
                <a:gridCol w="1097280"/>
                <a:gridCol w="9814255"/>
              </a:tblGrid>
              <a:tr h="177800">
                <a:tc>
                  <a:txBody>
                    <a:bodyPr/>
                    <a:lstStyle/>
                    <a:p>
                      <a:r>
                        <a:t>Network</a:t>
                      </a:r>
                    </a:p>
                  </a:txBody>
                  <a:tcPr/>
                </a:tc>
                <a:tc>
                  <a:txBody>
                    <a:bodyPr/>
                    <a:lstStyle/>
                    <a:p>
                      <a:r>
                        <a:t>Annotation</a:t>
                      </a:r>
                    </a:p>
                  </a:txBody>
                  <a:tcPr/>
                </a:tc>
              </a:tr>
              <a:tr h="2560320">
                <a:tc>
                  <a:txBody>
                    <a:bodyPr/>
                    <a:lstStyle/>
                    <a:p>
                      <a:r>
                        <a:t>RNA_seq</a:t>
                      </a:r>
                    </a:p>
                  </a:txBody>
                  <a:tcPr/>
                </a:tc>
                <a:tc>
                  <a:txBody>
                    <a:bodyPr/>
                    <a:lstStyle/>
                    <a:p>
                      <a:r>
                        <a:t>ath01200|Carbon metabolism - Arabidopsis thaliana (thale cress)|-13.2;ath01230|Biosynthesis of amino acids - Arabidopsis thaliana (thale cress)|-11.1;GO:0006520|amino acid metabolic process|-10.4</a:t>
                      </a:r>
                    </a:p>
                  </a:txBody>
                  <a:tcPr/>
                </a:tc>
              </a:tr>
            </a:tbl>
          </a:graphicData>
        </a:graphic>
      </p:graphicFrame>
    </p:spTree>
    <p:extLst>
      <p:ext uri="{BB962C8B-B14F-4D97-AF65-F5344CB8AC3E}">
        <p14:creationId xmlns:p14="http://schemas.microsoft.com/office/powerpoint/2010/main" val="33237293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TotalTime>
  <Words>1157</Words>
  <Application>Microsoft Office PowerPoint</Application>
  <PresentationFormat>Widescreen</PresentationFormat>
  <Paragraphs>72</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宋体</vt:lpstr>
      <vt:lpstr>Arial</vt:lpstr>
      <vt:lpstr>Calibri</vt:lpstr>
      <vt:lpstr>Office Theme</vt:lpstr>
      <vt:lpstr>PowerPoint Presentation</vt:lpstr>
      <vt:lpstr>Gene List Summary</vt:lpstr>
      <vt:lpstr>Membership Analysis</vt:lpstr>
      <vt:lpstr>Enriched Ontology Clusters Across Studies</vt:lpstr>
      <vt:lpstr>Enriched Ontology Clusters Colored by Cluster ID</vt:lpstr>
      <vt:lpstr>Enriched Ontology Clusters Colored by p-Value</vt:lpstr>
      <vt:lpstr>Protein-protein Interaction Network</vt:lpstr>
      <vt:lpstr>PPI MCODE Components</vt:lpstr>
      <vt:lpstr>Biological Interpretation PPI Network &amp; MCODE Components</vt:lpstr>
      <vt:lpstr>Evidence Weighting by Machine Learning Approach</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Julian</dc:creator>
  <cp:lastModifiedBy>Zhou, Yingyao</cp:lastModifiedBy>
  <cp:revision>87</cp:revision>
  <dcterms:created xsi:type="dcterms:W3CDTF">2013-08-21T19:17:07Z</dcterms:created>
  <dcterms:modified xsi:type="dcterms:W3CDTF">2021-12-03T05:54:56Z</dcterms:modified>
</cp:coreProperties>
</file>