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12d65f0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12d65f0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12d65f0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12d65f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12d65f0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12d65f0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11c28d8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11c28d8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11c28d8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11c28d8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1c28d8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1c28d8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11c28d8e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11c28d8e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raham@openseizuredetector.org.uk" TargetMode="External"/><Relationship Id="rId4" Type="http://schemas.openxmlformats.org/officeDocument/2006/relationships/hyperlink" Target="https://openseizuredetector.org.uk"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graham@openseizuredetector.org.uk"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OpenSeizureDetector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Data Sharing</a:t>
            </a:r>
            <a:endParaRPr/>
          </a:p>
        </p:txBody>
      </p:sp>
      <p:sp>
        <p:nvSpPr>
          <p:cNvPr id="56" name="Google Shape;56;p13"/>
          <p:cNvSpPr txBox="1"/>
          <p:nvPr>
            <p:ph idx="1" type="subTitle"/>
          </p:nvPr>
        </p:nvSpPr>
        <p:spPr>
          <a:xfrm>
            <a:off x="413575" y="4067650"/>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GB"/>
              <a:t>Graham Jones, January 2022 </a:t>
            </a:r>
            <a:endParaRPr/>
          </a:p>
          <a:p>
            <a:pPr indent="0" lvl="0" marL="0" rtl="0" algn="ctr">
              <a:spcBef>
                <a:spcPts val="0"/>
              </a:spcBef>
              <a:spcAft>
                <a:spcPts val="0"/>
              </a:spcAft>
              <a:buNone/>
            </a:pPr>
            <a:r>
              <a:rPr lang="en-GB" u="sng">
                <a:solidFill>
                  <a:schemeClr val="hlink"/>
                </a:solidFill>
                <a:hlinkClick r:id="rId3"/>
              </a:rPr>
              <a:t>graham@openseizuredetector.org.uk</a:t>
            </a:r>
            <a:endParaRPr/>
          </a:p>
          <a:p>
            <a:pPr indent="0" lvl="0" marL="0" rtl="0" algn="ctr">
              <a:spcBef>
                <a:spcPts val="0"/>
              </a:spcBef>
              <a:spcAft>
                <a:spcPts val="0"/>
              </a:spcAft>
              <a:buNone/>
            </a:pPr>
            <a:r>
              <a:rPr lang="en-GB" u="sng">
                <a:solidFill>
                  <a:schemeClr val="hlink"/>
                </a:solidFill>
                <a:hlinkClick r:id="rId4"/>
              </a:rPr>
              <a:t>https://openseizuredetector.org.uk</a:t>
            </a:r>
            <a:endParaRPr/>
          </a:p>
        </p:txBody>
      </p:sp>
      <p:pic>
        <p:nvPicPr>
          <p:cNvPr id="57" name="Google Shape;57;p13"/>
          <p:cNvPicPr preferRelativeResize="0"/>
          <p:nvPr/>
        </p:nvPicPr>
        <p:blipFill>
          <a:blip r:embed="rId5">
            <a:alphaModFix/>
          </a:blip>
          <a:stretch>
            <a:fillRect/>
          </a:stretch>
        </p:blipFill>
        <p:spPr>
          <a:xfrm>
            <a:off x="728925" y="1990675"/>
            <a:ext cx="636451" cy="636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306675" y="445025"/>
            <a:ext cx="7525500" cy="572700"/>
          </a:xfrm>
          <a:prstGeom prst="rect">
            <a:avLst/>
          </a:prstGeom>
          <a:solidFill>
            <a:srgbClr val="A4C2F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OpenSeizureDetector: Data Sharing</a:t>
            </a:r>
            <a:endParaRPr/>
          </a:p>
        </p:txBody>
      </p:sp>
      <p:sp>
        <p:nvSpPr>
          <p:cNvPr id="63" name="Google Shape;63;p14"/>
          <p:cNvSpPr txBox="1"/>
          <p:nvPr>
            <p:ph idx="1" type="body"/>
          </p:nvPr>
        </p:nvSpPr>
        <p:spPr>
          <a:xfrm>
            <a:off x="181875" y="1152475"/>
            <a:ext cx="8650500" cy="3774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The OpenSeizureDetector algorithm has been unchanged since we published the system in 2016.</a:t>
            </a:r>
            <a:endParaRPr sz="1500"/>
          </a:p>
          <a:p>
            <a:pPr indent="-323850" lvl="0" marL="457200" rtl="0" algn="l">
              <a:spcBef>
                <a:spcPts val="0"/>
              </a:spcBef>
              <a:spcAft>
                <a:spcPts val="0"/>
              </a:spcAft>
              <a:buSzPts val="1500"/>
              <a:buChar char="●"/>
            </a:pPr>
            <a:r>
              <a:rPr lang="en-GB" sz="1500"/>
              <a:t>The idea had always been to develop it to improve detection reliability and reduce false alarm rates.</a:t>
            </a:r>
            <a:endParaRPr sz="1500"/>
          </a:p>
          <a:p>
            <a:pPr indent="-323850" lvl="0" marL="457200" rtl="0" algn="l">
              <a:spcBef>
                <a:spcPts val="0"/>
              </a:spcBef>
              <a:spcAft>
                <a:spcPts val="0"/>
              </a:spcAft>
              <a:buSzPts val="1500"/>
              <a:buChar char="●"/>
            </a:pPr>
            <a:r>
              <a:rPr lang="en-GB" sz="1500"/>
              <a:t>The main thing preventing this (apart from time!) is lack of data.</a:t>
            </a:r>
            <a:endParaRPr sz="1500"/>
          </a:p>
          <a:p>
            <a:pPr indent="-323850" lvl="0" marL="457200" rtl="0" algn="l">
              <a:spcBef>
                <a:spcPts val="0"/>
              </a:spcBef>
              <a:spcAft>
                <a:spcPts val="0"/>
              </a:spcAft>
              <a:buSzPts val="1500"/>
              <a:buChar char="●"/>
            </a:pPr>
            <a:r>
              <a:rPr lang="en-GB" sz="1500"/>
              <a:t>Many users have offered to share their data if it will be useful, </a:t>
            </a:r>
            <a:r>
              <a:rPr lang="en-GB" sz="1500"/>
              <a:t>but we have not had the facility to store it and make use of it.</a:t>
            </a:r>
            <a:endParaRPr sz="1500"/>
          </a:p>
          <a:p>
            <a:pPr indent="-323850" lvl="0" marL="457200" rtl="0" algn="l">
              <a:spcBef>
                <a:spcPts val="0"/>
              </a:spcBef>
              <a:spcAft>
                <a:spcPts val="0"/>
              </a:spcAft>
              <a:buSzPts val="1500"/>
              <a:buChar char="●"/>
            </a:pPr>
            <a:r>
              <a:rPr lang="en-GB" sz="1500"/>
              <a:t>The next version of OpenSeizureDetector will introduce a ‘Data Sharing’ facility to allow this to happen.</a:t>
            </a:r>
            <a:endParaRPr sz="1500"/>
          </a:p>
        </p:txBody>
      </p:sp>
      <p:pic>
        <p:nvPicPr>
          <p:cNvPr id="64" name="Google Shape;64;p14"/>
          <p:cNvPicPr preferRelativeResize="0"/>
          <p:nvPr/>
        </p:nvPicPr>
        <p:blipFill>
          <a:blip r:embed="rId3">
            <a:alphaModFix/>
          </a:blip>
          <a:stretch>
            <a:fillRect/>
          </a:stretch>
        </p:blipFill>
        <p:spPr>
          <a:xfrm>
            <a:off x="670225" y="413150"/>
            <a:ext cx="636451" cy="636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306675" y="445025"/>
            <a:ext cx="7525500" cy="572700"/>
          </a:xfrm>
          <a:prstGeom prst="rect">
            <a:avLst/>
          </a:prstGeom>
          <a:solidFill>
            <a:srgbClr val="A4C2F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OpenSeizureDetector: Data Sharing - Why?</a:t>
            </a:r>
            <a:endParaRPr/>
          </a:p>
        </p:txBody>
      </p:sp>
      <p:sp>
        <p:nvSpPr>
          <p:cNvPr id="70" name="Google Shape;70;p15"/>
          <p:cNvSpPr txBox="1"/>
          <p:nvPr>
            <p:ph idx="1" type="body"/>
          </p:nvPr>
        </p:nvSpPr>
        <p:spPr>
          <a:xfrm>
            <a:off x="181875" y="1152475"/>
            <a:ext cx="8650500" cy="3774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The OpenSeizureDetector algorithm was </a:t>
            </a:r>
            <a:r>
              <a:rPr b="1" lang="en-GB" sz="1500" u="sng"/>
              <a:t>created by judgement</a:t>
            </a:r>
            <a:r>
              <a:rPr lang="en-GB" sz="1500"/>
              <a:t> based on published information on seizure movement frequency and limited observations of real tonic-clonic seizures.</a:t>
            </a:r>
            <a:endParaRPr sz="1500"/>
          </a:p>
          <a:p>
            <a:pPr indent="-323850" lvl="0" marL="457200" rtl="0" algn="l">
              <a:spcBef>
                <a:spcPts val="0"/>
              </a:spcBef>
              <a:spcAft>
                <a:spcPts val="0"/>
              </a:spcAft>
              <a:buSzPts val="1500"/>
              <a:buChar char="●"/>
            </a:pPr>
            <a:r>
              <a:rPr lang="en-GB" sz="1500"/>
              <a:t>We know that </a:t>
            </a:r>
            <a:r>
              <a:rPr b="1" lang="en-GB" sz="1500" u="sng"/>
              <a:t>it will detect large tonic-clonic seizures</a:t>
            </a:r>
            <a:r>
              <a:rPr lang="en-GB" sz="1500"/>
              <a:t> (as long as the arm wearing the watch is able to move), but do not have any data on detection reliability or false alarm rates.</a:t>
            </a:r>
            <a:endParaRPr sz="1500"/>
          </a:p>
          <a:p>
            <a:pPr indent="-323850" lvl="0" marL="457200" rtl="0" algn="l">
              <a:spcBef>
                <a:spcPts val="0"/>
              </a:spcBef>
              <a:spcAft>
                <a:spcPts val="0"/>
              </a:spcAft>
              <a:buSzPts val="1500"/>
              <a:buChar char="●"/>
            </a:pPr>
            <a:r>
              <a:rPr b="1" lang="en-GB" sz="1500" u="sng"/>
              <a:t>False alarms are an issue</a:t>
            </a:r>
            <a:r>
              <a:rPr lang="en-GB" sz="1500"/>
              <a:t> for some users, who have stopped using the system because of it.</a:t>
            </a:r>
            <a:endParaRPr sz="1500"/>
          </a:p>
          <a:p>
            <a:pPr indent="-323850" lvl="0" marL="457200" rtl="0" algn="l">
              <a:spcBef>
                <a:spcPts val="0"/>
              </a:spcBef>
              <a:spcAft>
                <a:spcPts val="0"/>
              </a:spcAft>
              <a:buSzPts val="1500"/>
              <a:buChar char="●"/>
            </a:pPr>
            <a:r>
              <a:rPr lang="en-GB" sz="1500"/>
              <a:t>The goal is to </a:t>
            </a:r>
            <a:r>
              <a:rPr b="1" lang="en-GB" sz="1500" u="sng"/>
              <a:t>improve the detection algorithm</a:t>
            </a:r>
            <a:r>
              <a:rPr lang="en-GB" sz="1500"/>
              <a:t> so that we maintain or improve the detection reliability, and reduce the rate of false alarms.</a:t>
            </a:r>
            <a:endParaRPr sz="1500"/>
          </a:p>
          <a:p>
            <a:pPr indent="-323850" lvl="0" marL="457200" rtl="0" algn="l">
              <a:spcBef>
                <a:spcPts val="0"/>
              </a:spcBef>
              <a:spcAft>
                <a:spcPts val="0"/>
              </a:spcAft>
              <a:buSzPts val="1500"/>
              <a:buChar char="●"/>
            </a:pPr>
            <a:r>
              <a:rPr lang="en-GB" sz="1500"/>
              <a:t>To do this we </a:t>
            </a:r>
            <a:r>
              <a:rPr b="1" lang="en-GB" sz="1500" u="sng"/>
              <a:t>need real world data</a:t>
            </a:r>
            <a:r>
              <a:rPr lang="en-GB" sz="1500"/>
              <a:t> on activities that cause false alarms, and most importantly real seizures.</a:t>
            </a:r>
            <a:endParaRPr sz="1500"/>
          </a:p>
          <a:p>
            <a:pPr indent="-323850" lvl="0" marL="457200" rtl="0" algn="l">
              <a:spcBef>
                <a:spcPts val="0"/>
              </a:spcBef>
              <a:spcAft>
                <a:spcPts val="0"/>
              </a:spcAft>
              <a:buSzPts val="1500"/>
              <a:buChar char="●"/>
            </a:pPr>
            <a:r>
              <a:rPr lang="en-GB" sz="1500"/>
              <a:t>This update is to </a:t>
            </a:r>
            <a:r>
              <a:rPr b="1" lang="en-GB" sz="1500" u="sng"/>
              <a:t>allow users to contribute</a:t>
            </a:r>
            <a:r>
              <a:rPr lang="en-GB" sz="1500"/>
              <a:t> to this development work by sharing their data anonymously with developers and researchers to allow improved detection algorithms to be determined.</a:t>
            </a:r>
            <a:endParaRPr sz="1500"/>
          </a:p>
        </p:txBody>
      </p:sp>
      <p:pic>
        <p:nvPicPr>
          <p:cNvPr id="71" name="Google Shape;71;p15"/>
          <p:cNvPicPr preferRelativeResize="0"/>
          <p:nvPr/>
        </p:nvPicPr>
        <p:blipFill>
          <a:blip r:embed="rId3">
            <a:alphaModFix/>
          </a:blip>
          <a:stretch>
            <a:fillRect/>
          </a:stretch>
        </p:blipFill>
        <p:spPr>
          <a:xfrm>
            <a:off x="670225" y="413150"/>
            <a:ext cx="636451" cy="636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306675" y="445025"/>
            <a:ext cx="7525500" cy="572700"/>
          </a:xfrm>
          <a:prstGeom prst="rect">
            <a:avLst/>
          </a:prstGeom>
          <a:solidFill>
            <a:srgbClr val="A4C2F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OpenSeizureDetector: Data Sharing</a:t>
            </a:r>
            <a:r>
              <a:rPr lang="en-GB"/>
              <a:t> - What?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GB"/>
              <a:t>It has been over a year since we released an update to OpenSeizureDetector</a:t>
            </a:r>
            <a:endParaRPr/>
          </a:p>
          <a:p>
            <a:pPr indent="-325755" lvl="0" marL="457200" rtl="0" algn="l">
              <a:spcBef>
                <a:spcPts val="0"/>
              </a:spcBef>
              <a:spcAft>
                <a:spcPts val="0"/>
              </a:spcAft>
              <a:buSzPct val="100000"/>
              <a:buChar char="●"/>
            </a:pPr>
            <a:r>
              <a:rPr lang="en-GB"/>
              <a:t>A new version of the OpenSeizureDetector App is being developed which will:</a:t>
            </a:r>
            <a:endParaRPr/>
          </a:p>
          <a:p>
            <a:pPr indent="-304165" lvl="1" marL="914400" rtl="0" algn="l">
              <a:spcBef>
                <a:spcPts val="0"/>
              </a:spcBef>
              <a:spcAft>
                <a:spcPts val="0"/>
              </a:spcAft>
              <a:buSzPct val="100000"/>
              <a:buChar char="○"/>
            </a:pPr>
            <a:r>
              <a:rPr lang="en-GB"/>
              <a:t>Record data on the phone</a:t>
            </a:r>
            <a:endParaRPr/>
          </a:p>
          <a:p>
            <a:pPr indent="-304165" lvl="1" marL="914400" rtl="0" algn="l">
              <a:spcBef>
                <a:spcPts val="0"/>
              </a:spcBef>
              <a:spcAft>
                <a:spcPts val="0"/>
              </a:spcAft>
              <a:buSzPct val="100000"/>
              <a:buChar char="○"/>
            </a:pPr>
            <a:r>
              <a:rPr lang="en-GB"/>
              <a:t>Connect to a remote database (on a server in London) where we will collect users’ data.</a:t>
            </a:r>
            <a:endParaRPr/>
          </a:p>
          <a:p>
            <a:pPr indent="-304165" lvl="1" marL="914400" rtl="0" algn="l">
              <a:spcBef>
                <a:spcPts val="0"/>
              </a:spcBef>
              <a:spcAft>
                <a:spcPts val="0"/>
              </a:spcAft>
              <a:buSzPct val="100000"/>
              <a:buChar char="○"/>
            </a:pPr>
            <a:r>
              <a:rPr lang="en-GB"/>
              <a:t>Identify ‘Events’ in the data (Alarms, Warnings or manually generated </a:t>
            </a:r>
            <a:r>
              <a:rPr lang="en-GB"/>
              <a:t>seizure</a:t>
            </a:r>
            <a:r>
              <a:rPr lang="en-GB"/>
              <a:t> reports)</a:t>
            </a:r>
            <a:endParaRPr/>
          </a:p>
          <a:p>
            <a:pPr indent="-304165" lvl="1" marL="914400" rtl="0" algn="l">
              <a:spcBef>
                <a:spcPts val="0"/>
              </a:spcBef>
              <a:spcAft>
                <a:spcPts val="0"/>
              </a:spcAft>
              <a:buSzPct val="100000"/>
              <a:buChar char="○"/>
            </a:pPr>
            <a:r>
              <a:rPr lang="en-GB"/>
              <a:t>Upload the data to the remote database (for each event a period of 5 minutes centred on the event is uploaded).</a:t>
            </a:r>
            <a:endParaRPr/>
          </a:p>
          <a:p>
            <a:pPr indent="-304165" lvl="1" marL="914400" rtl="0" algn="l">
              <a:spcBef>
                <a:spcPts val="0"/>
              </a:spcBef>
              <a:spcAft>
                <a:spcPts val="0"/>
              </a:spcAft>
              <a:buSzPct val="100000"/>
              <a:buChar char="○"/>
            </a:pPr>
            <a:r>
              <a:rPr lang="en-GB"/>
              <a:t>Prompt the user to check the uploaded event and say whether it was a genuine seizure or a false alarm.</a:t>
            </a:r>
            <a:endParaRPr/>
          </a:p>
          <a:p>
            <a:pPr indent="-325755" lvl="0" marL="457200" rtl="0" algn="l">
              <a:spcBef>
                <a:spcPts val="0"/>
              </a:spcBef>
              <a:spcAft>
                <a:spcPts val="0"/>
              </a:spcAft>
              <a:buSzPct val="100000"/>
              <a:buChar char="●"/>
            </a:pPr>
            <a:r>
              <a:rPr lang="en-GB"/>
              <a:t>Developers and researchers will be given access to the anonymised(*) data so that they can:</a:t>
            </a:r>
            <a:endParaRPr/>
          </a:p>
          <a:p>
            <a:pPr indent="-304165" lvl="1" marL="914400" rtl="0" algn="l">
              <a:spcBef>
                <a:spcPts val="0"/>
              </a:spcBef>
              <a:spcAft>
                <a:spcPts val="0"/>
              </a:spcAft>
              <a:buSzPct val="100000"/>
              <a:buChar char="○"/>
            </a:pPr>
            <a:r>
              <a:rPr lang="en-GB"/>
              <a:t>Look for patterns in real seizures that are not present in the false alarm data.</a:t>
            </a:r>
            <a:endParaRPr/>
          </a:p>
          <a:p>
            <a:pPr indent="-304165" lvl="1" marL="914400" rtl="0" algn="l">
              <a:spcBef>
                <a:spcPts val="0"/>
              </a:spcBef>
              <a:spcAft>
                <a:spcPts val="0"/>
              </a:spcAft>
              <a:buSzPct val="100000"/>
              <a:buChar char="○"/>
            </a:pPr>
            <a:r>
              <a:rPr lang="en-GB"/>
              <a:t>Train Neural Networks or other ‘Artificial </a:t>
            </a:r>
            <a:r>
              <a:rPr lang="en-GB"/>
              <a:t>Intelligence</a:t>
            </a:r>
            <a:r>
              <a:rPr lang="en-GB"/>
              <a:t>’ systems to distinguish between real seizures and normal activities.</a:t>
            </a:r>
            <a:endParaRPr/>
          </a:p>
          <a:p>
            <a:pPr indent="-304165" lvl="1" marL="914400" rtl="0" algn="l">
              <a:spcBef>
                <a:spcPts val="0"/>
              </a:spcBef>
              <a:spcAft>
                <a:spcPts val="0"/>
              </a:spcAft>
              <a:buSzPct val="100000"/>
              <a:buChar char="○"/>
            </a:pPr>
            <a:r>
              <a:rPr lang="en-GB"/>
              <a:t>Feed this knowledge back into future improved versions of OpenSeizureDetector.</a:t>
            </a:r>
            <a:endParaRPr/>
          </a:p>
          <a:p>
            <a:pPr indent="0" lvl="0" marL="0" rtl="0" algn="l">
              <a:spcBef>
                <a:spcPts val="1200"/>
              </a:spcBef>
              <a:spcAft>
                <a:spcPts val="1200"/>
              </a:spcAft>
              <a:buNone/>
            </a:pPr>
            <a:r>
              <a:rPr lang="en-GB" sz="1177"/>
              <a:t>(*) The system administrator (Graham Jones, </a:t>
            </a:r>
            <a:r>
              <a:rPr lang="en-GB" sz="1177" u="sng">
                <a:solidFill>
                  <a:schemeClr val="hlink"/>
                </a:solidFill>
                <a:hlinkClick r:id="rId3"/>
              </a:rPr>
              <a:t>graham@openseizuredetector.org.uk</a:t>
            </a:r>
            <a:r>
              <a:rPr lang="en-GB" sz="1177"/>
              <a:t>) will have access to the users’ names and email addresses - we may use that to get in touch with users if they upload some particularly ‘interesting’ data and we need to understand what happened.   Users’ contact details will not be shared </a:t>
            </a:r>
            <a:r>
              <a:rPr lang="en-GB" sz="1177"/>
              <a:t>with</a:t>
            </a:r>
            <a:r>
              <a:rPr lang="en-GB" sz="1177"/>
              <a:t> other researchers.</a:t>
            </a:r>
            <a:endParaRPr sz="1177"/>
          </a:p>
        </p:txBody>
      </p:sp>
      <p:pic>
        <p:nvPicPr>
          <p:cNvPr id="78" name="Google Shape;78;p16"/>
          <p:cNvPicPr preferRelativeResize="0"/>
          <p:nvPr/>
        </p:nvPicPr>
        <p:blipFill>
          <a:blip r:embed="rId4">
            <a:alphaModFix/>
          </a:blip>
          <a:stretch>
            <a:fillRect/>
          </a:stretch>
        </p:blipFill>
        <p:spPr>
          <a:xfrm>
            <a:off x="670225" y="413150"/>
            <a:ext cx="636451" cy="636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306675" y="445025"/>
            <a:ext cx="7525500" cy="572700"/>
          </a:xfrm>
          <a:prstGeom prst="rect">
            <a:avLst/>
          </a:prstGeom>
          <a:solidFill>
            <a:srgbClr val="A4C2F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OpenSeizureDetector: Data Sharing - How? [1]</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The new version of OpenSeizureDetector will work in the same way as the current published version in terms of its detection algorithm and settings, and how it generates alarms.  It remains (and will remain) free of any charges to use it - ‘no detriment’ to users.</a:t>
            </a:r>
            <a:endParaRPr/>
          </a:p>
          <a:p>
            <a:pPr indent="-342900" lvl="0" marL="457200" rtl="0" algn="l">
              <a:spcBef>
                <a:spcPts val="0"/>
              </a:spcBef>
              <a:spcAft>
                <a:spcPts val="0"/>
              </a:spcAft>
              <a:buSzPts val="1800"/>
              <a:buChar char="●"/>
            </a:pPr>
            <a:r>
              <a:rPr lang="en-GB"/>
              <a:t>The option to share data will be enabled by default, but it will not work until you create an account - you can disable data sharing if you want to.</a:t>
            </a:r>
            <a:endParaRPr/>
          </a:p>
          <a:p>
            <a:pPr indent="-342900" lvl="0" marL="457200" rtl="0" algn="l">
              <a:spcBef>
                <a:spcPts val="0"/>
              </a:spcBef>
              <a:spcAft>
                <a:spcPts val="0"/>
              </a:spcAft>
              <a:buSzPts val="1800"/>
              <a:buChar char="●"/>
            </a:pPr>
            <a:r>
              <a:rPr lang="en-GB"/>
              <a:t>The app </a:t>
            </a:r>
            <a:r>
              <a:rPr lang="en-GB"/>
              <a:t>provides</a:t>
            </a:r>
            <a:r>
              <a:rPr lang="en-GB"/>
              <a:t> the function to create an account on the data sharing database - the database will send an email with a link to verify that you do want to create an account and</a:t>
            </a:r>
            <a:endParaRPr/>
          </a:p>
          <a:p>
            <a:pPr indent="-342900" lvl="0" marL="457200" rtl="0" algn="l">
              <a:spcBef>
                <a:spcPts val="0"/>
              </a:spcBef>
              <a:spcAft>
                <a:spcPts val="0"/>
              </a:spcAft>
              <a:buSzPts val="1800"/>
              <a:buChar char="●"/>
            </a:pPr>
            <a:r>
              <a:rPr lang="en-GB"/>
              <a:t>Once the new account has been verified, you use the OpenSeizureDetctor App to log into the data sharing database.</a:t>
            </a:r>
            <a:endParaRPr/>
          </a:p>
          <a:p>
            <a:pPr indent="-342900" lvl="0" marL="457200" rtl="0" algn="l">
              <a:spcBef>
                <a:spcPts val="0"/>
              </a:spcBef>
              <a:spcAft>
                <a:spcPts val="0"/>
              </a:spcAft>
              <a:buSzPts val="1800"/>
              <a:buChar char="●"/>
            </a:pPr>
            <a:r>
              <a:rPr lang="en-GB"/>
              <a:t>Sharing of data will then happen automatically</a:t>
            </a:r>
            <a:endParaRPr/>
          </a:p>
        </p:txBody>
      </p:sp>
      <p:pic>
        <p:nvPicPr>
          <p:cNvPr id="85" name="Google Shape;85;p17"/>
          <p:cNvPicPr preferRelativeResize="0"/>
          <p:nvPr/>
        </p:nvPicPr>
        <p:blipFill>
          <a:blip r:embed="rId3">
            <a:alphaModFix/>
          </a:blip>
          <a:stretch>
            <a:fillRect/>
          </a:stretch>
        </p:blipFill>
        <p:spPr>
          <a:xfrm>
            <a:off x="670225" y="413150"/>
            <a:ext cx="636451" cy="636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306675" y="445025"/>
            <a:ext cx="7525500" cy="572700"/>
          </a:xfrm>
          <a:prstGeom prst="rect">
            <a:avLst/>
          </a:prstGeom>
          <a:solidFill>
            <a:srgbClr val="A4C2F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OpenSeizureDetector: Data Sharing - How? [2]</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When an Event (ALARM, WARNING, FALL, or Manual Alarm) is created on the phone, the data will be uploaded to the data sharing database.</a:t>
            </a:r>
            <a:endParaRPr/>
          </a:p>
          <a:p>
            <a:pPr indent="-342900" lvl="0" marL="457200" rtl="0" algn="l">
              <a:spcBef>
                <a:spcPts val="0"/>
              </a:spcBef>
              <a:spcAft>
                <a:spcPts val="0"/>
              </a:spcAft>
              <a:buSzPts val="1800"/>
              <a:buChar char="●"/>
            </a:pPr>
            <a:r>
              <a:rPr lang="en-GB"/>
              <a:t>The app checks the database to see if any Events have been created, but the user has not yet confirmed if they are genuine seizures or false alarms.</a:t>
            </a:r>
            <a:endParaRPr/>
          </a:p>
          <a:p>
            <a:pPr indent="-317500" lvl="1" marL="914400" rtl="0" algn="l">
              <a:spcBef>
                <a:spcPts val="0"/>
              </a:spcBef>
              <a:spcAft>
                <a:spcPts val="0"/>
              </a:spcAft>
              <a:buSzPts val="1400"/>
              <a:buChar char="○"/>
            </a:pPr>
            <a:r>
              <a:rPr lang="en-GB"/>
              <a:t>If there are, the app prompts the user to check the Event data by showing an extra notification with a (?) in front of the OpenSeizureDetector logo.</a:t>
            </a:r>
            <a:endParaRPr/>
          </a:p>
          <a:p>
            <a:pPr indent="-342900" lvl="0" marL="457200" rtl="0" algn="l">
              <a:spcBef>
                <a:spcPts val="0"/>
              </a:spcBef>
              <a:spcAft>
                <a:spcPts val="0"/>
              </a:spcAft>
              <a:buSzPts val="1800"/>
              <a:buChar char="●"/>
            </a:pPr>
            <a:r>
              <a:rPr lang="en-GB"/>
              <a:t>Clicking on the ‘Confirm Event’ notification will open a Data Log Manager screen that will show all the events that are in the database.</a:t>
            </a:r>
            <a:endParaRPr/>
          </a:p>
          <a:p>
            <a:pPr indent="-342900" lvl="0" marL="457200" rtl="0" algn="l">
              <a:spcBef>
                <a:spcPts val="0"/>
              </a:spcBef>
              <a:spcAft>
                <a:spcPts val="0"/>
              </a:spcAft>
              <a:buSzPts val="1800"/>
              <a:buChar char="●"/>
            </a:pPr>
            <a:r>
              <a:rPr lang="en-GB"/>
              <a:t>Clicking on an event shows a screen that will allow the user to say if the event is a genuine seizure or a false alarm - and if it was a false alarm, what was happening.  There is also a ‘notes’ field where you can type any information that you think will be useful.</a:t>
            </a:r>
            <a:endParaRPr/>
          </a:p>
        </p:txBody>
      </p:sp>
      <p:pic>
        <p:nvPicPr>
          <p:cNvPr id="92" name="Google Shape;92;p18"/>
          <p:cNvPicPr preferRelativeResize="0"/>
          <p:nvPr/>
        </p:nvPicPr>
        <p:blipFill>
          <a:blip r:embed="rId3">
            <a:alphaModFix/>
          </a:blip>
          <a:stretch>
            <a:fillRect/>
          </a:stretch>
        </p:blipFill>
        <p:spPr>
          <a:xfrm>
            <a:off x="670225" y="413150"/>
            <a:ext cx="636451" cy="636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1306675" y="445025"/>
            <a:ext cx="7525500" cy="572700"/>
          </a:xfrm>
          <a:prstGeom prst="rect">
            <a:avLst/>
          </a:prstGeom>
          <a:solidFill>
            <a:srgbClr val="A4C2F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OpenSeizureDetector: What to Expect</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Initially you will not see much change as a result of sharing your data, sorry!</a:t>
            </a:r>
            <a:endParaRPr/>
          </a:p>
          <a:p>
            <a:pPr indent="-342900" lvl="0" marL="457200" rtl="0" algn="l">
              <a:spcBef>
                <a:spcPts val="0"/>
              </a:spcBef>
              <a:spcAft>
                <a:spcPts val="0"/>
              </a:spcAft>
              <a:buSzPts val="1800"/>
              <a:buChar char="●"/>
            </a:pPr>
            <a:r>
              <a:rPr lang="en-GB"/>
              <a:t>We will need to work out how to analyse it and look for patterns. </a:t>
            </a:r>
            <a:endParaRPr/>
          </a:p>
          <a:p>
            <a:pPr indent="-342900" lvl="0" marL="457200" rtl="0" algn="l">
              <a:spcBef>
                <a:spcPts val="0"/>
              </a:spcBef>
              <a:spcAft>
                <a:spcPts val="0"/>
              </a:spcAft>
              <a:buSzPts val="1800"/>
              <a:buChar char="●"/>
            </a:pPr>
            <a:r>
              <a:rPr lang="en-GB"/>
              <a:t>We may well need to change the watch app to send extra data to help with this.</a:t>
            </a:r>
            <a:endParaRPr/>
          </a:p>
          <a:p>
            <a:pPr indent="-342900" lvl="0" marL="457200" rtl="0" algn="l">
              <a:spcBef>
                <a:spcPts val="0"/>
              </a:spcBef>
              <a:spcAft>
                <a:spcPts val="0"/>
              </a:spcAft>
              <a:buSzPts val="1800"/>
              <a:buChar char="●"/>
            </a:pPr>
            <a:r>
              <a:rPr lang="en-GB"/>
              <a:t>The first outcome is likely to be a system that will have a first go at determining what activity is taking place during the event - a researcher is working on such a system that we will integrate into OpenSeizureDetector to help with the false alarm reason identification.</a:t>
            </a:r>
            <a:endParaRPr/>
          </a:p>
          <a:p>
            <a:pPr indent="-342900" lvl="0" marL="457200" rtl="0" algn="l">
              <a:spcBef>
                <a:spcPts val="0"/>
              </a:spcBef>
              <a:spcAft>
                <a:spcPts val="0"/>
              </a:spcAft>
              <a:buSzPts val="1800"/>
              <a:buChar char="●"/>
            </a:pPr>
            <a:r>
              <a:rPr lang="en-GB"/>
              <a:t>If we are successful in producing an alternative detection algorithm we are likely to </a:t>
            </a:r>
            <a:r>
              <a:rPr lang="en-GB"/>
              <a:t>produce a new version of OpenSeizureDetector that will use both algorithms and share the data from both methods.  The user will be able to select which algorithm to use to generate alarms.</a:t>
            </a:r>
            <a:endParaRPr/>
          </a:p>
        </p:txBody>
      </p:sp>
      <p:pic>
        <p:nvPicPr>
          <p:cNvPr id="99" name="Google Shape;99;p19"/>
          <p:cNvPicPr preferRelativeResize="0"/>
          <p:nvPr/>
        </p:nvPicPr>
        <p:blipFill>
          <a:blip r:embed="rId3">
            <a:alphaModFix/>
          </a:blip>
          <a:stretch>
            <a:fillRect/>
          </a:stretch>
        </p:blipFill>
        <p:spPr>
          <a:xfrm>
            <a:off x="670225" y="413150"/>
            <a:ext cx="636451" cy="636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p:nvPr/>
        </p:nvSpPr>
        <p:spPr>
          <a:xfrm>
            <a:off x="279825" y="422375"/>
            <a:ext cx="1359000" cy="119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Start OSD Android App and Garmin Watch App</a:t>
            </a:r>
            <a:endParaRPr/>
          </a:p>
        </p:txBody>
      </p:sp>
      <p:sp>
        <p:nvSpPr>
          <p:cNvPr id="105" name="Google Shape;105;p20"/>
          <p:cNvSpPr/>
          <p:nvPr/>
        </p:nvSpPr>
        <p:spPr>
          <a:xfrm>
            <a:off x="2330988" y="422375"/>
            <a:ext cx="1359000" cy="116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Main screen highlights problem with uploading</a:t>
            </a:r>
            <a:endParaRPr/>
          </a:p>
        </p:txBody>
      </p:sp>
      <p:cxnSp>
        <p:nvCxnSpPr>
          <p:cNvPr id="106" name="Google Shape;106;p20"/>
          <p:cNvCxnSpPr>
            <a:stCxn id="104" idx="3"/>
            <a:endCxn id="105" idx="1"/>
          </p:cNvCxnSpPr>
          <p:nvPr/>
        </p:nvCxnSpPr>
        <p:spPr>
          <a:xfrm flipH="1" rot="10800000">
            <a:off x="1638825" y="1006925"/>
            <a:ext cx="692100" cy="138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20"/>
          <p:cNvSpPr/>
          <p:nvPr/>
        </p:nvSpPr>
        <p:spPr>
          <a:xfrm>
            <a:off x="4382150" y="422225"/>
            <a:ext cx="1359000" cy="116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Log In Activity</a:t>
            </a:r>
            <a:endParaRPr/>
          </a:p>
        </p:txBody>
      </p:sp>
      <p:sp>
        <p:nvSpPr>
          <p:cNvPr id="108" name="Google Shape;108;p20"/>
          <p:cNvSpPr/>
          <p:nvPr/>
        </p:nvSpPr>
        <p:spPr>
          <a:xfrm>
            <a:off x="6623175" y="422225"/>
            <a:ext cx="1359000" cy="1169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Show Register New User Activity</a:t>
            </a:r>
            <a:endParaRPr/>
          </a:p>
        </p:txBody>
      </p:sp>
      <p:cxnSp>
        <p:nvCxnSpPr>
          <p:cNvPr id="109" name="Google Shape;109;p20"/>
          <p:cNvCxnSpPr>
            <a:stCxn id="108" idx="0"/>
            <a:endCxn id="107" idx="0"/>
          </p:cNvCxnSpPr>
          <p:nvPr/>
        </p:nvCxnSpPr>
        <p:spPr>
          <a:xfrm rot="5400000">
            <a:off x="6181875" y="-697975"/>
            <a:ext cx="600" cy="2241000"/>
          </a:xfrm>
          <a:prstGeom prst="bentConnector3">
            <a:avLst>
              <a:gd fmla="val -39687500" name="adj1"/>
            </a:avLst>
          </a:prstGeom>
          <a:noFill/>
          <a:ln cap="flat" cmpd="sng" w="9525">
            <a:solidFill>
              <a:schemeClr val="dk2"/>
            </a:solidFill>
            <a:prstDash val="solid"/>
            <a:round/>
            <a:headEnd len="med" w="med" type="none"/>
            <a:tailEnd len="med" w="med" type="triangle"/>
          </a:ln>
        </p:spPr>
      </p:cxnSp>
      <p:cxnSp>
        <p:nvCxnSpPr>
          <p:cNvPr id="110" name="Google Shape;110;p20"/>
          <p:cNvCxnSpPr>
            <a:stCxn id="107" idx="3"/>
            <a:endCxn id="108" idx="1"/>
          </p:cNvCxnSpPr>
          <p:nvPr/>
        </p:nvCxnSpPr>
        <p:spPr>
          <a:xfrm>
            <a:off x="5741150" y="1006775"/>
            <a:ext cx="882000" cy="600"/>
          </a:xfrm>
          <a:prstGeom prst="bentConnector3">
            <a:avLst>
              <a:gd fmla="val 50001" name="adj1"/>
            </a:avLst>
          </a:prstGeom>
          <a:noFill/>
          <a:ln cap="flat" cmpd="sng" w="9525">
            <a:solidFill>
              <a:schemeClr val="dk2"/>
            </a:solidFill>
            <a:prstDash val="solid"/>
            <a:round/>
            <a:headEnd len="med" w="med" type="none"/>
            <a:tailEnd len="med" w="med" type="triangle"/>
          </a:ln>
        </p:spPr>
      </p:cxnSp>
      <p:cxnSp>
        <p:nvCxnSpPr>
          <p:cNvPr id="111" name="Google Shape;111;p20"/>
          <p:cNvCxnSpPr>
            <a:stCxn id="105" idx="3"/>
            <a:endCxn id="107" idx="1"/>
          </p:cNvCxnSpPr>
          <p:nvPr/>
        </p:nvCxnSpPr>
        <p:spPr>
          <a:xfrm>
            <a:off x="3689988" y="1006925"/>
            <a:ext cx="692100" cy="600"/>
          </a:xfrm>
          <a:prstGeom prst="bentConnector3">
            <a:avLst>
              <a:gd fmla="val 50005" name="adj1"/>
            </a:avLst>
          </a:prstGeom>
          <a:noFill/>
          <a:ln cap="flat" cmpd="sng" w="9525">
            <a:solidFill>
              <a:schemeClr val="dk2"/>
            </a:solidFill>
            <a:prstDash val="solid"/>
            <a:round/>
            <a:headEnd len="med" w="med" type="none"/>
            <a:tailEnd len="med" w="med" type="triangle"/>
          </a:ln>
        </p:spPr>
      </p:cxnSp>
      <p:sp>
        <p:nvSpPr>
          <p:cNvPr id="112" name="Google Shape;112;p20"/>
          <p:cNvSpPr txBox="1"/>
          <p:nvPr/>
        </p:nvSpPr>
        <p:spPr>
          <a:xfrm>
            <a:off x="5769975" y="607100"/>
            <a:ext cx="69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Register Button</a:t>
            </a:r>
            <a:endParaRPr sz="1000"/>
          </a:p>
        </p:txBody>
      </p:sp>
      <p:sp>
        <p:nvSpPr>
          <p:cNvPr id="113" name="Google Shape;113;p20"/>
          <p:cNvSpPr txBox="1"/>
          <p:nvPr/>
        </p:nvSpPr>
        <p:spPr>
          <a:xfrm>
            <a:off x="3631205" y="59300"/>
            <a:ext cx="962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User selects Data Log Manager Menu Item</a:t>
            </a:r>
            <a:endParaRPr sz="1000"/>
          </a:p>
        </p:txBody>
      </p:sp>
      <p:sp>
        <p:nvSpPr>
          <p:cNvPr id="114" name="Google Shape;114;p20"/>
          <p:cNvSpPr txBox="1"/>
          <p:nvPr/>
        </p:nvSpPr>
        <p:spPr>
          <a:xfrm>
            <a:off x="1598850" y="59300"/>
            <a:ext cx="692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Log to Remote Server not Enabled</a:t>
            </a:r>
            <a:endParaRPr sz="1000"/>
          </a:p>
        </p:txBody>
      </p:sp>
      <p:sp>
        <p:nvSpPr>
          <p:cNvPr id="115" name="Google Shape;115;p20"/>
          <p:cNvSpPr txBox="1"/>
          <p:nvPr/>
        </p:nvSpPr>
        <p:spPr>
          <a:xfrm>
            <a:off x="79950" y="2124875"/>
            <a:ext cx="692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Log to Remote Server Enabled</a:t>
            </a:r>
            <a:endParaRPr sz="1000"/>
          </a:p>
        </p:txBody>
      </p:sp>
      <p:cxnSp>
        <p:nvCxnSpPr>
          <p:cNvPr id="116" name="Google Shape;116;p20"/>
          <p:cNvCxnSpPr>
            <a:stCxn id="104" idx="2"/>
            <a:endCxn id="117" idx="0"/>
          </p:cNvCxnSpPr>
          <p:nvPr/>
        </p:nvCxnSpPr>
        <p:spPr>
          <a:xfrm flipH="1">
            <a:off x="925725" y="1619075"/>
            <a:ext cx="33600" cy="13062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0"/>
          <p:cNvSpPr/>
          <p:nvPr/>
        </p:nvSpPr>
        <p:spPr>
          <a:xfrm>
            <a:off x="246125" y="2925275"/>
            <a:ext cx="1359000" cy="116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Start Event Validation Timer</a:t>
            </a:r>
            <a:endParaRPr/>
          </a:p>
        </p:txBody>
      </p:sp>
      <p:sp>
        <p:nvSpPr>
          <p:cNvPr id="118" name="Google Shape;118;p20"/>
          <p:cNvSpPr/>
          <p:nvPr/>
        </p:nvSpPr>
        <p:spPr>
          <a:xfrm>
            <a:off x="2330988" y="2925275"/>
            <a:ext cx="1359000" cy="116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System Prompt to Validate Events</a:t>
            </a:r>
            <a:endParaRPr/>
          </a:p>
        </p:txBody>
      </p:sp>
      <p:sp>
        <p:nvSpPr>
          <p:cNvPr id="119" name="Google Shape;119;p20"/>
          <p:cNvSpPr txBox="1"/>
          <p:nvPr/>
        </p:nvSpPr>
        <p:spPr>
          <a:xfrm>
            <a:off x="1622028" y="2704950"/>
            <a:ext cx="88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Unvalidated Events in DB</a:t>
            </a:r>
            <a:endParaRPr sz="1000"/>
          </a:p>
        </p:txBody>
      </p:sp>
      <p:cxnSp>
        <p:nvCxnSpPr>
          <p:cNvPr id="120" name="Google Shape;120;p20"/>
          <p:cNvCxnSpPr>
            <a:stCxn id="117" idx="3"/>
            <a:endCxn id="118" idx="1"/>
          </p:cNvCxnSpPr>
          <p:nvPr/>
        </p:nvCxnSpPr>
        <p:spPr>
          <a:xfrm>
            <a:off x="1605125" y="3509825"/>
            <a:ext cx="726000" cy="600"/>
          </a:xfrm>
          <a:prstGeom prst="bentConnector3">
            <a:avLst>
              <a:gd fmla="val 49991" name="adj1"/>
            </a:avLst>
          </a:prstGeom>
          <a:noFill/>
          <a:ln cap="flat" cmpd="sng" w="9525">
            <a:solidFill>
              <a:schemeClr val="dk2"/>
            </a:solidFill>
            <a:prstDash val="solid"/>
            <a:round/>
            <a:headEnd len="med" w="med" type="none"/>
            <a:tailEnd len="med" w="med" type="triangle"/>
          </a:ln>
        </p:spPr>
      </p:cxnSp>
      <p:sp>
        <p:nvSpPr>
          <p:cNvPr id="121" name="Google Shape;121;p20"/>
          <p:cNvSpPr/>
          <p:nvPr/>
        </p:nvSpPr>
        <p:spPr>
          <a:xfrm>
            <a:off x="4302188" y="2925275"/>
            <a:ext cx="1359000" cy="116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Show Events List Activity</a:t>
            </a:r>
            <a:endParaRPr/>
          </a:p>
        </p:txBody>
      </p:sp>
      <p:sp>
        <p:nvSpPr>
          <p:cNvPr id="122" name="Google Shape;122;p20"/>
          <p:cNvSpPr txBox="1"/>
          <p:nvPr/>
        </p:nvSpPr>
        <p:spPr>
          <a:xfrm>
            <a:off x="3650100" y="3017225"/>
            <a:ext cx="69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OK Button</a:t>
            </a:r>
            <a:endParaRPr sz="1000"/>
          </a:p>
        </p:txBody>
      </p:sp>
      <p:cxnSp>
        <p:nvCxnSpPr>
          <p:cNvPr id="123" name="Google Shape;123;p20"/>
          <p:cNvCxnSpPr>
            <a:stCxn id="118" idx="3"/>
            <a:endCxn id="121" idx="1"/>
          </p:cNvCxnSpPr>
          <p:nvPr/>
        </p:nvCxnSpPr>
        <p:spPr>
          <a:xfrm>
            <a:off x="3689988" y="3509825"/>
            <a:ext cx="612300" cy="600"/>
          </a:xfrm>
          <a:prstGeom prst="bentConnector3">
            <a:avLst>
              <a:gd fmla="val 49992" name="adj1"/>
            </a:avLst>
          </a:prstGeom>
          <a:noFill/>
          <a:ln cap="flat" cmpd="sng" w="9525">
            <a:solidFill>
              <a:schemeClr val="dk2"/>
            </a:solidFill>
            <a:prstDash val="solid"/>
            <a:round/>
            <a:headEnd len="med" w="med" type="none"/>
            <a:tailEnd len="med" w="med" type="triangle"/>
          </a:ln>
        </p:spPr>
      </p:cxnSp>
      <p:sp>
        <p:nvSpPr>
          <p:cNvPr id="124" name="Google Shape;124;p20"/>
          <p:cNvSpPr/>
          <p:nvPr/>
        </p:nvSpPr>
        <p:spPr>
          <a:xfrm>
            <a:off x="6623175" y="2925575"/>
            <a:ext cx="1359000" cy="1169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a:t>Show Edit Event Activity</a:t>
            </a:r>
            <a:endParaRPr/>
          </a:p>
        </p:txBody>
      </p:sp>
      <p:cxnSp>
        <p:nvCxnSpPr>
          <p:cNvPr id="125" name="Google Shape;125;p20"/>
          <p:cNvCxnSpPr>
            <a:stCxn id="121" idx="3"/>
            <a:endCxn id="124" idx="1"/>
          </p:cNvCxnSpPr>
          <p:nvPr/>
        </p:nvCxnSpPr>
        <p:spPr>
          <a:xfrm>
            <a:off x="5661188" y="3509825"/>
            <a:ext cx="962100" cy="600"/>
          </a:xfrm>
          <a:prstGeom prst="bentConnector3">
            <a:avLst>
              <a:gd fmla="val 49994" name="adj1"/>
            </a:avLst>
          </a:prstGeom>
          <a:noFill/>
          <a:ln cap="flat" cmpd="sng" w="9525">
            <a:solidFill>
              <a:schemeClr val="dk2"/>
            </a:solidFill>
            <a:prstDash val="solid"/>
            <a:round/>
            <a:headEnd len="med" w="med" type="none"/>
            <a:tailEnd len="med" w="med" type="triangle"/>
          </a:ln>
        </p:spPr>
      </p:cxnSp>
      <p:sp>
        <p:nvSpPr>
          <p:cNvPr id="126" name="Google Shape;126;p20"/>
          <p:cNvSpPr txBox="1"/>
          <p:nvPr/>
        </p:nvSpPr>
        <p:spPr>
          <a:xfrm>
            <a:off x="5796138" y="2858850"/>
            <a:ext cx="692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Event Selected from List</a:t>
            </a:r>
            <a:endParaRPr sz="1000"/>
          </a:p>
        </p:txBody>
      </p:sp>
      <p:cxnSp>
        <p:nvCxnSpPr>
          <p:cNvPr id="127" name="Google Shape;127;p20"/>
          <p:cNvCxnSpPr>
            <a:stCxn id="124" idx="0"/>
            <a:endCxn id="121" idx="0"/>
          </p:cNvCxnSpPr>
          <p:nvPr/>
        </p:nvCxnSpPr>
        <p:spPr>
          <a:xfrm rot="5400000">
            <a:off x="6141825" y="1765325"/>
            <a:ext cx="600" cy="2321100"/>
          </a:xfrm>
          <a:prstGeom prst="bentConnector3">
            <a:avLst>
              <a:gd fmla="val -39737500" name="adj1"/>
            </a:avLst>
          </a:prstGeom>
          <a:noFill/>
          <a:ln cap="flat" cmpd="sng" w="9525">
            <a:solidFill>
              <a:schemeClr val="dk2"/>
            </a:solidFill>
            <a:prstDash val="solid"/>
            <a:round/>
            <a:headEnd len="med" w="med" type="none"/>
            <a:tailEnd len="med" w="med" type="triangle"/>
          </a:ln>
        </p:spPr>
      </p:cxnSp>
      <p:cxnSp>
        <p:nvCxnSpPr>
          <p:cNvPr id="128" name="Google Shape;128;p20"/>
          <p:cNvCxnSpPr>
            <a:stCxn id="107" idx="2"/>
            <a:endCxn id="117" idx="0"/>
          </p:cNvCxnSpPr>
          <p:nvPr/>
        </p:nvCxnSpPr>
        <p:spPr>
          <a:xfrm rot="5400000">
            <a:off x="2326550" y="190325"/>
            <a:ext cx="1334100" cy="4136100"/>
          </a:xfrm>
          <a:prstGeom prst="bentConnector3">
            <a:avLst>
              <a:gd fmla="val 49994" name="adj1"/>
            </a:avLst>
          </a:prstGeom>
          <a:noFill/>
          <a:ln cap="flat" cmpd="sng" w="9525">
            <a:solidFill>
              <a:schemeClr val="dk2"/>
            </a:solidFill>
            <a:prstDash val="solid"/>
            <a:round/>
            <a:headEnd len="med" w="med" type="none"/>
            <a:tailEnd len="med" w="med" type="triangle"/>
          </a:ln>
        </p:spPr>
      </p:cxnSp>
      <p:sp>
        <p:nvSpPr>
          <p:cNvPr id="129" name="Google Shape;129;p20"/>
          <p:cNvSpPr txBox="1"/>
          <p:nvPr/>
        </p:nvSpPr>
        <p:spPr>
          <a:xfrm>
            <a:off x="1299150" y="4407100"/>
            <a:ext cx="408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Should we provide an option to inhibit the nagging to configure uploading to database?</a:t>
            </a:r>
            <a:endParaRPr/>
          </a:p>
        </p:txBody>
      </p:sp>
      <p:cxnSp>
        <p:nvCxnSpPr>
          <p:cNvPr id="130" name="Google Shape;130;p20"/>
          <p:cNvCxnSpPr>
            <a:stCxn id="105" idx="2"/>
            <a:endCxn id="117" idx="0"/>
          </p:cNvCxnSpPr>
          <p:nvPr/>
        </p:nvCxnSpPr>
        <p:spPr>
          <a:xfrm rot="5400000">
            <a:off x="1301088" y="1215875"/>
            <a:ext cx="1333800" cy="2085000"/>
          </a:xfrm>
          <a:prstGeom prst="bent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