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Ubuntu"/>
      <p:regular r:id="rId47"/>
      <p:bold r:id="rId48"/>
      <p:italic r:id="rId49"/>
      <p:boldItalic r:id="rId50"/>
    </p:embeddedFont>
    <p:embeddedFont>
      <p:font typeface="Comforta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Ubuntu-bold.fntdata"/><Relationship Id="rId47" Type="http://schemas.openxmlformats.org/officeDocument/2006/relationships/font" Target="fonts/Ubuntu-regular.fntdata"/><Relationship Id="rId49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mfortaa-regular.fntdata"/><Relationship Id="rId50" Type="http://schemas.openxmlformats.org/officeDocument/2006/relationships/font" Target="fonts/Ubuntu-boldItalic.fntdata"/><Relationship Id="rId52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da7f8977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da7f8977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c216888d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c216888d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5da7f897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5da7f897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c216888d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c216888d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5da7f89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5da7f89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6c216888d0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6c216888d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75da7f8977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75da7f897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5da7f8977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75da7f8977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75da7f8977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75da7f8977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5da7f8977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75da7f8977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5da7f8977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5da7f8977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216888d0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216888d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75da7f8977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75da7f8977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5da7f8977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5da7f8977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75da7f8977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75da7f8977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75da7f8977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75da7f8977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75da7f89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75da7f89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75da7f89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75da7f89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75da7f8977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75da7f8977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75da7f8977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75da7f8977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75da7f8977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75da7f8977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75da7f8977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75da7f8977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da7f8977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da7f8977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75da7f8977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75da7f8977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75da7f8977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75da7f8977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75da7f897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75da7f897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75da7f897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75da7f897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75da7f897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75da7f897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75da7f897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75da7f897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75da7f8977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75da7f897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75da7f897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75da7f897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75da7f897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75da7f897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75da7f897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75da7f897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da7f8977_0_1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da7f8977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75da7f897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75da7f897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75da7f897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75da7f89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bb0de7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bb0de7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bb0de7c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bb0de7c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216888d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216888d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c216888d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c216888d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5da7f897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5da7f897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penseriousgames.org/la-methode-de-transmission-osg/la-methode-osg-roles/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reativecommons.org/licenses/by/3.0/f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.wikipedia.org/wiki/%C3%89valuation_de_la_formation_en_entreprise" TargetMode="External"/><Relationship Id="rId4" Type="http://schemas.openxmlformats.org/officeDocument/2006/relationships/hyperlink" Target="https://www.myconnecting.fr/formation/modele-kirkpatrick-evaluer-formati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 rot="-438459">
            <a:off x="6138106" y="657781"/>
            <a:ext cx="1732749" cy="2274742"/>
            <a:chOff x="919577" y="293587"/>
            <a:chExt cx="1732710" cy="2274690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Donnez 1  adjectif pour décrire votre expérience d’aujourd’hui. Pourquoi ?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</p:txBody>
          </p:sp>
        </p:grpSp>
        <p:sp>
          <p:nvSpPr>
            <p:cNvPr id="58" name="Google Shape;58;p1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sp>
        <p:nvSpPr>
          <p:cNvPr id="59" name="Google Shape;59;p13"/>
          <p:cNvSpPr/>
          <p:nvPr/>
        </p:nvSpPr>
        <p:spPr>
          <a:xfrm rot="-438167">
            <a:off x="6344654" y="929118"/>
            <a:ext cx="1319302" cy="1732153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Comment allez vous ancrer en vous les apprentissages d’aujourd’hui ?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0" name="Google Shape;60;p13"/>
          <p:cNvSpPr/>
          <p:nvPr/>
        </p:nvSpPr>
        <p:spPr>
          <a:xfrm rot="-437771">
            <a:off x="6814412" y="2176972"/>
            <a:ext cx="548038" cy="54803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3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1293875" y="2916950"/>
            <a:ext cx="6714600" cy="10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Debriefing Cards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293875" y="3944975"/>
            <a:ext cx="6714600" cy="319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#OpenSeriousGame</a:t>
            </a:r>
            <a:endParaRPr sz="1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 rot="899960">
            <a:off x="4573609" y="740725"/>
            <a:ext cx="1732658" cy="2274622"/>
            <a:chOff x="919577" y="293587"/>
            <a:chExt cx="1732710" cy="2274690"/>
          </a:xfrm>
        </p:grpSpPr>
        <p:grpSp>
          <p:nvGrpSpPr>
            <p:cNvPr id="64" name="Google Shape;64;p1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5" name="Google Shape;65;p1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Kirkpatrick - Apprentissages</a:t>
                </a:r>
                <a:endParaRPr i="1" sz="8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En 3 mots, qu’avez vous appris 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67" name="Google Shape;67;p1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 rot="-446147">
            <a:off x="3241273" y="657814"/>
            <a:ext cx="1732703" cy="2274681"/>
            <a:chOff x="160725" y="117875"/>
            <a:chExt cx="1918200" cy="2518200"/>
          </a:xfrm>
        </p:grpSpPr>
        <p:sp>
          <p:nvSpPr>
            <p:cNvPr id="69" name="Google Shape;69;p13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chemeClr val="lt1"/>
                  </a:solidFill>
                </a:rPr>
                <a:t>Kirkpatrick - Réactions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Donnez une note de satisfaction 1 à 10 et expliquez la.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71" name="Google Shape;71;p13"/>
          <p:cNvSpPr/>
          <p:nvPr/>
        </p:nvSpPr>
        <p:spPr>
          <a:xfrm rot="-445236">
            <a:off x="3919065" y="2176835"/>
            <a:ext cx="548191" cy="5481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1368577" y="740725"/>
            <a:ext cx="1732800" cy="2274600"/>
            <a:chOff x="919552" y="224750"/>
            <a:chExt cx="1732800" cy="2274600"/>
          </a:xfrm>
        </p:grpSpPr>
        <p:sp>
          <p:nvSpPr>
            <p:cNvPr id="73" name="Google Shape;73;p13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74" name="Google Shape;7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3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3"/>
          <p:cNvGrpSpPr/>
          <p:nvPr/>
        </p:nvGrpSpPr>
        <p:grpSpPr>
          <a:xfrm>
            <a:off x="1293873" y="820286"/>
            <a:ext cx="1732800" cy="2274600"/>
            <a:chOff x="919552" y="224750"/>
            <a:chExt cx="1732800" cy="2274600"/>
          </a:xfrm>
        </p:grpSpPr>
        <p:sp>
          <p:nvSpPr>
            <p:cNvPr id="81" name="Google Shape;81;p13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82" name="Google Shape;8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3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2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520" name="Google Shape;520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21" name="Google Shape;521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Kirkpatrick - Comportements</a:t>
                </a:r>
                <a:endParaRPr i="1" sz="8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Qu’allez vous changer dans vos habitudes, une fois  de retour dans votre quotidien 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23" name="Google Shape;523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2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525" name="Google Shape;525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26" name="Google Shape;526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Quelles seront les difficultés pour mettre en application les apprentissages d’aujourd’hui ? Comment les surmonter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28" name="Google Shape;528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29" name="Google Shape;529;p22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530" name="Google Shape;530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31" name="Google Shape;531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</a:t>
                </a:r>
                <a:r>
                  <a:rPr b="1" lang="en" sz="1000"/>
                  <a:t>itez 1 situation dans laquelle vous vous comporterez (même un peu) différemment </a:t>
                </a:r>
                <a:r>
                  <a:rPr b="1" lang="en" sz="1000">
                    <a:solidFill>
                      <a:schemeClr val="dk1"/>
                    </a:solidFill>
                  </a:rPr>
                  <a:t>a</a:t>
                </a:r>
                <a:r>
                  <a:rPr b="1" lang="en" sz="1000">
                    <a:solidFill>
                      <a:schemeClr val="dk1"/>
                    </a:solidFill>
                  </a:rPr>
                  <a:t>près aujourd’hui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33" name="Google Shape;533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34" name="Google Shape;534;p22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535" name="Google Shape;535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36" name="Google Shape;536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 pouvez-vous extraire de l’expérience d’aujourd’hui pour l’appliquer pour vous dès demain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38" name="Google Shape;538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39" name="Google Shape;539;p22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540" name="Google Shape;540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41" name="Google Shape;541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Dans quelles situations allez vous appliquer les apprentissages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43" name="Google Shape;543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44" name="Google Shape;544;p22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545" name="Google Shape;545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46" name="Google Shape;546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Décrivez tout ce que vous allez réussir à changer d’ici 1 an, grâce à l’expérience d’aujourd’hui.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48" name="Google Shape;548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49" name="Google Shape;549;p22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550" name="Google Shape;550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51" name="Google Shape;551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vérifier que vous avez bien intégré vos apprentissages, une fois de retour à votre quotidien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553" name="Google Shape;553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3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54" name="Google Shape;554;p22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555" name="Google Shape;555;p22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556" name="Google Shape;556;p22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Comportements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Donnez 1  adjectif pour décrire votre expérience d’aujourd’hui. Pourquoi ?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</p:txBody>
          </p:sp>
        </p:grpSp>
        <p:sp>
          <p:nvSpPr>
            <p:cNvPr id="558" name="Google Shape;558;p22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22"/>
          <p:cNvSpPr/>
          <p:nvPr/>
        </p:nvSpPr>
        <p:spPr>
          <a:xfrm>
            <a:off x="6698332" y="2984198"/>
            <a:ext cx="1319400" cy="173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Comment allez vous ancrer en vous les apprentissages d’aujourd’hui ?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60" name="Google Shape;560;p22"/>
          <p:cNvSpPr/>
          <p:nvPr/>
        </p:nvSpPr>
        <p:spPr>
          <a:xfrm>
            <a:off x="7083988" y="4237425"/>
            <a:ext cx="548100" cy="548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3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3"/>
          <p:cNvGrpSpPr/>
          <p:nvPr/>
        </p:nvGrpSpPr>
        <p:grpSpPr>
          <a:xfrm>
            <a:off x="919552" y="224750"/>
            <a:ext cx="1732800" cy="2274600"/>
            <a:chOff x="261840" y="245962"/>
            <a:chExt cx="1732800" cy="2274600"/>
          </a:xfrm>
        </p:grpSpPr>
        <p:sp>
          <p:nvSpPr>
            <p:cNvPr id="566" name="Google Shape;566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Deck</a:t>
              </a:r>
              <a:r>
                <a:rPr i="1" lang="en" sz="1200"/>
                <a:t> </a:t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Modèle de </a:t>
              </a:r>
              <a:r>
                <a:rPr i="1" lang="en" sz="1200">
                  <a:solidFill>
                    <a:schemeClr val="dk1"/>
                  </a:solidFill>
                </a:rPr>
                <a:t>Kirkpatrick </a:t>
              </a:r>
              <a:endParaRPr i="1" sz="1200"/>
            </a:p>
          </p:txBody>
        </p:sp>
        <p:grpSp>
          <p:nvGrpSpPr>
            <p:cNvPr id="567" name="Google Shape;567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568" name="Google Shape;568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569" name="Google Shape;569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70" name="Google Shape;570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572" name="Google Shape;572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573" name="Google Shape;573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574" name="Google Shape;574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575" name="Google Shape;575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576" name="Google Shape;576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577" name="Google Shape;577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634252" y="224800"/>
            <a:ext cx="1732800" cy="2274600"/>
            <a:chOff x="261840" y="245962"/>
            <a:chExt cx="1732800" cy="2274600"/>
          </a:xfrm>
        </p:grpSpPr>
        <p:sp>
          <p:nvSpPr>
            <p:cNvPr id="579" name="Google Shape;579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580" name="Google Shape;580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581" name="Google Shape;581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582" name="Google Shape;582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585" name="Google Shape;585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586" name="Google Shape;586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587" name="Google Shape;587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588" name="Google Shape;588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589" name="Google Shape;589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590" name="Google Shape;590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591" name="Google Shape;591;p23"/>
          <p:cNvGrpSpPr/>
          <p:nvPr/>
        </p:nvGrpSpPr>
        <p:grpSpPr>
          <a:xfrm>
            <a:off x="6491627" y="224800"/>
            <a:ext cx="1732800" cy="2274600"/>
            <a:chOff x="261840" y="245962"/>
            <a:chExt cx="1732800" cy="2274600"/>
          </a:xfrm>
        </p:grpSpPr>
        <p:sp>
          <p:nvSpPr>
            <p:cNvPr id="592" name="Google Shape;592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593" name="Google Shape;593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594" name="Google Shape;594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595" name="Google Shape;595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96" name="Google Shape;596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97" name="Google Shape;597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598" name="Google Shape;598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599" name="Google Shape;599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00" name="Google Shape;600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01" name="Google Shape;601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02" name="Google Shape;602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03" name="Google Shape;603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604" name="Google Shape;604;p23"/>
          <p:cNvGrpSpPr/>
          <p:nvPr/>
        </p:nvGrpSpPr>
        <p:grpSpPr>
          <a:xfrm>
            <a:off x="919552" y="2644125"/>
            <a:ext cx="1732800" cy="2274600"/>
            <a:chOff x="261840" y="245962"/>
            <a:chExt cx="1732800" cy="2274600"/>
          </a:xfrm>
        </p:grpSpPr>
        <p:sp>
          <p:nvSpPr>
            <p:cNvPr id="605" name="Google Shape;605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606" name="Google Shape;606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607" name="Google Shape;607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608" name="Google Shape;608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09" name="Google Shape;609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10" name="Google Shape;610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611" name="Google Shape;611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612" name="Google Shape;612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13" name="Google Shape;613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14" name="Google Shape;614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15" name="Google Shape;615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16" name="Google Shape;616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617" name="Google Shape;617;p23"/>
          <p:cNvGrpSpPr/>
          <p:nvPr/>
        </p:nvGrpSpPr>
        <p:grpSpPr>
          <a:xfrm>
            <a:off x="2776877" y="2644175"/>
            <a:ext cx="1732800" cy="2274600"/>
            <a:chOff x="261840" y="245962"/>
            <a:chExt cx="1732800" cy="2274600"/>
          </a:xfrm>
        </p:grpSpPr>
        <p:sp>
          <p:nvSpPr>
            <p:cNvPr id="618" name="Google Shape;618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619" name="Google Shape;619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620" name="Google Shape;620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621" name="Google Shape;621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22" name="Google Shape;622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23" name="Google Shape;623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624" name="Google Shape;624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625" name="Google Shape;625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26" name="Google Shape;626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27" name="Google Shape;627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28" name="Google Shape;628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29" name="Google Shape;629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630" name="Google Shape;630;p23"/>
          <p:cNvGrpSpPr/>
          <p:nvPr/>
        </p:nvGrpSpPr>
        <p:grpSpPr>
          <a:xfrm>
            <a:off x="4634252" y="2644175"/>
            <a:ext cx="1732800" cy="2274600"/>
            <a:chOff x="261840" y="245962"/>
            <a:chExt cx="1732800" cy="2274600"/>
          </a:xfrm>
        </p:grpSpPr>
        <p:sp>
          <p:nvSpPr>
            <p:cNvPr id="631" name="Google Shape;631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632" name="Google Shape;632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633" name="Google Shape;633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634" name="Google Shape;634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35" name="Google Shape;635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36" name="Google Shape;636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637" name="Google Shape;637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638" name="Google Shape;638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39" name="Google Shape;639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40" name="Google Shape;640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41" name="Google Shape;641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42" name="Google Shape;642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643" name="Google Shape;643;p23"/>
          <p:cNvGrpSpPr/>
          <p:nvPr/>
        </p:nvGrpSpPr>
        <p:grpSpPr>
          <a:xfrm>
            <a:off x="6491627" y="2644175"/>
            <a:ext cx="1732800" cy="2274600"/>
            <a:chOff x="261840" y="245962"/>
            <a:chExt cx="1732800" cy="2274600"/>
          </a:xfrm>
        </p:grpSpPr>
        <p:sp>
          <p:nvSpPr>
            <p:cNvPr id="644" name="Google Shape;644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645" name="Google Shape;645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646" name="Google Shape;646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647" name="Google Shape;647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48" name="Google Shape;648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49" name="Google Shape;649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650" name="Google Shape;650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651" name="Google Shape;651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52" name="Google Shape;652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53" name="Google Shape;653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54" name="Google Shape;654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55" name="Google Shape;655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656" name="Google Shape;656;p23"/>
          <p:cNvGrpSpPr/>
          <p:nvPr/>
        </p:nvGrpSpPr>
        <p:grpSpPr>
          <a:xfrm>
            <a:off x="2776877" y="224800"/>
            <a:ext cx="1732800" cy="2274600"/>
            <a:chOff x="261840" y="245962"/>
            <a:chExt cx="1732800" cy="2274600"/>
          </a:xfrm>
        </p:grpSpPr>
        <p:sp>
          <p:nvSpPr>
            <p:cNvPr id="657" name="Google Shape;657;p23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658" name="Google Shape;658;p23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659" name="Google Shape;659;p23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660" name="Google Shape;660;p23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61" name="Google Shape;661;p23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662" name="Google Shape;662;p23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663" name="Google Shape;663;p23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664" name="Google Shape;664;p23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665" name="Google Shape;665;p23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666" name="Google Shape;666;p23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667" name="Google Shape;667;p23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668" name="Google Shape;668;p23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sp>
        <p:nvSpPr>
          <p:cNvPr id="669" name="Google Shape;669;p23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670" name="Google Shape;6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4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676" name="Google Shape;676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77" name="Google Shape;677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Kirkpatrick - résultats</a:t>
                </a:r>
                <a:endParaRPr i="1" sz="10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chemeClr val="dk1"/>
                    </a:solidFill>
                  </a:rPr>
                  <a:t>Quelles pourraient être des conséquences positives de l’expérience d’aujourd’hui, inattendues par les organisateur(-trices) </a:t>
                </a:r>
                <a:r>
                  <a:rPr b="1" lang="en" sz="800">
                    <a:solidFill>
                      <a:schemeClr val="dk1"/>
                    </a:solidFill>
                  </a:rPr>
                  <a:t>?</a:t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9" name="Google Shape;679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24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681" name="Google Shape;681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82" name="Google Shape;682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Dans les faits et les chiffres, à quoi vous aidera l’expérience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684" name="Google Shape;684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85" name="Google Shape;685;p24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686" name="Google Shape;686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87" name="Google Shape;687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l’expérience d’aujourd’hui va-t-elle changer votre entourage ou votre entreprise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689" name="Google Shape;689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90" name="Google Shape;690;p24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691" name="Google Shape;691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92" name="Google Shape;692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Selon vous, qu’est ce qui va s’améliorer dans votre entreprise après l’expérience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694" name="Google Shape;694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95" name="Google Shape;695;p24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696" name="Google Shape;696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697" name="Google Shape;697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Selon vous, comment et quand mesurer les conséquences positives de l’expérience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699" name="Google Shape;699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00" name="Google Shape;700;p24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701" name="Google Shape;701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02" name="Google Shape;702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Quels sont les résultats attendus DEMAIN de l’effort que vous avez tous fourni 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04" name="Google Shape;704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05" name="Google Shape;705;p24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706" name="Google Shape;706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07" name="Google Shape;707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Selon vous, dans quels buts est-ce que l’expérience  d’aujourd’hui a été organisée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Pensez-vous les atteindre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09" name="Google Shape;709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4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10" name="Google Shape;710;p24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711" name="Google Shape;711;p24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12" name="Google Shape;712;p24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Debriefing Cards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chemeClr val="lt1"/>
                    </a:solidFill>
                  </a:rPr>
                  <a:t>Kirkpatrick - résultats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200">
                    <a:solidFill>
                      <a:schemeClr val="lt1"/>
                    </a:solidFill>
                  </a:rPr>
                  <a:t>Modèle de Kirkpatrick</a:t>
                </a:r>
                <a:endParaRPr i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Donnez 1  adjectif pour décrire votre expérience d’aujourd’hui. Pourquoi ?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</p:txBody>
          </p:sp>
        </p:grpSp>
        <p:sp>
          <p:nvSpPr>
            <p:cNvPr id="714" name="Google Shape;714;p24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sp>
        <p:nvSpPr>
          <p:cNvPr id="715" name="Google Shape;715;p24"/>
          <p:cNvSpPr/>
          <p:nvPr/>
        </p:nvSpPr>
        <p:spPr>
          <a:xfrm>
            <a:off x="6698332" y="2984198"/>
            <a:ext cx="1319400" cy="1732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Citez 3 choses qui changeront dans votre entreprise grâce à aujourd’hui (ex : R.o.I, ventes, Absentéïsme, conflits, … selon ce que vous débriefez)</a:t>
            </a:r>
            <a:endParaRPr b="1" sz="800"/>
          </a:p>
        </p:txBody>
      </p:sp>
      <p:sp>
        <p:nvSpPr>
          <p:cNvPr id="716" name="Google Shape;716;p24"/>
          <p:cNvSpPr/>
          <p:nvPr/>
        </p:nvSpPr>
        <p:spPr>
          <a:xfrm>
            <a:off x="7083988" y="4237425"/>
            <a:ext cx="548100" cy="548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4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5"/>
          <p:cNvSpPr txBox="1"/>
          <p:nvPr>
            <p:ph type="title"/>
          </p:nvPr>
        </p:nvSpPr>
        <p:spPr>
          <a:xfrm>
            <a:off x="2756725" y="511975"/>
            <a:ext cx="6075600" cy="11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#OpenSeriousGame</a:t>
            </a:r>
            <a:endParaRPr/>
          </a:p>
        </p:txBody>
      </p:sp>
      <p:sp>
        <p:nvSpPr>
          <p:cNvPr id="722" name="Google Shape;722;p25"/>
          <p:cNvSpPr txBox="1"/>
          <p:nvPr/>
        </p:nvSpPr>
        <p:spPr>
          <a:xfrm>
            <a:off x="3400475" y="1882025"/>
            <a:ext cx="495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 modèle de debriefing #OpenSeriousGame évalue une session de Serious Game (idéalement #OpenSeriousGame) à l’aide du Framework #OSG, qui spécifie les différents rôles que peut prendre quelqu’un sur un contenu.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Entre autres, ce modèle évalue l’appréciation du jeu (joueur(-se)) la capacité des participants à transmettre l’intérêt du jeu (éclaireur(-se)) à des fins de ré-organisation, la capacité à transmettre soi-même (co-animation) ou à proposer des variations (créatrice(-teur)).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 savoir plus / Sources 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https://openseriousgames.org/la-methode-de-transmission-osg/la-methode-osg-roles/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3" name="Google Shape;723;p25"/>
          <p:cNvSpPr/>
          <p:nvPr/>
        </p:nvSpPr>
        <p:spPr>
          <a:xfrm>
            <a:off x="652227" y="12299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pic>
        <p:nvPicPr>
          <p:cNvPr id="724" name="Google Shape;7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526" y="1854475"/>
            <a:ext cx="938201" cy="9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6"/>
          <p:cNvSpPr/>
          <p:nvPr/>
        </p:nvSpPr>
        <p:spPr>
          <a:xfrm>
            <a:off x="919552" y="22475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sp>
        <p:nvSpPr>
          <p:cNvPr id="730" name="Google Shape;730;p26"/>
          <p:cNvSpPr/>
          <p:nvPr/>
        </p:nvSpPr>
        <p:spPr>
          <a:xfrm>
            <a:off x="4634252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731" name="Google Shape;731;p26"/>
          <p:cNvSpPr/>
          <p:nvPr/>
        </p:nvSpPr>
        <p:spPr>
          <a:xfrm>
            <a:off x="649162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732" name="Google Shape;732;p26"/>
          <p:cNvSpPr/>
          <p:nvPr/>
        </p:nvSpPr>
        <p:spPr>
          <a:xfrm>
            <a:off x="919552" y="26441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733" name="Google Shape;733;p26"/>
          <p:cNvSpPr/>
          <p:nvPr/>
        </p:nvSpPr>
        <p:spPr>
          <a:xfrm>
            <a:off x="277687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734" name="Google Shape;734;p26"/>
          <p:cNvSpPr/>
          <p:nvPr/>
        </p:nvSpPr>
        <p:spPr>
          <a:xfrm>
            <a:off x="4634252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735" name="Google Shape;735;p26"/>
          <p:cNvSpPr/>
          <p:nvPr/>
        </p:nvSpPr>
        <p:spPr>
          <a:xfrm>
            <a:off x="649162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736" name="Google Shape;736;p26"/>
          <p:cNvSpPr/>
          <p:nvPr/>
        </p:nvSpPr>
        <p:spPr>
          <a:xfrm>
            <a:off x="277687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pic>
        <p:nvPicPr>
          <p:cNvPr id="737" name="Google Shape;7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26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746" name="Google Shape;7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oogle Shape;751;p27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752" name="Google Shape;752;p2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53" name="Google Shape;753;p2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</a:t>
                </a:r>
                <a:r>
                  <a:rPr i="1" lang="en" sz="1000">
                    <a:solidFill>
                      <a:srgbClr val="FFFFFF"/>
                    </a:solidFill>
                  </a:rPr>
                  <a:t>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avez vous vécu le jeu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55" name="Google Shape;755;p2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756" name="Google Shape;75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7" name="Google Shape;757;p27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758" name="Google Shape;758;p2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59" name="Google Shape;759;p2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Qu’est ce qui était fun pour vous </a:t>
                </a:r>
                <a:r>
                  <a:rPr b="1" lang="en" sz="1000"/>
                  <a:t>? Qu’est ce qui était instructif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61" name="Google Shape;761;p2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762" name="Google Shape;76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3" name="Google Shape;763;p27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764" name="Google Shape;764;p2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65" name="Google Shape;765;p2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Quelle partie du jeu avez vous préféré</a:t>
                </a:r>
                <a:r>
                  <a:rPr b="1" lang="en" sz="1000"/>
                  <a:t> ? Laquelle avez vous le moins aimé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67" name="Google Shape;767;p2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768" name="Google Shape;76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Google Shape;769;p27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770" name="Google Shape;770;p2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71" name="Google Shape;771;p2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A quel point ce jeu est un succès pour vous</a:t>
                </a:r>
                <a:r>
                  <a:rPr b="1" lang="en" sz="1000"/>
                  <a:t> ? et pourquoi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73" name="Google Shape;773;p2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774" name="Google Shape;77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5" name="Google Shape;775;p27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776" name="Google Shape;776;p2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77" name="Google Shape;777;p2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En 1 adjectif, donnez votre vécu(e) en tant que joueur(-se) et pourquoi.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79" name="Google Shape;779;p2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780" name="Google Shape;78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1" name="Google Shape;781;p27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782" name="Google Shape;782;p2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83" name="Google Shape;783;p2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Qu’avez vous bien compris et mal compris dans ce jeu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85" name="Google Shape;785;p2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786" name="Google Shape;78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7" name="Google Shape;787;p27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788" name="Google Shape;788;p2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89" name="Google Shape;789;p2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Avez vous joué à des jeux qui ressemble ? En quoi celui-là était-il différent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91" name="Google Shape;791;p2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792" name="Google Shape;79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3" name="Google Shape;793;p27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794" name="Google Shape;794;p27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795" name="Google Shape;795;p27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Joueur(-se)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796" name="Google Shape;796;p27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 pouvez-vous dire de votre façon de jouer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797" name="Google Shape;797;p27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798" name="Google Shape;79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813" y="1891013"/>
              <a:ext cx="402225" cy="402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8"/>
          <p:cNvSpPr/>
          <p:nvPr/>
        </p:nvSpPr>
        <p:spPr>
          <a:xfrm>
            <a:off x="919552" y="22475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sp>
        <p:nvSpPr>
          <p:cNvPr id="804" name="Google Shape;804;p28"/>
          <p:cNvSpPr/>
          <p:nvPr/>
        </p:nvSpPr>
        <p:spPr>
          <a:xfrm>
            <a:off x="4634252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05" name="Google Shape;805;p28"/>
          <p:cNvSpPr/>
          <p:nvPr/>
        </p:nvSpPr>
        <p:spPr>
          <a:xfrm>
            <a:off x="649162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06" name="Google Shape;806;p28"/>
          <p:cNvSpPr/>
          <p:nvPr/>
        </p:nvSpPr>
        <p:spPr>
          <a:xfrm>
            <a:off x="919552" y="26441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07" name="Google Shape;807;p28"/>
          <p:cNvSpPr/>
          <p:nvPr/>
        </p:nvSpPr>
        <p:spPr>
          <a:xfrm>
            <a:off x="277687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08" name="Google Shape;808;p28"/>
          <p:cNvSpPr/>
          <p:nvPr/>
        </p:nvSpPr>
        <p:spPr>
          <a:xfrm>
            <a:off x="4634252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09" name="Google Shape;809;p28"/>
          <p:cNvSpPr/>
          <p:nvPr/>
        </p:nvSpPr>
        <p:spPr>
          <a:xfrm>
            <a:off x="649162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10" name="Google Shape;810;p28"/>
          <p:cNvSpPr/>
          <p:nvPr/>
        </p:nvSpPr>
        <p:spPr>
          <a:xfrm>
            <a:off x="277687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pic>
        <p:nvPicPr>
          <p:cNvPr id="811" name="Google Shape;8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8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820" name="Google Shape;8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29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826" name="Google Shape;826;p2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27" name="Google Shape;827;p2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 est selon vous l’intérêt principal du Serious Game d’aujourd’hui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829" name="Google Shape;829;p2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830" name="Google Shape;83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1" name="Google Shape;831;p29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832" name="Google Shape;832;p2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33" name="Google Shape;833;p2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834" name="Google Shape;834;p2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Qu’est ce que le jeu que vous venez de vivre apporte de différent par rapport à une formation “classique”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835" name="Google Shape;835;p2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836" name="Google Shape;83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7" name="Google Shape;837;p29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838" name="Google Shape;838;p2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39" name="Google Shape;839;p2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840" name="Google Shape;840;p2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 Quels seraient selon vous les publics idéaux du Serious Game d’aujourd’hui </a:t>
                </a:r>
                <a:r>
                  <a:rPr b="1" lang="en" sz="1000"/>
                  <a:t>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841" name="Google Shape;841;p2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842" name="Google Shape;84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3" name="Google Shape;843;p29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844" name="Google Shape;844;p2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45" name="Google Shape;845;p2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 vous faudrait-il pour organiser le jeu dans votre entreprise ? ou bien en meetup public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847" name="Google Shape;847;p2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848" name="Google Shape;84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9" name="Google Shape;849;p29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850" name="Google Shape;850;p2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51" name="Google Shape;851;p2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Dans quelles situations serait-il intéressant d’organiser le jeu que vous venez de vivre 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853" name="Google Shape;853;p2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854" name="Google Shape;85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5" name="Google Shape;855;p29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856" name="Google Shape;856;p2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57" name="Google Shape;857;p2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F</a:t>
                </a:r>
                <a:r>
                  <a:rPr b="1" lang="en" sz="1000">
                    <a:solidFill>
                      <a:schemeClr val="dk1"/>
                    </a:solidFill>
                  </a:rPr>
                  <a:t>ace à quels problèmes auriez vous le réflexe de penser au jeu d’aujourd’hui </a:t>
                </a:r>
                <a:r>
                  <a:rPr b="1" lang="en" sz="1000"/>
                  <a:t>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859" name="Google Shape;859;p2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860" name="Google Shape;86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1" name="Google Shape;861;p29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862" name="Google Shape;862;p2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63" name="Google Shape;863;p2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Quels sont selon vous les résultats qu’apportent le jeu d’aujourd’hui en entreprise </a:t>
                </a:r>
                <a:r>
                  <a:rPr b="1" lang="en" sz="1000"/>
                  <a:t>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865" name="Google Shape;865;p2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866" name="Google Shape;866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7" name="Google Shape;867;p29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868" name="Google Shape;868;p29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FFFF"/>
                    </a:solidFill>
                  </a:rPr>
                  <a:t>#OSG - Eclaireur(-se)</a:t>
                </a:r>
                <a:endParaRPr i="1" sz="1000">
                  <a:solidFill>
                    <a:srgbClr val="FFFFFF"/>
                  </a:solidFill>
                </a:endParaRPr>
              </a:p>
            </p:txBody>
          </p:sp>
          <p:sp>
            <p:nvSpPr>
              <p:cNvPr id="870" name="Google Shape;870;p29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Quels sont les intérêts pédagogiques du jeu que vous venez de vivre </a:t>
                </a:r>
                <a:r>
                  <a:rPr b="1" lang="en" sz="1000"/>
                  <a:t>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871" name="Google Shape;871;p29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872" name="Google Shape;87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597602" y="1903799"/>
              <a:ext cx="376675" cy="37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0"/>
          <p:cNvSpPr/>
          <p:nvPr/>
        </p:nvSpPr>
        <p:spPr>
          <a:xfrm>
            <a:off x="919552" y="22475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sp>
        <p:nvSpPr>
          <p:cNvPr id="878" name="Google Shape;878;p30"/>
          <p:cNvSpPr/>
          <p:nvPr/>
        </p:nvSpPr>
        <p:spPr>
          <a:xfrm>
            <a:off x="4634252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79" name="Google Shape;879;p30"/>
          <p:cNvSpPr/>
          <p:nvPr/>
        </p:nvSpPr>
        <p:spPr>
          <a:xfrm>
            <a:off x="649162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80" name="Google Shape;880;p30"/>
          <p:cNvSpPr/>
          <p:nvPr/>
        </p:nvSpPr>
        <p:spPr>
          <a:xfrm>
            <a:off x="919552" y="26441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81" name="Google Shape;881;p30"/>
          <p:cNvSpPr/>
          <p:nvPr/>
        </p:nvSpPr>
        <p:spPr>
          <a:xfrm>
            <a:off x="277687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82" name="Google Shape;882;p30"/>
          <p:cNvSpPr/>
          <p:nvPr/>
        </p:nvSpPr>
        <p:spPr>
          <a:xfrm>
            <a:off x="4634252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83" name="Google Shape;883;p30"/>
          <p:cNvSpPr/>
          <p:nvPr/>
        </p:nvSpPr>
        <p:spPr>
          <a:xfrm>
            <a:off x="649162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884" name="Google Shape;884;p30"/>
          <p:cNvSpPr/>
          <p:nvPr/>
        </p:nvSpPr>
        <p:spPr>
          <a:xfrm>
            <a:off x="277687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pic>
        <p:nvPicPr>
          <p:cNvPr id="885" name="Google Shape;8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30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894" name="Google Shape;8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31"/>
          <p:cNvGrpSpPr/>
          <p:nvPr/>
        </p:nvGrpSpPr>
        <p:grpSpPr>
          <a:xfrm>
            <a:off x="919577" y="2712937"/>
            <a:ext cx="1732710" cy="2274690"/>
            <a:chOff x="160725" y="117875"/>
            <a:chExt cx="1918200" cy="2518200"/>
          </a:xfrm>
        </p:grpSpPr>
        <p:sp>
          <p:nvSpPr>
            <p:cNvPr id="900" name="Google Shape;900;p31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Quelles parties du jeu vous sentez vous capables de retransmettre à votre tour </a:t>
              </a:r>
              <a:r>
                <a:rPr b="1" lang="en" sz="1000"/>
                <a:t>?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902" name="Google Shape;902;p31"/>
          <p:cNvSpPr/>
          <p:nvPr/>
        </p:nvSpPr>
        <p:spPr>
          <a:xfrm>
            <a:off x="1511888" y="423742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903" name="Google Shape;9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01" y="432006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021" y="4320071"/>
            <a:ext cx="298725" cy="29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905;p31"/>
          <p:cNvGrpSpPr/>
          <p:nvPr/>
        </p:nvGrpSpPr>
        <p:grpSpPr>
          <a:xfrm>
            <a:off x="2776952" y="2712937"/>
            <a:ext cx="1732710" cy="2274690"/>
            <a:chOff x="160725" y="117875"/>
            <a:chExt cx="1918200" cy="2518200"/>
          </a:xfrm>
        </p:grpSpPr>
        <p:sp>
          <p:nvSpPr>
            <p:cNvPr id="906" name="Google Shape;906;p31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Selon vous, que vous reste-t-il à apprendre des animatrice(-eur) pour pouvoir animer à votre tour </a:t>
              </a:r>
              <a:r>
                <a:rPr b="1" lang="en" sz="1000"/>
                <a:t>?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908" name="Google Shape;908;p31"/>
          <p:cNvGrpSpPr/>
          <p:nvPr/>
        </p:nvGrpSpPr>
        <p:grpSpPr>
          <a:xfrm>
            <a:off x="2776952" y="293587"/>
            <a:ext cx="1732710" cy="2274690"/>
            <a:chOff x="160725" y="117875"/>
            <a:chExt cx="1918200" cy="2518200"/>
          </a:xfrm>
        </p:grpSpPr>
        <p:sp>
          <p:nvSpPr>
            <p:cNvPr id="909" name="Google Shape;909;p31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Si vous deviez animer le Serious Game d’aujourd’hui différemment, que feriez vous</a:t>
              </a:r>
              <a:r>
                <a:rPr b="1" lang="en" sz="1000"/>
                <a:t> ?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911" name="Google Shape;911;p31"/>
          <p:cNvGrpSpPr/>
          <p:nvPr/>
        </p:nvGrpSpPr>
        <p:grpSpPr>
          <a:xfrm>
            <a:off x="4634327" y="293587"/>
            <a:ext cx="1732710" cy="2274690"/>
            <a:chOff x="160725" y="117875"/>
            <a:chExt cx="1918200" cy="2518200"/>
          </a:xfrm>
        </p:grpSpPr>
        <p:sp>
          <p:nvSpPr>
            <p:cNvPr id="912" name="Google Shape;912;p31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Qu’apporte l’animateur(-trice) de ce Serious Game ? Qu’apporteriez-vous à sa place ?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914" name="Google Shape;914;p31"/>
          <p:cNvGrpSpPr/>
          <p:nvPr/>
        </p:nvGrpSpPr>
        <p:grpSpPr>
          <a:xfrm>
            <a:off x="6491702" y="293587"/>
            <a:ext cx="1732710" cy="2274690"/>
            <a:chOff x="160725" y="117875"/>
            <a:chExt cx="1918200" cy="2518200"/>
          </a:xfrm>
        </p:grpSpPr>
        <p:sp>
          <p:nvSpPr>
            <p:cNvPr id="915" name="Google Shape;915;p31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Vous sentez vous capables de transmettre ce Serious Game à votre tour, sinon comment vous y aider </a:t>
              </a:r>
              <a:r>
                <a:rPr b="1" lang="en" sz="1000"/>
                <a:t>?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917" name="Google Shape;917;p31"/>
          <p:cNvGrpSpPr/>
          <p:nvPr/>
        </p:nvGrpSpPr>
        <p:grpSpPr>
          <a:xfrm>
            <a:off x="6491702" y="2712937"/>
            <a:ext cx="1732710" cy="2274690"/>
            <a:chOff x="160725" y="117875"/>
            <a:chExt cx="1918200" cy="2518200"/>
          </a:xfrm>
        </p:grpSpPr>
        <p:sp>
          <p:nvSpPr>
            <p:cNvPr id="918" name="Google Shape;918;p31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Citez 2 raisons qui vous mettent à l’aise pour animer ou co-animer ce jeu</a:t>
              </a:r>
              <a:r>
                <a:rPr b="1" lang="en" sz="1000"/>
                <a:t> à votre tour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920" name="Google Shape;920;p31"/>
          <p:cNvGrpSpPr/>
          <p:nvPr/>
        </p:nvGrpSpPr>
        <p:grpSpPr>
          <a:xfrm>
            <a:off x="4634327" y="2712937"/>
            <a:ext cx="1732710" cy="2274690"/>
            <a:chOff x="160725" y="117875"/>
            <a:chExt cx="1918200" cy="2518200"/>
          </a:xfrm>
        </p:grpSpPr>
        <p:sp>
          <p:nvSpPr>
            <p:cNvPr id="921" name="Google Shape;921;p31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Maintenant que vous avez joué, vous sentez vous légitime de transmettre les règles du jeu et de le faire jouer ?</a:t>
              </a:r>
              <a:r>
                <a:rPr b="1" lang="en" sz="800"/>
                <a:t> Sinon pourquoi ?</a:t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</p:txBody>
        </p:sp>
      </p:grpSp>
      <p:sp>
        <p:nvSpPr>
          <p:cNvPr id="923" name="Google Shape;923;p31"/>
          <p:cNvSpPr/>
          <p:nvPr/>
        </p:nvSpPr>
        <p:spPr>
          <a:xfrm>
            <a:off x="5226638" y="423742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924" name="Google Shape;9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051" y="432006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771" y="4320071"/>
            <a:ext cx="298725" cy="29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6" name="Google Shape;926;p31"/>
          <p:cNvGrpSpPr/>
          <p:nvPr/>
        </p:nvGrpSpPr>
        <p:grpSpPr>
          <a:xfrm>
            <a:off x="919577" y="293587"/>
            <a:ext cx="1732710" cy="2274690"/>
            <a:chOff x="160725" y="117875"/>
            <a:chExt cx="1918200" cy="2518200"/>
          </a:xfrm>
        </p:grpSpPr>
        <p:sp>
          <p:nvSpPr>
            <p:cNvPr id="927" name="Google Shape;927;p31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800">
                  <a:solidFill>
                    <a:srgbClr val="FFFFFF"/>
                  </a:solidFill>
                </a:rPr>
                <a:t>#OSG - (Co-)animateur(trice)</a:t>
              </a:r>
              <a:endParaRPr i="1" sz="800">
                <a:solidFill>
                  <a:srgbClr val="FFFFFF"/>
                </a:solidFill>
              </a:endParaRPr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Que vous faudrait-il de plus pour oser (co-)animer le jeu</a:t>
              </a:r>
              <a:r>
                <a:rPr b="1" lang="en" sz="1000"/>
                <a:t> ?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929" name="Google Shape;929;p31"/>
          <p:cNvSpPr/>
          <p:nvPr/>
        </p:nvSpPr>
        <p:spPr>
          <a:xfrm>
            <a:off x="1511888" y="181807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930" name="Google Shape;930;p31"/>
          <p:cNvSpPr/>
          <p:nvPr/>
        </p:nvSpPr>
        <p:spPr>
          <a:xfrm>
            <a:off x="3369263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931" name="Google Shape;931;p31"/>
          <p:cNvSpPr/>
          <p:nvPr/>
        </p:nvSpPr>
        <p:spPr>
          <a:xfrm>
            <a:off x="5226638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932" name="Google Shape;932;p31"/>
          <p:cNvSpPr/>
          <p:nvPr/>
        </p:nvSpPr>
        <p:spPr>
          <a:xfrm>
            <a:off x="7084013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933" name="Google Shape;9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01" y="190071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021" y="1900721"/>
            <a:ext cx="298725" cy="29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5" name="Google Shape;935;p31"/>
          <p:cNvGrpSpPr/>
          <p:nvPr/>
        </p:nvGrpSpPr>
        <p:grpSpPr>
          <a:xfrm>
            <a:off x="3360309" y="4237425"/>
            <a:ext cx="565966" cy="548100"/>
            <a:chOff x="3351396" y="4237425"/>
            <a:chExt cx="565966" cy="548100"/>
          </a:xfrm>
        </p:grpSpPr>
        <p:sp>
          <p:nvSpPr>
            <p:cNvPr id="936" name="Google Shape;936;p31"/>
            <p:cNvSpPr/>
            <p:nvPr/>
          </p:nvSpPr>
          <p:spPr>
            <a:xfrm>
              <a:off x="3369263" y="4237425"/>
              <a:ext cx="548100" cy="548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937" name="Google Shape;93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16676" y="4320061"/>
              <a:ext cx="298725" cy="2987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8" name="Google Shape;938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51396" y="4320071"/>
              <a:ext cx="298725" cy="298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9" name="Google Shape;939;p31"/>
          <p:cNvSpPr/>
          <p:nvPr/>
        </p:nvSpPr>
        <p:spPr>
          <a:xfrm>
            <a:off x="3369263" y="181807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940" name="Google Shape;9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676" y="190071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396" y="1900721"/>
            <a:ext cx="298725" cy="2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31"/>
          <p:cNvSpPr/>
          <p:nvPr/>
        </p:nvSpPr>
        <p:spPr>
          <a:xfrm>
            <a:off x="5226638" y="181807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943" name="Google Shape;9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051" y="190071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771" y="1900721"/>
            <a:ext cx="298725" cy="2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31"/>
          <p:cNvSpPr/>
          <p:nvPr/>
        </p:nvSpPr>
        <p:spPr>
          <a:xfrm>
            <a:off x="7084013" y="181807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946" name="Google Shape;9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426" y="190071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146" y="1900721"/>
            <a:ext cx="298725" cy="2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31"/>
          <p:cNvSpPr/>
          <p:nvPr/>
        </p:nvSpPr>
        <p:spPr>
          <a:xfrm>
            <a:off x="7084013" y="4237425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949" name="Google Shape;9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426" y="4320061"/>
            <a:ext cx="298725" cy="29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146" y="4320071"/>
            <a:ext cx="298725" cy="2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919577" y="293587"/>
            <a:ext cx="1732710" cy="2274690"/>
            <a:chOff x="160725" y="117875"/>
            <a:chExt cx="1918200" cy="2518200"/>
          </a:xfrm>
        </p:grpSpPr>
        <p:sp>
          <p:nvSpPr>
            <p:cNvPr id="93" name="Google Shape;93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 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Qu’est-ce que les Debriefing Cards ?</a:t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</a:rPr>
                <a:t>Vous venez d’organiser une formation ? Un Serious Game ? Les debriefing cards aident vos participant(e)s à prendre du recul sur l’’expérience par eux-elles mêmes</a:t>
              </a:r>
              <a:endParaRPr b="1" sz="800"/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2776952" y="293587"/>
            <a:ext cx="1732710" cy="2274690"/>
            <a:chOff x="160725" y="117875"/>
            <a:chExt cx="1918200" cy="2518200"/>
          </a:xfrm>
        </p:grpSpPr>
        <p:sp>
          <p:nvSpPr>
            <p:cNvPr id="96" name="Google Shape;96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 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Modèles de debriefing</a:t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</a:rPr>
                <a:t>Les Debriefing  utilisent des modèles pour poser des questions dans un certain ordre. Chaque modèle de debriefing a des bénéfices différents.</a:t>
              </a:r>
              <a:endParaRPr b="1" sz="800"/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4634327" y="293587"/>
            <a:ext cx="1732710" cy="2274690"/>
            <a:chOff x="160725" y="117875"/>
            <a:chExt cx="1918200" cy="2518200"/>
          </a:xfrm>
        </p:grpSpPr>
        <p:sp>
          <p:nvSpPr>
            <p:cNvPr id="99" name="Google Shape;99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 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1. Choisissez un modèle 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2. </a:t>
              </a:r>
              <a:r>
                <a:rPr lang="en" sz="800"/>
                <a:t>Distribuez 1 carte par participant(e) (au hasard). Ils/elles se mettent en équipes complètes (1 carte de chaque niveau)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2. Les participant(e)s se posent les questions entre eux/elles + répondent dans l’ordre </a:t>
              </a:r>
              <a:endParaRPr sz="800"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6491702" y="293587"/>
            <a:ext cx="1732710" cy="2274690"/>
            <a:chOff x="160725" y="117875"/>
            <a:chExt cx="1918200" cy="2518200"/>
          </a:xfrm>
        </p:grpSpPr>
        <p:sp>
          <p:nvSpPr>
            <p:cNvPr id="102" name="Google Shape;102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800">
                  <a:solidFill>
                    <a:schemeClr val="dk1"/>
                  </a:solidFill>
                </a:rPr>
                <a:t>Utilisez les debriefing cards si… </a:t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</a:rPr>
                <a:t>- Vous êtes un grand nombre à débriefer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 -ET/OU  Vous souhaitez apprendre à débriefer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</a:rPr>
                <a:t>- ET/OU Vous souhaitez combiner discussions et debriefing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1"/>
                </a:solidFill>
              </a:endParaRPr>
            </a:p>
          </p:txBody>
        </p:sp>
      </p:grpSp>
      <p:grpSp>
        <p:nvGrpSpPr>
          <p:cNvPr id="104" name="Google Shape;104;p14"/>
          <p:cNvGrpSpPr/>
          <p:nvPr/>
        </p:nvGrpSpPr>
        <p:grpSpPr>
          <a:xfrm>
            <a:off x="919577" y="2712937"/>
            <a:ext cx="1732710" cy="2274690"/>
            <a:chOff x="160725" y="117875"/>
            <a:chExt cx="1918200" cy="2518200"/>
          </a:xfrm>
        </p:grpSpPr>
        <p:sp>
          <p:nvSpPr>
            <p:cNvPr id="105" name="Google Shape;105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</a:rPr>
                <a:t>Usage auto-organisé</a:t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Distribuez les debriefing cards</a:t>
              </a:r>
              <a:r>
                <a:rPr b="1" lang="en" sz="800">
                  <a:solidFill>
                    <a:schemeClr val="dk1"/>
                  </a:solidFill>
                </a:rPr>
                <a:t> à </a:t>
              </a:r>
              <a:r>
                <a:rPr lang="en" sz="800">
                  <a:solidFill>
                    <a:schemeClr val="dk1"/>
                  </a:solidFill>
                </a:rPr>
                <a:t>vos participants, ils/elles ont un temps limité pour que toutes les questions posées et répondues (par au moins 1 personne par question)</a:t>
              </a:r>
              <a:endParaRPr sz="1200"/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2776952" y="2712937"/>
            <a:ext cx="1732710" cy="2274690"/>
            <a:chOff x="160725" y="117875"/>
            <a:chExt cx="1918200" cy="2518200"/>
          </a:xfrm>
        </p:grpSpPr>
        <p:sp>
          <p:nvSpPr>
            <p:cNvPr id="108" name="Google Shape;108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</a:rPr>
                <a:t>Usage “à retardement”, auto-organisé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Donnez les différentes cartes à vos participant(e)s, d’ici votre prochaine rencontre, ils/elles devront avoir répondu/répondre à leurs questions.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4634327" y="2712937"/>
            <a:ext cx="1732710" cy="2274690"/>
            <a:chOff x="160725" y="117875"/>
            <a:chExt cx="1918200" cy="2518200"/>
          </a:xfrm>
        </p:grpSpPr>
        <p:sp>
          <p:nvSpPr>
            <p:cNvPr id="111" name="Google Shape;111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</a:rPr>
                <a:t>Cards Vs debriefing classique</a:t>
              </a:r>
              <a:endParaRPr b="1" sz="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38761D"/>
                  </a:solidFill>
                </a:rPr>
                <a:t>Avantages :</a:t>
              </a:r>
              <a:endParaRPr b="1" sz="800">
                <a:solidFill>
                  <a:srgbClr val="38761D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74E13"/>
                  </a:solidFill>
                </a:rPr>
                <a:t>Invite à rester actif(-ve) même pendant le debriefing. Distribue l’intelligence</a:t>
              </a:r>
              <a:endParaRPr sz="800">
                <a:solidFill>
                  <a:srgbClr val="274E1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980000"/>
                  </a:solidFill>
                </a:rPr>
                <a:t>Inconvénients :</a:t>
              </a:r>
              <a:endParaRPr b="1" sz="800">
                <a:solidFill>
                  <a:srgbClr val="98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B0F00"/>
                  </a:solidFill>
                </a:rPr>
                <a:t>Ne centralise pas l’information ni les échanges de debrief</a:t>
              </a:r>
              <a:endParaRPr sz="800">
                <a:solidFill>
                  <a:srgbClr val="5B0F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B0F00"/>
                  </a:solidFill>
                </a:rPr>
                <a:t>Difficile de contrôler la qualité du debriefing</a:t>
              </a:r>
              <a:endParaRPr sz="800">
                <a:solidFill>
                  <a:srgbClr val="5B0F00"/>
                </a:solidFill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6491702" y="2712937"/>
            <a:ext cx="1732710" cy="2274690"/>
            <a:chOff x="160725" y="117875"/>
            <a:chExt cx="1918200" cy="2518200"/>
          </a:xfrm>
        </p:grpSpPr>
        <p:sp>
          <p:nvSpPr>
            <p:cNvPr id="114" name="Google Shape;114;p14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Règles</a:t>
              </a:r>
              <a:endParaRPr i="1" sz="1200"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Les Debriefing Cards sont un #OpenSeriousGame, nous vous invitons à les utiliser, les transmettre, créer vos propres variations etc.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Détails sur : 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accent5"/>
                  </a:solidFill>
                </a:rPr>
                <a:t>Openseriousgames.org</a:t>
              </a:r>
              <a:endParaRPr b="1" sz="700">
                <a:solidFill>
                  <a:schemeClr val="accent5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</a:endParaRPr>
            </a:p>
          </p:txBody>
        </p:sp>
      </p:grpSp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999" y="3040950"/>
            <a:ext cx="554100" cy="5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2"/>
          <p:cNvSpPr/>
          <p:nvPr/>
        </p:nvSpPr>
        <p:spPr>
          <a:xfrm>
            <a:off x="919552" y="22475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sp>
        <p:nvSpPr>
          <p:cNvPr id="956" name="Google Shape;956;p32"/>
          <p:cNvSpPr/>
          <p:nvPr/>
        </p:nvSpPr>
        <p:spPr>
          <a:xfrm>
            <a:off x="4634252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957" name="Google Shape;957;p32"/>
          <p:cNvSpPr/>
          <p:nvPr/>
        </p:nvSpPr>
        <p:spPr>
          <a:xfrm>
            <a:off x="649162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958" name="Google Shape;958;p32"/>
          <p:cNvSpPr/>
          <p:nvPr/>
        </p:nvSpPr>
        <p:spPr>
          <a:xfrm>
            <a:off x="919552" y="26441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959" name="Google Shape;959;p32"/>
          <p:cNvSpPr/>
          <p:nvPr/>
        </p:nvSpPr>
        <p:spPr>
          <a:xfrm>
            <a:off x="277687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960" name="Google Shape;960;p32"/>
          <p:cNvSpPr/>
          <p:nvPr/>
        </p:nvSpPr>
        <p:spPr>
          <a:xfrm>
            <a:off x="4634252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961" name="Google Shape;961;p32"/>
          <p:cNvSpPr/>
          <p:nvPr/>
        </p:nvSpPr>
        <p:spPr>
          <a:xfrm>
            <a:off x="649162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962" name="Google Shape;962;p32"/>
          <p:cNvSpPr/>
          <p:nvPr/>
        </p:nvSpPr>
        <p:spPr>
          <a:xfrm>
            <a:off x="277687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pic>
        <p:nvPicPr>
          <p:cNvPr id="963" name="Google Shape;9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32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972" name="Google Shape;9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oogle Shape;977;p33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978" name="Google Shape;978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79" name="Google Shape;979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A quelques changements près, dans quels autres domaines pourrait servir ce jeu </a:t>
                </a:r>
                <a:r>
                  <a:rPr b="1" lang="en" sz="800"/>
                  <a:t>? Quels seraient ces changements ?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981" name="Google Shape;981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982" name="Google Shape;98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3" name="Google Shape;983;p33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984" name="Google Shape;984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85" name="Google Shape;985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Qu’avez vous trouvé de plus pratique / moins pratique dans ce jeu </a:t>
                </a:r>
                <a:r>
                  <a:rPr b="1" lang="en" sz="1000"/>
                  <a:t>? Comment le modifieriez vous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987" name="Google Shape;987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988" name="Google Shape;98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9" name="Google Shape;989;p33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990" name="Google Shape;990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91" name="Google Shape;991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Si vous deviez proposer une version avancée du Serious Game d’aujourd’hui, que proposeriez vous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993" name="Google Shape;993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994" name="Google Shape;99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5" name="Google Shape;995;p33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996" name="Google Shape;996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997" name="Google Shape;997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Si vous deviez proposer une version simplifiée du Serious Game d’aujourd’hui, que proposeriez vous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999" name="Google Shape;999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00" name="Google Shape;100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1" name="Google Shape;1001;p33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1002" name="Google Shape;1002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03" name="Google Shape;1003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04" name="Google Shape;1004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Vous sentez-vous capables de créer une version améliorée de ce jeu </a:t>
                </a:r>
                <a:r>
                  <a:rPr b="1" lang="en" sz="800"/>
                  <a:t>? Sinon, comment vous y aider ?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  <p:sp>
          <p:nvSpPr>
            <p:cNvPr id="1005" name="Google Shape;1005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06" name="Google Shape;100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7" name="Google Shape;1007;p33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1008" name="Google Shape;1008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09" name="Google Shape;1009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 pourriez vous enlever de ce jeu sans que cela nuise ni au fun ni aux bénéfices sérieux </a:t>
                </a:r>
                <a:r>
                  <a:rPr b="1" lang="en" sz="1000"/>
                  <a:t>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011" name="Google Shape;1011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12" name="Google Shape;101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3" name="Google Shape;1013;p33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1014" name="Google Shape;1014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15" name="Google Shape;1015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 Comment pourrait-on enrichir les supports de jeu ? Les simplifier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017" name="Google Shape;1017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18" name="Google Shape;101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9" name="Google Shape;1019;p33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1020" name="Google Shape;1020;p33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21" name="Google Shape;1021;p33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Créateur(-trice)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Quelle variante pourriez vous proposer pour ce jeu</a:t>
                </a:r>
                <a:r>
                  <a:rPr b="1" lang="en" sz="1000"/>
                  <a:t> ? 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023" name="Google Shape;1023;p33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24" name="Google Shape;102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15275" y="1922856"/>
              <a:ext cx="341345" cy="3385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4"/>
          <p:cNvSpPr/>
          <p:nvPr/>
        </p:nvSpPr>
        <p:spPr>
          <a:xfrm>
            <a:off x="919552" y="22475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Deck</a:t>
            </a:r>
            <a:r>
              <a:rPr i="1" lang="en" sz="1200"/>
              <a:t> 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#OpenSeriousGame</a:t>
            </a:r>
            <a:endParaRPr i="1" sz="1200"/>
          </a:p>
        </p:txBody>
      </p:sp>
      <p:sp>
        <p:nvSpPr>
          <p:cNvPr id="1030" name="Google Shape;1030;p34"/>
          <p:cNvSpPr/>
          <p:nvPr/>
        </p:nvSpPr>
        <p:spPr>
          <a:xfrm>
            <a:off x="4634252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031" name="Google Shape;1031;p34"/>
          <p:cNvSpPr/>
          <p:nvPr/>
        </p:nvSpPr>
        <p:spPr>
          <a:xfrm>
            <a:off x="649162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032" name="Google Shape;1032;p34"/>
          <p:cNvSpPr/>
          <p:nvPr/>
        </p:nvSpPr>
        <p:spPr>
          <a:xfrm>
            <a:off x="919552" y="264412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033" name="Google Shape;1033;p34"/>
          <p:cNvSpPr/>
          <p:nvPr/>
        </p:nvSpPr>
        <p:spPr>
          <a:xfrm>
            <a:off x="277687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034" name="Google Shape;1034;p34"/>
          <p:cNvSpPr/>
          <p:nvPr/>
        </p:nvSpPr>
        <p:spPr>
          <a:xfrm>
            <a:off x="4634252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035" name="Google Shape;1035;p34"/>
          <p:cNvSpPr/>
          <p:nvPr/>
        </p:nvSpPr>
        <p:spPr>
          <a:xfrm>
            <a:off x="6491627" y="2644175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sp>
        <p:nvSpPr>
          <p:cNvPr id="1036" name="Google Shape;1036;p34"/>
          <p:cNvSpPr/>
          <p:nvPr/>
        </p:nvSpPr>
        <p:spPr>
          <a:xfrm>
            <a:off x="2776877" y="224800"/>
            <a:ext cx="17328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Debriefing Cards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Deck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#OpenSeriousGame</a:t>
            </a:r>
            <a:endParaRPr i="1" sz="1200"/>
          </a:p>
        </p:txBody>
      </p:sp>
      <p:pic>
        <p:nvPicPr>
          <p:cNvPr id="1037" name="Google Shape;10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8493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201" y="324960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0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919050"/>
            <a:ext cx="938201" cy="90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851" y="3319350"/>
            <a:ext cx="938201" cy="90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34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1046" name="Google Shape;10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oogle Shape;1051;p35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1052" name="Google Shape;1052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53" name="Google Shape;1053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mettre en relation les personnes qui souhaiteraient creuser le sujet du jeu ensemble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055" name="Google Shape;1055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56" name="Google Shape;105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7" name="Google Shape;1057;p35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1058" name="Google Shape;1058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59" name="Google Shape;1059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rester en contact entre joueur(-se)s, organisateur(-trice)s, animatrice(-teur)s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061" name="Google Shape;1061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62" name="Google Shape;106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3" name="Google Shape;1063;p35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1064" name="Google Shape;1064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65" name="Google Shape;1065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66" name="Google Shape;1066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Par quelles communautés et quels collectifs seraient intéressés les personnes d’aujourd’hui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067" name="Google Shape;1067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68" name="Google Shape;106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9" name="Google Shape;1069;p35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1070" name="Google Shape;1070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71" name="Google Shape;1071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Qui aimerait se retrouver pour une autre session comme aujourd’hui, et comment s’organiser pour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073" name="Google Shape;1073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74" name="Google Shape;107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5" name="Google Shape;1075;p35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1076" name="Google Shape;1076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77" name="Google Shape;1077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Avec qui pourriez-vous mettre en relation les (co-)animateur(trices) du jeu d’aujourd’hui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079" name="Google Shape;1079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80" name="Google Shape;108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1" name="Google Shape;1081;p35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1082" name="Google Shape;1082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83" name="Google Shape;1083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Quels liens avons nous tissé aujourd’hui ? Comment continuer ce lien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085" name="Google Shape;1085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86" name="Google Shape;108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7" name="Google Shape;1087;p35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1088" name="Google Shape;1088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89" name="Google Shape;1089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000">
                    <a:solidFill>
                      <a:schemeClr val="dk1"/>
                    </a:solidFill>
                  </a:rPr>
                  <a:t>Qui, dans votre entourage, serait intéressé(e) par rencontrer les personnes rencontrées aujourd’hui ? </a:t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1091" name="Google Shape;1091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92" name="Google Shape;109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3" name="Google Shape;1093;p35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1094" name="Google Shape;1094;p35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1095" name="Google Shape;1095;p35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741B47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#OSG - Community Booster</a:t>
                </a:r>
                <a:endParaRPr i="1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Au delà de la session et du sujet du jeu, sur quels autres sujets avons-nous des points communs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 </a:t>
                </a:r>
                <a:endParaRPr b="1" sz="1000"/>
              </a:p>
            </p:txBody>
          </p:sp>
        </p:grpSp>
        <p:sp>
          <p:nvSpPr>
            <p:cNvPr id="1097" name="Google Shape;1097;p35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</a:endParaRPr>
            </a:p>
          </p:txBody>
        </p:sp>
        <p:pic>
          <p:nvPicPr>
            <p:cNvPr id="1098" name="Google Shape;109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04337" y="1910499"/>
              <a:ext cx="363225" cy="363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Annexes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#OpenSeriousGame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7"/>
          <p:cNvSpPr txBox="1"/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l’éclaireur(-se)</a:t>
            </a:r>
            <a:endParaRPr/>
          </a:p>
        </p:txBody>
      </p:sp>
      <p:sp>
        <p:nvSpPr>
          <p:cNvPr id="1109" name="Google Shape;1109;p37"/>
          <p:cNvSpPr/>
          <p:nvPr/>
        </p:nvSpPr>
        <p:spPr>
          <a:xfrm>
            <a:off x="6226977" y="2687341"/>
            <a:ext cx="1972800" cy="2251500"/>
          </a:xfrm>
          <a:prstGeom prst="roundRect">
            <a:avLst>
              <a:gd fmla="val 16667" name="adj"/>
            </a:avLst>
          </a:prstGeom>
          <a:solidFill>
            <a:srgbClr val="10D8FB">
              <a:alpha val="73690"/>
            </a:srgbClr>
          </a:solidFill>
          <a:ln>
            <a:noFill/>
          </a:ln>
        </p:spPr>
        <p:txBody>
          <a:bodyPr anchorCtr="0" anchor="ctr" bIns="19950" lIns="19950" spcFirstLastPara="1" rIns="19950" wrap="square" tIns="1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Trouve et organise de nouvelles opportunités où apprendre par des #OpenSeriousGame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0" name="Google Shape;1110;p37"/>
          <p:cNvSpPr/>
          <p:nvPr/>
        </p:nvSpPr>
        <p:spPr>
          <a:xfrm>
            <a:off x="6232442" y="2081754"/>
            <a:ext cx="1972800" cy="731700"/>
          </a:xfrm>
          <a:prstGeom prst="roundRect">
            <a:avLst>
              <a:gd fmla="val 16667" name="adj"/>
            </a:avLst>
          </a:prstGeom>
          <a:solidFill>
            <a:srgbClr val="0A899F"/>
          </a:solidFill>
          <a:ln>
            <a:noFill/>
          </a:ln>
        </p:spPr>
        <p:txBody>
          <a:bodyPr anchorCtr="0" anchor="t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Eclaireuse  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Eclaireur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11" name="Google Shape;11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700232" y="535947"/>
            <a:ext cx="1235122" cy="123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pédagogiques de cet #OSG</a:t>
            </a:r>
            <a:endParaRPr/>
          </a:p>
        </p:txBody>
      </p:sp>
      <p:sp>
        <p:nvSpPr>
          <p:cNvPr id="1117" name="Google Shape;1117;p38"/>
          <p:cNvSpPr txBox="1"/>
          <p:nvPr>
            <p:ph idx="1" type="body"/>
          </p:nvPr>
        </p:nvSpPr>
        <p:spPr>
          <a:xfrm>
            <a:off x="311700" y="1152475"/>
            <a:ext cx="515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Réaliser qu’une formation / un Serious Game / un atelier à vocation pédagogique ne s’arrête pas qu’à l’exécution même de la session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Apprendre à débriefer suivant certains modèles et développer la culture autour de ces modèles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Mémoriser des questions de debriefing (en les ayant posées soi même)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opérationnels de cet #OSG</a:t>
            </a:r>
            <a:endParaRPr/>
          </a:p>
        </p:txBody>
      </p:sp>
      <p:sp>
        <p:nvSpPr>
          <p:cNvPr id="1123" name="Google Shape;1123;p39"/>
          <p:cNvSpPr txBox="1"/>
          <p:nvPr>
            <p:ph idx="1" type="body"/>
          </p:nvPr>
        </p:nvSpPr>
        <p:spPr>
          <a:xfrm>
            <a:off x="311700" y="1152475"/>
            <a:ext cx="506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Augmenter la quantité d’échanges dans le temps limité du debriefing (permet aussi d’atteindre un grand nombre de participant(e)s)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Impliquer les participant(e)s dans le debriefing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Intégrer plus facilement des participant(e)s timides dans les phases debriefing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Mieux répartir le temps de parole dans les phases debriefing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Impliquer les participants dans les résultats attendus de la formation / du Serious Game / de l’atelier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Rendre agréable et collectif une phase de debriefing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0"/>
          <p:cNvSpPr txBox="1"/>
          <p:nvPr>
            <p:ph type="title"/>
          </p:nvPr>
        </p:nvSpPr>
        <p:spPr>
          <a:xfrm>
            <a:off x="311700" y="4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du jeu (court)</a:t>
            </a:r>
            <a:endParaRPr/>
          </a:p>
        </p:txBody>
      </p:sp>
      <p:sp>
        <p:nvSpPr>
          <p:cNvPr id="1129" name="Google Shape;1129;p40"/>
          <p:cNvSpPr txBox="1"/>
          <p:nvPr>
            <p:ph idx="1" type="body"/>
          </p:nvPr>
        </p:nvSpPr>
        <p:spPr>
          <a:xfrm>
            <a:off x="311700" y="1152475"/>
            <a:ext cx="513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Avez-vous déjà raté votre debriefing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Questions mal comprises ? Participant(e)s qui n’osent pas s’exprimer ? ou au contraire attendent trop longtemps leur tour ?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Et comment faire pour le grand nombre ? Comment transmettre le réflexe naturel et les bases de debriefing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Les Debriefing Cards sont des cartes à distribuer pour debriefer en intelligence collective, suivant le modèle de debriefing (Kirkpatrick, CIPP, #OSG, …) de votre choix. Elles aident les participants à s’impliquer dans le debriefing tout en leur donnant des étapes.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1"/>
          <p:cNvSpPr txBox="1"/>
          <p:nvPr>
            <p:ph type="title"/>
          </p:nvPr>
        </p:nvSpPr>
        <p:spPr>
          <a:xfrm>
            <a:off x="311700" y="4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du jeu (long)</a:t>
            </a:r>
            <a:endParaRPr/>
          </a:p>
        </p:txBody>
      </p:sp>
      <p:sp>
        <p:nvSpPr>
          <p:cNvPr id="1135" name="Google Shape;11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Avez-vous déjà raté votre debriefing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Questions mal comprises ? Participant(e)s qui n’osent pas s’exprimer ? ou au contraire attendent trop longtemps leur tour ?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Et comment faire pour le grand nombre ? Comment transmettre le réflexe naturel et les bases de debriefing 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Les Debriefing Cards sont des cartes à distribuer pour debriefer en intelligence collective, suivant le modèle de debriefing (Kirkpatrick, CIPP, #OSG, …) de votre choix. Elles aident les participants à s’impliquer dans le debriefing tout en leur donnant des étapes.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Ces cartes sont réutilisables pour la plupart des formations, sessions de Serious Games, ateliers pédagogiques, formations de formateur(-trice)s. Le format #OpenSeriousGame vous permet de les modifier, de les enrichir, de changer le gameplay, et de le transmettre à nouveau à la communauté.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919552" y="224750"/>
            <a:ext cx="1732800" cy="2274600"/>
            <a:chOff x="919552" y="224750"/>
            <a:chExt cx="1732800" cy="2274600"/>
          </a:xfrm>
        </p:grpSpPr>
        <p:sp>
          <p:nvSpPr>
            <p:cNvPr id="123" name="Google Shape;123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24" name="Google Shape;12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919502" y="2644125"/>
            <a:ext cx="1732800" cy="2274600"/>
            <a:chOff x="919552" y="224750"/>
            <a:chExt cx="1732800" cy="2274600"/>
          </a:xfrm>
        </p:grpSpPr>
        <p:sp>
          <p:nvSpPr>
            <p:cNvPr id="131" name="Google Shape;131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32" name="Google Shape;13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2776902" y="224762"/>
            <a:ext cx="1732800" cy="2274600"/>
            <a:chOff x="919552" y="224750"/>
            <a:chExt cx="1732800" cy="2274600"/>
          </a:xfrm>
        </p:grpSpPr>
        <p:sp>
          <p:nvSpPr>
            <p:cNvPr id="139" name="Google Shape;139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40" name="Google Shape;14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2776852" y="2644137"/>
            <a:ext cx="1732800" cy="2274600"/>
            <a:chOff x="919552" y="224750"/>
            <a:chExt cx="1732800" cy="2274600"/>
          </a:xfrm>
        </p:grpSpPr>
        <p:sp>
          <p:nvSpPr>
            <p:cNvPr id="147" name="Google Shape;147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48" name="Google Shape;14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4634302" y="224762"/>
            <a:ext cx="1732800" cy="2274600"/>
            <a:chOff x="919552" y="224750"/>
            <a:chExt cx="1732800" cy="2274600"/>
          </a:xfrm>
        </p:grpSpPr>
        <p:sp>
          <p:nvSpPr>
            <p:cNvPr id="155" name="Google Shape;155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56" name="Google Shape;15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4634252" y="2644137"/>
            <a:ext cx="1732800" cy="2274600"/>
            <a:chOff x="919552" y="224750"/>
            <a:chExt cx="1732800" cy="2274600"/>
          </a:xfrm>
        </p:grpSpPr>
        <p:sp>
          <p:nvSpPr>
            <p:cNvPr id="163" name="Google Shape;163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64" name="Google Shape;16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5"/>
          <p:cNvGrpSpPr/>
          <p:nvPr/>
        </p:nvGrpSpPr>
        <p:grpSpPr>
          <a:xfrm>
            <a:off x="6491652" y="224775"/>
            <a:ext cx="1732800" cy="2274600"/>
            <a:chOff x="919552" y="224750"/>
            <a:chExt cx="1732800" cy="2274600"/>
          </a:xfrm>
        </p:grpSpPr>
        <p:sp>
          <p:nvSpPr>
            <p:cNvPr id="171" name="Google Shape;171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72" name="Google Shape;17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5"/>
          <p:cNvGrpSpPr/>
          <p:nvPr/>
        </p:nvGrpSpPr>
        <p:grpSpPr>
          <a:xfrm>
            <a:off x="6491602" y="2644150"/>
            <a:ext cx="1732800" cy="2274600"/>
            <a:chOff x="919552" y="224750"/>
            <a:chExt cx="1732800" cy="2274600"/>
          </a:xfrm>
        </p:grpSpPr>
        <p:sp>
          <p:nvSpPr>
            <p:cNvPr id="179" name="Google Shape;179;p15"/>
            <p:cNvSpPr/>
            <p:nvPr/>
          </p:nvSpPr>
          <p:spPr>
            <a:xfrm>
              <a:off x="919552" y="224750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Comfortaa"/>
                  <a:ea typeface="Comfortaa"/>
                  <a:cs typeface="Comfortaa"/>
                  <a:sym typeface="Comfortaa"/>
                </a:rPr>
                <a:t>Debriefing Cards</a:t>
              </a:r>
              <a:endParaRPr b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Debriefez en intelligence collective d’une formation, 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fortaa"/>
                  <a:ea typeface="Comfortaa"/>
                  <a:cs typeface="Comfortaa"/>
                  <a:sym typeface="Comfortaa"/>
                </a:rPr>
                <a:t>d’un Serious Game, d’un atelier pédagogique</a:t>
              </a:r>
              <a:endParaRPr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180" name="Google Shape;1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44649" y="2112926"/>
              <a:ext cx="277226" cy="267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5"/>
            <p:cNvSpPr/>
            <p:nvPr/>
          </p:nvSpPr>
          <p:spPr>
            <a:xfrm>
              <a:off x="1368750" y="556050"/>
              <a:ext cx="513300" cy="342300"/>
            </a:xfrm>
            <a:prstGeom prst="wedgeEllipseCallout">
              <a:avLst>
                <a:gd fmla="val -68751" name="adj1"/>
                <a:gd fmla="val 51337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?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99175" y="556050"/>
              <a:ext cx="513300" cy="342300"/>
            </a:xfrm>
            <a:prstGeom prst="wedgeEllipseCallout">
              <a:avLst>
                <a:gd fmla="val 74469" name="adj1"/>
                <a:gd fmla="val 70077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!</a:t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003075" y="843000"/>
              <a:ext cx="224100" cy="3423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027525" y="880500"/>
              <a:ext cx="175200" cy="267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"/>
                <a:t>Question de debrief</a:t>
              </a:r>
              <a:endParaRPr sz="3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072225" y="1085813"/>
              <a:ext cx="85800" cy="8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6" name="Google Shape;1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2"/>
          <p:cNvSpPr txBox="1"/>
          <p:nvPr>
            <p:ph type="title"/>
          </p:nvPr>
        </p:nvSpPr>
        <p:spPr>
          <a:xfrm>
            <a:off x="311700" y="4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Idéal </a:t>
            </a:r>
            <a:endParaRPr/>
          </a:p>
        </p:txBody>
      </p:sp>
      <p:sp>
        <p:nvSpPr>
          <p:cNvPr id="1141" name="Google Shape;11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Utilisateur(-trice)s 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Animatrice(-teur)s de Serious Games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Formateur(-trice) en entreprise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Facilitateur(-trice)s en entreprise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Utilisateur(-trice)s finaux(-les) 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Participants aux formations, Serious Games, ateliers qui sont débriefés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Idéalement font partie d’une même entreprise (selon le modèle)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Egalement utilisable en meetup, conférence, événement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Format idéal pour des grands groupes de 30 à 100 dans lesquels un debriefing centralisé est difficile.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3"/>
          <p:cNvSpPr txBox="1"/>
          <p:nvPr>
            <p:ph type="title"/>
          </p:nvPr>
        </p:nvSpPr>
        <p:spPr>
          <a:xfrm>
            <a:off x="311700" y="4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Pré-requis côté public</a:t>
            </a:r>
            <a:endParaRPr/>
          </a:p>
        </p:txBody>
      </p:sp>
      <p:sp>
        <p:nvSpPr>
          <p:cNvPr id="1147" name="Google Shape;1147;p43"/>
          <p:cNvSpPr txBox="1"/>
          <p:nvPr>
            <p:ph idx="1" type="body"/>
          </p:nvPr>
        </p:nvSpPr>
        <p:spPr>
          <a:xfrm>
            <a:off x="311700" y="1152475"/>
            <a:ext cx="47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Comprendre les questions de debriefing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Oser poser des questions en petit groupe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Oser répondre à des questions en petit groupe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Savoir maîtriser le temps de réponse dans un debriefing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Pour les cartes 4 du modèle Kirkpatrick, les participants doivent avoir un minimum une connaissance de l’entreprise/du collectif participant(e) ou des résultats 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4"/>
          <p:cNvSpPr txBox="1"/>
          <p:nvPr>
            <p:ph type="title"/>
          </p:nvPr>
        </p:nvSpPr>
        <p:spPr>
          <a:xfrm>
            <a:off x="311700" y="4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Logistique et préparation </a:t>
            </a:r>
            <a:endParaRPr/>
          </a:p>
        </p:txBody>
      </p:sp>
      <p:sp>
        <p:nvSpPr>
          <p:cNvPr id="1153" name="Google Shape;1153;p44"/>
          <p:cNvSpPr txBox="1"/>
          <p:nvPr>
            <p:ph idx="1" type="body"/>
          </p:nvPr>
        </p:nvSpPr>
        <p:spPr>
          <a:xfrm>
            <a:off x="311700" y="1152475"/>
            <a:ext cx="45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Ce jeu de cartes a très peu de chances de s’utiliser SEUL. Il va beaucoup mieux lorsqu’il est utilisé à la suite d’une formation, d’un Serious Game, ou d’un atelier pédagogique.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Cartes à imprimer et découper au préalable, filtrer selon ce qui vous paraît pertinent pour le public de votre formation / Serious Game / atelier de formation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Prévoir quelques minutes par question (3 à 8) selon la taille des groupes.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5"/>
          <p:cNvSpPr txBox="1"/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l’animatrice(-eur)</a:t>
            </a:r>
            <a:endParaRPr/>
          </a:p>
        </p:txBody>
      </p:sp>
      <p:sp>
        <p:nvSpPr>
          <p:cNvPr id="1159" name="Google Shape;1159;p45"/>
          <p:cNvSpPr/>
          <p:nvPr/>
        </p:nvSpPr>
        <p:spPr>
          <a:xfrm>
            <a:off x="5322100" y="2865586"/>
            <a:ext cx="1740300" cy="2085300"/>
          </a:xfrm>
          <a:prstGeom prst="roundRect">
            <a:avLst>
              <a:gd fmla="val 16667" name="adj"/>
            </a:avLst>
          </a:prstGeom>
          <a:solidFill>
            <a:srgbClr val="10D8FB">
              <a:alpha val="73690"/>
            </a:srgbClr>
          </a:solidFill>
          <a:ln>
            <a:noFill/>
          </a:ln>
        </p:spPr>
        <p:txBody>
          <a:bodyPr anchorCtr="0" anchor="ctr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Fait ses premiers pas en accompagnant dans la transmission par #OpenSeriousGame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0" name="Google Shape;1160;p45"/>
          <p:cNvSpPr/>
          <p:nvPr/>
        </p:nvSpPr>
        <p:spPr>
          <a:xfrm>
            <a:off x="5326981" y="2450056"/>
            <a:ext cx="1740300" cy="678000"/>
          </a:xfrm>
          <a:prstGeom prst="roundRect">
            <a:avLst>
              <a:gd fmla="val 16667" name="adj"/>
            </a:avLst>
          </a:prstGeom>
          <a:solidFill>
            <a:srgbClr val="0A899F"/>
          </a:solidFill>
          <a:ln>
            <a:noFill/>
          </a:ln>
        </p:spPr>
        <p:txBody>
          <a:bodyPr anchorCtr="0" anchor="t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Co-Animatrice 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Co-animateur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1" name="Google Shape;1161;p45"/>
          <p:cNvSpPr/>
          <p:nvPr/>
        </p:nvSpPr>
        <p:spPr>
          <a:xfrm>
            <a:off x="7186005" y="2251975"/>
            <a:ext cx="1740300" cy="2085300"/>
          </a:xfrm>
          <a:prstGeom prst="roundRect">
            <a:avLst>
              <a:gd fmla="val 16667" name="adj"/>
            </a:avLst>
          </a:prstGeom>
          <a:solidFill>
            <a:srgbClr val="10D8FB">
              <a:alpha val="73690"/>
            </a:srgbClr>
          </a:solidFill>
          <a:ln>
            <a:noFill/>
          </a:ln>
        </p:spPr>
        <p:txBody>
          <a:bodyPr anchorCtr="0" anchor="ctr" bIns="19950" lIns="19950" spcFirstLastPara="1" rIns="19950" wrap="square" tIns="19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Emmène des joueur(-se)s dans l’apprentissage d’un monde #OpenSeriousGame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2" name="Google Shape;1162;p45"/>
          <p:cNvSpPr/>
          <p:nvPr/>
        </p:nvSpPr>
        <p:spPr>
          <a:xfrm>
            <a:off x="7124170" y="1884873"/>
            <a:ext cx="1827000" cy="678000"/>
          </a:xfrm>
          <a:prstGeom prst="roundRect">
            <a:avLst>
              <a:gd fmla="val 16667" name="adj"/>
            </a:avLst>
          </a:prstGeom>
          <a:solidFill>
            <a:srgbClr val="0A899F"/>
          </a:solidFill>
          <a:ln>
            <a:noFill/>
          </a:ln>
        </p:spPr>
        <p:txBody>
          <a:bodyPr anchorCtr="0" anchor="t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Lead Animatrice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Lead Animateur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63" name="Google Shape;11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761" y="337100"/>
            <a:ext cx="1263243" cy="126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983" y="927502"/>
            <a:ext cx="1263243" cy="126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 animateur(-rice)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Pré-requis côté animatrice(-eur)</a:t>
            </a:r>
            <a:endParaRPr/>
          </a:p>
        </p:txBody>
      </p:sp>
      <p:sp>
        <p:nvSpPr>
          <p:cNvPr id="1170" name="Google Shape;1170;p46"/>
          <p:cNvSpPr txBox="1"/>
          <p:nvPr>
            <p:ph idx="1" type="body"/>
          </p:nvPr>
        </p:nvSpPr>
        <p:spPr>
          <a:xfrm>
            <a:off x="311700" y="1703775"/>
            <a:ext cx="85206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Vous devez pouvoir expliquer les questions posées par les cartes que vous distribuez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Il peut être intéressant de connaître l’utilité des différents modèles (présentés)</a:t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 animateur(-trice) - Préparation</a:t>
            </a:r>
            <a:endParaRPr/>
          </a:p>
        </p:txBody>
      </p:sp>
      <p:sp>
        <p:nvSpPr>
          <p:cNvPr id="1176" name="Google Shape;117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Aucune grande préparation au préalable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Facultatif : Prévenir les participants de la session débriefée que “le debriefing se fera en intelligence collective”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 animateur(-trice) - Conseils d’animation</a:t>
            </a:r>
            <a:endParaRPr/>
          </a:p>
        </p:txBody>
      </p:sp>
      <p:sp>
        <p:nvSpPr>
          <p:cNvPr id="1182" name="Google Shape;1182;p48"/>
          <p:cNvSpPr txBox="1"/>
          <p:nvPr>
            <p:ph idx="1" type="body"/>
          </p:nvPr>
        </p:nvSpPr>
        <p:spPr>
          <a:xfrm>
            <a:off x="311700" y="1152475"/>
            <a:ext cx="451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Distribuez les cartes au hasard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Demandez à former des petits groupes de N complets (N = Nombre de types de cartes distribuées, exemple : 4 pour l’</a:t>
            </a:r>
            <a:r>
              <a:rPr lang="en" sz="1000"/>
              <a:t>Deck</a:t>
            </a:r>
            <a:r>
              <a:rPr lang="en" sz="1000"/>
              <a:t> Kirkpatrick).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A l’intérieur de ces petits groupes de N, les participant(e)s se posent les questions les un(e)s aux autres.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Les premières cartes étant les plus concrètes et proches de l’expérience de participant, i</a:t>
            </a:r>
            <a:r>
              <a:rPr lang="en" sz="1000"/>
              <a:t>l est important que les participant(e)s se posent les questions dans l’ordre des types de carte (Réactions d’abord dans le deck Kirkpatrick par exemple).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Si vous considérez les cartes de niveau avancés trop avancées, vous pouvez bien sûr ne pas faire le niveau, ou bien les garder pour vous et dépiler les questions en 1 face à tou(-te)s.</a:t>
            </a:r>
            <a:endParaRPr sz="1000"/>
          </a:p>
        </p:txBody>
      </p:sp>
      <p:sp>
        <p:nvSpPr>
          <p:cNvPr id="1183" name="Google Shape;1183;p48"/>
          <p:cNvSpPr/>
          <p:nvPr/>
        </p:nvSpPr>
        <p:spPr>
          <a:xfrm>
            <a:off x="5104863" y="27154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84" name="Google Shape;1184;p48"/>
          <p:cNvSpPr/>
          <p:nvPr/>
        </p:nvSpPr>
        <p:spPr>
          <a:xfrm>
            <a:off x="6102038" y="2715475"/>
            <a:ext cx="548100" cy="548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2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85" name="Google Shape;1185;p48"/>
          <p:cNvSpPr/>
          <p:nvPr/>
        </p:nvSpPr>
        <p:spPr>
          <a:xfrm>
            <a:off x="7152688" y="2715475"/>
            <a:ext cx="548100" cy="548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3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86" name="Google Shape;1186;p48"/>
          <p:cNvSpPr/>
          <p:nvPr/>
        </p:nvSpPr>
        <p:spPr>
          <a:xfrm>
            <a:off x="8203338" y="2715475"/>
            <a:ext cx="548100" cy="548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4</a:t>
            </a:r>
            <a:endParaRPr b="1" sz="1800">
              <a:solidFill>
                <a:srgbClr val="FFFFFF"/>
              </a:solidFill>
            </a:endParaRPr>
          </a:p>
        </p:txBody>
      </p:sp>
      <p:cxnSp>
        <p:nvCxnSpPr>
          <p:cNvPr id="1187" name="Google Shape;1187;p48"/>
          <p:cNvCxnSpPr>
            <a:stCxn id="1183" idx="6"/>
            <a:endCxn id="1184" idx="2"/>
          </p:cNvCxnSpPr>
          <p:nvPr/>
        </p:nvCxnSpPr>
        <p:spPr>
          <a:xfrm>
            <a:off x="5652963" y="2989525"/>
            <a:ext cx="44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8" name="Google Shape;1188;p48"/>
          <p:cNvCxnSpPr>
            <a:stCxn id="1184" idx="6"/>
            <a:endCxn id="1185" idx="2"/>
          </p:cNvCxnSpPr>
          <p:nvPr/>
        </p:nvCxnSpPr>
        <p:spPr>
          <a:xfrm>
            <a:off x="6650138" y="298952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9" name="Google Shape;1189;p48"/>
          <p:cNvCxnSpPr>
            <a:stCxn id="1185" idx="6"/>
            <a:endCxn id="1186" idx="2"/>
          </p:cNvCxnSpPr>
          <p:nvPr/>
        </p:nvCxnSpPr>
        <p:spPr>
          <a:xfrm>
            <a:off x="7700788" y="2989525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de l’ animateur - Debriefing</a:t>
            </a:r>
            <a:endParaRPr/>
          </a:p>
        </p:txBody>
      </p:sp>
      <p:sp>
        <p:nvSpPr>
          <p:cNvPr id="1195" name="Google Shape;119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Pour éviter de tomber dans une boucle de debriefing infinie, nous recommandons de ne pas debriefer de la session “Debriefing Cards”</a:t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0"/>
          <p:cNvSpPr txBox="1"/>
          <p:nvPr>
            <p:ph type="title"/>
          </p:nvPr>
        </p:nvSpPr>
        <p:spPr>
          <a:xfrm>
            <a:off x="3117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du créateur(-rice)</a:t>
            </a:r>
            <a:endParaRPr/>
          </a:p>
        </p:txBody>
      </p:sp>
      <p:sp>
        <p:nvSpPr>
          <p:cNvPr id="1201" name="Google Shape;1201;p50"/>
          <p:cNvSpPr/>
          <p:nvPr/>
        </p:nvSpPr>
        <p:spPr>
          <a:xfrm>
            <a:off x="6051018" y="2132311"/>
            <a:ext cx="2209800" cy="2647200"/>
          </a:xfrm>
          <a:prstGeom prst="roundRect">
            <a:avLst>
              <a:gd fmla="val 16667" name="adj"/>
            </a:avLst>
          </a:prstGeom>
          <a:solidFill>
            <a:srgbClr val="10D8FB">
              <a:alpha val="73690"/>
            </a:srgbClr>
          </a:solidFill>
          <a:ln>
            <a:noFill/>
          </a:ln>
        </p:spPr>
        <p:txBody>
          <a:bodyPr anchorCtr="0" anchor="ctr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Apporte de nouveaux mondes où apprendre en format #OpenSeriousGame</a:t>
            </a:r>
            <a:endParaRPr sz="1400"/>
          </a:p>
        </p:txBody>
      </p:sp>
      <p:sp>
        <p:nvSpPr>
          <p:cNvPr id="1202" name="Google Shape;1202;p50"/>
          <p:cNvSpPr/>
          <p:nvPr/>
        </p:nvSpPr>
        <p:spPr>
          <a:xfrm>
            <a:off x="6000744" y="1666218"/>
            <a:ext cx="2319600" cy="860400"/>
          </a:xfrm>
          <a:prstGeom prst="roundRect">
            <a:avLst>
              <a:gd fmla="val 16667" name="adj"/>
            </a:avLst>
          </a:prstGeom>
          <a:solidFill>
            <a:srgbClr val="0A899F"/>
          </a:solidFill>
          <a:ln>
            <a:noFill/>
          </a:ln>
        </p:spPr>
        <p:txBody>
          <a:bodyPr anchorCtr="0" anchor="ctr" bIns="19950" lIns="19950" spcFirstLastPara="1" rIns="19950" wrap="square" tIns="19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Créatrice</a:t>
            </a:r>
            <a:endParaRPr sz="1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Créateur</a:t>
            </a:r>
            <a:endParaRPr sz="14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3" name="Google Shape;12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908" y="173801"/>
            <a:ext cx="1192284" cy="118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1"/>
          <p:cNvSpPr txBox="1"/>
          <p:nvPr/>
        </p:nvSpPr>
        <p:spPr>
          <a:xfrm>
            <a:off x="927625" y="1512100"/>
            <a:ext cx="67044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Essentiellement People Fun et Serious Fun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Distribution des responsabilités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Stimulation de l’interaction en petit groupe pour aider les plus timides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9" name="Google Shape;1209;p51"/>
          <p:cNvSpPr txBox="1"/>
          <p:nvPr>
            <p:ph type="title"/>
          </p:nvPr>
        </p:nvSpPr>
        <p:spPr>
          <a:xfrm>
            <a:off x="311700" y="42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Mécaniques de jeu choisies</a:t>
            </a:r>
            <a:endParaRPr/>
          </a:p>
        </p:txBody>
      </p:sp>
      <p:sp>
        <p:nvSpPr>
          <p:cNvPr id="1210" name="Google Shape;1210;p51"/>
          <p:cNvSpPr txBox="1"/>
          <p:nvPr/>
        </p:nvSpPr>
        <p:spPr>
          <a:xfrm>
            <a:off x="5153300" y="3752700"/>
            <a:ext cx="3775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Deck</a:t>
            </a:r>
            <a:r>
              <a:rPr lang="en"/>
              <a:t>s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Chaque </a:t>
            </a:r>
            <a:r>
              <a:rPr lang="en"/>
              <a:t>Deck</a:t>
            </a:r>
            <a:r>
              <a:rPr lang="en"/>
              <a:t> correspond à un “Deck” et correspond à des objectifs de debriefing bien ciblés.</a:t>
            </a:r>
            <a:endParaRPr/>
          </a:p>
        </p:txBody>
      </p:sp>
      <p:sp>
        <p:nvSpPr>
          <p:cNvPr id="193" name="Google Shape;19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52"/>
          <p:cNvSpPr txBox="1"/>
          <p:nvPr/>
        </p:nvSpPr>
        <p:spPr>
          <a:xfrm>
            <a:off x="927625" y="1512100"/>
            <a:ext cx="70293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Ajout de nouveaux modèles de Debriefing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Gameplay moins centralisé : Distribuer les cartes à un(e) porteur(-se) par groupe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Faire écrire des cartes de debriefing dans le cadre d’une session “Train the trainer”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Faire varier les cartes selon les objectifs d’une formation donnée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Garder l’usage des cartes et des petits groupes, mais utiliser les mêmes cartes pour tous les groupes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Utiliser les cartes en “Running Game” au timing libre pour la phase informelle qui suit une formation.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6" name="Google Shape;1216;p52"/>
          <p:cNvSpPr txBox="1"/>
          <p:nvPr>
            <p:ph type="title"/>
          </p:nvPr>
        </p:nvSpPr>
        <p:spPr>
          <a:xfrm>
            <a:off x="311700" y="42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Idées de variantes / d’addition du jeu</a:t>
            </a:r>
            <a:endParaRPr/>
          </a:p>
        </p:txBody>
      </p:sp>
      <p:sp>
        <p:nvSpPr>
          <p:cNvPr id="1217" name="Google Shape;1217;p52"/>
          <p:cNvSpPr txBox="1"/>
          <p:nvPr/>
        </p:nvSpPr>
        <p:spPr>
          <a:xfrm>
            <a:off x="5153300" y="3752700"/>
            <a:ext cx="3775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3"/>
          <p:cNvSpPr txBox="1"/>
          <p:nvPr/>
        </p:nvSpPr>
        <p:spPr>
          <a:xfrm>
            <a:off x="927625" y="1512100"/>
            <a:ext cx="45732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V1 : </a:t>
            </a:r>
            <a:r>
              <a:rPr b="1"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Alexandre QUACH 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omfortaa"/>
                <a:ea typeface="Comfortaa"/>
                <a:cs typeface="Comfortaa"/>
                <a:sym typeface="Comfortaa"/>
              </a:rPr>
              <a:t>Licence : Creative Commons Attribution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https://creativecommons.org/licenses/by/3.0/fr/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3" name="Google Shape;1223;p53"/>
          <p:cNvSpPr txBox="1"/>
          <p:nvPr>
            <p:ph type="title"/>
          </p:nvPr>
        </p:nvSpPr>
        <p:spPr>
          <a:xfrm>
            <a:off x="311700" y="42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Crédits et Licences</a:t>
            </a:r>
            <a:endParaRPr/>
          </a:p>
        </p:txBody>
      </p:sp>
      <p:sp>
        <p:nvSpPr>
          <p:cNvPr id="1224" name="Google Shape;1224;p53"/>
          <p:cNvSpPr txBox="1"/>
          <p:nvPr/>
        </p:nvSpPr>
        <p:spPr>
          <a:xfrm>
            <a:off x="5153300" y="3752700"/>
            <a:ext cx="3775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2756725" y="511975"/>
            <a:ext cx="6075600" cy="11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de </a:t>
            </a:r>
            <a:r>
              <a:rPr lang="en"/>
              <a:t>Kirkpatrick</a:t>
            </a:r>
            <a:endParaRPr/>
          </a:p>
        </p:txBody>
      </p:sp>
      <p:grpSp>
        <p:nvGrpSpPr>
          <p:cNvPr id="199" name="Google Shape;199;p17"/>
          <p:cNvGrpSpPr/>
          <p:nvPr/>
        </p:nvGrpSpPr>
        <p:grpSpPr>
          <a:xfrm>
            <a:off x="824102" y="1788100"/>
            <a:ext cx="1732800" cy="2274600"/>
            <a:chOff x="261840" y="245962"/>
            <a:chExt cx="1732800" cy="2274600"/>
          </a:xfrm>
        </p:grpSpPr>
        <p:sp>
          <p:nvSpPr>
            <p:cNvPr id="200" name="Google Shape;200;p17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Deck</a:t>
              </a:r>
              <a:r>
                <a:rPr i="1" lang="en" sz="1200"/>
                <a:t> </a:t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Modèle de </a:t>
              </a:r>
              <a:r>
                <a:rPr i="1" lang="en" sz="1200">
                  <a:solidFill>
                    <a:schemeClr val="dk1"/>
                  </a:solidFill>
                </a:rPr>
                <a:t>Kirkpatrick </a:t>
              </a:r>
              <a:endParaRPr i="1" sz="1200"/>
            </a:p>
          </p:txBody>
        </p:sp>
        <p:grpSp>
          <p:nvGrpSpPr>
            <p:cNvPr id="201" name="Google Shape;201;p17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202" name="Google Shape;202;p17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203" name="Google Shape;203;p17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04" name="Google Shape;204;p17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05" name="Google Shape;205;p17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206" name="Google Shape;206;p17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207" name="Google Shape;207;p17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08" name="Google Shape;208;p17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209" name="Google Shape;209;p17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210" name="Google Shape;210;p17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211" name="Google Shape;211;p17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sp>
        <p:nvSpPr>
          <p:cNvPr id="212" name="Google Shape;212;p17"/>
          <p:cNvSpPr txBox="1"/>
          <p:nvPr/>
        </p:nvSpPr>
        <p:spPr>
          <a:xfrm>
            <a:off x="3460825" y="1902700"/>
            <a:ext cx="46065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modèle de Kirkpatrick est un modèle d’évaluation des formations en entreprise, déclinée en 4 critères, entre le plus direct, proche des participant(e)s (réactions) et le plus indirect (résultats), proche des commanditaires de la 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S’applique très bien sur des sessions à objectifs pédagogiques et opérationnels bien clarifiés en amont.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savoir plus / Sources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https://fr.wikipedia.org/wiki/%C3%89valuation_de_la_formation_en_entreprise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https://www.myconnecting.fr/formation/modele-kirkpatrick-evaluer-formation/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8"/>
          <p:cNvGrpSpPr/>
          <p:nvPr/>
        </p:nvGrpSpPr>
        <p:grpSpPr>
          <a:xfrm>
            <a:off x="919577" y="293587"/>
            <a:ext cx="1732710" cy="2274690"/>
            <a:chOff x="160725" y="117875"/>
            <a:chExt cx="1918200" cy="2518200"/>
          </a:xfrm>
        </p:grpSpPr>
        <p:sp>
          <p:nvSpPr>
            <p:cNvPr id="218" name="Google Shape;218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rgbClr val="FFFFFF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Donnez 1  adjectif pour décrire votre expérience d’aujourd’hui. Pourquoi cet adjectif ?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20" name="Google Shape;220;p18"/>
          <p:cNvGrpSpPr/>
          <p:nvPr/>
        </p:nvGrpSpPr>
        <p:grpSpPr>
          <a:xfrm>
            <a:off x="2776952" y="293587"/>
            <a:ext cx="1732710" cy="2274690"/>
            <a:chOff x="160725" y="117875"/>
            <a:chExt cx="1918200" cy="2518200"/>
          </a:xfrm>
        </p:grpSpPr>
        <p:sp>
          <p:nvSpPr>
            <p:cNvPr id="221" name="Google Shape;221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Qu’avez-vous le plus aimé, le moins aimé ?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23" name="Google Shape;223;p18"/>
          <p:cNvGrpSpPr/>
          <p:nvPr/>
        </p:nvGrpSpPr>
        <p:grpSpPr>
          <a:xfrm>
            <a:off x="4634327" y="293587"/>
            <a:ext cx="1732710" cy="2274690"/>
            <a:chOff x="160725" y="117875"/>
            <a:chExt cx="1918200" cy="2518200"/>
          </a:xfrm>
        </p:grpSpPr>
        <p:sp>
          <p:nvSpPr>
            <p:cNvPr id="224" name="Google Shape;224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Donnez une note de satisfaction 1 à 10 et expliquez la.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6491702" y="293587"/>
            <a:ext cx="1732710" cy="2274690"/>
            <a:chOff x="160725" y="117875"/>
            <a:chExt cx="1918200" cy="2518200"/>
          </a:xfrm>
        </p:grpSpPr>
        <p:sp>
          <p:nvSpPr>
            <p:cNvPr id="227" name="Google Shape;227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Quel est votre meilleur souvenir d’aujourd’hui ?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 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919577" y="2712937"/>
            <a:ext cx="1732710" cy="2274690"/>
            <a:chOff x="160725" y="117875"/>
            <a:chExt cx="1918200" cy="2518200"/>
          </a:xfrm>
        </p:grpSpPr>
        <p:sp>
          <p:nvSpPr>
            <p:cNvPr id="230" name="Google Shape;230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Notez votre vécu d’aujourd’hui de 1 à 5 et proposez ce qu’il faudrait pour monter d’1 point la note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2776952" y="2712937"/>
            <a:ext cx="1732710" cy="2274690"/>
            <a:chOff x="160725" y="117875"/>
            <a:chExt cx="1918200" cy="2518200"/>
          </a:xfrm>
        </p:grpSpPr>
        <p:sp>
          <p:nvSpPr>
            <p:cNvPr id="233" name="Google Shape;233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</a:rPr>
                <a:t>E</a:t>
              </a:r>
              <a:r>
                <a:rPr b="1" lang="en" sz="1000">
                  <a:solidFill>
                    <a:schemeClr val="dk1"/>
                  </a:solidFill>
                </a:rPr>
                <a:t>n 1 phrase.</a:t>
              </a:r>
              <a:endParaRPr b="1"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Exprimez votre réaction brute, honnête, bonne ou mauvaise, à l’expérience d’aujourd’hui 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35" name="Google Shape;235;p18"/>
          <p:cNvGrpSpPr/>
          <p:nvPr/>
        </p:nvGrpSpPr>
        <p:grpSpPr>
          <a:xfrm>
            <a:off x="4634327" y="2712937"/>
            <a:ext cx="1732710" cy="2274690"/>
            <a:chOff x="160725" y="117875"/>
            <a:chExt cx="1918200" cy="2518200"/>
          </a:xfrm>
        </p:grpSpPr>
        <p:sp>
          <p:nvSpPr>
            <p:cNvPr id="236" name="Google Shape;236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En 1 phrase plus riche que “ça va”, exprimez comment vous vous sentez MAINTENANT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grpSp>
        <p:nvGrpSpPr>
          <p:cNvPr id="238" name="Google Shape;238;p18"/>
          <p:cNvGrpSpPr/>
          <p:nvPr/>
        </p:nvGrpSpPr>
        <p:grpSpPr>
          <a:xfrm>
            <a:off x="6491702" y="2712937"/>
            <a:ext cx="1732710" cy="2274690"/>
            <a:chOff x="160725" y="117875"/>
            <a:chExt cx="1918200" cy="2518200"/>
          </a:xfrm>
        </p:grpSpPr>
        <p:sp>
          <p:nvSpPr>
            <p:cNvPr id="239" name="Google Shape;239;p18"/>
            <p:cNvSpPr/>
            <p:nvPr/>
          </p:nvSpPr>
          <p:spPr>
            <a:xfrm>
              <a:off x="160725" y="117875"/>
              <a:ext cx="1918200" cy="2518200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FFFFFF"/>
                  </a:solidFill>
                </a:rPr>
                <a:t>Debriefing Cards</a:t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i="1" lang="en" sz="1000">
                  <a:solidFill>
                    <a:schemeClr val="lt1"/>
                  </a:solidFill>
                </a:rPr>
                <a:t>Kirkpatrick - Réactions</a:t>
              </a:r>
              <a:endParaRPr i="1" sz="1000">
                <a:solidFill>
                  <a:srgbClr val="FFFFFF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389475" y="418175"/>
              <a:ext cx="1460700" cy="1917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Pensez-vous que l’expérience que vous venez de vivre a été un succès ? Pourquoi ?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  <p:sp>
        <p:nvSpPr>
          <p:cNvPr id="241" name="Google Shape;241;p18"/>
          <p:cNvSpPr/>
          <p:nvPr/>
        </p:nvSpPr>
        <p:spPr>
          <a:xfrm>
            <a:off x="1511888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3369263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226638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7084013" y="1818075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1511888" y="4266000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3369263" y="4266000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5226638" y="4266000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7084013" y="4266000"/>
            <a:ext cx="548100" cy="54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1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9"/>
          <p:cNvGrpSpPr/>
          <p:nvPr/>
        </p:nvGrpSpPr>
        <p:grpSpPr>
          <a:xfrm>
            <a:off x="919552" y="224750"/>
            <a:ext cx="1732710" cy="2274690"/>
            <a:chOff x="261840" y="245962"/>
            <a:chExt cx="1732710" cy="2274690"/>
          </a:xfrm>
        </p:grpSpPr>
        <p:sp>
          <p:nvSpPr>
            <p:cNvPr id="254" name="Google Shape;254;p19"/>
            <p:cNvSpPr/>
            <p:nvPr/>
          </p:nvSpPr>
          <p:spPr>
            <a:xfrm>
              <a:off x="261840" y="245962"/>
              <a:ext cx="1732710" cy="227469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Deck</a:t>
              </a:r>
              <a:r>
                <a:rPr i="1" lang="en" sz="1200"/>
                <a:t> </a:t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Modèle de </a:t>
              </a:r>
              <a:r>
                <a:rPr i="1" lang="en" sz="1200">
                  <a:solidFill>
                    <a:schemeClr val="dk1"/>
                  </a:solidFill>
                </a:rPr>
                <a:t>Kirkpatrick </a:t>
              </a:r>
              <a:endParaRPr i="1" sz="1200"/>
            </a:p>
          </p:txBody>
        </p:sp>
        <p:grpSp>
          <p:nvGrpSpPr>
            <p:cNvPr id="255" name="Google Shape;255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256" name="Google Shape;256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257" name="Google Shape;257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58" name="Google Shape;258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59" name="Google Shape;259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260" name="Google Shape;260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261" name="Google Shape;261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62" name="Google Shape;262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263" name="Google Shape;263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264" name="Google Shape;264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265" name="Google Shape;265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266" name="Google Shape;266;p19"/>
          <p:cNvGrpSpPr/>
          <p:nvPr/>
        </p:nvGrpSpPr>
        <p:grpSpPr>
          <a:xfrm>
            <a:off x="4634252" y="224800"/>
            <a:ext cx="1732800" cy="2274600"/>
            <a:chOff x="261840" y="245962"/>
            <a:chExt cx="1732800" cy="2274600"/>
          </a:xfrm>
        </p:grpSpPr>
        <p:sp>
          <p:nvSpPr>
            <p:cNvPr id="267" name="Google Shape;267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268" name="Google Shape;268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269" name="Google Shape;269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270" name="Google Shape;270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71" name="Google Shape;271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72" name="Google Shape;272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273" name="Google Shape;273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274" name="Google Shape;274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75" name="Google Shape;275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276" name="Google Shape;276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277" name="Google Shape;277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278" name="Google Shape;278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279" name="Google Shape;279;p19"/>
          <p:cNvGrpSpPr/>
          <p:nvPr/>
        </p:nvGrpSpPr>
        <p:grpSpPr>
          <a:xfrm>
            <a:off x="6491627" y="224800"/>
            <a:ext cx="1732800" cy="2274600"/>
            <a:chOff x="261840" y="245962"/>
            <a:chExt cx="1732800" cy="2274600"/>
          </a:xfrm>
        </p:grpSpPr>
        <p:sp>
          <p:nvSpPr>
            <p:cNvPr id="280" name="Google Shape;280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281" name="Google Shape;281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282" name="Google Shape;282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283" name="Google Shape;283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84" name="Google Shape;284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85" name="Google Shape;285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286" name="Google Shape;286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287" name="Google Shape;287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288" name="Google Shape;288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289" name="Google Shape;289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290" name="Google Shape;290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291" name="Google Shape;291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292" name="Google Shape;292;p19"/>
          <p:cNvGrpSpPr/>
          <p:nvPr/>
        </p:nvGrpSpPr>
        <p:grpSpPr>
          <a:xfrm>
            <a:off x="919552" y="2644125"/>
            <a:ext cx="1732800" cy="2274600"/>
            <a:chOff x="261840" y="245962"/>
            <a:chExt cx="1732800" cy="2274600"/>
          </a:xfrm>
        </p:grpSpPr>
        <p:sp>
          <p:nvSpPr>
            <p:cNvPr id="293" name="Google Shape;293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294" name="Google Shape;294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295" name="Google Shape;295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296" name="Google Shape;296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97" name="Google Shape;297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98" name="Google Shape;298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299" name="Google Shape;299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300" name="Google Shape;300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301" name="Google Shape;301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302" name="Google Shape;302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303" name="Google Shape;303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04" name="Google Shape;304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305" name="Google Shape;305;p19"/>
          <p:cNvGrpSpPr/>
          <p:nvPr/>
        </p:nvGrpSpPr>
        <p:grpSpPr>
          <a:xfrm>
            <a:off x="2776877" y="2644175"/>
            <a:ext cx="1732800" cy="2274600"/>
            <a:chOff x="261840" y="245962"/>
            <a:chExt cx="1732800" cy="2274600"/>
          </a:xfrm>
        </p:grpSpPr>
        <p:sp>
          <p:nvSpPr>
            <p:cNvPr id="306" name="Google Shape;306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307" name="Google Shape;307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308" name="Google Shape;308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309" name="Google Shape;309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10" name="Google Shape;310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11" name="Google Shape;311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312" name="Google Shape;312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313" name="Google Shape;313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314" name="Google Shape;314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315" name="Google Shape;315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316" name="Google Shape;316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17" name="Google Shape;317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318" name="Google Shape;318;p19"/>
          <p:cNvGrpSpPr/>
          <p:nvPr/>
        </p:nvGrpSpPr>
        <p:grpSpPr>
          <a:xfrm>
            <a:off x="4634252" y="2644175"/>
            <a:ext cx="1732800" cy="2274600"/>
            <a:chOff x="261840" y="245962"/>
            <a:chExt cx="1732800" cy="2274600"/>
          </a:xfrm>
        </p:grpSpPr>
        <p:sp>
          <p:nvSpPr>
            <p:cNvPr id="319" name="Google Shape;319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320" name="Google Shape;320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321" name="Google Shape;321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322" name="Google Shape;322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23" name="Google Shape;323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24" name="Google Shape;324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325" name="Google Shape;325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326" name="Google Shape;326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327" name="Google Shape;327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328" name="Google Shape;328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329" name="Google Shape;329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30" name="Google Shape;330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331" name="Google Shape;331;p19"/>
          <p:cNvGrpSpPr/>
          <p:nvPr/>
        </p:nvGrpSpPr>
        <p:grpSpPr>
          <a:xfrm>
            <a:off x="6491627" y="2644175"/>
            <a:ext cx="1732800" cy="2274600"/>
            <a:chOff x="261840" y="245962"/>
            <a:chExt cx="1732800" cy="2274600"/>
          </a:xfrm>
        </p:grpSpPr>
        <p:sp>
          <p:nvSpPr>
            <p:cNvPr id="332" name="Google Shape;332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333" name="Google Shape;333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334" name="Google Shape;334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335" name="Google Shape;335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36" name="Google Shape;336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37" name="Google Shape;337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338" name="Google Shape;338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339" name="Google Shape;339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340" name="Google Shape;340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341" name="Google Shape;341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342" name="Google Shape;342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43" name="Google Shape;343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344" name="Google Shape;344;p19"/>
          <p:cNvGrpSpPr/>
          <p:nvPr/>
        </p:nvGrpSpPr>
        <p:grpSpPr>
          <a:xfrm>
            <a:off x="2776877" y="224800"/>
            <a:ext cx="1732800" cy="2274600"/>
            <a:chOff x="261840" y="245962"/>
            <a:chExt cx="1732800" cy="2274600"/>
          </a:xfrm>
        </p:grpSpPr>
        <p:sp>
          <p:nvSpPr>
            <p:cNvPr id="345" name="Google Shape;345;p19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346" name="Google Shape;346;p19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347" name="Google Shape;347;p19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348" name="Google Shape;348;p19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49" name="Google Shape;349;p19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350" name="Google Shape;350;p19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351" name="Google Shape;351;p19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352" name="Google Shape;352;p19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353" name="Google Shape;353;p19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354" name="Google Shape;354;p19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355" name="Google Shape;355;p19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56" name="Google Shape;356;p19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sp>
        <p:nvSpPr>
          <p:cNvPr id="357" name="Google Shape;357;p19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358" name="Google Shape;3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0"/>
          <p:cNvGrpSpPr/>
          <p:nvPr/>
        </p:nvGrpSpPr>
        <p:grpSpPr>
          <a:xfrm>
            <a:off x="919577" y="293587"/>
            <a:ext cx="1732710" cy="2274690"/>
            <a:chOff x="919577" y="293587"/>
            <a:chExt cx="1732710" cy="2274690"/>
          </a:xfrm>
        </p:grpSpPr>
        <p:grpSp>
          <p:nvGrpSpPr>
            <p:cNvPr id="364" name="Google Shape;364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65" name="Google Shape;365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800">
                    <a:solidFill>
                      <a:srgbClr val="FFFFFF"/>
                    </a:solidFill>
                  </a:rPr>
                  <a:t>Kirkpatrick - Apprentissages</a:t>
                </a:r>
                <a:endParaRPr i="1" sz="8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En 3 mots, qu’avez vous appris 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67" name="Google Shape;367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68" name="Google Shape;368;p20"/>
          <p:cNvGrpSpPr/>
          <p:nvPr/>
        </p:nvGrpSpPr>
        <p:grpSpPr>
          <a:xfrm>
            <a:off x="919577" y="2712937"/>
            <a:ext cx="1732710" cy="2274690"/>
            <a:chOff x="919577" y="293587"/>
            <a:chExt cx="1732710" cy="2274690"/>
          </a:xfrm>
        </p:grpSpPr>
        <p:grpSp>
          <p:nvGrpSpPr>
            <p:cNvPr id="369" name="Google Shape;369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70" name="Google Shape;370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Après l’expérience d’aujourd’hui, quels sujets souhaiteriez vous approfondir dans le futur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72" name="Google Shape;372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3" name="Google Shape;373;p20"/>
          <p:cNvGrpSpPr/>
          <p:nvPr/>
        </p:nvGrpSpPr>
        <p:grpSpPr>
          <a:xfrm>
            <a:off x="2776952" y="293587"/>
            <a:ext cx="1732710" cy="2274690"/>
            <a:chOff x="919577" y="293587"/>
            <a:chExt cx="1732710" cy="2274690"/>
          </a:xfrm>
        </p:grpSpPr>
        <p:grpSp>
          <p:nvGrpSpPr>
            <p:cNvPr id="374" name="Google Shape;374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Quels concepts ou pratiques ne connaissiez vous pas avant 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77" name="Google Shape;377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78" name="Google Shape;378;p20"/>
          <p:cNvGrpSpPr/>
          <p:nvPr/>
        </p:nvGrpSpPr>
        <p:grpSpPr>
          <a:xfrm>
            <a:off x="2776952" y="2712937"/>
            <a:ext cx="1732710" cy="2274690"/>
            <a:chOff x="919577" y="293587"/>
            <a:chExt cx="1732710" cy="2274690"/>
          </a:xfrm>
        </p:grpSpPr>
        <p:grpSp>
          <p:nvGrpSpPr>
            <p:cNvPr id="379" name="Google Shape;379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80" name="Google Shape;380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Selon vous, qu’avez vous appris en tant que groupe aujourd’hui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82" name="Google Shape;382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83" name="Google Shape;383;p20"/>
          <p:cNvGrpSpPr/>
          <p:nvPr/>
        </p:nvGrpSpPr>
        <p:grpSpPr>
          <a:xfrm>
            <a:off x="4634327" y="293587"/>
            <a:ext cx="1732710" cy="2274690"/>
            <a:chOff x="919577" y="293587"/>
            <a:chExt cx="1732710" cy="2274690"/>
          </a:xfrm>
        </p:grpSpPr>
        <p:grpSp>
          <p:nvGrpSpPr>
            <p:cNvPr id="384" name="Google Shape;384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Donnez 1 chose nouvelle que vous avez apprise, et s’il y a, 1 ancienne que vous avez révisée(e) aujourd’hui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87" name="Google Shape;387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88" name="Google Shape;388;p20"/>
          <p:cNvGrpSpPr/>
          <p:nvPr/>
        </p:nvGrpSpPr>
        <p:grpSpPr>
          <a:xfrm>
            <a:off x="4634327" y="2712937"/>
            <a:ext cx="1732710" cy="2274690"/>
            <a:chOff x="919577" y="293587"/>
            <a:chExt cx="1732710" cy="2274690"/>
          </a:xfrm>
        </p:grpSpPr>
        <p:grpSp>
          <p:nvGrpSpPr>
            <p:cNvPr id="389" name="Google Shape;389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Donnez 1 savoir ou 1 savoir-faire ou 1 savoir-être que vous avez développé aujourd’hui.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92" name="Google Shape;392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93" name="Google Shape;393;p20"/>
          <p:cNvGrpSpPr/>
          <p:nvPr/>
        </p:nvGrpSpPr>
        <p:grpSpPr>
          <a:xfrm>
            <a:off x="6491702" y="293587"/>
            <a:ext cx="1732710" cy="2274690"/>
            <a:chOff x="919577" y="293587"/>
            <a:chExt cx="1732710" cy="2274690"/>
          </a:xfrm>
        </p:grpSpPr>
        <p:grpSp>
          <p:nvGrpSpPr>
            <p:cNvPr id="394" name="Google Shape;394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395" name="Google Shape;395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Comment résumeriez vous les apprentissages d’aujourd’hui à quelqu’un qui n’aurait pas pu venir ?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/>
              </a:p>
            </p:txBody>
          </p:sp>
        </p:grpSp>
        <p:sp>
          <p:nvSpPr>
            <p:cNvPr id="397" name="Google Shape;397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398" name="Google Shape;398;p20"/>
          <p:cNvGrpSpPr/>
          <p:nvPr/>
        </p:nvGrpSpPr>
        <p:grpSpPr>
          <a:xfrm>
            <a:off x="6491702" y="2712937"/>
            <a:ext cx="1732710" cy="2274690"/>
            <a:chOff x="919577" y="293587"/>
            <a:chExt cx="1732710" cy="2274690"/>
          </a:xfrm>
        </p:grpSpPr>
        <p:grpSp>
          <p:nvGrpSpPr>
            <p:cNvPr id="399" name="Google Shape;399;p20"/>
            <p:cNvGrpSpPr/>
            <p:nvPr/>
          </p:nvGrpSpPr>
          <p:grpSpPr>
            <a:xfrm>
              <a:off x="919577" y="293587"/>
              <a:ext cx="1732710" cy="2274690"/>
              <a:chOff x="160725" y="117875"/>
              <a:chExt cx="1918200" cy="2518200"/>
            </a:xfrm>
          </p:grpSpPr>
          <p:sp>
            <p:nvSpPr>
              <p:cNvPr id="400" name="Google Shape;400;p20"/>
              <p:cNvSpPr/>
              <p:nvPr/>
            </p:nvSpPr>
            <p:spPr>
              <a:xfrm>
                <a:off x="160725" y="117875"/>
                <a:ext cx="1918200" cy="25182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Debriefing Cards</a:t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800">
                    <a:solidFill>
                      <a:schemeClr val="lt1"/>
                    </a:solidFill>
                  </a:rPr>
                  <a:t>Kirkpatrick - Apprentissages</a:t>
                </a:r>
                <a:endParaRPr i="1" sz="8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 sz="1200">
                  <a:solidFill>
                    <a:srgbClr val="FFFFFF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rgbClr val="FFFFFF"/>
                    </a:solidFill>
                  </a:rPr>
                  <a:t>Modèle de Kirkpatrick</a:t>
                </a:r>
                <a:endParaRPr i="1" sz="1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389475" y="418175"/>
                <a:ext cx="1460700" cy="1917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/>
                  <a:t>Donnez 1  adjectif pour décrire votre expérience d’aujourd’hui. Pourquoi ?</a:t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/>
              </a:p>
            </p:txBody>
          </p:sp>
        </p:grpSp>
        <p:sp>
          <p:nvSpPr>
            <p:cNvPr id="402" name="Google Shape;402;p20"/>
            <p:cNvSpPr/>
            <p:nvPr/>
          </p:nvSpPr>
          <p:spPr>
            <a:xfrm>
              <a:off x="1511888" y="1818075"/>
              <a:ext cx="548100" cy="548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</a:rPr>
                <a:t>2</a:t>
              </a:r>
              <a:endParaRPr b="1" sz="1800">
                <a:solidFill>
                  <a:srgbClr val="FFFFFF"/>
                </a:solidFill>
              </a:endParaRPr>
            </a:p>
          </p:txBody>
        </p:sp>
      </p:grpSp>
      <p:sp>
        <p:nvSpPr>
          <p:cNvPr id="403" name="Google Shape;403;p20"/>
          <p:cNvSpPr/>
          <p:nvPr/>
        </p:nvSpPr>
        <p:spPr>
          <a:xfrm>
            <a:off x="6698332" y="2984198"/>
            <a:ext cx="1319450" cy="1732168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Identifiez 3 choses que vous ne saviez PAS que vous saviez DÉJÀ avant aujourd’hui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7083988" y="4237425"/>
            <a:ext cx="548100" cy="5481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2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1"/>
          <p:cNvGrpSpPr/>
          <p:nvPr/>
        </p:nvGrpSpPr>
        <p:grpSpPr>
          <a:xfrm>
            <a:off x="919552" y="224750"/>
            <a:ext cx="1732800" cy="2274600"/>
            <a:chOff x="261840" y="245962"/>
            <a:chExt cx="1732800" cy="2274600"/>
          </a:xfrm>
        </p:grpSpPr>
        <p:sp>
          <p:nvSpPr>
            <p:cNvPr id="410" name="Google Shape;410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Deck</a:t>
              </a:r>
              <a:r>
                <a:rPr i="1" lang="en" sz="1200"/>
                <a:t> </a:t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/>
                <a:t>Modèle de </a:t>
              </a:r>
              <a:r>
                <a:rPr i="1" lang="en" sz="1200">
                  <a:solidFill>
                    <a:schemeClr val="dk1"/>
                  </a:solidFill>
                </a:rPr>
                <a:t>Kirkpatrick </a:t>
              </a:r>
              <a:endParaRPr i="1" sz="1200"/>
            </a:p>
          </p:txBody>
        </p:sp>
        <p:grpSp>
          <p:nvGrpSpPr>
            <p:cNvPr id="411" name="Google Shape;411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12" name="Google Shape;412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13" name="Google Shape;413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14" name="Google Shape;414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15" name="Google Shape;415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16" name="Google Shape;416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17" name="Google Shape;417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18" name="Google Shape;418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19" name="Google Shape;419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20" name="Google Shape;420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21" name="Google Shape;421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22" name="Google Shape;422;p21"/>
          <p:cNvGrpSpPr/>
          <p:nvPr/>
        </p:nvGrpSpPr>
        <p:grpSpPr>
          <a:xfrm>
            <a:off x="4634252" y="224800"/>
            <a:ext cx="1732800" cy="2274600"/>
            <a:chOff x="261840" y="245962"/>
            <a:chExt cx="1732800" cy="2274600"/>
          </a:xfrm>
        </p:grpSpPr>
        <p:sp>
          <p:nvSpPr>
            <p:cNvPr id="423" name="Google Shape;423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24" name="Google Shape;424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25" name="Google Shape;425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26" name="Google Shape;426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27" name="Google Shape;427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28" name="Google Shape;428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29" name="Google Shape;429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30" name="Google Shape;430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31" name="Google Shape;431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32" name="Google Shape;432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33" name="Google Shape;433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34" name="Google Shape;434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35" name="Google Shape;435;p21"/>
          <p:cNvGrpSpPr/>
          <p:nvPr/>
        </p:nvGrpSpPr>
        <p:grpSpPr>
          <a:xfrm>
            <a:off x="6491627" y="224800"/>
            <a:ext cx="1732800" cy="2274600"/>
            <a:chOff x="261840" y="245962"/>
            <a:chExt cx="1732800" cy="2274600"/>
          </a:xfrm>
        </p:grpSpPr>
        <p:sp>
          <p:nvSpPr>
            <p:cNvPr id="436" name="Google Shape;436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37" name="Google Shape;437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38" name="Google Shape;438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39" name="Google Shape;439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40" name="Google Shape;440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41" name="Google Shape;441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42" name="Google Shape;442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43" name="Google Shape;443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44" name="Google Shape;444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45" name="Google Shape;445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46" name="Google Shape;446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47" name="Google Shape;447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48" name="Google Shape;448;p21"/>
          <p:cNvGrpSpPr/>
          <p:nvPr/>
        </p:nvGrpSpPr>
        <p:grpSpPr>
          <a:xfrm>
            <a:off x="919552" y="2644125"/>
            <a:ext cx="1732800" cy="2274600"/>
            <a:chOff x="261840" y="245962"/>
            <a:chExt cx="1732800" cy="2274600"/>
          </a:xfrm>
        </p:grpSpPr>
        <p:sp>
          <p:nvSpPr>
            <p:cNvPr id="449" name="Google Shape;449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50" name="Google Shape;450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51" name="Google Shape;451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52" name="Google Shape;452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53" name="Google Shape;453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54" name="Google Shape;454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55" name="Google Shape;455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56" name="Google Shape;456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57" name="Google Shape;457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58" name="Google Shape;458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59" name="Google Shape;459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60" name="Google Shape;460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61" name="Google Shape;461;p21"/>
          <p:cNvGrpSpPr/>
          <p:nvPr/>
        </p:nvGrpSpPr>
        <p:grpSpPr>
          <a:xfrm>
            <a:off x="2776877" y="2644175"/>
            <a:ext cx="1732800" cy="2274600"/>
            <a:chOff x="261840" y="245962"/>
            <a:chExt cx="1732800" cy="2274600"/>
          </a:xfrm>
        </p:grpSpPr>
        <p:sp>
          <p:nvSpPr>
            <p:cNvPr id="462" name="Google Shape;462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63" name="Google Shape;463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64" name="Google Shape;464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65" name="Google Shape;465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66" name="Google Shape;466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67" name="Google Shape;467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68" name="Google Shape;468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69" name="Google Shape;469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70" name="Google Shape;470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71" name="Google Shape;471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72" name="Google Shape;472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73" name="Google Shape;473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74" name="Google Shape;474;p21"/>
          <p:cNvGrpSpPr/>
          <p:nvPr/>
        </p:nvGrpSpPr>
        <p:grpSpPr>
          <a:xfrm>
            <a:off x="4634252" y="2644175"/>
            <a:ext cx="1732800" cy="2274600"/>
            <a:chOff x="261840" y="245962"/>
            <a:chExt cx="1732800" cy="2274600"/>
          </a:xfrm>
        </p:grpSpPr>
        <p:sp>
          <p:nvSpPr>
            <p:cNvPr id="475" name="Google Shape;475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76" name="Google Shape;476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77" name="Google Shape;477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78" name="Google Shape;478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79" name="Google Shape;479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80" name="Google Shape;480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81" name="Google Shape;481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82" name="Google Shape;482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83" name="Google Shape;483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84" name="Google Shape;484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85" name="Google Shape;485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86" name="Google Shape;486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487" name="Google Shape;487;p21"/>
          <p:cNvGrpSpPr/>
          <p:nvPr/>
        </p:nvGrpSpPr>
        <p:grpSpPr>
          <a:xfrm>
            <a:off x="6491627" y="2644175"/>
            <a:ext cx="1732800" cy="2274600"/>
            <a:chOff x="261840" y="245962"/>
            <a:chExt cx="1732800" cy="2274600"/>
          </a:xfrm>
        </p:grpSpPr>
        <p:sp>
          <p:nvSpPr>
            <p:cNvPr id="488" name="Google Shape;488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489" name="Google Shape;489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490" name="Google Shape;490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491" name="Google Shape;491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92" name="Google Shape;492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493" name="Google Shape;493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494" name="Google Shape;494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495" name="Google Shape;495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496" name="Google Shape;496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497" name="Google Shape;497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498" name="Google Shape;498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499" name="Google Shape;499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grpSp>
        <p:nvGrpSpPr>
          <p:cNvPr id="500" name="Google Shape;500;p21"/>
          <p:cNvGrpSpPr/>
          <p:nvPr/>
        </p:nvGrpSpPr>
        <p:grpSpPr>
          <a:xfrm>
            <a:off x="2776877" y="224800"/>
            <a:ext cx="1732800" cy="2274600"/>
            <a:chOff x="261840" y="245962"/>
            <a:chExt cx="1732800" cy="2274600"/>
          </a:xfrm>
        </p:grpSpPr>
        <p:sp>
          <p:nvSpPr>
            <p:cNvPr id="501" name="Google Shape;501;p21"/>
            <p:cNvSpPr/>
            <p:nvPr/>
          </p:nvSpPr>
          <p:spPr>
            <a:xfrm>
              <a:off x="261840" y="245962"/>
              <a:ext cx="1732800" cy="227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Debriefing Cards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Deck</a:t>
              </a:r>
              <a:r>
                <a:rPr i="1" lang="en" sz="1200">
                  <a:solidFill>
                    <a:schemeClr val="dk1"/>
                  </a:solidFill>
                </a:rPr>
                <a:t> 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chemeClr val="dk1"/>
                  </a:solidFill>
                </a:rPr>
                <a:t>Modèle de Kirkpatrick </a:t>
              </a:r>
              <a:endParaRPr i="1" sz="1200"/>
            </a:p>
          </p:txBody>
        </p:sp>
        <p:grpSp>
          <p:nvGrpSpPr>
            <p:cNvPr id="502" name="Google Shape;502;p21"/>
            <p:cNvGrpSpPr/>
            <p:nvPr/>
          </p:nvGrpSpPr>
          <p:grpSpPr>
            <a:xfrm>
              <a:off x="578085" y="873058"/>
              <a:ext cx="1100222" cy="773204"/>
              <a:chOff x="2771700" y="1680413"/>
              <a:chExt cx="1550700" cy="1089787"/>
            </a:xfrm>
          </p:grpSpPr>
          <p:grpSp>
            <p:nvGrpSpPr>
              <p:cNvPr id="503" name="Google Shape;503;p21"/>
              <p:cNvGrpSpPr/>
              <p:nvPr/>
            </p:nvGrpSpPr>
            <p:grpSpPr>
              <a:xfrm>
                <a:off x="2771701" y="1680413"/>
                <a:ext cx="1550587" cy="1089787"/>
                <a:chOff x="3802547" y="825776"/>
                <a:chExt cx="3082678" cy="2166574"/>
              </a:xfrm>
            </p:grpSpPr>
            <p:sp>
              <p:nvSpPr>
                <p:cNvPr id="504" name="Google Shape;504;p21"/>
                <p:cNvSpPr/>
                <p:nvPr/>
              </p:nvSpPr>
              <p:spPr>
                <a:xfrm>
                  <a:off x="3802725" y="2485050"/>
                  <a:ext cx="3082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05" name="Google Shape;505;p21"/>
                <p:cNvSpPr/>
                <p:nvPr/>
              </p:nvSpPr>
              <p:spPr>
                <a:xfrm>
                  <a:off x="4203000" y="1977750"/>
                  <a:ext cx="22914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506" name="Google Shape;506;p21"/>
                <p:cNvSpPr/>
                <p:nvPr/>
              </p:nvSpPr>
              <p:spPr>
                <a:xfrm>
                  <a:off x="4593825" y="1470450"/>
                  <a:ext cx="1516500" cy="507300"/>
                </a:xfrm>
                <a:prstGeom prst="trapezoid">
                  <a:avLst>
                    <a:gd fmla="val 78618" name="adj"/>
                  </a:avLst>
                </a:prstGeom>
                <a:solidFill>
                  <a:srgbClr val="00FF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grpSp>
              <p:nvGrpSpPr>
                <p:cNvPr id="507" name="Google Shape;507;p21"/>
                <p:cNvGrpSpPr/>
                <p:nvPr/>
              </p:nvGrpSpPr>
              <p:grpSpPr>
                <a:xfrm>
                  <a:off x="3802646" y="825776"/>
                  <a:ext cx="3082500" cy="644649"/>
                  <a:chOff x="3802646" y="825776"/>
                  <a:chExt cx="3082500" cy="644649"/>
                </a:xfrm>
              </p:grpSpPr>
              <p:sp>
                <p:nvSpPr>
                  <p:cNvPr id="508" name="Google Shape;508;p21"/>
                  <p:cNvSpPr/>
                  <p:nvPr/>
                </p:nvSpPr>
                <p:spPr>
                  <a:xfrm>
                    <a:off x="4994775" y="1046525"/>
                    <a:ext cx="731100" cy="42390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4A86E8"/>
                  </a:solidFill>
                  <a:ln>
                    <a:noFill/>
                  </a:ln>
                </p:spPr>
                <p:txBody>
                  <a:bodyPr anchorCtr="0" anchor="ctr" bIns="0" lIns="0" spcFirstLastPara="1" rIns="0" wrap="square" tIns="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800"/>
                  </a:p>
                </p:txBody>
              </p:sp>
              <p:sp>
                <p:nvSpPr>
                  <p:cNvPr id="509" name="Google Shape;509;p21"/>
                  <p:cNvSpPr txBox="1"/>
                  <p:nvPr/>
                </p:nvSpPr>
                <p:spPr>
                  <a:xfrm>
                    <a:off x="3802646" y="825776"/>
                    <a:ext cx="3082500" cy="322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800"/>
                      <a:t>4. Résultats</a:t>
                    </a:r>
                    <a:endParaRPr b="1" sz="800"/>
                  </a:p>
                </p:txBody>
              </p:sp>
            </p:grpSp>
            <p:sp>
              <p:nvSpPr>
                <p:cNvPr id="510" name="Google Shape;510;p21"/>
                <p:cNvSpPr txBox="1"/>
                <p:nvPr/>
              </p:nvSpPr>
              <p:spPr>
                <a:xfrm>
                  <a:off x="3802547" y="1269663"/>
                  <a:ext cx="3082500" cy="58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800"/>
                    <a:t>3. Comportements</a:t>
                  </a:r>
                  <a:endParaRPr b="1" sz="8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</p:grpSp>
          <p:sp>
            <p:nvSpPr>
              <p:cNvPr id="511" name="Google Shape;511;p21"/>
              <p:cNvSpPr txBox="1"/>
              <p:nvPr/>
            </p:nvSpPr>
            <p:spPr>
              <a:xfrm>
                <a:off x="2771700" y="2175138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2. Apprentissages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512" name="Google Shape;512;p21"/>
              <p:cNvSpPr txBox="1"/>
              <p:nvPr/>
            </p:nvSpPr>
            <p:spPr>
              <a:xfrm>
                <a:off x="2771700" y="2464150"/>
                <a:ext cx="1550700" cy="29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1. Réactions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</p:grpSp>
      </p:grpSp>
      <p:sp>
        <p:nvSpPr>
          <p:cNvPr id="513" name="Google Shape;513;p21"/>
          <p:cNvSpPr txBox="1"/>
          <p:nvPr/>
        </p:nvSpPr>
        <p:spPr>
          <a:xfrm rot="5400000">
            <a:off x="-521712" y="2260725"/>
            <a:ext cx="1551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Verso des cartes</a:t>
            </a:r>
            <a:endParaRPr/>
          </a:p>
        </p:txBody>
      </p:sp>
      <p:pic>
        <p:nvPicPr>
          <p:cNvPr id="514" name="Google Shape;5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49559" y="1455684"/>
            <a:ext cx="208750" cy="2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