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y="5143500" cx="9144000"/>
  <p:notesSz cx="6858000" cy="9144000"/>
  <p:embeddedFontLst>
    <p:embeddedFont>
      <p:font typeface="Ubuntu"/>
      <p:regular r:id="rId66"/>
      <p:bold r:id="rId67"/>
      <p:italic r:id="rId68"/>
      <p:boldItalic r:id="rId69"/>
    </p:embeddedFont>
    <p:embeddedFont>
      <p:font typeface="Comfortaa"/>
      <p:regular r:id="rId70"/>
      <p:bold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Comfortaa-bold.fntdata"/><Relationship Id="rId70" Type="http://schemas.openxmlformats.org/officeDocument/2006/relationships/font" Target="fonts/Comfortaa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Ubuntu-regular.fntdata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Ubuntu-italic.fntdata"/><Relationship Id="rId23" Type="http://schemas.openxmlformats.org/officeDocument/2006/relationships/slide" Target="slides/slide18.xml"/><Relationship Id="rId67" Type="http://schemas.openxmlformats.org/officeDocument/2006/relationships/font" Target="fonts/Ubuntu-bold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Ubuntu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5da7f8977_0_1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5da7f8977_0_1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c216888d0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c216888d0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75da7f8977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75da7f8977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6c216888d0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6c216888d0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6c40570c2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6c40570c2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6c40570c2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6c40570c2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6c4a58c4ab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6c4a58c4ab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6c4a58c4a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6c4a58c4a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6c4a58c4ab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6c4a58c4ab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6c4a58c4ab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6c4a58c4a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6c4a58c4ab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6c4a58c4ab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c216888d0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c216888d0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6c40570c2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6c40570c2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6c4a58c4ab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6c4a58c4ab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6c4a58c4ab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6c4a58c4ab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6c4a58c4ab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6c4a58c4ab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6c4a58c4ab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6c4a58c4ab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6c4a58c4ab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6c4a58c4ab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6c4a58c4ab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6c4a58c4ab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75da7f897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75da7f897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6c216888d0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6c216888d0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75da7f8977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75da7f8977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5da7f8977_0_1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5da7f8977_0_1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75da7f8977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75da7f8977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75da7f8977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75da7f8977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75da7f8977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75da7f8977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75da7f8977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75da7f8977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75da7f8977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75da7f8977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75da7f8977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75da7f8977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75da7f8977_0_1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75da7f8977_0_1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75da7f8977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75da7f8977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6c40570c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6c40570c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6c4a58c4ab_0_1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6c4a58c4ab_0_1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5da7f8977_0_1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5da7f8977_0_1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g6c4a58c4ab_0_1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2" name="Google Shape;1602;g6c4a58c4ab_0_1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6c4a58c4ab_0_1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0" name="Google Shape;1630;g6c4a58c4ab_0_1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g6c4a58c4ab_0_1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4" name="Google Shape;1674;g6c4a58c4ab_0_1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0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75da7f897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2" name="Google Shape;1702;g75da7f897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75da7f897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75da7f897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75da7f8977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5" name="Google Shape;1715;g75da7f8977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75da7f8977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75da7f8977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g75da7f8977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7" name="Google Shape;1727;g75da7f8977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g75da7f8977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3" name="Google Shape;1733;g75da7f8977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g75da7f8977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9" name="Google Shape;1739;g75da7f8977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bb0de7c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bb0de7c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75da7f8977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5" name="Google Shape;1745;g75da7f8977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75da7f8977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1" name="Google Shape;1751;g75da7f8977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75da7f8977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75da7f8977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6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g75da7f8977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8" name="Google Shape;1768;g75da7f8977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75da7f8977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75da7f8977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75da7f8977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75da7f8977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75da7f8977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75da7f8977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g75da7f897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9" name="Google Shape;1799;g75da7f897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5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g75da7f897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7" name="Google Shape;1807;g75da7f897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g75da7f897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4" name="Google Shape;1814;g75da7f897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bb0de7c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bb0de7c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9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g75da7f897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1" name="Google Shape;1821;g75da7f897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c216888d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c216888d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c216888d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c216888d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5da7f8977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5da7f8977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openseriousgames.org/la-methode-de-transmission-osg/la-methode-osg-roles/" TargetMode="External"/><Relationship Id="rId4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fr.wikipedia.org/wiki/Communication_non_violente" TargetMode="External"/><Relationship Id="rId4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fr.wikipedia.org/wiki/%C3%89valuation_de_la_formation_en_entreprise" TargetMode="External"/><Relationship Id="rId4" Type="http://schemas.openxmlformats.org/officeDocument/2006/relationships/hyperlink" Target="https://www.myconnecting.fr/formation/modele-kirkpatrick-evaluer-formation/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0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creativecommons.org/licenses/by/3.0/fr/" TargetMode="External"/><Relationship Id="rId4" Type="http://schemas.openxmlformats.org/officeDocument/2006/relationships/hyperlink" Target="https://creativecommons.org/licenses/by/3.0/fr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 rot="-438459">
            <a:off x="6138106" y="657781"/>
            <a:ext cx="1732749" cy="2274742"/>
            <a:chOff x="919577" y="293587"/>
            <a:chExt cx="1732710" cy="2274690"/>
          </a:xfrm>
        </p:grpSpPr>
        <p:grpSp>
          <p:nvGrpSpPr>
            <p:cNvPr id="55" name="Google Shape;55;p13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56" name="Google Shape;56;p13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>
                    <a:solidFill>
                      <a:schemeClr val="lt1"/>
                    </a:solidFill>
                  </a:rPr>
                  <a:t>Kirkpatrick - Comportements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/>
                  <a:t>Donnez 1  adjectif pour décrire votre expérience d’aujourd’hui. Pourquoi ?</a:t>
                </a:r>
                <a:endParaRPr b="1" sz="12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/>
              </a:p>
            </p:txBody>
          </p:sp>
        </p:grpSp>
        <p:sp>
          <p:nvSpPr>
            <p:cNvPr id="58" name="Google Shape;58;p13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2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sp>
        <p:nvSpPr>
          <p:cNvPr id="59" name="Google Shape;59;p13"/>
          <p:cNvSpPr/>
          <p:nvPr/>
        </p:nvSpPr>
        <p:spPr>
          <a:xfrm rot="-438167">
            <a:off x="6344654" y="929118"/>
            <a:ext cx="1319302" cy="1732153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Comment allez vous ancrer en vous les apprentissages d’aujourd’hui ?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0" name="Google Shape;60;p13"/>
          <p:cNvSpPr/>
          <p:nvPr/>
        </p:nvSpPr>
        <p:spPr>
          <a:xfrm rot="-437771">
            <a:off x="6814412" y="2176972"/>
            <a:ext cx="548038" cy="54803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3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61" name="Google Shape;61;p13"/>
          <p:cNvSpPr txBox="1"/>
          <p:nvPr>
            <p:ph type="ctrTitle"/>
          </p:nvPr>
        </p:nvSpPr>
        <p:spPr>
          <a:xfrm>
            <a:off x="1293875" y="2916950"/>
            <a:ext cx="6714600" cy="10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Debriefing Cards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1293875" y="3944975"/>
            <a:ext cx="6714600" cy="3192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#OpenSeriousGame</a:t>
            </a:r>
            <a:endParaRPr sz="1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63" name="Google Shape;63;p13"/>
          <p:cNvGrpSpPr/>
          <p:nvPr/>
        </p:nvGrpSpPr>
        <p:grpSpPr>
          <a:xfrm rot="899960">
            <a:off x="4573609" y="740725"/>
            <a:ext cx="1732658" cy="2274622"/>
            <a:chOff x="919577" y="293587"/>
            <a:chExt cx="1732710" cy="2274690"/>
          </a:xfrm>
        </p:grpSpPr>
        <p:grpSp>
          <p:nvGrpSpPr>
            <p:cNvPr id="64" name="Google Shape;64;p13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65" name="Google Shape;65;p13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>
                    <a:solidFill>
                      <a:srgbClr val="FFFFFF"/>
                    </a:solidFill>
                  </a:rPr>
                  <a:t>Kirkpatrick - Apprentissages</a:t>
                </a:r>
                <a:endParaRPr i="1" sz="8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En 3 mots, qu’avez vous appris aujourd’hui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67" name="Google Shape;67;p13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2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68" name="Google Shape;68;p13"/>
          <p:cNvGrpSpPr/>
          <p:nvPr/>
        </p:nvGrpSpPr>
        <p:grpSpPr>
          <a:xfrm rot="-446147">
            <a:off x="3241273" y="657814"/>
            <a:ext cx="1732703" cy="2274681"/>
            <a:chOff x="160725" y="117875"/>
            <a:chExt cx="1918200" cy="2518200"/>
          </a:xfrm>
        </p:grpSpPr>
        <p:sp>
          <p:nvSpPr>
            <p:cNvPr id="69" name="Google Shape;69;p13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800">
                  <a:solidFill>
                    <a:schemeClr val="lt1"/>
                  </a:solidFill>
                </a:rPr>
                <a:t>Kirkpatrick - Réactions</a:t>
              </a:r>
              <a:endParaRPr i="1" sz="800">
                <a:solidFill>
                  <a:srgbClr val="FFFFFF"/>
                </a:solidFill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Donnez une note de satisfaction 1 à 10 et expliquez la.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</p:grpSp>
      <p:sp>
        <p:nvSpPr>
          <p:cNvPr id="71" name="Google Shape;71;p13"/>
          <p:cNvSpPr/>
          <p:nvPr/>
        </p:nvSpPr>
        <p:spPr>
          <a:xfrm rot="-445236">
            <a:off x="3919065" y="2176835"/>
            <a:ext cx="548191" cy="5481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1</a:t>
            </a:r>
            <a:endParaRPr b="1" sz="1800">
              <a:solidFill>
                <a:srgbClr val="FFFFFF"/>
              </a:solidFill>
            </a:endParaRPr>
          </a:p>
        </p:txBody>
      </p:sp>
      <p:grpSp>
        <p:nvGrpSpPr>
          <p:cNvPr id="72" name="Google Shape;72;p13"/>
          <p:cNvGrpSpPr/>
          <p:nvPr/>
        </p:nvGrpSpPr>
        <p:grpSpPr>
          <a:xfrm>
            <a:off x="1368577" y="740725"/>
            <a:ext cx="1732800" cy="2274600"/>
            <a:chOff x="919552" y="224750"/>
            <a:chExt cx="1732800" cy="2274600"/>
          </a:xfrm>
        </p:grpSpPr>
        <p:sp>
          <p:nvSpPr>
            <p:cNvPr id="73" name="Google Shape;73;p13"/>
            <p:cNvSpPr/>
            <p:nvPr/>
          </p:nvSpPr>
          <p:spPr>
            <a:xfrm>
              <a:off x="919552" y="224750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Comfortaa"/>
                  <a:ea typeface="Comfortaa"/>
                  <a:cs typeface="Comfortaa"/>
                  <a:sym typeface="Comfortaa"/>
                </a:rPr>
                <a:t>Debriefing Cards</a:t>
              </a:r>
              <a:endParaRPr b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fortaa"/>
                  <a:ea typeface="Comfortaa"/>
                  <a:cs typeface="Comfortaa"/>
                  <a:sym typeface="Comfortaa"/>
                </a:rPr>
                <a:t>Debriefez en intelligence collective d’une formation, </a:t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fortaa"/>
                  <a:ea typeface="Comfortaa"/>
                  <a:cs typeface="Comfortaa"/>
                  <a:sym typeface="Comfortaa"/>
                </a:rPr>
                <a:t>d’un Serious Game, d’un atelier pédagogique</a:t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pic>
          <p:nvPicPr>
            <p:cNvPr id="74" name="Google Shape;74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44649" y="2112926"/>
              <a:ext cx="277226" cy="2674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13"/>
            <p:cNvSpPr/>
            <p:nvPr/>
          </p:nvSpPr>
          <p:spPr>
            <a:xfrm>
              <a:off x="1368750" y="556050"/>
              <a:ext cx="513300" cy="342300"/>
            </a:xfrm>
            <a:prstGeom prst="wedgeEllipseCallout">
              <a:avLst>
                <a:gd fmla="val -68751" name="adj1"/>
                <a:gd fmla="val 51337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?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1799175" y="556050"/>
              <a:ext cx="513300" cy="342300"/>
            </a:xfrm>
            <a:prstGeom prst="wedgeEllipseCallout">
              <a:avLst>
                <a:gd fmla="val 74469" name="adj1"/>
                <a:gd fmla="val 70077" name="adj2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!</a:t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1003075" y="843000"/>
              <a:ext cx="224100" cy="3423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1027525" y="880500"/>
              <a:ext cx="175200" cy="2673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"/>
                <a:t>Question de debrief</a:t>
              </a:r>
              <a:endParaRPr sz="300"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72225" y="1085813"/>
              <a:ext cx="85800" cy="85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Google Shape;80;p13"/>
          <p:cNvGrpSpPr/>
          <p:nvPr/>
        </p:nvGrpSpPr>
        <p:grpSpPr>
          <a:xfrm>
            <a:off x="1293873" y="820286"/>
            <a:ext cx="1732800" cy="2274600"/>
            <a:chOff x="919552" y="224750"/>
            <a:chExt cx="1732800" cy="2274600"/>
          </a:xfrm>
        </p:grpSpPr>
        <p:sp>
          <p:nvSpPr>
            <p:cNvPr id="81" name="Google Shape;81;p13"/>
            <p:cNvSpPr/>
            <p:nvPr/>
          </p:nvSpPr>
          <p:spPr>
            <a:xfrm>
              <a:off x="919552" y="224750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Comfortaa"/>
                  <a:ea typeface="Comfortaa"/>
                  <a:cs typeface="Comfortaa"/>
                  <a:sym typeface="Comfortaa"/>
                </a:rPr>
                <a:t>Debriefing Cards</a:t>
              </a:r>
              <a:endParaRPr b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fortaa"/>
                  <a:ea typeface="Comfortaa"/>
                  <a:cs typeface="Comfortaa"/>
                  <a:sym typeface="Comfortaa"/>
                </a:rPr>
                <a:t>Debriefez en intelligence collective d’une formation, </a:t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fortaa"/>
                  <a:ea typeface="Comfortaa"/>
                  <a:cs typeface="Comfortaa"/>
                  <a:sym typeface="Comfortaa"/>
                </a:rPr>
                <a:t>d’un Serious Game, d’un atelier pédagogique</a:t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pic>
          <p:nvPicPr>
            <p:cNvPr id="82" name="Google Shape;82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44649" y="2112926"/>
              <a:ext cx="277226" cy="2674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3"/>
            <p:cNvSpPr/>
            <p:nvPr/>
          </p:nvSpPr>
          <p:spPr>
            <a:xfrm>
              <a:off x="1368750" y="556050"/>
              <a:ext cx="513300" cy="342300"/>
            </a:xfrm>
            <a:prstGeom prst="wedgeEllipseCallout">
              <a:avLst>
                <a:gd fmla="val -68751" name="adj1"/>
                <a:gd fmla="val 51337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?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1799175" y="556050"/>
              <a:ext cx="513300" cy="342300"/>
            </a:xfrm>
            <a:prstGeom prst="wedgeEllipseCallout">
              <a:avLst>
                <a:gd fmla="val 74469" name="adj1"/>
                <a:gd fmla="val 70077" name="adj2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!</a:t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1003075" y="843000"/>
              <a:ext cx="224100" cy="3423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027525" y="880500"/>
              <a:ext cx="175200" cy="2673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"/>
                <a:t>Question de debrief</a:t>
              </a:r>
              <a:endParaRPr sz="300"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1072225" y="1085813"/>
              <a:ext cx="85800" cy="85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22"/>
          <p:cNvGrpSpPr/>
          <p:nvPr/>
        </p:nvGrpSpPr>
        <p:grpSpPr>
          <a:xfrm>
            <a:off x="919577" y="293587"/>
            <a:ext cx="1732710" cy="2274690"/>
            <a:chOff x="919577" y="293587"/>
            <a:chExt cx="1732710" cy="2274690"/>
          </a:xfrm>
        </p:grpSpPr>
        <p:grpSp>
          <p:nvGrpSpPr>
            <p:cNvPr id="520" name="Google Shape;520;p22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521" name="Google Shape;521;p22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>
                    <a:solidFill>
                      <a:srgbClr val="FFFFFF"/>
                    </a:solidFill>
                  </a:rPr>
                  <a:t>Kirkpatrick - Comportements</a:t>
                </a:r>
                <a:endParaRPr i="1" sz="8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522" name="Google Shape;522;p22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Qu’allez vous changer dans vos habitudes, une fois  de retour dans votre quotidien 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523" name="Google Shape;523;p22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3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524" name="Google Shape;524;p22"/>
          <p:cNvGrpSpPr/>
          <p:nvPr/>
        </p:nvGrpSpPr>
        <p:grpSpPr>
          <a:xfrm>
            <a:off x="919577" y="2712937"/>
            <a:ext cx="1732710" cy="2274690"/>
            <a:chOff x="919577" y="293587"/>
            <a:chExt cx="1732710" cy="2274690"/>
          </a:xfrm>
        </p:grpSpPr>
        <p:grpSp>
          <p:nvGrpSpPr>
            <p:cNvPr id="525" name="Google Shape;525;p22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526" name="Google Shape;526;p22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800">
                    <a:solidFill>
                      <a:schemeClr val="lt1"/>
                    </a:solidFill>
                  </a:rPr>
                  <a:t>Kirkpatrick - Comportements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Quelles seront les difficultés pour mettre en application les apprentissages d’aujourd’hui ? Comment les surmonter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528" name="Google Shape;528;p22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3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529" name="Google Shape;529;p22"/>
          <p:cNvGrpSpPr/>
          <p:nvPr/>
        </p:nvGrpSpPr>
        <p:grpSpPr>
          <a:xfrm>
            <a:off x="2776952" y="293587"/>
            <a:ext cx="1732710" cy="2274690"/>
            <a:chOff x="919577" y="293587"/>
            <a:chExt cx="1732710" cy="2274690"/>
          </a:xfrm>
        </p:grpSpPr>
        <p:grpSp>
          <p:nvGrpSpPr>
            <p:cNvPr id="530" name="Google Shape;530;p22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531" name="Google Shape;531;p22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800">
                    <a:solidFill>
                      <a:schemeClr val="lt1"/>
                    </a:solidFill>
                  </a:rPr>
                  <a:t>Kirkpatrick - Comportements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532" name="Google Shape;532;p22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C</a:t>
                </a:r>
                <a:r>
                  <a:rPr b="1" lang="en" sz="1000"/>
                  <a:t>itez 1 situation dans laquelle vous vous comporterez (même un peu) différemment </a:t>
                </a:r>
                <a:r>
                  <a:rPr b="1" lang="en" sz="1000">
                    <a:solidFill>
                      <a:schemeClr val="dk1"/>
                    </a:solidFill>
                  </a:rPr>
                  <a:t>a</a:t>
                </a:r>
                <a:r>
                  <a:rPr b="1" lang="en" sz="1000">
                    <a:solidFill>
                      <a:schemeClr val="dk1"/>
                    </a:solidFill>
                  </a:rPr>
                  <a:t>près aujourd’hui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533" name="Google Shape;533;p22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3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534" name="Google Shape;534;p22"/>
          <p:cNvGrpSpPr/>
          <p:nvPr/>
        </p:nvGrpSpPr>
        <p:grpSpPr>
          <a:xfrm>
            <a:off x="2776952" y="2712937"/>
            <a:ext cx="1732710" cy="2274690"/>
            <a:chOff x="919577" y="293587"/>
            <a:chExt cx="1732710" cy="2274690"/>
          </a:xfrm>
        </p:grpSpPr>
        <p:grpSp>
          <p:nvGrpSpPr>
            <p:cNvPr id="535" name="Google Shape;535;p22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536" name="Google Shape;536;p22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800">
                    <a:solidFill>
                      <a:schemeClr val="lt1"/>
                    </a:solidFill>
                  </a:rPr>
                  <a:t>Kirkpatrick - Comportements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537" name="Google Shape;537;p22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Que pouvez-vous extraire de l’expérience d’aujourd’hui pour l’appliquer pour vous dès demain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538" name="Google Shape;538;p22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3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539" name="Google Shape;539;p22"/>
          <p:cNvGrpSpPr/>
          <p:nvPr/>
        </p:nvGrpSpPr>
        <p:grpSpPr>
          <a:xfrm>
            <a:off x="4634327" y="293587"/>
            <a:ext cx="1732710" cy="2274690"/>
            <a:chOff x="919577" y="293587"/>
            <a:chExt cx="1732710" cy="2274690"/>
          </a:xfrm>
        </p:grpSpPr>
        <p:grpSp>
          <p:nvGrpSpPr>
            <p:cNvPr id="540" name="Google Shape;540;p22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541" name="Google Shape;541;p22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800">
                    <a:solidFill>
                      <a:schemeClr val="lt1"/>
                    </a:solidFill>
                  </a:rPr>
                  <a:t>Kirkpatrick - Comportements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542" name="Google Shape;542;p22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Dans quelles situations allez vous appliquer les apprentissages d’aujourd’hui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543" name="Google Shape;543;p22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3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544" name="Google Shape;544;p22"/>
          <p:cNvGrpSpPr/>
          <p:nvPr/>
        </p:nvGrpSpPr>
        <p:grpSpPr>
          <a:xfrm>
            <a:off x="4634327" y="2712937"/>
            <a:ext cx="1732710" cy="2274690"/>
            <a:chOff x="919577" y="293587"/>
            <a:chExt cx="1732710" cy="2274690"/>
          </a:xfrm>
        </p:grpSpPr>
        <p:grpSp>
          <p:nvGrpSpPr>
            <p:cNvPr id="545" name="Google Shape;545;p22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546" name="Google Shape;546;p22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800">
                    <a:solidFill>
                      <a:schemeClr val="lt1"/>
                    </a:solidFill>
                  </a:rPr>
                  <a:t>Kirkpatrick - Comportements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Décrivez tout ce que vous allez réussir à changer d’ici 1 an, grâce à l’expérience d’aujourd’hui.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548" name="Google Shape;548;p22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3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549" name="Google Shape;549;p22"/>
          <p:cNvGrpSpPr/>
          <p:nvPr/>
        </p:nvGrpSpPr>
        <p:grpSpPr>
          <a:xfrm>
            <a:off x="6491702" y="293587"/>
            <a:ext cx="1732710" cy="2274690"/>
            <a:chOff x="919577" y="293587"/>
            <a:chExt cx="1732710" cy="2274690"/>
          </a:xfrm>
        </p:grpSpPr>
        <p:grpSp>
          <p:nvGrpSpPr>
            <p:cNvPr id="550" name="Google Shape;550;p22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551" name="Google Shape;551;p22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800">
                    <a:solidFill>
                      <a:schemeClr val="lt1"/>
                    </a:solidFill>
                  </a:rPr>
                  <a:t>Kirkpatrick - Comportements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Comment vérifier que vous avez bien intégré vos apprentissages, une fois de retour à votre quotidien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553" name="Google Shape;553;p22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3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554" name="Google Shape;554;p22"/>
          <p:cNvGrpSpPr/>
          <p:nvPr/>
        </p:nvGrpSpPr>
        <p:grpSpPr>
          <a:xfrm>
            <a:off x="6491702" y="2712937"/>
            <a:ext cx="1732710" cy="2274690"/>
            <a:chOff x="919577" y="293587"/>
            <a:chExt cx="1732710" cy="2274690"/>
          </a:xfrm>
        </p:grpSpPr>
        <p:grpSp>
          <p:nvGrpSpPr>
            <p:cNvPr id="555" name="Google Shape;555;p22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556" name="Google Shape;556;p22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800">
                    <a:solidFill>
                      <a:schemeClr val="lt1"/>
                    </a:solidFill>
                  </a:rPr>
                  <a:t>Kirkpatrick - Comportements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557" name="Google Shape;557;p22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/>
                  <a:t>Donnez 1  adjectif pour décrire votre expérience d’aujourd’hui. Pourquoi ?</a:t>
                </a:r>
                <a:endParaRPr b="1" sz="12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/>
              </a:p>
            </p:txBody>
          </p:sp>
        </p:grpSp>
        <p:sp>
          <p:nvSpPr>
            <p:cNvPr id="558" name="Google Shape;558;p22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2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sp>
        <p:nvSpPr>
          <p:cNvPr id="559" name="Google Shape;559;p22"/>
          <p:cNvSpPr/>
          <p:nvPr/>
        </p:nvSpPr>
        <p:spPr>
          <a:xfrm>
            <a:off x="6698332" y="2984198"/>
            <a:ext cx="1319400" cy="1732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Comment allez vous ancrer en vous les apprentissages d’aujourd’hui ?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560" name="Google Shape;560;p22"/>
          <p:cNvSpPr/>
          <p:nvPr/>
        </p:nvSpPr>
        <p:spPr>
          <a:xfrm>
            <a:off x="7083988" y="4237425"/>
            <a:ext cx="548100" cy="548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3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23"/>
          <p:cNvGrpSpPr/>
          <p:nvPr/>
        </p:nvGrpSpPr>
        <p:grpSpPr>
          <a:xfrm>
            <a:off x="919552" y="224750"/>
            <a:ext cx="1732800" cy="2274600"/>
            <a:chOff x="261840" y="245962"/>
            <a:chExt cx="1732800" cy="2274600"/>
          </a:xfrm>
        </p:grpSpPr>
        <p:sp>
          <p:nvSpPr>
            <p:cNvPr id="566" name="Google Shape;566;p23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/>
                <a:t>Deck</a:t>
              </a:r>
              <a:r>
                <a:rPr i="1" lang="en" sz="1200"/>
                <a:t> </a:t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/>
                <a:t>Modèle de </a:t>
              </a:r>
              <a:r>
                <a:rPr i="1" lang="en" sz="1200">
                  <a:solidFill>
                    <a:schemeClr val="dk1"/>
                  </a:solidFill>
                </a:rPr>
                <a:t>Kirkpatrick </a:t>
              </a:r>
              <a:endParaRPr i="1" sz="1200"/>
            </a:p>
          </p:txBody>
        </p:sp>
        <p:grpSp>
          <p:nvGrpSpPr>
            <p:cNvPr id="567" name="Google Shape;567;p23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568" name="Google Shape;568;p23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569" name="Google Shape;569;p23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570" name="Google Shape;570;p23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571" name="Google Shape;571;p23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572" name="Google Shape;572;p23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573" name="Google Shape;573;p23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574" name="Google Shape;574;p23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575" name="Google Shape;575;p23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576" name="Google Shape;576;p23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577" name="Google Shape;577;p23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grpSp>
        <p:nvGrpSpPr>
          <p:cNvPr id="578" name="Google Shape;578;p23"/>
          <p:cNvGrpSpPr/>
          <p:nvPr/>
        </p:nvGrpSpPr>
        <p:grpSpPr>
          <a:xfrm>
            <a:off x="4634252" y="224800"/>
            <a:ext cx="1732800" cy="2274600"/>
            <a:chOff x="261840" y="245962"/>
            <a:chExt cx="1732800" cy="2274600"/>
          </a:xfrm>
        </p:grpSpPr>
        <p:sp>
          <p:nvSpPr>
            <p:cNvPr id="579" name="Google Shape;579;p23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</a:t>
              </a:r>
              <a:r>
                <a:rPr i="1" lang="en" sz="1200">
                  <a:solidFill>
                    <a:schemeClr val="dk1"/>
                  </a:solidFill>
                </a:rPr>
                <a:t>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Modèle de Kirkpatrick </a:t>
              </a:r>
              <a:endParaRPr i="1" sz="1200"/>
            </a:p>
          </p:txBody>
        </p:sp>
        <p:grpSp>
          <p:nvGrpSpPr>
            <p:cNvPr id="580" name="Google Shape;580;p23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581" name="Google Shape;581;p23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582" name="Google Shape;582;p23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583" name="Google Shape;583;p23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584" name="Google Shape;584;p23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585" name="Google Shape;585;p23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586" name="Google Shape;586;p23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587" name="Google Shape;587;p23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588" name="Google Shape;588;p23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589" name="Google Shape;589;p23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590" name="Google Shape;590;p23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grpSp>
        <p:nvGrpSpPr>
          <p:cNvPr id="591" name="Google Shape;591;p23"/>
          <p:cNvGrpSpPr/>
          <p:nvPr/>
        </p:nvGrpSpPr>
        <p:grpSpPr>
          <a:xfrm>
            <a:off x="6491627" y="224800"/>
            <a:ext cx="1732800" cy="2274600"/>
            <a:chOff x="261840" y="245962"/>
            <a:chExt cx="1732800" cy="2274600"/>
          </a:xfrm>
        </p:grpSpPr>
        <p:sp>
          <p:nvSpPr>
            <p:cNvPr id="592" name="Google Shape;592;p23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</a:t>
              </a:r>
              <a:r>
                <a:rPr i="1" lang="en" sz="1200">
                  <a:solidFill>
                    <a:schemeClr val="dk1"/>
                  </a:solidFill>
                </a:rPr>
                <a:t>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Modèle de Kirkpatrick </a:t>
              </a:r>
              <a:endParaRPr i="1" sz="1200"/>
            </a:p>
          </p:txBody>
        </p:sp>
        <p:grpSp>
          <p:nvGrpSpPr>
            <p:cNvPr id="593" name="Google Shape;593;p23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594" name="Google Shape;594;p23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595" name="Google Shape;595;p23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596" name="Google Shape;596;p23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597" name="Google Shape;597;p23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598" name="Google Shape;598;p23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599" name="Google Shape;599;p23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600" name="Google Shape;600;p23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601" name="Google Shape;601;p23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602" name="Google Shape;602;p23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603" name="Google Shape;603;p23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grpSp>
        <p:nvGrpSpPr>
          <p:cNvPr id="604" name="Google Shape;604;p23"/>
          <p:cNvGrpSpPr/>
          <p:nvPr/>
        </p:nvGrpSpPr>
        <p:grpSpPr>
          <a:xfrm>
            <a:off x="919552" y="2644125"/>
            <a:ext cx="1732800" cy="2274600"/>
            <a:chOff x="261840" y="245962"/>
            <a:chExt cx="1732800" cy="2274600"/>
          </a:xfrm>
        </p:grpSpPr>
        <p:sp>
          <p:nvSpPr>
            <p:cNvPr id="605" name="Google Shape;605;p23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</a:t>
              </a:r>
              <a:r>
                <a:rPr i="1" lang="en" sz="1200">
                  <a:solidFill>
                    <a:schemeClr val="dk1"/>
                  </a:solidFill>
                </a:rPr>
                <a:t>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Modèle de Kirkpatrick </a:t>
              </a:r>
              <a:endParaRPr i="1" sz="1200"/>
            </a:p>
          </p:txBody>
        </p:sp>
        <p:grpSp>
          <p:nvGrpSpPr>
            <p:cNvPr id="606" name="Google Shape;606;p23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607" name="Google Shape;607;p23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608" name="Google Shape;608;p23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609" name="Google Shape;609;p23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610" name="Google Shape;610;p23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611" name="Google Shape;611;p23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612" name="Google Shape;612;p23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613" name="Google Shape;613;p23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614" name="Google Shape;614;p23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615" name="Google Shape;615;p23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616" name="Google Shape;616;p23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grpSp>
        <p:nvGrpSpPr>
          <p:cNvPr id="617" name="Google Shape;617;p23"/>
          <p:cNvGrpSpPr/>
          <p:nvPr/>
        </p:nvGrpSpPr>
        <p:grpSpPr>
          <a:xfrm>
            <a:off x="2776877" y="2644175"/>
            <a:ext cx="1732800" cy="2274600"/>
            <a:chOff x="261840" y="245962"/>
            <a:chExt cx="1732800" cy="2274600"/>
          </a:xfrm>
        </p:grpSpPr>
        <p:sp>
          <p:nvSpPr>
            <p:cNvPr id="618" name="Google Shape;618;p23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</a:t>
              </a:r>
              <a:r>
                <a:rPr i="1" lang="en" sz="1200">
                  <a:solidFill>
                    <a:schemeClr val="dk1"/>
                  </a:solidFill>
                </a:rPr>
                <a:t>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Modèle de Kirkpatrick </a:t>
              </a:r>
              <a:endParaRPr i="1" sz="1200"/>
            </a:p>
          </p:txBody>
        </p:sp>
        <p:grpSp>
          <p:nvGrpSpPr>
            <p:cNvPr id="619" name="Google Shape;619;p23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620" name="Google Shape;620;p23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621" name="Google Shape;621;p23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622" name="Google Shape;622;p23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623" name="Google Shape;623;p23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624" name="Google Shape;624;p23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625" name="Google Shape;625;p23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626" name="Google Shape;626;p23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627" name="Google Shape;627;p23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628" name="Google Shape;628;p23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629" name="Google Shape;629;p23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grpSp>
        <p:nvGrpSpPr>
          <p:cNvPr id="630" name="Google Shape;630;p23"/>
          <p:cNvGrpSpPr/>
          <p:nvPr/>
        </p:nvGrpSpPr>
        <p:grpSpPr>
          <a:xfrm>
            <a:off x="4634252" y="2644175"/>
            <a:ext cx="1732800" cy="2274600"/>
            <a:chOff x="261840" y="245962"/>
            <a:chExt cx="1732800" cy="2274600"/>
          </a:xfrm>
        </p:grpSpPr>
        <p:sp>
          <p:nvSpPr>
            <p:cNvPr id="631" name="Google Shape;631;p23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</a:t>
              </a:r>
              <a:r>
                <a:rPr i="1" lang="en" sz="1200">
                  <a:solidFill>
                    <a:schemeClr val="dk1"/>
                  </a:solidFill>
                </a:rPr>
                <a:t>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Modèle de Kirkpatrick </a:t>
              </a:r>
              <a:endParaRPr i="1" sz="1200"/>
            </a:p>
          </p:txBody>
        </p:sp>
        <p:grpSp>
          <p:nvGrpSpPr>
            <p:cNvPr id="632" name="Google Shape;632;p23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633" name="Google Shape;633;p23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634" name="Google Shape;634;p23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635" name="Google Shape;635;p23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636" name="Google Shape;636;p23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637" name="Google Shape;637;p23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638" name="Google Shape;638;p23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639" name="Google Shape;639;p23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640" name="Google Shape;640;p23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641" name="Google Shape;641;p23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642" name="Google Shape;642;p23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grpSp>
        <p:nvGrpSpPr>
          <p:cNvPr id="643" name="Google Shape;643;p23"/>
          <p:cNvGrpSpPr/>
          <p:nvPr/>
        </p:nvGrpSpPr>
        <p:grpSpPr>
          <a:xfrm>
            <a:off x="6491627" y="2644175"/>
            <a:ext cx="1732800" cy="2274600"/>
            <a:chOff x="261840" y="245962"/>
            <a:chExt cx="1732800" cy="2274600"/>
          </a:xfrm>
        </p:grpSpPr>
        <p:sp>
          <p:nvSpPr>
            <p:cNvPr id="644" name="Google Shape;644;p23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</a:t>
              </a:r>
              <a:r>
                <a:rPr i="1" lang="en" sz="1200">
                  <a:solidFill>
                    <a:schemeClr val="dk1"/>
                  </a:solidFill>
                </a:rPr>
                <a:t>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Modèle de Kirkpatrick </a:t>
              </a:r>
              <a:endParaRPr i="1" sz="1200"/>
            </a:p>
          </p:txBody>
        </p:sp>
        <p:grpSp>
          <p:nvGrpSpPr>
            <p:cNvPr id="645" name="Google Shape;645;p23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646" name="Google Shape;646;p23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647" name="Google Shape;647;p23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648" name="Google Shape;648;p23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649" name="Google Shape;649;p23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650" name="Google Shape;650;p23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651" name="Google Shape;651;p23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652" name="Google Shape;652;p23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653" name="Google Shape;653;p23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654" name="Google Shape;654;p23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655" name="Google Shape;655;p23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grpSp>
        <p:nvGrpSpPr>
          <p:cNvPr id="656" name="Google Shape;656;p23"/>
          <p:cNvGrpSpPr/>
          <p:nvPr/>
        </p:nvGrpSpPr>
        <p:grpSpPr>
          <a:xfrm>
            <a:off x="2776877" y="224800"/>
            <a:ext cx="1732800" cy="2274600"/>
            <a:chOff x="261840" y="245962"/>
            <a:chExt cx="1732800" cy="2274600"/>
          </a:xfrm>
        </p:grpSpPr>
        <p:sp>
          <p:nvSpPr>
            <p:cNvPr id="657" name="Google Shape;657;p23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</a:t>
              </a:r>
              <a:r>
                <a:rPr i="1" lang="en" sz="1200">
                  <a:solidFill>
                    <a:schemeClr val="dk1"/>
                  </a:solidFill>
                </a:rPr>
                <a:t>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Modèle de Kirkpatrick </a:t>
              </a:r>
              <a:endParaRPr i="1" sz="1200"/>
            </a:p>
          </p:txBody>
        </p:sp>
        <p:grpSp>
          <p:nvGrpSpPr>
            <p:cNvPr id="658" name="Google Shape;658;p23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659" name="Google Shape;659;p23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660" name="Google Shape;660;p23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661" name="Google Shape;661;p23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662" name="Google Shape;662;p23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663" name="Google Shape;663;p23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664" name="Google Shape;664;p23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665" name="Google Shape;665;p23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666" name="Google Shape;666;p23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667" name="Google Shape;667;p23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668" name="Google Shape;668;p23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sp>
        <p:nvSpPr>
          <p:cNvPr id="669" name="Google Shape;669;p23"/>
          <p:cNvSpPr txBox="1"/>
          <p:nvPr/>
        </p:nvSpPr>
        <p:spPr>
          <a:xfrm rot="5400000">
            <a:off x="-521712" y="2260725"/>
            <a:ext cx="1551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Verso des cartes</a:t>
            </a:r>
            <a:endParaRPr/>
          </a:p>
        </p:txBody>
      </p:sp>
      <p:pic>
        <p:nvPicPr>
          <p:cNvPr id="670" name="Google Shape;6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49559" y="1455684"/>
            <a:ext cx="208750" cy="2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24"/>
          <p:cNvGrpSpPr/>
          <p:nvPr/>
        </p:nvGrpSpPr>
        <p:grpSpPr>
          <a:xfrm>
            <a:off x="919577" y="293587"/>
            <a:ext cx="1732710" cy="2274690"/>
            <a:chOff x="919577" y="293587"/>
            <a:chExt cx="1732710" cy="2274690"/>
          </a:xfrm>
        </p:grpSpPr>
        <p:grpSp>
          <p:nvGrpSpPr>
            <p:cNvPr id="676" name="Google Shape;676;p24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677" name="Google Shape;677;p24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0000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Kirkpatrick - résultats</a:t>
                </a:r>
                <a:endParaRPr i="1" sz="10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678" name="Google Shape;678;p24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chemeClr val="dk1"/>
                    </a:solidFill>
                  </a:rPr>
                  <a:t>Quelles pourraient être des conséquences positives de l’expérience d’aujourd’hui, inattendues par les organisateur(-trices) </a:t>
                </a:r>
                <a:r>
                  <a:rPr b="1" lang="en" sz="800">
                    <a:solidFill>
                      <a:schemeClr val="dk1"/>
                    </a:solidFill>
                  </a:rPr>
                  <a:t>?</a:t>
                </a:r>
                <a:endParaRPr b="1" sz="8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79" name="Google Shape;679;p24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4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680" name="Google Shape;680;p24"/>
          <p:cNvGrpSpPr/>
          <p:nvPr/>
        </p:nvGrpSpPr>
        <p:grpSpPr>
          <a:xfrm>
            <a:off x="919577" y="2712937"/>
            <a:ext cx="1732710" cy="2274690"/>
            <a:chOff x="919577" y="293587"/>
            <a:chExt cx="1732710" cy="2274690"/>
          </a:xfrm>
        </p:grpSpPr>
        <p:grpSp>
          <p:nvGrpSpPr>
            <p:cNvPr id="681" name="Google Shape;681;p24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682" name="Google Shape;682;p24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0000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200">
                    <a:solidFill>
                      <a:schemeClr val="lt1"/>
                    </a:solidFill>
                  </a:rPr>
                  <a:t>Debriefing Cards</a:t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200">
                    <a:solidFill>
                      <a:schemeClr val="lt1"/>
                    </a:solidFill>
                  </a:rPr>
                  <a:t>Debriefing Cards</a:t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000">
                    <a:solidFill>
                      <a:schemeClr val="lt1"/>
                    </a:solidFill>
                  </a:rPr>
                  <a:t>Kirkpatrick - résultats</a:t>
                </a:r>
                <a:endParaRPr i="1" sz="10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200">
                    <a:solidFill>
                      <a:schemeClr val="lt1"/>
                    </a:solidFill>
                  </a:rPr>
                  <a:t>Modèle de Kirkpatrick</a:t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683" name="Google Shape;683;p24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Dans les faits et les chiffres, à quoi vous aidera l’expérience d’aujourd’hui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684" name="Google Shape;684;p24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4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685" name="Google Shape;685;p24"/>
          <p:cNvGrpSpPr/>
          <p:nvPr/>
        </p:nvGrpSpPr>
        <p:grpSpPr>
          <a:xfrm>
            <a:off x="2776952" y="293587"/>
            <a:ext cx="1732710" cy="2274690"/>
            <a:chOff x="919577" y="293587"/>
            <a:chExt cx="1732710" cy="2274690"/>
          </a:xfrm>
        </p:grpSpPr>
        <p:grpSp>
          <p:nvGrpSpPr>
            <p:cNvPr id="686" name="Google Shape;686;p24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687" name="Google Shape;687;p24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0000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200">
                    <a:solidFill>
                      <a:schemeClr val="lt1"/>
                    </a:solidFill>
                  </a:rPr>
                  <a:t>Debriefing Cards</a:t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200">
                    <a:solidFill>
                      <a:schemeClr val="lt1"/>
                    </a:solidFill>
                  </a:rPr>
                  <a:t>Debriefing Cards</a:t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000">
                    <a:solidFill>
                      <a:schemeClr val="lt1"/>
                    </a:solidFill>
                  </a:rPr>
                  <a:t>Kirkpatrick - résultats</a:t>
                </a:r>
                <a:endParaRPr i="1" sz="10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200">
                    <a:solidFill>
                      <a:schemeClr val="lt1"/>
                    </a:solidFill>
                  </a:rPr>
                  <a:t>Modèle de Kirkpatrick</a:t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688" name="Google Shape;688;p24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Comment l’expérience d’aujourd’hui va-t-elle changer votre entourage ou votre entreprise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689" name="Google Shape;689;p24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4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690" name="Google Shape;690;p24"/>
          <p:cNvGrpSpPr/>
          <p:nvPr/>
        </p:nvGrpSpPr>
        <p:grpSpPr>
          <a:xfrm>
            <a:off x="2776952" y="2712937"/>
            <a:ext cx="1732710" cy="2274690"/>
            <a:chOff x="919577" y="293587"/>
            <a:chExt cx="1732710" cy="2274690"/>
          </a:xfrm>
        </p:grpSpPr>
        <p:grpSp>
          <p:nvGrpSpPr>
            <p:cNvPr id="691" name="Google Shape;691;p24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692" name="Google Shape;692;p24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0000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200">
                    <a:solidFill>
                      <a:schemeClr val="lt1"/>
                    </a:solidFill>
                  </a:rPr>
                  <a:t>Debriefing Cards</a:t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200">
                    <a:solidFill>
                      <a:schemeClr val="lt1"/>
                    </a:solidFill>
                  </a:rPr>
                  <a:t>Debriefing Cards</a:t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000">
                    <a:solidFill>
                      <a:schemeClr val="lt1"/>
                    </a:solidFill>
                  </a:rPr>
                  <a:t>Kirkpatrick - résultats</a:t>
                </a:r>
                <a:endParaRPr i="1" sz="10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200">
                    <a:solidFill>
                      <a:schemeClr val="lt1"/>
                    </a:solidFill>
                  </a:rPr>
                  <a:t>Modèle de Kirkpatrick</a:t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693" name="Google Shape;693;p24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Selon vous, qu’est ce qui va s’améliorer dans votre entreprise après l’expérience d’aujourd’hui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694" name="Google Shape;694;p24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4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695" name="Google Shape;695;p24"/>
          <p:cNvGrpSpPr/>
          <p:nvPr/>
        </p:nvGrpSpPr>
        <p:grpSpPr>
          <a:xfrm>
            <a:off x="4634327" y="293587"/>
            <a:ext cx="1732710" cy="2274690"/>
            <a:chOff x="919577" y="293587"/>
            <a:chExt cx="1732710" cy="2274690"/>
          </a:xfrm>
        </p:grpSpPr>
        <p:grpSp>
          <p:nvGrpSpPr>
            <p:cNvPr id="696" name="Google Shape;696;p24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697" name="Google Shape;697;p24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0000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200">
                    <a:solidFill>
                      <a:schemeClr val="lt1"/>
                    </a:solidFill>
                  </a:rPr>
                  <a:t>Debriefing Cards</a:t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200">
                    <a:solidFill>
                      <a:schemeClr val="lt1"/>
                    </a:solidFill>
                  </a:rPr>
                  <a:t>Debriefing Cards</a:t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000">
                    <a:solidFill>
                      <a:schemeClr val="lt1"/>
                    </a:solidFill>
                  </a:rPr>
                  <a:t>Kirkpatrick - résultats</a:t>
                </a:r>
                <a:endParaRPr i="1" sz="10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200">
                    <a:solidFill>
                      <a:schemeClr val="lt1"/>
                    </a:solidFill>
                  </a:rPr>
                  <a:t>Modèle de Kirkpatrick</a:t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698" name="Google Shape;698;p24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Selon vous, comment et quand mesurer les conséquences positives de l’expérience d’aujourd’hui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699" name="Google Shape;699;p24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4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700" name="Google Shape;700;p24"/>
          <p:cNvGrpSpPr/>
          <p:nvPr/>
        </p:nvGrpSpPr>
        <p:grpSpPr>
          <a:xfrm>
            <a:off x="4634327" y="2712937"/>
            <a:ext cx="1732710" cy="2274690"/>
            <a:chOff x="919577" y="293587"/>
            <a:chExt cx="1732710" cy="2274690"/>
          </a:xfrm>
        </p:grpSpPr>
        <p:grpSp>
          <p:nvGrpSpPr>
            <p:cNvPr id="701" name="Google Shape;701;p24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702" name="Google Shape;702;p24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0000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200">
                    <a:solidFill>
                      <a:schemeClr val="lt1"/>
                    </a:solidFill>
                  </a:rPr>
                  <a:t>Debriefing Cards</a:t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200">
                    <a:solidFill>
                      <a:schemeClr val="lt1"/>
                    </a:solidFill>
                  </a:rPr>
                  <a:t>Debriefing Cards</a:t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000">
                    <a:solidFill>
                      <a:schemeClr val="lt1"/>
                    </a:solidFill>
                  </a:rPr>
                  <a:t>Kirkpatrick - résultats</a:t>
                </a:r>
                <a:endParaRPr i="1" sz="10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200">
                    <a:solidFill>
                      <a:schemeClr val="lt1"/>
                    </a:solidFill>
                  </a:rPr>
                  <a:t>Modèle de Kirkpatrick</a:t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703" name="Google Shape;703;p24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Quels sont les résultats attendus DEMAIN de l’effort que vous avez tous fourni aujourd’hui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704" name="Google Shape;704;p24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4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705" name="Google Shape;705;p24"/>
          <p:cNvGrpSpPr/>
          <p:nvPr/>
        </p:nvGrpSpPr>
        <p:grpSpPr>
          <a:xfrm>
            <a:off x="6491702" y="293587"/>
            <a:ext cx="1732710" cy="2274690"/>
            <a:chOff x="919577" y="293587"/>
            <a:chExt cx="1732710" cy="2274690"/>
          </a:xfrm>
        </p:grpSpPr>
        <p:grpSp>
          <p:nvGrpSpPr>
            <p:cNvPr id="706" name="Google Shape;706;p24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707" name="Google Shape;707;p24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0000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200">
                    <a:solidFill>
                      <a:schemeClr val="lt1"/>
                    </a:solidFill>
                  </a:rPr>
                  <a:t>Debriefing Cards</a:t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200">
                    <a:solidFill>
                      <a:schemeClr val="lt1"/>
                    </a:solidFill>
                  </a:rPr>
                  <a:t>Debriefing Cards</a:t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000">
                    <a:solidFill>
                      <a:schemeClr val="lt1"/>
                    </a:solidFill>
                  </a:rPr>
                  <a:t>Kirkpatrick - résultats</a:t>
                </a:r>
                <a:endParaRPr i="1" sz="10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200">
                    <a:solidFill>
                      <a:schemeClr val="lt1"/>
                    </a:solidFill>
                  </a:rPr>
                  <a:t>Modèle de Kirkpatrick</a:t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708" name="Google Shape;708;p24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Selon vous, dans quels buts est-ce que l’expérience  d’aujourd’hui a été organisée ? 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Pensez-vous les atteindre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709" name="Google Shape;709;p24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4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710" name="Google Shape;710;p24"/>
          <p:cNvGrpSpPr/>
          <p:nvPr/>
        </p:nvGrpSpPr>
        <p:grpSpPr>
          <a:xfrm>
            <a:off x="6491702" y="2712937"/>
            <a:ext cx="1732710" cy="2274690"/>
            <a:chOff x="919577" y="293587"/>
            <a:chExt cx="1732710" cy="2274690"/>
          </a:xfrm>
        </p:grpSpPr>
        <p:grpSp>
          <p:nvGrpSpPr>
            <p:cNvPr id="711" name="Google Shape;711;p24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712" name="Google Shape;712;p24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0000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200">
                    <a:solidFill>
                      <a:schemeClr val="lt1"/>
                    </a:solidFill>
                  </a:rPr>
                  <a:t>Debriefing Cards</a:t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200">
                    <a:solidFill>
                      <a:schemeClr val="lt1"/>
                    </a:solidFill>
                  </a:rPr>
                  <a:t>Debriefing Cards</a:t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000">
                    <a:solidFill>
                      <a:schemeClr val="lt1"/>
                    </a:solidFill>
                  </a:rPr>
                  <a:t>Kirkpatrick - résultats</a:t>
                </a:r>
                <a:endParaRPr i="1" sz="10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200">
                    <a:solidFill>
                      <a:schemeClr val="lt1"/>
                    </a:solidFill>
                  </a:rPr>
                  <a:t>Modèle de Kirkpatrick</a:t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713" name="Google Shape;713;p24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000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/>
                  <a:t>Donnez 1  adjectif pour décrire votre expérience d’aujourd’hui. Pourquoi ?</a:t>
                </a:r>
                <a:endParaRPr b="1" sz="12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/>
              </a:p>
            </p:txBody>
          </p:sp>
        </p:grpSp>
        <p:sp>
          <p:nvSpPr>
            <p:cNvPr id="714" name="Google Shape;714;p24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2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sp>
        <p:nvSpPr>
          <p:cNvPr id="715" name="Google Shape;715;p24"/>
          <p:cNvSpPr/>
          <p:nvPr/>
        </p:nvSpPr>
        <p:spPr>
          <a:xfrm>
            <a:off x="6698332" y="2984198"/>
            <a:ext cx="1319400" cy="1732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Citez 3 choses qui changeront dans votre entreprise grâce à aujourd’hui (ex : R.o.I, ventes, Absentéïsme, conflits, … selon ce que vous débriefez)</a:t>
            </a:r>
            <a:endParaRPr b="1" sz="800"/>
          </a:p>
        </p:txBody>
      </p:sp>
      <p:sp>
        <p:nvSpPr>
          <p:cNvPr id="716" name="Google Shape;716;p24"/>
          <p:cNvSpPr/>
          <p:nvPr/>
        </p:nvSpPr>
        <p:spPr>
          <a:xfrm>
            <a:off x="7083988" y="4237425"/>
            <a:ext cx="548100" cy="5481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4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25"/>
          <p:cNvSpPr txBox="1"/>
          <p:nvPr>
            <p:ph type="title"/>
          </p:nvPr>
        </p:nvSpPr>
        <p:spPr>
          <a:xfrm>
            <a:off x="2756725" y="511975"/>
            <a:ext cx="6075600" cy="115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Deck HAD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Hier-Aujourd’hui-Demain</a:t>
            </a:r>
            <a:endParaRPr/>
          </a:p>
        </p:txBody>
      </p:sp>
      <p:sp>
        <p:nvSpPr>
          <p:cNvPr id="722" name="Google Shape;722;p25"/>
          <p:cNvSpPr txBox="1"/>
          <p:nvPr/>
        </p:nvSpPr>
        <p:spPr>
          <a:xfrm>
            <a:off x="3400475" y="1751050"/>
            <a:ext cx="4950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 deck Hier-Aujourd’hui-Demain participe à ancrer un changement après une expérience de formation. S’applique bien aux formations liées au changement de comportement.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Phase HIER : </a:t>
            </a:r>
            <a:r>
              <a:rPr lang="en">
                <a:solidFill>
                  <a:schemeClr val="dk1"/>
                </a:solidFill>
              </a:rPr>
              <a:t>Les participant(e)s font le lien avec le passé, s’expriment sur leur perception du passé, le réinterprètent après l’expérience de formation.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Phase AUJOURD’HUI :</a:t>
            </a:r>
            <a:r>
              <a:rPr lang="en">
                <a:solidFill>
                  <a:schemeClr val="dk1"/>
                </a:solidFill>
              </a:rPr>
              <a:t> Elles/Ils s’expriment ensuite sur l’expérience qu’ils/elles viennent de vivre, le choc, les nouveautés, les surprises, autant que les similarités et les familiarités.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Phase DEMAIN : </a:t>
            </a:r>
            <a:r>
              <a:rPr lang="en">
                <a:solidFill>
                  <a:schemeClr val="dk1"/>
                </a:solidFill>
              </a:rPr>
              <a:t>Enfin, ils/elles s’expriment sur le futur qu’ils décident individuellement ou collectivement d’engager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3" name="Google Shape;723;p25"/>
          <p:cNvSpPr/>
          <p:nvPr/>
        </p:nvSpPr>
        <p:spPr>
          <a:xfrm>
            <a:off x="652227" y="1229925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Debriefing Cards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</a:rPr>
              <a:t>Deck HAD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Hier 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→ Aujourd’hui 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→ Demain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</p:txBody>
      </p:sp>
      <p:pic>
        <p:nvPicPr>
          <p:cNvPr id="724" name="Google Shape;7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850" y="1813138"/>
            <a:ext cx="679525" cy="6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p26"/>
          <p:cNvGrpSpPr/>
          <p:nvPr/>
        </p:nvGrpSpPr>
        <p:grpSpPr>
          <a:xfrm>
            <a:off x="919577" y="293587"/>
            <a:ext cx="1732710" cy="2274690"/>
            <a:chOff x="919577" y="293587"/>
            <a:chExt cx="1732710" cy="2274690"/>
          </a:xfrm>
        </p:grpSpPr>
        <p:grpSp>
          <p:nvGrpSpPr>
            <p:cNvPr id="730" name="Google Shape;730;p26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731" name="Google Shape;731;p26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134F5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HAD - Hier </a:t>
                </a:r>
                <a:endParaRPr i="1" sz="10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732" name="Google Shape;732;p26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La formation que vous venez de vivre vous a peut-être rappelé des expériences PASSÉES. Si oui lesquelles ?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733" name="Google Shape;733;p26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H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734" name="Google Shape;734;p26"/>
          <p:cNvGrpSpPr/>
          <p:nvPr/>
        </p:nvGrpSpPr>
        <p:grpSpPr>
          <a:xfrm>
            <a:off x="2776952" y="293587"/>
            <a:ext cx="1732710" cy="2274690"/>
            <a:chOff x="919577" y="293587"/>
            <a:chExt cx="1732710" cy="2274690"/>
          </a:xfrm>
        </p:grpSpPr>
        <p:grpSp>
          <p:nvGrpSpPr>
            <p:cNvPr id="735" name="Google Shape;735;p26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736" name="Google Shape;736;p26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134F5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HAD - Hier </a:t>
                </a:r>
                <a:endParaRPr i="1" sz="10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737" name="Google Shape;737;p26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Sur quelles situations </a:t>
                </a:r>
                <a:r>
                  <a:rPr b="1" lang="en" sz="1000">
                    <a:solidFill>
                      <a:schemeClr val="dk1"/>
                    </a:solidFill>
                  </a:rPr>
                  <a:t>PASSÉES </a:t>
                </a:r>
                <a:r>
                  <a:rPr b="1" lang="en" sz="1000">
                    <a:solidFill>
                      <a:schemeClr val="dk1"/>
                    </a:solidFill>
                  </a:rPr>
                  <a:t>avez vous changé de point de vue après la formation d’aujourd’hui?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738" name="Google Shape;738;p26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H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739" name="Google Shape;739;p26"/>
          <p:cNvGrpSpPr/>
          <p:nvPr/>
        </p:nvGrpSpPr>
        <p:grpSpPr>
          <a:xfrm>
            <a:off x="4634327" y="293587"/>
            <a:ext cx="1732710" cy="2274690"/>
            <a:chOff x="919577" y="293587"/>
            <a:chExt cx="1732710" cy="2274690"/>
          </a:xfrm>
        </p:grpSpPr>
        <p:grpSp>
          <p:nvGrpSpPr>
            <p:cNvPr id="740" name="Google Shape;740;p26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741" name="Google Shape;741;p26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134F5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HAD - Hier </a:t>
                </a:r>
                <a:endParaRPr i="1" sz="10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742" name="Google Shape;742;p26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Quelles habitudes ou comportements de votre passé avez vous remis en  question aujourd’hui ?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743" name="Google Shape;743;p26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H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744" name="Google Shape;744;p26"/>
          <p:cNvGrpSpPr/>
          <p:nvPr/>
        </p:nvGrpSpPr>
        <p:grpSpPr>
          <a:xfrm>
            <a:off x="6491702" y="293587"/>
            <a:ext cx="1732710" cy="2274690"/>
            <a:chOff x="919577" y="293587"/>
            <a:chExt cx="1732710" cy="2274690"/>
          </a:xfrm>
        </p:grpSpPr>
        <p:grpSp>
          <p:nvGrpSpPr>
            <p:cNvPr id="745" name="Google Shape;745;p26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746" name="Google Shape;746;p26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134F5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HAD - Hier </a:t>
                </a:r>
                <a:endParaRPr i="1" sz="10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747" name="Google Shape;747;p26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Quelles apprentissages passés vous ont permis de réussir dans la formation  aujourd’hui ?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748" name="Google Shape;748;p26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H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749" name="Google Shape;749;p26"/>
          <p:cNvGrpSpPr/>
          <p:nvPr/>
        </p:nvGrpSpPr>
        <p:grpSpPr>
          <a:xfrm>
            <a:off x="919590" y="2712962"/>
            <a:ext cx="1732710" cy="2274690"/>
            <a:chOff x="919577" y="293587"/>
            <a:chExt cx="1732710" cy="2274690"/>
          </a:xfrm>
        </p:grpSpPr>
        <p:grpSp>
          <p:nvGrpSpPr>
            <p:cNvPr id="750" name="Google Shape;750;p26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751" name="Google Shape;751;p26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134F5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HAD - Hier </a:t>
                </a:r>
                <a:endParaRPr i="1" sz="10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2" name="Google Shape;752;p26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Quelles expériences passées vous ont servi aujourd’hui ?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753" name="Google Shape;753;p26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H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754" name="Google Shape;754;p26"/>
          <p:cNvGrpSpPr/>
          <p:nvPr/>
        </p:nvGrpSpPr>
        <p:grpSpPr>
          <a:xfrm>
            <a:off x="2776965" y="2712962"/>
            <a:ext cx="1732710" cy="2274690"/>
            <a:chOff x="919577" y="293587"/>
            <a:chExt cx="1732710" cy="2274690"/>
          </a:xfrm>
        </p:grpSpPr>
        <p:grpSp>
          <p:nvGrpSpPr>
            <p:cNvPr id="755" name="Google Shape;755;p26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756" name="Google Shape;756;p26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134F5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HAD - Hier </a:t>
                </a:r>
                <a:endParaRPr i="1" sz="10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7" name="Google Shape;757;p26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Parmi ce qui a été présenté dans la formation, quels SAVOIRS aviez vous déjà ? Quels savoir- faire ?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758" name="Google Shape;758;p26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H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759" name="Google Shape;759;p26"/>
          <p:cNvGrpSpPr/>
          <p:nvPr/>
        </p:nvGrpSpPr>
        <p:grpSpPr>
          <a:xfrm>
            <a:off x="4634340" y="2712962"/>
            <a:ext cx="1732710" cy="2274690"/>
            <a:chOff x="919577" y="293587"/>
            <a:chExt cx="1732710" cy="2274690"/>
          </a:xfrm>
        </p:grpSpPr>
        <p:grpSp>
          <p:nvGrpSpPr>
            <p:cNvPr id="760" name="Google Shape;760;p26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761" name="Google Shape;761;p26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134F5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HAD - Hier </a:t>
                </a:r>
                <a:endParaRPr i="1" sz="10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762" name="Google Shape;762;p26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800">
                    <a:solidFill>
                      <a:schemeClr val="dk1"/>
                    </a:solidFill>
                  </a:rPr>
                  <a:t>A</a:t>
                </a:r>
                <a:r>
                  <a:rPr b="1" lang="en" sz="800">
                    <a:solidFill>
                      <a:schemeClr val="dk1"/>
                    </a:solidFill>
                  </a:rPr>
                  <a:t>u regard de ce que vous appris aujourd’hui, </a:t>
                </a:r>
                <a:endParaRPr b="1" sz="8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chemeClr val="dk1"/>
                    </a:solidFill>
                  </a:rPr>
                  <a:t> si vous pouviez revivre des situations passées différemment, lesquelles et comment ? </a:t>
                </a:r>
                <a:endParaRPr b="1" sz="8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763" name="Google Shape;763;p26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H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764" name="Google Shape;764;p26"/>
          <p:cNvGrpSpPr/>
          <p:nvPr/>
        </p:nvGrpSpPr>
        <p:grpSpPr>
          <a:xfrm>
            <a:off x="6491715" y="2712962"/>
            <a:ext cx="1732710" cy="2274690"/>
            <a:chOff x="919577" y="293587"/>
            <a:chExt cx="1732710" cy="2274690"/>
          </a:xfrm>
        </p:grpSpPr>
        <p:grpSp>
          <p:nvGrpSpPr>
            <p:cNvPr id="765" name="Google Shape;765;p26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766" name="Google Shape;766;p26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134F5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HAD - Hier </a:t>
                </a:r>
                <a:endParaRPr i="1" sz="10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767" name="Google Shape;767;p26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A quelles autres formations passées pourriez vous comparer la formation d’aujourd’hui ?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768" name="Google Shape;768;p26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H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7"/>
          <p:cNvGrpSpPr/>
          <p:nvPr/>
        </p:nvGrpSpPr>
        <p:grpSpPr>
          <a:xfrm>
            <a:off x="919477" y="293625"/>
            <a:ext cx="1732800" cy="2274600"/>
            <a:chOff x="919477" y="293625"/>
            <a:chExt cx="1732800" cy="2274600"/>
          </a:xfrm>
        </p:grpSpPr>
        <p:sp>
          <p:nvSpPr>
            <p:cNvPr id="774" name="Google Shape;774;p27"/>
            <p:cNvSpPr/>
            <p:nvPr/>
          </p:nvSpPr>
          <p:spPr>
            <a:xfrm>
              <a:off x="919477" y="2936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HAD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Hier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Aujourd’hui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Demain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</p:txBody>
        </p:sp>
        <p:pic>
          <p:nvPicPr>
            <p:cNvPr id="775" name="Google Shape;775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46138" y="876838"/>
              <a:ext cx="679525" cy="67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6" name="Google Shape;776;p27"/>
          <p:cNvGrpSpPr/>
          <p:nvPr/>
        </p:nvGrpSpPr>
        <p:grpSpPr>
          <a:xfrm>
            <a:off x="919502" y="2713000"/>
            <a:ext cx="1732800" cy="2274600"/>
            <a:chOff x="919502" y="2713000"/>
            <a:chExt cx="1732800" cy="2274600"/>
          </a:xfrm>
        </p:grpSpPr>
        <p:sp>
          <p:nvSpPr>
            <p:cNvPr id="777" name="Google Shape;777;p27"/>
            <p:cNvSpPr/>
            <p:nvPr/>
          </p:nvSpPr>
          <p:spPr>
            <a:xfrm>
              <a:off x="919502" y="2713000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HAD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Hier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Aujourd’hui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Demain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</p:txBody>
        </p:sp>
        <p:pic>
          <p:nvPicPr>
            <p:cNvPr id="778" name="Google Shape;778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46125" y="3296213"/>
              <a:ext cx="679525" cy="67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9" name="Google Shape;779;p27"/>
          <p:cNvGrpSpPr/>
          <p:nvPr/>
        </p:nvGrpSpPr>
        <p:grpSpPr>
          <a:xfrm>
            <a:off x="2776890" y="293625"/>
            <a:ext cx="1732800" cy="2274600"/>
            <a:chOff x="919477" y="293625"/>
            <a:chExt cx="1732800" cy="2274600"/>
          </a:xfrm>
        </p:grpSpPr>
        <p:sp>
          <p:nvSpPr>
            <p:cNvPr id="780" name="Google Shape;780;p27"/>
            <p:cNvSpPr/>
            <p:nvPr/>
          </p:nvSpPr>
          <p:spPr>
            <a:xfrm>
              <a:off x="919477" y="2936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HAD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Hier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Aujourd’hui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Demain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</p:txBody>
        </p:sp>
        <p:pic>
          <p:nvPicPr>
            <p:cNvPr id="781" name="Google Shape;781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46100" y="876838"/>
              <a:ext cx="679525" cy="67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2" name="Google Shape;782;p27"/>
          <p:cNvGrpSpPr/>
          <p:nvPr/>
        </p:nvGrpSpPr>
        <p:grpSpPr>
          <a:xfrm>
            <a:off x="2776915" y="2713000"/>
            <a:ext cx="1732800" cy="2274600"/>
            <a:chOff x="919502" y="2713000"/>
            <a:chExt cx="1732800" cy="2274600"/>
          </a:xfrm>
        </p:grpSpPr>
        <p:sp>
          <p:nvSpPr>
            <p:cNvPr id="783" name="Google Shape;783;p27"/>
            <p:cNvSpPr/>
            <p:nvPr/>
          </p:nvSpPr>
          <p:spPr>
            <a:xfrm>
              <a:off x="919502" y="2713000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HAD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Hier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Aujourd’hui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Demain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</p:txBody>
        </p:sp>
        <p:pic>
          <p:nvPicPr>
            <p:cNvPr id="784" name="Google Shape;784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46125" y="3296213"/>
              <a:ext cx="679525" cy="67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5" name="Google Shape;785;p27"/>
          <p:cNvGrpSpPr/>
          <p:nvPr/>
        </p:nvGrpSpPr>
        <p:grpSpPr>
          <a:xfrm>
            <a:off x="4634352" y="293575"/>
            <a:ext cx="1732800" cy="2274600"/>
            <a:chOff x="919477" y="293625"/>
            <a:chExt cx="1732800" cy="2274600"/>
          </a:xfrm>
        </p:grpSpPr>
        <p:sp>
          <p:nvSpPr>
            <p:cNvPr id="786" name="Google Shape;786;p27"/>
            <p:cNvSpPr/>
            <p:nvPr/>
          </p:nvSpPr>
          <p:spPr>
            <a:xfrm>
              <a:off x="919477" y="2936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HAD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Hier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Aujourd’hui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Demain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</p:txBody>
        </p:sp>
        <p:pic>
          <p:nvPicPr>
            <p:cNvPr id="787" name="Google Shape;787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46100" y="876838"/>
              <a:ext cx="679525" cy="67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8" name="Google Shape;788;p27"/>
          <p:cNvGrpSpPr/>
          <p:nvPr/>
        </p:nvGrpSpPr>
        <p:grpSpPr>
          <a:xfrm>
            <a:off x="4634377" y="2712950"/>
            <a:ext cx="1732800" cy="2274600"/>
            <a:chOff x="919502" y="2713000"/>
            <a:chExt cx="1732800" cy="2274600"/>
          </a:xfrm>
        </p:grpSpPr>
        <p:sp>
          <p:nvSpPr>
            <p:cNvPr id="789" name="Google Shape;789;p27"/>
            <p:cNvSpPr/>
            <p:nvPr/>
          </p:nvSpPr>
          <p:spPr>
            <a:xfrm>
              <a:off x="919502" y="2713000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HAD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Hier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Aujourd’hui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Demain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</p:txBody>
        </p:sp>
        <p:pic>
          <p:nvPicPr>
            <p:cNvPr id="790" name="Google Shape;790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46125" y="3296213"/>
              <a:ext cx="679525" cy="67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1" name="Google Shape;791;p27"/>
          <p:cNvGrpSpPr/>
          <p:nvPr/>
        </p:nvGrpSpPr>
        <p:grpSpPr>
          <a:xfrm>
            <a:off x="6491765" y="293575"/>
            <a:ext cx="1732800" cy="2274600"/>
            <a:chOff x="919477" y="293625"/>
            <a:chExt cx="1732800" cy="2274600"/>
          </a:xfrm>
        </p:grpSpPr>
        <p:sp>
          <p:nvSpPr>
            <p:cNvPr id="792" name="Google Shape;792;p27"/>
            <p:cNvSpPr/>
            <p:nvPr/>
          </p:nvSpPr>
          <p:spPr>
            <a:xfrm>
              <a:off x="919477" y="2936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HAD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Hier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Aujourd’hui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Demain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</p:txBody>
        </p:sp>
        <p:pic>
          <p:nvPicPr>
            <p:cNvPr id="793" name="Google Shape;793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46100" y="876838"/>
              <a:ext cx="679525" cy="67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4" name="Google Shape;794;p27"/>
          <p:cNvGrpSpPr/>
          <p:nvPr/>
        </p:nvGrpSpPr>
        <p:grpSpPr>
          <a:xfrm>
            <a:off x="6491790" y="2712950"/>
            <a:ext cx="1732800" cy="2274600"/>
            <a:chOff x="919502" y="2713000"/>
            <a:chExt cx="1732800" cy="2274600"/>
          </a:xfrm>
        </p:grpSpPr>
        <p:sp>
          <p:nvSpPr>
            <p:cNvPr id="795" name="Google Shape;795;p27"/>
            <p:cNvSpPr/>
            <p:nvPr/>
          </p:nvSpPr>
          <p:spPr>
            <a:xfrm>
              <a:off x="919502" y="2713000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HAD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Hier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Aujourd’hui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Demain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</p:txBody>
        </p:sp>
        <p:pic>
          <p:nvPicPr>
            <p:cNvPr id="796" name="Google Shape;796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46125" y="3296213"/>
              <a:ext cx="679525" cy="679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28"/>
          <p:cNvGrpSpPr/>
          <p:nvPr/>
        </p:nvGrpSpPr>
        <p:grpSpPr>
          <a:xfrm>
            <a:off x="919577" y="293587"/>
            <a:ext cx="1732710" cy="2274690"/>
            <a:chOff x="919577" y="293587"/>
            <a:chExt cx="1732710" cy="2274690"/>
          </a:xfrm>
        </p:grpSpPr>
        <p:grpSp>
          <p:nvGrpSpPr>
            <p:cNvPr id="802" name="Google Shape;802;p28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803" name="Google Shape;803;p28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9900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HAD - Aujourd’hui</a:t>
                </a:r>
                <a:endParaRPr i="1" sz="10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804" name="Google Shape;804;p28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Qu’est-ce qui vous a marqué dans l’expérience d’aujourd’hui ?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805" name="Google Shape;805;p28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A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806" name="Google Shape;806;p28"/>
          <p:cNvGrpSpPr/>
          <p:nvPr/>
        </p:nvGrpSpPr>
        <p:grpSpPr>
          <a:xfrm>
            <a:off x="2776952" y="293587"/>
            <a:ext cx="1732710" cy="2274690"/>
            <a:chOff x="919577" y="293587"/>
            <a:chExt cx="1732710" cy="2274690"/>
          </a:xfrm>
        </p:grpSpPr>
        <p:grpSp>
          <p:nvGrpSpPr>
            <p:cNvPr id="807" name="Google Shape;807;p28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808" name="Google Shape;808;p28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9900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HAD - Aujourd’hui</a:t>
                </a:r>
                <a:endParaRPr i="1" sz="10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809" name="Google Shape;809;p28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Qu’avez vous découvert de nouveau aujourd’hui ? 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810" name="Google Shape;810;p28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A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811" name="Google Shape;811;p28"/>
          <p:cNvGrpSpPr/>
          <p:nvPr/>
        </p:nvGrpSpPr>
        <p:grpSpPr>
          <a:xfrm>
            <a:off x="4634327" y="293587"/>
            <a:ext cx="1732710" cy="2274690"/>
            <a:chOff x="919577" y="293587"/>
            <a:chExt cx="1732710" cy="2274690"/>
          </a:xfrm>
        </p:grpSpPr>
        <p:grpSp>
          <p:nvGrpSpPr>
            <p:cNvPr id="812" name="Google Shape;812;p28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813" name="Google Shape;813;p28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9900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HAD - Aujourd’hui</a:t>
                </a:r>
                <a:endParaRPr i="1" sz="10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Comment vous sentez vous après l’expérience d’aujourd’hui ? 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815" name="Google Shape;815;p28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A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816" name="Google Shape;816;p28"/>
          <p:cNvGrpSpPr/>
          <p:nvPr/>
        </p:nvGrpSpPr>
        <p:grpSpPr>
          <a:xfrm>
            <a:off x="6491702" y="293587"/>
            <a:ext cx="1732710" cy="2274690"/>
            <a:chOff x="919577" y="293587"/>
            <a:chExt cx="1732710" cy="2274690"/>
          </a:xfrm>
        </p:grpSpPr>
        <p:grpSp>
          <p:nvGrpSpPr>
            <p:cNvPr id="817" name="Google Shape;817;p28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818" name="Google Shape;818;p28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9900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HAD - Aujourd’hui</a:t>
                </a:r>
                <a:endParaRPr i="1" sz="10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819" name="Google Shape;819;p28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Qu’avez vous retenu d’aujourd’hui ?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820" name="Google Shape;820;p28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A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821" name="Google Shape;821;p28"/>
          <p:cNvGrpSpPr/>
          <p:nvPr/>
        </p:nvGrpSpPr>
        <p:grpSpPr>
          <a:xfrm>
            <a:off x="6491727" y="2712962"/>
            <a:ext cx="1732710" cy="2274690"/>
            <a:chOff x="919577" y="293587"/>
            <a:chExt cx="1732710" cy="2274690"/>
          </a:xfrm>
        </p:grpSpPr>
        <p:grpSp>
          <p:nvGrpSpPr>
            <p:cNvPr id="822" name="Google Shape;822;p28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823" name="Google Shape;823;p28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9900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HAD - Aujourd’hui</a:t>
                </a:r>
                <a:endParaRPr i="1" sz="10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4" name="Google Shape;824;p28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Quelles choses ne vous ont PAS étonné(e)(s) aujourd’hui ? 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825" name="Google Shape;825;p28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A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826" name="Google Shape;826;p28"/>
          <p:cNvGrpSpPr/>
          <p:nvPr/>
        </p:nvGrpSpPr>
        <p:grpSpPr>
          <a:xfrm>
            <a:off x="4634352" y="2712962"/>
            <a:ext cx="1732710" cy="2274690"/>
            <a:chOff x="919577" y="293587"/>
            <a:chExt cx="1732710" cy="2274690"/>
          </a:xfrm>
        </p:grpSpPr>
        <p:grpSp>
          <p:nvGrpSpPr>
            <p:cNvPr id="827" name="Google Shape;827;p28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828" name="Google Shape;828;p28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9900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HAD - Aujourd’hui</a:t>
                </a:r>
                <a:endParaRPr i="1" sz="10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9" name="Google Shape;829;p28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A quel point vous êtes vous senti impliqué(e) aujourd’hui ? Pour quelles raisons ?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830" name="Google Shape;830;p28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A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831" name="Google Shape;831;p28"/>
          <p:cNvGrpSpPr/>
          <p:nvPr/>
        </p:nvGrpSpPr>
        <p:grpSpPr>
          <a:xfrm>
            <a:off x="2776977" y="2712962"/>
            <a:ext cx="1732710" cy="2274690"/>
            <a:chOff x="919577" y="293587"/>
            <a:chExt cx="1732710" cy="2274690"/>
          </a:xfrm>
        </p:grpSpPr>
        <p:grpSp>
          <p:nvGrpSpPr>
            <p:cNvPr id="832" name="Google Shape;832;p28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833" name="Google Shape;833;p28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9900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HAD - Aujourd’hui</a:t>
                </a:r>
                <a:endParaRPr i="1" sz="10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834" name="Google Shape;834;p28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Citez une chose qui vous a plu aujourd’hui (s’il y a) et une chose qui vous a déplu (s’il y a).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835" name="Google Shape;835;p28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A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836" name="Google Shape;836;p28"/>
          <p:cNvGrpSpPr/>
          <p:nvPr/>
        </p:nvGrpSpPr>
        <p:grpSpPr>
          <a:xfrm>
            <a:off x="919602" y="2712962"/>
            <a:ext cx="1732710" cy="2274690"/>
            <a:chOff x="919577" y="293587"/>
            <a:chExt cx="1732710" cy="2274690"/>
          </a:xfrm>
        </p:grpSpPr>
        <p:grpSp>
          <p:nvGrpSpPr>
            <p:cNvPr id="837" name="Google Shape;837;p28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838" name="Google Shape;838;p28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9900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HAD - Aujourd’hui</a:t>
                </a:r>
                <a:endParaRPr i="1" sz="10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839" name="Google Shape;839;p28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Résumez l’expérience d’aujourd’hui en 1 phrase.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840" name="Google Shape;840;p28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A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29"/>
          <p:cNvGrpSpPr/>
          <p:nvPr/>
        </p:nvGrpSpPr>
        <p:grpSpPr>
          <a:xfrm>
            <a:off x="919477" y="293625"/>
            <a:ext cx="1732800" cy="2274600"/>
            <a:chOff x="919477" y="293625"/>
            <a:chExt cx="1732800" cy="2274600"/>
          </a:xfrm>
        </p:grpSpPr>
        <p:sp>
          <p:nvSpPr>
            <p:cNvPr id="846" name="Google Shape;846;p29"/>
            <p:cNvSpPr/>
            <p:nvPr/>
          </p:nvSpPr>
          <p:spPr>
            <a:xfrm>
              <a:off x="919477" y="2936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HAD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Hier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Aujourd’hui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Demain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</p:txBody>
        </p:sp>
        <p:pic>
          <p:nvPicPr>
            <p:cNvPr id="847" name="Google Shape;847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46100" y="876838"/>
              <a:ext cx="679525" cy="67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8" name="Google Shape;848;p29"/>
          <p:cNvGrpSpPr/>
          <p:nvPr/>
        </p:nvGrpSpPr>
        <p:grpSpPr>
          <a:xfrm>
            <a:off x="919502" y="2713000"/>
            <a:ext cx="1732800" cy="2274600"/>
            <a:chOff x="919502" y="2713000"/>
            <a:chExt cx="1732800" cy="2274600"/>
          </a:xfrm>
        </p:grpSpPr>
        <p:sp>
          <p:nvSpPr>
            <p:cNvPr id="849" name="Google Shape;849;p29"/>
            <p:cNvSpPr/>
            <p:nvPr/>
          </p:nvSpPr>
          <p:spPr>
            <a:xfrm>
              <a:off x="919502" y="2713000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HAD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Hier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Aujourd’hui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Demain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</p:txBody>
        </p:sp>
        <p:pic>
          <p:nvPicPr>
            <p:cNvPr id="850" name="Google Shape;850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46125" y="3296213"/>
              <a:ext cx="679525" cy="67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1" name="Google Shape;851;p29"/>
          <p:cNvGrpSpPr/>
          <p:nvPr/>
        </p:nvGrpSpPr>
        <p:grpSpPr>
          <a:xfrm>
            <a:off x="2776890" y="293625"/>
            <a:ext cx="1732800" cy="2274600"/>
            <a:chOff x="919477" y="293625"/>
            <a:chExt cx="1732800" cy="2274600"/>
          </a:xfrm>
        </p:grpSpPr>
        <p:sp>
          <p:nvSpPr>
            <p:cNvPr id="852" name="Google Shape;852;p29"/>
            <p:cNvSpPr/>
            <p:nvPr/>
          </p:nvSpPr>
          <p:spPr>
            <a:xfrm>
              <a:off x="919477" y="2936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HAD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Hier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Aujourd’hui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Demain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</p:txBody>
        </p:sp>
        <p:pic>
          <p:nvPicPr>
            <p:cNvPr id="853" name="Google Shape;853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46100" y="876838"/>
              <a:ext cx="679525" cy="67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4" name="Google Shape;854;p29"/>
          <p:cNvGrpSpPr/>
          <p:nvPr/>
        </p:nvGrpSpPr>
        <p:grpSpPr>
          <a:xfrm>
            <a:off x="2776915" y="2713000"/>
            <a:ext cx="1732800" cy="2274600"/>
            <a:chOff x="919502" y="2713000"/>
            <a:chExt cx="1732800" cy="2274600"/>
          </a:xfrm>
        </p:grpSpPr>
        <p:sp>
          <p:nvSpPr>
            <p:cNvPr id="855" name="Google Shape;855;p29"/>
            <p:cNvSpPr/>
            <p:nvPr/>
          </p:nvSpPr>
          <p:spPr>
            <a:xfrm>
              <a:off x="919502" y="2713000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HAD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Hier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Aujourd’hui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Demain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</p:txBody>
        </p:sp>
        <p:pic>
          <p:nvPicPr>
            <p:cNvPr id="856" name="Google Shape;856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46125" y="3296213"/>
              <a:ext cx="679525" cy="67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7" name="Google Shape;857;p29"/>
          <p:cNvGrpSpPr/>
          <p:nvPr/>
        </p:nvGrpSpPr>
        <p:grpSpPr>
          <a:xfrm>
            <a:off x="4634352" y="293575"/>
            <a:ext cx="1732800" cy="2274600"/>
            <a:chOff x="919477" y="293625"/>
            <a:chExt cx="1732800" cy="2274600"/>
          </a:xfrm>
        </p:grpSpPr>
        <p:sp>
          <p:nvSpPr>
            <p:cNvPr id="858" name="Google Shape;858;p29"/>
            <p:cNvSpPr/>
            <p:nvPr/>
          </p:nvSpPr>
          <p:spPr>
            <a:xfrm>
              <a:off x="919477" y="2936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HAD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Hier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Aujourd’hui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Demain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</p:txBody>
        </p:sp>
        <p:pic>
          <p:nvPicPr>
            <p:cNvPr id="859" name="Google Shape;859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46100" y="876838"/>
              <a:ext cx="679525" cy="67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0" name="Google Shape;860;p29"/>
          <p:cNvGrpSpPr/>
          <p:nvPr/>
        </p:nvGrpSpPr>
        <p:grpSpPr>
          <a:xfrm>
            <a:off x="4634377" y="2712950"/>
            <a:ext cx="1732800" cy="2274600"/>
            <a:chOff x="919502" y="2713000"/>
            <a:chExt cx="1732800" cy="2274600"/>
          </a:xfrm>
        </p:grpSpPr>
        <p:sp>
          <p:nvSpPr>
            <p:cNvPr id="861" name="Google Shape;861;p29"/>
            <p:cNvSpPr/>
            <p:nvPr/>
          </p:nvSpPr>
          <p:spPr>
            <a:xfrm>
              <a:off x="919502" y="2713000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HAD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Hier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Aujourd’hui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Demain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</p:txBody>
        </p:sp>
        <p:pic>
          <p:nvPicPr>
            <p:cNvPr id="862" name="Google Shape;862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46125" y="3296213"/>
              <a:ext cx="679525" cy="67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3" name="Google Shape;863;p29"/>
          <p:cNvGrpSpPr/>
          <p:nvPr/>
        </p:nvGrpSpPr>
        <p:grpSpPr>
          <a:xfrm>
            <a:off x="6491765" y="293575"/>
            <a:ext cx="1732800" cy="2274600"/>
            <a:chOff x="919477" y="293625"/>
            <a:chExt cx="1732800" cy="2274600"/>
          </a:xfrm>
        </p:grpSpPr>
        <p:sp>
          <p:nvSpPr>
            <p:cNvPr id="864" name="Google Shape;864;p29"/>
            <p:cNvSpPr/>
            <p:nvPr/>
          </p:nvSpPr>
          <p:spPr>
            <a:xfrm>
              <a:off x="919477" y="2936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HAD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Hier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Aujourd’hui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Demain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</p:txBody>
        </p:sp>
        <p:pic>
          <p:nvPicPr>
            <p:cNvPr id="865" name="Google Shape;865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46100" y="876838"/>
              <a:ext cx="679525" cy="67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6" name="Google Shape;866;p29"/>
          <p:cNvGrpSpPr/>
          <p:nvPr/>
        </p:nvGrpSpPr>
        <p:grpSpPr>
          <a:xfrm>
            <a:off x="6491790" y="2712950"/>
            <a:ext cx="1732800" cy="2274600"/>
            <a:chOff x="919502" y="2713000"/>
            <a:chExt cx="1732800" cy="2274600"/>
          </a:xfrm>
        </p:grpSpPr>
        <p:sp>
          <p:nvSpPr>
            <p:cNvPr id="867" name="Google Shape;867;p29"/>
            <p:cNvSpPr/>
            <p:nvPr/>
          </p:nvSpPr>
          <p:spPr>
            <a:xfrm>
              <a:off x="919502" y="2713000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HAD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Hier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Aujourd’hui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Demain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</p:txBody>
        </p:sp>
        <p:pic>
          <p:nvPicPr>
            <p:cNvPr id="868" name="Google Shape;868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46125" y="3296213"/>
              <a:ext cx="679525" cy="679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30"/>
          <p:cNvGrpSpPr/>
          <p:nvPr/>
        </p:nvGrpSpPr>
        <p:grpSpPr>
          <a:xfrm>
            <a:off x="919577" y="293587"/>
            <a:ext cx="1732710" cy="2274690"/>
            <a:chOff x="919577" y="293587"/>
            <a:chExt cx="1732710" cy="2274690"/>
          </a:xfrm>
        </p:grpSpPr>
        <p:grpSp>
          <p:nvGrpSpPr>
            <p:cNvPr id="874" name="Google Shape;874;p30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875" name="Google Shape;875;p30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BF9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HAD - Demain</a:t>
                </a:r>
                <a:endParaRPr i="1" sz="10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876" name="Google Shape;876;p30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Au regard d’aujourd’hui, qu’allez vous changer dès demain ?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877" name="Google Shape;877;p30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D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878" name="Google Shape;878;p30"/>
          <p:cNvGrpSpPr/>
          <p:nvPr/>
        </p:nvGrpSpPr>
        <p:grpSpPr>
          <a:xfrm>
            <a:off x="919602" y="2712962"/>
            <a:ext cx="1732710" cy="2274690"/>
            <a:chOff x="919577" y="293587"/>
            <a:chExt cx="1732710" cy="2274690"/>
          </a:xfrm>
        </p:grpSpPr>
        <p:grpSp>
          <p:nvGrpSpPr>
            <p:cNvPr id="879" name="Google Shape;879;p30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880" name="Google Shape;880;p30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BF9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HAD - Demain</a:t>
                </a:r>
                <a:endParaRPr i="1" sz="10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881" name="Google Shape;881;p30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Quels seront les résultats FUTURS de vos apprentissages d’aujourd’hui ?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882" name="Google Shape;882;p30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D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883" name="Google Shape;883;p30"/>
          <p:cNvGrpSpPr/>
          <p:nvPr/>
        </p:nvGrpSpPr>
        <p:grpSpPr>
          <a:xfrm>
            <a:off x="2776940" y="293587"/>
            <a:ext cx="1732710" cy="2274690"/>
            <a:chOff x="919577" y="293587"/>
            <a:chExt cx="1732710" cy="2274690"/>
          </a:xfrm>
        </p:grpSpPr>
        <p:grpSp>
          <p:nvGrpSpPr>
            <p:cNvPr id="884" name="Google Shape;884;p30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885" name="Google Shape;885;p30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BF9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HAD - Demain</a:t>
                </a:r>
                <a:endParaRPr i="1" sz="10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886" name="Google Shape;886;p30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Votre perception du futur a-t-elle changé entre AVANT et </a:t>
                </a:r>
                <a:r>
                  <a:rPr b="1" lang="en" sz="1000">
                    <a:solidFill>
                      <a:schemeClr val="dk1"/>
                    </a:solidFill>
                  </a:rPr>
                  <a:t>APRÈS</a:t>
                </a:r>
                <a:r>
                  <a:rPr b="1" lang="en" sz="1000">
                    <a:solidFill>
                      <a:schemeClr val="dk1"/>
                    </a:solidFill>
                  </a:rPr>
                  <a:t> la formation ? Si oui, pourquoi et comment ?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887" name="Google Shape;887;p30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D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888" name="Google Shape;888;p30"/>
          <p:cNvGrpSpPr/>
          <p:nvPr/>
        </p:nvGrpSpPr>
        <p:grpSpPr>
          <a:xfrm>
            <a:off x="2776965" y="2712962"/>
            <a:ext cx="1732710" cy="2274690"/>
            <a:chOff x="919577" y="293587"/>
            <a:chExt cx="1732710" cy="2274690"/>
          </a:xfrm>
        </p:grpSpPr>
        <p:grpSp>
          <p:nvGrpSpPr>
            <p:cNvPr id="889" name="Google Shape;889;p30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890" name="Google Shape;890;p30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BF9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HAD - Demain</a:t>
                </a:r>
                <a:endParaRPr i="1" sz="10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891" name="Google Shape;891;p30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Quels problèmes allez-vous éviter DANS LE FUTUR grâce à ce que vous avez appris aujourd’hui ?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892" name="Google Shape;892;p30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D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893" name="Google Shape;893;p30"/>
          <p:cNvGrpSpPr/>
          <p:nvPr/>
        </p:nvGrpSpPr>
        <p:grpSpPr>
          <a:xfrm>
            <a:off x="4634352" y="293587"/>
            <a:ext cx="1732710" cy="2274690"/>
            <a:chOff x="919577" y="293587"/>
            <a:chExt cx="1732710" cy="2274690"/>
          </a:xfrm>
        </p:grpSpPr>
        <p:grpSp>
          <p:nvGrpSpPr>
            <p:cNvPr id="894" name="Google Shape;894;p30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895" name="Google Shape;895;p30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BF9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HAD - Demain</a:t>
                </a:r>
                <a:endParaRPr i="1" sz="10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896" name="Google Shape;896;p30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Parmi ce que vous avez appris ou vécu aujourd’hui, qu’allez vous LE PLUS  réutiliser demain ?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897" name="Google Shape;897;p30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D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898" name="Google Shape;898;p30"/>
          <p:cNvGrpSpPr/>
          <p:nvPr/>
        </p:nvGrpSpPr>
        <p:grpSpPr>
          <a:xfrm>
            <a:off x="4634377" y="2712962"/>
            <a:ext cx="1732710" cy="2274690"/>
            <a:chOff x="919577" y="293587"/>
            <a:chExt cx="1732710" cy="2274690"/>
          </a:xfrm>
        </p:grpSpPr>
        <p:grpSp>
          <p:nvGrpSpPr>
            <p:cNvPr id="899" name="Google Shape;899;p30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900" name="Google Shape;900;p30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BF9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HAD - Demain</a:t>
                </a:r>
                <a:endParaRPr i="1" sz="10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901" name="Google Shape;901;p30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Que pourriez vous faire dans le futur pour continuer ce que vous avez fait aujourd’hui ?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902" name="Google Shape;902;p30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D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903" name="Google Shape;903;p30"/>
          <p:cNvGrpSpPr/>
          <p:nvPr/>
        </p:nvGrpSpPr>
        <p:grpSpPr>
          <a:xfrm>
            <a:off x="6491715" y="293587"/>
            <a:ext cx="1732710" cy="2274690"/>
            <a:chOff x="919577" y="293587"/>
            <a:chExt cx="1732710" cy="2274690"/>
          </a:xfrm>
        </p:grpSpPr>
        <p:grpSp>
          <p:nvGrpSpPr>
            <p:cNvPr id="904" name="Google Shape;904;p30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905" name="Google Shape;905;p30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BF9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HAD - Demain</a:t>
                </a:r>
                <a:endParaRPr i="1" sz="10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906" name="Google Shape;906;p30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Qu’allez vous faire demain pour ancrer ou développer vos apprentissages d’aujourd’hui ? 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907" name="Google Shape;907;p30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D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908" name="Google Shape;908;p30"/>
          <p:cNvGrpSpPr/>
          <p:nvPr/>
        </p:nvGrpSpPr>
        <p:grpSpPr>
          <a:xfrm>
            <a:off x="6491740" y="2712962"/>
            <a:ext cx="1732710" cy="2274690"/>
            <a:chOff x="919577" y="293587"/>
            <a:chExt cx="1732710" cy="2274690"/>
          </a:xfrm>
        </p:grpSpPr>
        <p:grpSp>
          <p:nvGrpSpPr>
            <p:cNvPr id="909" name="Google Shape;909;p30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910" name="Google Shape;910;p30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BF9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HAD - Demain</a:t>
                </a:r>
                <a:endParaRPr i="1" sz="10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911" name="Google Shape;911;p30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Grâce à aujourd’hui, demain, vous serez différent(e)(s). Décrivez vos changements.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912" name="Google Shape;912;p30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D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7" name="Google Shape;917;p31"/>
          <p:cNvGrpSpPr/>
          <p:nvPr/>
        </p:nvGrpSpPr>
        <p:grpSpPr>
          <a:xfrm>
            <a:off x="919477" y="293625"/>
            <a:ext cx="1732800" cy="2274600"/>
            <a:chOff x="919477" y="293625"/>
            <a:chExt cx="1732800" cy="2274600"/>
          </a:xfrm>
        </p:grpSpPr>
        <p:sp>
          <p:nvSpPr>
            <p:cNvPr id="918" name="Google Shape;918;p31"/>
            <p:cNvSpPr/>
            <p:nvPr/>
          </p:nvSpPr>
          <p:spPr>
            <a:xfrm>
              <a:off x="919477" y="2936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HAD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Hier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Aujourd’hui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Demain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</p:txBody>
        </p:sp>
        <p:pic>
          <p:nvPicPr>
            <p:cNvPr id="919" name="Google Shape;919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46100" y="876838"/>
              <a:ext cx="679525" cy="67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0" name="Google Shape;920;p31"/>
          <p:cNvGrpSpPr/>
          <p:nvPr/>
        </p:nvGrpSpPr>
        <p:grpSpPr>
          <a:xfrm>
            <a:off x="919502" y="2713000"/>
            <a:ext cx="1732800" cy="2274600"/>
            <a:chOff x="919502" y="2713000"/>
            <a:chExt cx="1732800" cy="2274600"/>
          </a:xfrm>
        </p:grpSpPr>
        <p:sp>
          <p:nvSpPr>
            <p:cNvPr id="921" name="Google Shape;921;p31"/>
            <p:cNvSpPr/>
            <p:nvPr/>
          </p:nvSpPr>
          <p:spPr>
            <a:xfrm>
              <a:off x="919502" y="2713000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HAD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Hier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Aujourd’hui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Demain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</p:txBody>
        </p:sp>
        <p:pic>
          <p:nvPicPr>
            <p:cNvPr id="922" name="Google Shape;922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46125" y="3296213"/>
              <a:ext cx="679525" cy="67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3" name="Google Shape;923;p31"/>
          <p:cNvGrpSpPr/>
          <p:nvPr/>
        </p:nvGrpSpPr>
        <p:grpSpPr>
          <a:xfrm>
            <a:off x="2776890" y="293625"/>
            <a:ext cx="1732800" cy="2274600"/>
            <a:chOff x="919477" y="293625"/>
            <a:chExt cx="1732800" cy="2274600"/>
          </a:xfrm>
        </p:grpSpPr>
        <p:sp>
          <p:nvSpPr>
            <p:cNvPr id="924" name="Google Shape;924;p31"/>
            <p:cNvSpPr/>
            <p:nvPr/>
          </p:nvSpPr>
          <p:spPr>
            <a:xfrm>
              <a:off x="919477" y="2936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HAD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Hier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Aujourd’hui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Demain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</p:txBody>
        </p:sp>
        <p:pic>
          <p:nvPicPr>
            <p:cNvPr id="925" name="Google Shape;925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46100" y="876838"/>
              <a:ext cx="679525" cy="67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6" name="Google Shape;926;p31"/>
          <p:cNvGrpSpPr/>
          <p:nvPr/>
        </p:nvGrpSpPr>
        <p:grpSpPr>
          <a:xfrm>
            <a:off x="2776915" y="2713000"/>
            <a:ext cx="1732800" cy="2274600"/>
            <a:chOff x="919502" y="2713000"/>
            <a:chExt cx="1732800" cy="2274600"/>
          </a:xfrm>
        </p:grpSpPr>
        <p:sp>
          <p:nvSpPr>
            <p:cNvPr id="927" name="Google Shape;927;p31"/>
            <p:cNvSpPr/>
            <p:nvPr/>
          </p:nvSpPr>
          <p:spPr>
            <a:xfrm>
              <a:off x="919502" y="2713000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HAD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Hier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Aujourd’hui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Demain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</p:txBody>
        </p:sp>
        <p:pic>
          <p:nvPicPr>
            <p:cNvPr id="928" name="Google Shape;928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46125" y="3296213"/>
              <a:ext cx="679525" cy="67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9" name="Google Shape;929;p31"/>
          <p:cNvGrpSpPr/>
          <p:nvPr/>
        </p:nvGrpSpPr>
        <p:grpSpPr>
          <a:xfrm>
            <a:off x="4634352" y="293575"/>
            <a:ext cx="1732800" cy="2274600"/>
            <a:chOff x="919477" y="293625"/>
            <a:chExt cx="1732800" cy="2274600"/>
          </a:xfrm>
        </p:grpSpPr>
        <p:sp>
          <p:nvSpPr>
            <p:cNvPr id="930" name="Google Shape;930;p31"/>
            <p:cNvSpPr/>
            <p:nvPr/>
          </p:nvSpPr>
          <p:spPr>
            <a:xfrm>
              <a:off x="919477" y="2936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HAD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Hier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Aujourd’hui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Demain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</p:txBody>
        </p:sp>
        <p:pic>
          <p:nvPicPr>
            <p:cNvPr id="931" name="Google Shape;931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46100" y="876838"/>
              <a:ext cx="679525" cy="67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2" name="Google Shape;932;p31"/>
          <p:cNvGrpSpPr/>
          <p:nvPr/>
        </p:nvGrpSpPr>
        <p:grpSpPr>
          <a:xfrm>
            <a:off x="4634377" y="2712950"/>
            <a:ext cx="1732800" cy="2274600"/>
            <a:chOff x="919502" y="2713000"/>
            <a:chExt cx="1732800" cy="2274600"/>
          </a:xfrm>
        </p:grpSpPr>
        <p:sp>
          <p:nvSpPr>
            <p:cNvPr id="933" name="Google Shape;933;p31"/>
            <p:cNvSpPr/>
            <p:nvPr/>
          </p:nvSpPr>
          <p:spPr>
            <a:xfrm>
              <a:off x="919502" y="2713000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HAD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Hier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Aujourd’hui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Demain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</p:txBody>
        </p:sp>
        <p:pic>
          <p:nvPicPr>
            <p:cNvPr id="934" name="Google Shape;934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46125" y="3296213"/>
              <a:ext cx="679525" cy="67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5" name="Google Shape;935;p31"/>
          <p:cNvGrpSpPr/>
          <p:nvPr/>
        </p:nvGrpSpPr>
        <p:grpSpPr>
          <a:xfrm>
            <a:off x="6491765" y="293575"/>
            <a:ext cx="1732800" cy="2274600"/>
            <a:chOff x="919477" y="293625"/>
            <a:chExt cx="1732800" cy="2274600"/>
          </a:xfrm>
        </p:grpSpPr>
        <p:sp>
          <p:nvSpPr>
            <p:cNvPr id="936" name="Google Shape;936;p31"/>
            <p:cNvSpPr/>
            <p:nvPr/>
          </p:nvSpPr>
          <p:spPr>
            <a:xfrm>
              <a:off x="919477" y="2936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HAD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Hier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Aujourd’hui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Demain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</p:txBody>
        </p:sp>
        <p:pic>
          <p:nvPicPr>
            <p:cNvPr id="937" name="Google Shape;937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46100" y="876838"/>
              <a:ext cx="679525" cy="67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8" name="Google Shape;938;p31"/>
          <p:cNvGrpSpPr/>
          <p:nvPr/>
        </p:nvGrpSpPr>
        <p:grpSpPr>
          <a:xfrm>
            <a:off x="6491790" y="2712950"/>
            <a:ext cx="1732800" cy="2274600"/>
            <a:chOff x="919502" y="2713000"/>
            <a:chExt cx="1732800" cy="2274600"/>
          </a:xfrm>
        </p:grpSpPr>
        <p:sp>
          <p:nvSpPr>
            <p:cNvPr id="939" name="Google Shape;939;p31"/>
            <p:cNvSpPr/>
            <p:nvPr/>
          </p:nvSpPr>
          <p:spPr>
            <a:xfrm>
              <a:off x="919502" y="2713000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HAD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Hier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Aujourd’hui 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→ Demain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</p:txBody>
        </p:sp>
        <p:pic>
          <p:nvPicPr>
            <p:cNvPr id="940" name="Google Shape;940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46125" y="3296213"/>
              <a:ext cx="679525" cy="679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4"/>
          <p:cNvGrpSpPr/>
          <p:nvPr/>
        </p:nvGrpSpPr>
        <p:grpSpPr>
          <a:xfrm>
            <a:off x="919577" y="293587"/>
            <a:ext cx="1732710" cy="2274690"/>
            <a:chOff x="160725" y="117875"/>
            <a:chExt cx="1918200" cy="2518200"/>
          </a:xfrm>
        </p:grpSpPr>
        <p:sp>
          <p:nvSpPr>
            <p:cNvPr id="93" name="Google Shape;93;p14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Règles </a:t>
              </a:r>
              <a:endParaRPr i="1" sz="1200">
                <a:solidFill>
                  <a:srgbClr val="FFFFFF"/>
                </a:solidFill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Qu’est-ce que les Debriefing Cards ?</a:t>
              </a:r>
              <a:endParaRPr b="1" sz="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chemeClr val="dk1"/>
                  </a:solidFill>
                </a:rPr>
                <a:t>Vous venez d’organiser une formation ? Un Serious Game ? Les debriefing cards aident vos participant(e)s à prendre du recul sur l’’expérience par eux-elles mêmes</a:t>
              </a:r>
              <a:endParaRPr b="1" sz="800"/>
            </a:p>
          </p:txBody>
        </p:sp>
      </p:grpSp>
      <p:grpSp>
        <p:nvGrpSpPr>
          <p:cNvPr id="95" name="Google Shape;95;p14"/>
          <p:cNvGrpSpPr/>
          <p:nvPr/>
        </p:nvGrpSpPr>
        <p:grpSpPr>
          <a:xfrm>
            <a:off x="2776952" y="293587"/>
            <a:ext cx="1732710" cy="2274690"/>
            <a:chOff x="160725" y="117875"/>
            <a:chExt cx="1918200" cy="2518200"/>
          </a:xfrm>
        </p:grpSpPr>
        <p:sp>
          <p:nvSpPr>
            <p:cNvPr id="96" name="Google Shape;96;p14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Règles </a:t>
              </a:r>
              <a:endParaRPr i="1" sz="1200">
                <a:solidFill>
                  <a:srgbClr val="FFFFFF"/>
                </a:solidFill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Modèles de debriefing</a:t>
              </a:r>
              <a:endParaRPr b="1" sz="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chemeClr val="dk1"/>
                  </a:solidFill>
                </a:rPr>
                <a:t>Les Debriefing  utilisent des modèles pour poser des questions dans un certain ordre. Chaque modèle de debriefing a des bénéfices différents.</a:t>
              </a:r>
              <a:endParaRPr b="1" sz="800"/>
            </a:p>
          </p:txBody>
        </p:sp>
      </p:grpSp>
      <p:grpSp>
        <p:nvGrpSpPr>
          <p:cNvPr id="98" name="Google Shape;98;p14"/>
          <p:cNvGrpSpPr/>
          <p:nvPr/>
        </p:nvGrpSpPr>
        <p:grpSpPr>
          <a:xfrm>
            <a:off x="4634327" y="293587"/>
            <a:ext cx="1732710" cy="2274690"/>
            <a:chOff x="160725" y="117875"/>
            <a:chExt cx="1918200" cy="2518200"/>
          </a:xfrm>
        </p:grpSpPr>
        <p:sp>
          <p:nvSpPr>
            <p:cNvPr id="99" name="Google Shape;99;p14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Règles </a:t>
              </a:r>
              <a:endParaRPr i="1" sz="1200">
                <a:solidFill>
                  <a:srgbClr val="FFFFFF"/>
                </a:solidFill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1. Choisissez un modèle 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2. </a:t>
              </a:r>
              <a:r>
                <a:rPr lang="en" sz="800"/>
                <a:t>Distribuez 1 carte par participant(e) (au hasard). Ils/elles se mettent en équipes complètes (1 carte de chaque niveau)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2. Les participant(e)s se posent les questions entre eux/elles + répondent dans l’ordre </a:t>
              </a:r>
              <a:endParaRPr sz="800"/>
            </a:p>
          </p:txBody>
        </p:sp>
      </p:grpSp>
      <p:grpSp>
        <p:nvGrpSpPr>
          <p:cNvPr id="101" name="Google Shape;101;p14"/>
          <p:cNvGrpSpPr/>
          <p:nvPr/>
        </p:nvGrpSpPr>
        <p:grpSpPr>
          <a:xfrm>
            <a:off x="6491702" y="293587"/>
            <a:ext cx="1732710" cy="2274690"/>
            <a:chOff x="160725" y="117875"/>
            <a:chExt cx="1918200" cy="2518200"/>
          </a:xfrm>
        </p:grpSpPr>
        <p:sp>
          <p:nvSpPr>
            <p:cNvPr id="102" name="Google Shape;102;p14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Règles</a:t>
              </a:r>
              <a:endParaRPr i="1" sz="1200">
                <a:solidFill>
                  <a:srgbClr val="FFFFFF"/>
                </a:solidFill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800">
                  <a:solidFill>
                    <a:schemeClr val="dk1"/>
                  </a:solidFill>
                </a:rPr>
                <a:t>Utilisez les debriefing cards si… </a:t>
              </a:r>
              <a:endParaRPr b="1" sz="8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8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chemeClr val="dk1"/>
                  </a:solidFill>
                </a:rPr>
                <a:t>- Vous êtes un grand nombre à débriefer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</a:rPr>
                <a:t> -ET/OU  Vous souhaitez apprendre à débriefer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chemeClr val="dk1"/>
                  </a:solidFill>
                </a:rPr>
                <a:t>- ET/OU Vous souhaitez combiner discussions et debriefing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</a:endParaRPr>
            </a:p>
          </p:txBody>
        </p:sp>
      </p:grpSp>
      <p:grpSp>
        <p:nvGrpSpPr>
          <p:cNvPr id="104" name="Google Shape;104;p14"/>
          <p:cNvGrpSpPr/>
          <p:nvPr/>
        </p:nvGrpSpPr>
        <p:grpSpPr>
          <a:xfrm>
            <a:off x="919577" y="2712937"/>
            <a:ext cx="1732710" cy="2274690"/>
            <a:chOff x="160725" y="117875"/>
            <a:chExt cx="1918200" cy="2518200"/>
          </a:xfrm>
        </p:grpSpPr>
        <p:sp>
          <p:nvSpPr>
            <p:cNvPr id="105" name="Google Shape;105;p14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Règles</a:t>
              </a:r>
              <a:endParaRPr i="1" sz="1200"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dk1"/>
                  </a:solidFill>
                </a:rPr>
                <a:t>Usage auto-organisé</a:t>
              </a:r>
              <a:endParaRPr b="1" sz="8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</a:rPr>
                <a:t>Distribuez les debriefing cards</a:t>
              </a:r>
              <a:r>
                <a:rPr b="1" lang="en" sz="800">
                  <a:solidFill>
                    <a:schemeClr val="dk1"/>
                  </a:solidFill>
                </a:rPr>
                <a:t> à </a:t>
              </a:r>
              <a:r>
                <a:rPr lang="en" sz="800">
                  <a:solidFill>
                    <a:schemeClr val="dk1"/>
                  </a:solidFill>
                </a:rPr>
                <a:t>vos participants, ils/elles ont un temps limité pour que toutes les questions posées et répondues (par au moins 1 personne par question)</a:t>
              </a:r>
              <a:endParaRPr sz="1200"/>
            </a:p>
          </p:txBody>
        </p:sp>
      </p:grpSp>
      <p:grpSp>
        <p:nvGrpSpPr>
          <p:cNvPr id="107" name="Google Shape;107;p14"/>
          <p:cNvGrpSpPr/>
          <p:nvPr/>
        </p:nvGrpSpPr>
        <p:grpSpPr>
          <a:xfrm>
            <a:off x="2776952" y="2712937"/>
            <a:ext cx="1732710" cy="2274690"/>
            <a:chOff x="160725" y="117875"/>
            <a:chExt cx="1918200" cy="2518200"/>
          </a:xfrm>
        </p:grpSpPr>
        <p:sp>
          <p:nvSpPr>
            <p:cNvPr id="108" name="Google Shape;108;p14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Règles</a:t>
              </a:r>
              <a:endParaRPr i="1" sz="1200"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dk1"/>
                  </a:solidFill>
                </a:rPr>
                <a:t>Usage “à retardement”, auto-organisé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</a:rPr>
                <a:t>Donnez les différentes cartes à vos participant(e)s, d’ici votre prochaine rencontre, ils/elles devront avoir répondu/répondre à leurs questions.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8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</p:txBody>
        </p:sp>
      </p:grpSp>
      <p:grpSp>
        <p:nvGrpSpPr>
          <p:cNvPr id="110" name="Google Shape;110;p14"/>
          <p:cNvGrpSpPr/>
          <p:nvPr/>
        </p:nvGrpSpPr>
        <p:grpSpPr>
          <a:xfrm>
            <a:off x="4634327" y="2712937"/>
            <a:ext cx="1732710" cy="2274690"/>
            <a:chOff x="160725" y="117875"/>
            <a:chExt cx="1918200" cy="2518200"/>
          </a:xfrm>
        </p:grpSpPr>
        <p:sp>
          <p:nvSpPr>
            <p:cNvPr id="111" name="Google Shape;111;p14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Règles</a:t>
              </a:r>
              <a:endParaRPr i="1" sz="1200">
                <a:solidFill>
                  <a:srgbClr val="FFFFFF"/>
                </a:solidFill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dk1"/>
                  </a:solidFill>
                </a:rPr>
                <a:t>Cards Vs debriefing classique</a:t>
              </a:r>
              <a:endParaRPr b="1" sz="8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38761D"/>
                  </a:solidFill>
                </a:rPr>
                <a:t>Avantages :</a:t>
              </a:r>
              <a:endParaRPr b="1" sz="8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274E13"/>
                  </a:solidFill>
                </a:rPr>
                <a:t>Invite à rester actif(-ve) même pendant le debriefing. Distribue l’intelligence</a:t>
              </a:r>
              <a:endParaRPr sz="800">
                <a:solidFill>
                  <a:srgbClr val="274E1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980000"/>
                  </a:solidFill>
                </a:rPr>
                <a:t>Inconvénients :</a:t>
              </a:r>
              <a:endParaRPr b="1" sz="800">
                <a:solidFill>
                  <a:srgbClr val="98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5B0F00"/>
                  </a:solidFill>
                </a:rPr>
                <a:t>Ne centralise pas l’information ni les échanges de debrief</a:t>
              </a:r>
              <a:endParaRPr sz="800">
                <a:solidFill>
                  <a:srgbClr val="5B0F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5B0F00"/>
                  </a:solidFill>
                </a:rPr>
                <a:t>Difficile de contrôler la qualité du debriefing</a:t>
              </a:r>
              <a:endParaRPr sz="800">
                <a:solidFill>
                  <a:srgbClr val="5B0F00"/>
                </a:solidFill>
              </a:endParaRPr>
            </a:p>
          </p:txBody>
        </p:sp>
      </p:grpSp>
      <p:grpSp>
        <p:nvGrpSpPr>
          <p:cNvPr id="113" name="Google Shape;113;p14"/>
          <p:cNvGrpSpPr/>
          <p:nvPr/>
        </p:nvGrpSpPr>
        <p:grpSpPr>
          <a:xfrm>
            <a:off x="6491702" y="2712937"/>
            <a:ext cx="1732710" cy="2274690"/>
            <a:chOff x="160725" y="117875"/>
            <a:chExt cx="1918200" cy="2518200"/>
          </a:xfrm>
        </p:grpSpPr>
        <p:sp>
          <p:nvSpPr>
            <p:cNvPr id="114" name="Google Shape;114;p14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Règles</a:t>
              </a:r>
              <a:endParaRPr i="1" sz="1200">
                <a:solidFill>
                  <a:srgbClr val="FFFFFF"/>
                </a:solidFill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</a:rPr>
                <a:t>Les Debriefing Cards sont un #OpenSeriousGame, nous vous invitons à les utiliser, les transmettre, créer vos propres variations etc.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</a:rPr>
                <a:t>Détails sur : 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chemeClr val="accent5"/>
                  </a:solidFill>
                </a:rPr>
                <a:t>Openseriousgames.org</a:t>
              </a:r>
              <a:endParaRPr b="1" sz="700">
                <a:solidFill>
                  <a:schemeClr val="accent5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800">
                <a:solidFill>
                  <a:schemeClr val="dk1"/>
                </a:solidFill>
              </a:endParaRPr>
            </a:p>
          </p:txBody>
        </p:sp>
      </p:grpSp>
      <p:pic>
        <p:nvPicPr>
          <p:cNvPr id="116" name="Google Shape;11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0999" y="3040950"/>
            <a:ext cx="554100" cy="53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2"/>
          <p:cNvSpPr txBox="1"/>
          <p:nvPr>
            <p:ph type="title"/>
          </p:nvPr>
        </p:nvSpPr>
        <p:spPr>
          <a:xfrm>
            <a:off x="2756725" y="511975"/>
            <a:ext cx="6075600" cy="115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Je-Vous-Nous</a:t>
            </a:r>
            <a:endParaRPr/>
          </a:p>
        </p:txBody>
      </p:sp>
      <p:sp>
        <p:nvSpPr>
          <p:cNvPr id="946" name="Google Shape;946;p32"/>
          <p:cNvSpPr txBox="1"/>
          <p:nvPr/>
        </p:nvSpPr>
        <p:spPr>
          <a:xfrm>
            <a:off x="3400475" y="1882025"/>
            <a:ext cx="4950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 Deck “Je-vous-nous” invite les participant(e)s à échanger sur différents points de vue et à se positionner les uns les autres. Se prête bien à toutes les formations liées aux compétences interpersonnelles.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Phase JE : </a:t>
            </a:r>
            <a:r>
              <a:rPr lang="en">
                <a:solidFill>
                  <a:schemeClr val="dk1"/>
                </a:solidFill>
              </a:rPr>
              <a:t>Les participant(e)s font appel à de l’introspection, et des souvenirs directs, pour s’exprimer personnellement.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Phase VOUS :</a:t>
            </a:r>
            <a:r>
              <a:rPr lang="en">
                <a:solidFill>
                  <a:schemeClr val="dk1"/>
                </a:solidFill>
              </a:rPr>
              <a:t> les participant(e)s tentent de se mettre à la place d’autrui et osent s’exprimer sur autrui.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Phase NOUS :</a:t>
            </a:r>
            <a:r>
              <a:rPr lang="en">
                <a:solidFill>
                  <a:schemeClr val="dk1"/>
                </a:solidFill>
              </a:rPr>
              <a:t> les participant(e)s s’expriment en tant que collectif .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47" name="Google Shape;947;p32"/>
          <p:cNvGrpSpPr/>
          <p:nvPr/>
        </p:nvGrpSpPr>
        <p:grpSpPr>
          <a:xfrm>
            <a:off x="652227" y="1229925"/>
            <a:ext cx="1732800" cy="2274600"/>
            <a:chOff x="652227" y="1229925"/>
            <a:chExt cx="1732800" cy="2274600"/>
          </a:xfrm>
        </p:grpSpPr>
        <p:sp>
          <p:nvSpPr>
            <p:cNvPr id="948" name="Google Shape;948;p32"/>
            <p:cNvSpPr/>
            <p:nvPr/>
          </p:nvSpPr>
          <p:spPr>
            <a:xfrm>
              <a:off x="652227" y="12299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Je-Vous-Nous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</p:txBody>
        </p:sp>
        <p:pic>
          <p:nvPicPr>
            <p:cNvPr id="949" name="Google Shape;949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12588" y="1961188"/>
              <a:ext cx="812076" cy="8120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4" name="Google Shape;954;p33"/>
          <p:cNvGrpSpPr/>
          <p:nvPr/>
        </p:nvGrpSpPr>
        <p:grpSpPr>
          <a:xfrm>
            <a:off x="919577" y="293587"/>
            <a:ext cx="1732710" cy="2274690"/>
            <a:chOff x="919577" y="293587"/>
            <a:chExt cx="1732710" cy="2274690"/>
          </a:xfrm>
        </p:grpSpPr>
        <p:grpSp>
          <p:nvGrpSpPr>
            <p:cNvPr id="955" name="Google Shape;955;p33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956" name="Google Shape;956;p33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Je-Vous-Nous - Je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957" name="Google Shape;957;p33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Quel est votre ressenti individuel sur l’expérience d’aujourd’hui ? 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958" name="Google Shape;958;p33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J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959" name="Google Shape;959;p33"/>
          <p:cNvGrpSpPr/>
          <p:nvPr/>
        </p:nvGrpSpPr>
        <p:grpSpPr>
          <a:xfrm>
            <a:off x="919602" y="2712962"/>
            <a:ext cx="1732710" cy="2274690"/>
            <a:chOff x="919577" y="293587"/>
            <a:chExt cx="1732710" cy="2274690"/>
          </a:xfrm>
        </p:grpSpPr>
        <p:grpSp>
          <p:nvGrpSpPr>
            <p:cNvPr id="960" name="Google Shape;960;p33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961" name="Google Shape;961;p33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Je-Vous-Nous - Je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962" name="Google Shape;962;p33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Vous êtes vous trouvé performant(e) dans l’expérience d’aujourd’hui ? 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Pourquoi ? 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963" name="Google Shape;963;p33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J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964" name="Google Shape;964;p33"/>
          <p:cNvGrpSpPr/>
          <p:nvPr/>
        </p:nvGrpSpPr>
        <p:grpSpPr>
          <a:xfrm>
            <a:off x="2776940" y="293587"/>
            <a:ext cx="1732710" cy="2274690"/>
            <a:chOff x="919577" y="293587"/>
            <a:chExt cx="1732710" cy="2274690"/>
          </a:xfrm>
        </p:grpSpPr>
        <p:grpSp>
          <p:nvGrpSpPr>
            <p:cNvPr id="965" name="Google Shape;965;p33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966" name="Google Shape;966;p33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Je-Vous-Nous - Je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967" name="Google Shape;967;p33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Qu’avez vous appris individuellement aujourd’hui ? 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968" name="Google Shape;968;p33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J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969" name="Google Shape;969;p33"/>
          <p:cNvGrpSpPr/>
          <p:nvPr/>
        </p:nvGrpSpPr>
        <p:grpSpPr>
          <a:xfrm>
            <a:off x="2776965" y="2712962"/>
            <a:ext cx="1732710" cy="2274690"/>
            <a:chOff x="919577" y="293587"/>
            <a:chExt cx="1732710" cy="2274690"/>
          </a:xfrm>
        </p:grpSpPr>
        <p:grpSp>
          <p:nvGrpSpPr>
            <p:cNvPr id="970" name="Google Shape;970;p33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971" name="Google Shape;971;p33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Je-Vous-Nous - Je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972" name="Google Shape;972;p33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Résumez votre expérience personnelle d’aujourd’hui en un mot. Pourquoi ce mot ? 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973" name="Google Shape;973;p33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J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974" name="Google Shape;974;p33"/>
          <p:cNvGrpSpPr/>
          <p:nvPr/>
        </p:nvGrpSpPr>
        <p:grpSpPr>
          <a:xfrm>
            <a:off x="4634352" y="293587"/>
            <a:ext cx="1732710" cy="2274690"/>
            <a:chOff x="919577" y="293587"/>
            <a:chExt cx="1732710" cy="2274690"/>
          </a:xfrm>
        </p:grpSpPr>
        <p:grpSp>
          <p:nvGrpSpPr>
            <p:cNvPr id="975" name="Google Shape;975;p33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976" name="Google Shape;976;p33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Je-Vous-Nous - Je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977" name="Google Shape;977;p33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Qu’avez vous observé sur vous même aujourd’hui ?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978" name="Google Shape;978;p33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J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979" name="Google Shape;979;p33"/>
          <p:cNvGrpSpPr/>
          <p:nvPr/>
        </p:nvGrpSpPr>
        <p:grpSpPr>
          <a:xfrm>
            <a:off x="4634377" y="2712962"/>
            <a:ext cx="1732710" cy="2274690"/>
            <a:chOff x="919577" y="293587"/>
            <a:chExt cx="1732710" cy="2274690"/>
          </a:xfrm>
        </p:grpSpPr>
        <p:grpSp>
          <p:nvGrpSpPr>
            <p:cNvPr id="980" name="Google Shape;980;p33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981" name="Google Shape;981;p33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Je-Vous-Nous - Je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982" name="Google Shape;982;p33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chemeClr val="dk1"/>
                    </a:solidFill>
                  </a:rPr>
                  <a:t>Qu’allez-vous changer personnellement dans vos habitudes demain ?</a:t>
                </a:r>
                <a:endParaRPr b="1" sz="8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983" name="Google Shape;983;p33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J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984" name="Google Shape;984;p33"/>
          <p:cNvGrpSpPr/>
          <p:nvPr/>
        </p:nvGrpSpPr>
        <p:grpSpPr>
          <a:xfrm>
            <a:off x="6491715" y="293587"/>
            <a:ext cx="1732710" cy="2274690"/>
            <a:chOff x="919577" y="293587"/>
            <a:chExt cx="1732710" cy="2274690"/>
          </a:xfrm>
        </p:grpSpPr>
        <p:grpSp>
          <p:nvGrpSpPr>
            <p:cNvPr id="985" name="Google Shape;985;p33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986" name="Google Shape;986;p33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Je-Vous-Nous - Je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987" name="Google Shape;987;p33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chemeClr val="dk1"/>
                    </a:solidFill>
                  </a:rPr>
                  <a:t>A quel point êtes vous personnellement satisfait d’aujourd’hui ?</a:t>
                </a:r>
                <a:endParaRPr b="1" sz="8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988" name="Google Shape;988;p33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J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989" name="Google Shape;989;p33"/>
          <p:cNvGrpSpPr/>
          <p:nvPr/>
        </p:nvGrpSpPr>
        <p:grpSpPr>
          <a:xfrm>
            <a:off x="6491740" y="2712962"/>
            <a:ext cx="1732710" cy="2274690"/>
            <a:chOff x="919577" y="293587"/>
            <a:chExt cx="1732710" cy="2274690"/>
          </a:xfrm>
        </p:grpSpPr>
        <p:grpSp>
          <p:nvGrpSpPr>
            <p:cNvPr id="990" name="Google Shape;990;p33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991" name="Google Shape;991;p33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B45F06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Je-Vous-Nous - Je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992" name="Google Shape;992;p33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Après l’expérience d’aujourd’hui, à quels résultats personnels vous attendez-vous dans le futur ? 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993" name="Google Shape;993;p33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J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8" name="Google Shape;998;p34"/>
          <p:cNvGrpSpPr/>
          <p:nvPr/>
        </p:nvGrpSpPr>
        <p:grpSpPr>
          <a:xfrm>
            <a:off x="919452" y="293575"/>
            <a:ext cx="1732800" cy="2274600"/>
            <a:chOff x="652227" y="1229925"/>
            <a:chExt cx="1732800" cy="2274600"/>
          </a:xfrm>
        </p:grpSpPr>
        <p:sp>
          <p:nvSpPr>
            <p:cNvPr id="999" name="Google Shape;999;p34"/>
            <p:cNvSpPr/>
            <p:nvPr/>
          </p:nvSpPr>
          <p:spPr>
            <a:xfrm>
              <a:off x="652227" y="12299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Je-Vous-Nous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</p:txBody>
        </p:sp>
        <p:pic>
          <p:nvPicPr>
            <p:cNvPr id="1000" name="Google Shape;1000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12588" y="1961188"/>
              <a:ext cx="812076" cy="8120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01" name="Google Shape;1001;p34"/>
          <p:cNvGrpSpPr/>
          <p:nvPr/>
        </p:nvGrpSpPr>
        <p:grpSpPr>
          <a:xfrm>
            <a:off x="919477" y="2713000"/>
            <a:ext cx="1732800" cy="2274600"/>
            <a:chOff x="652227" y="1229925"/>
            <a:chExt cx="1732800" cy="2274600"/>
          </a:xfrm>
        </p:grpSpPr>
        <p:sp>
          <p:nvSpPr>
            <p:cNvPr id="1002" name="Google Shape;1002;p34"/>
            <p:cNvSpPr/>
            <p:nvPr/>
          </p:nvSpPr>
          <p:spPr>
            <a:xfrm>
              <a:off x="652227" y="12299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Je-Vous-Nous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</p:txBody>
        </p:sp>
        <p:pic>
          <p:nvPicPr>
            <p:cNvPr id="1003" name="Google Shape;1003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12588" y="1961188"/>
              <a:ext cx="812076" cy="8120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04" name="Google Shape;1004;p34"/>
          <p:cNvGrpSpPr/>
          <p:nvPr/>
        </p:nvGrpSpPr>
        <p:grpSpPr>
          <a:xfrm>
            <a:off x="2776890" y="293625"/>
            <a:ext cx="1732800" cy="2274600"/>
            <a:chOff x="652227" y="1229925"/>
            <a:chExt cx="1732800" cy="2274600"/>
          </a:xfrm>
        </p:grpSpPr>
        <p:sp>
          <p:nvSpPr>
            <p:cNvPr id="1005" name="Google Shape;1005;p34"/>
            <p:cNvSpPr/>
            <p:nvPr/>
          </p:nvSpPr>
          <p:spPr>
            <a:xfrm>
              <a:off x="652227" y="12299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Je-Vous-Nous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</p:txBody>
        </p:sp>
        <p:pic>
          <p:nvPicPr>
            <p:cNvPr id="1006" name="Google Shape;1006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12588" y="1961188"/>
              <a:ext cx="812076" cy="8120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07" name="Google Shape;1007;p34"/>
          <p:cNvGrpSpPr/>
          <p:nvPr/>
        </p:nvGrpSpPr>
        <p:grpSpPr>
          <a:xfrm>
            <a:off x="2776915" y="2713050"/>
            <a:ext cx="1732800" cy="2274600"/>
            <a:chOff x="652227" y="1229925"/>
            <a:chExt cx="1732800" cy="2274600"/>
          </a:xfrm>
        </p:grpSpPr>
        <p:sp>
          <p:nvSpPr>
            <p:cNvPr id="1008" name="Google Shape;1008;p34"/>
            <p:cNvSpPr/>
            <p:nvPr/>
          </p:nvSpPr>
          <p:spPr>
            <a:xfrm>
              <a:off x="652227" y="12299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Je-Vous-Nous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</p:txBody>
        </p:sp>
        <p:pic>
          <p:nvPicPr>
            <p:cNvPr id="1009" name="Google Shape;1009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12588" y="1961188"/>
              <a:ext cx="812076" cy="8120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0" name="Google Shape;1010;p34"/>
          <p:cNvGrpSpPr/>
          <p:nvPr/>
        </p:nvGrpSpPr>
        <p:grpSpPr>
          <a:xfrm>
            <a:off x="4634352" y="293625"/>
            <a:ext cx="1732800" cy="2274600"/>
            <a:chOff x="652227" y="1229925"/>
            <a:chExt cx="1732800" cy="2274600"/>
          </a:xfrm>
        </p:grpSpPr>
        <p:sp>
          <p:nvSpPr>
            <p:cNvPr id="1011" name="Google Shape;1011;p34"/>
            <p:cNvSpPr/>
            <p:nvPr/>
          </p:nvSpPr>
          <p:spPr>
            <a:xfrm>
              <a:off x="652227" y="12299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Je-Vous-Nous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</p:txBody>
        </p:sp>
        <p:pic>
          <p:nvPicPr>
            <p:cNvPr id="1012" name="Google Shape;1012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12588" y="1961188"/>
              <a:ext cx="812076" cy="8120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3" name="Google Shape;1013;p34"/>
          <p:cNvGrpSpPr/>
          <p:nvPr/>
        </p:nvGrpSpPr>
        <p:grpSpPr>
          <a:xfrm>
            <a:off x="4634377" y="2713050"/>
            <a:ext cx="1732800" cy="2274600"/>
            <a:chOff x="652227" y="1229925"/>
            <a:chExt cx="1732800" cy="2274600"/>
          </a:xfrm>
        </p:grpSpPr>
        <p:sp>
          <p:nvSpPr>
            <p:cNvPr id="1014" name="Google Shape;1014;p34"/>
            <p:cNvSpPr/>
            <p:nvPr/>
          </p:nvSpPr>
          <p:spPr>
            <a:xfrm>
              <a:off x="652227" y="12299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Je-Vous-Nous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</p:txBody>
        </p:sp>
        <p:pic>
          <p:nvPicPr>
            <p:cNvPr id="1015" name="Google Shape;1015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12588" y="1961188"/>
              <a:ext cx="812076" cy="8120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6" name="Google Shape;1016;p34"/>
          <p:cNvGrpSpPr/>
          <p:nvPr/>
        </p:nvGrpSpPr>
        <p:grpSpPr>
          <a:xfrm>
            <a:off x="6491790" y="293675"/>
            <a:ext cx="1732800" cy="2274600"/>
            <a:chOff x="652227" y="1229925"/>
            <a:chExt cx="1732800" cy="2274600"/>
          </a:xfrm>
        </p:grpSpPr>
        <p:sp>
          <p:nvSpPr>
            <p:cNvPr id="1017" name="Google Shape;1017;p34"/>
            <p:cNvSpPr/>
            <p:nvPr/>
          </p:nvSpPr>
          <p:spPr>
            <a:xfrm>
              <a:off x="652227" y="12299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Je-Vous-Nous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</p:txBody>
        </p:sp>
        <p:pic>
          <p:nvPicPr>
            <p:cNvPr id="1018" name="Google Shape;1018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12588" y="1961188"/>
              <a:ext cx="812076" cy="8120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9" name="Google Shape;1019;p34"/>
          <p:cNvGrpSpPr/>
          <p:nvPr/>
        </p:nvGrpSpPr>
        <p:grpSpPr>
          <a:xfrm>
            <a:off x="6491815" y="2713100"/>
            <a:ext cx="1732800" cy="2274600"/>
            <a:chOff x="652227" y="1229925"/>
            <a:chExt cx="1732800" cy="2274600"/>
          </a:xfrm>
        </p:grpSpPr>
        <p:sp>
          <p:nvSpPr>
            <p:cNvPr id="1020" name="Google Shape;1020;p34"/>
            <p:cNvSpPr/>
            <p:nvPr/>
          </p:nvSpPr>
          <p:spPr>
            <a:xfrm>
              <a:off x="652227" y="12299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Je-Vous-Nous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</p:txBody>
        </p:sp>
        <p:pic>
          <p:nvPicPr>
            <p:cNvPr id="1021" name="Google Shape;1021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12588" y="1961188"/>
              <a:ext cx="812076" cy="8120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oogle Shape;1026;p35"/>
          <p:cNvGrpSpPr/>
          <p:nvPr/>
        </p:nvGrpSpPr>
        <p:grpSpPr>
          <a:xfrm>
            <a:off x="919577" y="293587"/>
            <a:ext cx="1732710" cy="2274690"/>
            <a:chOff x="919577" y="293587"/>
            <a:chExt cx="1732710" cy="2274690"/>
          </a:xfrm>
        </p:grpSpPr>
        <p:grpSp>
          <p:nvGrpSpPr>
            <p:cNvPr id="1027" name="Google Shape;1027;p35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028" name="Google Shape;1028;p35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Je-Vous-Nous - Vous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29" name="Google Shape;1029;p35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Selon vous, q</a:t>
                </a:r>
                <a:r>
                  <a:rPr b="1" lang="en" sz="1000">
                    <a:solidFill>
                      <a:schemeClr val="dk1"/>
                    </a:solidFill>
                  </a:rPr>
                  <a:t>uel est le ressenti des autres participant(e)s sur l’expérience d’aujourd’hui ? 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030" name="Google Shape;1030;p35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V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031" name="Google Shape;1031;p35"/>
          <p:cNvGrpSpPr/>
          <p:nvPr/>
        </p:nvGrpSpPr>
        <p:grpSpPr>
          <a:xfrm>
            <a:off x="919577" y="2712962"/>
            <a:ext cx="1732710" cy="2274690"/>
            <a:chOff x="919577" y="293587"/>
            <a:chExt cx="1732710" cy="2274690"/>
          </a:xfrm>
        </p:grpSpPr>
        <p:grpSp>
          <p:nvGrpSpPr>
            <p:cNvPr id="1032" name="Google Shape;1032;p35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033" name="Google Shape;1033;p35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Je-Vous-Nous - Vous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4" name="Google Shape;1034;p35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Avez vous</a:t>
                </a:r>
                <a:r>
                  <a:rPr b="1" lang="en" sz="1000">
                    <a:solidFill>
                      <a:schemeClr val="dk1"/>
                    </a:solidFill>
                  </a:rPr>
                  <a:t> trouvé les autres participant(e)s performant(e)s ? 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Pourquoi ? 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035" name="Google Shape;1035;p35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V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036" name="Google Shape;1036;p35"/>
          <p:cNvGrpSpPr/>
          <p:nvPr/>
        </p:nvGrpSpPr>
        <p:grpSpPr>
          <a:xfrm>
            <a:off x="2776965" y="293587"/>
            <a:ext cx="1732710" cy="2274690"/>
            <a:chOff x="919577" y="293587"/>
            <a:chExt cx="1732710" cy="2274690"/>
          </a:xfrm>
        </p:grpSpPr>
        <p:grpSp>
          <p:nvGrpSpPr>
            <p:cNvPr id="1037" name="Google Shape;1037;p35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038" name="Google Shape;1038;p35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Je-Vous-Nous - Vous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9" name="Google Shape;1039;p35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Selon vous, qu’est-ce que les autres participant(e)s ont appris aujourd’hui ? 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040" name="Google Shape;1040;p35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V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041" name="Google Shape;1041;p35"/>
          <p:cNvGrpSpPr/>
          <p:nvPr/>
        </p:nvGrpSpPr>
        <p:grpSpPr>
          <a:xfrm>
            <a:off x="2776965" y="2712962"/>
            <a:ext cx="1732710" cy="2274690"/>
            <a:chOff x="919577" y="293587"/>
            <a:chExt cx="1732710" cy="2274690"/>
          </a:xfrm>
        </p:grpSpPr>
        <p:grpSp>
          <p:nvGrpSpPr>
            <p:cNvPr id="1042" name="Google Shape;1042;p35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043" name="Google Shape;1043;p35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Je-Vous-Nous - Vous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Qu’attendiez -vous des autres participant(e)s aujourd’hui ? Ces attentes ont-elles été satisfaites ?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045" name="Google Shape;1045;p35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V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046" name="Google Shape;1046;p35"/>
          <p:cNvGrpSpPr/>
          <p:nvPr/>
        </p:nvGrpSpPr>
        <p:grpSpPr>
          <a:xfrm>
            <a:off x="4634352" y="293587"/>
            <a:ext cx="1732710" cy="2274690"/>
            <a:chOff x="919577" y="293587"/>
            <a:chExt cx="1732710" cy="2274690"/>
          </a:xfrm>
        </p:grpSpPr>
        <p:grpSp>
          <p:nvGrpSpPr>
            <p:cNvPr id="1047" name="Google Shape;1047;p35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048" name="Google Shape;1048;p35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Je-Vous-Nous - Vous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49" name="Google Shape;1049;p35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Qu’avez vous observé à propos des autres participant(e)s aujourd’hui ?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050" name="Google Shape;1050;p35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V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051" name="Google Shape;1051;p35"/>
          <p:cNvGrpSpPr/>
          <p:nvPr/>
        </p:nvGrpSpPr>
        <p:grpSpPr>
          <a:xfrm>
            <a:off x="4634352" y="2712962"/>
            <a:ext cx="1732710" cy="2274690"/>
            <a:chOff x="919577" y="293587"/>
            <a:chExt cx="1732710" cy="2274690"/>
          </a:xfrm>
        </p:grpSpPr>
        <p:grpSp>
          <p:nvGrpSpPr>
            <p:cNvPr id="1052" name="Google Shape;1052;p35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053" name="Google Shape;1053;p35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Je-Vous-Nous - Vous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54" name="Google Shape;1054;p35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Votre perception des autres a-t-elle changé ? Si oui comment ?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055" name="Google Shape;1055;p35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V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056" name="Google Shape;1056;p35"/>
          <p:cNvGrpSpPr/>
          <p:nvPr/>
        </p:nvGrpSpPr>
        <p:grpSpPr>
          <a:xfrm>
            <a:off x="6491740" y="293587"/>
            <a:ext cx="1732710" cy="2274690"/>
            <a:chOff x="919577" y="293587"/>
            <a:chExt cx="1732710" cy="2274690"/>
          </a:xfrm>
        </p:grpSpPr>
        <p:grpSp>
          <p:nvGrpSpPr>
            <p:cNvPr id="1057" name="Google Shape;1057;p35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058" name="Google Shape;1058;p35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Je-Vous-Nous - Vous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59" name="Google Shape;1059;p35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Selon vous, quel est le niveau de satisfaction des autres participant(e)s aujourd’hui ?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060" name="Google Shape;1060;p35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V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061" name="Google Shape;1061;p35"/>
          <p:cNvGrpSpPr/>
          <p:nvPr/>
        </p:nvGrpSpPr>
        <p:grpSpPr>
          <a:xfrm>
            <a:off x="6491740" y="2712962"/>
            <a:ext cx="1732710" cy="2274690"/>
            <a:chOff x="919577" y="293587"/>
            <a:chExt cx="1732710" cy="2274690"/>
          </a:xfrm>
        </p:grpSpPr>
        <p:grpSp>
          <p:nvGrpSpPr>
            <p:cNvPr id="1062" name="Google Shape;1062;p35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063" name="Google Shape;1063;p35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Je-Vous-Nous - Vous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64" name="Google Shape;1064;p35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Selon vous, quelles seront les conséquences de l’expérience d’aujourd’hui sur les autres participant(e)s</a:t>
                </a:r>
                <a:r>
                  <a:rPr b="1" lang="en" sz="1000">
                    <a:solidFill>
                      <a:schemeClr val="dk1"/>
                    </a:solidFill>
                  </a:rPr>
                  <a:t> ? 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065" name="Google Shape;1065;p35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V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0" name="Google Shape;1070;p36"/>
          <p:cNvGrpSpPr/>
          <p:nvPr/>
        </p:nvGrpSpPr>
        <p:grpSpPr>
          <a:xfrm>
            <a:off x="919452" y="293575"/>
            <a:ext cx="1732800" cy="2274600"/>
            <a:chOff x="652227" y="1229925"/>
            <a:chExt cx="1732800" cy="2274600"/>
          </a:xfrm>
        </p:grpSpPr>
        <p:sp>
          <p:nvSpPr>
            <p:cNvPr id="1071" name="Google Shape;1071;p36"/>
            <p:cNvSpPr/>
            <p:nvPr/>
          </p:nvSpPr>
          <p:spPr>
            <a:xfrm>
              <a:off x="652227" y="12299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Je-Vous-Nous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</p:txBody>
        </p:sp>
        <p:pic>
          <p:nvPicPr>
            <p:cNvPr id="1072" name="Google Shape;1072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12588" y="1961188"/>
              <a:ext cx="812076" cy="8120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3" name="Google Shape;1073;p36"/>
          <p:cNvGrpSpPr/>
          <p:nvPr/>
        </p:nvGrpSpPr>
        <p:grpSpPr>
          <a:xfrm>
            <a:off x="919477" y="2713000"/>
            <a:ext cx="1732800" cy="2274600"/>
            <a:chOff x="652227" y="1229925"/>
            <a:chExt cx="1732800" cy="2274600"/>
          </a:xfrm>
        </p:grpSpPr>
        <p:sp>
          <p:nvSpPr>
            <p:cNvPr id="1074" name="Google Shape;1074;p36"/>
            <p:cNvSpPr/>
            <p:nvPr/>
          </p:nvSpPr>
          <p:spPr>
            <a:xfrm>
              <a:off x="652227" y="12299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Je-Vous-Nous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</p:txBody>
        </p:sp>
        <p:pic>
          <p:nvPicPr>
            <p:cNvPr id="1075" name="Google Shape;1075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12588" y="1961188"/>
              <a:ext cx="812076" cy="8120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6" name="Google Shape;1076;p36"/>
          <p:cNvGrpSpPr/>
          <p:nvPr/>
        </p:nvGrpSpPr>
        <p:grpSpPr>
          <a:xfrm>
            <a:off x="2776890" y="293625"/>
            <a:ext cx="1732800" cy="2274600"/>
            <a:chOff x="652227" y="1229925"/>
            <a:chExt cx="1732800" cy="2274600"/>
          </a:xfrm>
        </p:grpSpPr>
        <p:sp>
          <p:nvSpPr>
            <p:cNvPr id="1077" name="Google Shape;1077;p36"/>
            <p:cNvSpPr/>
            <p:nvPr/>
          </p:nvSpPr>
          <p:spPr>
            <a:xfrm>
              <a:off x="652227" y="12299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Je-Vous-Nous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</p:txBody>
        </p:sp>
        <p:pic>
          <p:nvPicPr>
            <p:cNvPr id="1078" name="Google Shape;1078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12588" y="1961188"/>
              <a:ext cx="812076" cy="8120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9" name="Google Shape;1079;p36"/>
          <p:cNvGrpSpPr/>
          <p:nvPr/>
        </p:nvGrpSpPr>
        <p:grpSpPr>
          <a:xfrm>
            <a:off x="2776915" y="2713050"/>
            <a:ext cx="1732800" cy="2274600"/>
            <a:chOff x="652227" y="1229925"/>
            <a:chExt cx="1732800" cy="2274600"/>
          </a:xfrm>
        </p:grpSpPr>
        <p:sp>
          <p:nvSpPr>
            <p:cNvPr id="1080" name="Google Shape;1080;p36"/>
            <p:cNvSpPr/>
            <p:nvPr/>
          </p:nvSpPr>
          <p:spPr>
            <a:xfrm>
              <a:off x="652227" y="12299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Je-Vous-Nous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</p:txBody>
        </p:sp>
        <p:pic>
          <p:nvPicPr>
            <p:cNvPr id="1081" name="Google Shape;1081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12588" y="1961188"/>
              <a:ext cx="812076" cy="8120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2" name="Google Shape;1082;p36"/>
          <p:cNvGrpSpPr/>
          <p:nvPr/>
        </p:nvGrpSpPr>
        <p:grpSpPr>
          <a:xfrm>
            <a:off x="4634352" y="293625"/>
            <a:ext cx="1732800" cy="2274600"/>
            <a:chOff x="652227" y="1229925"/>
            <a:chExt cx="1732800" cy="2274600"/>
          </a:xfrm>
        </p:grpSpPr>
        <p:sp>
          <p:nvSpPr>
            <p:cNvPr id="1083" name="Google Shape;1083;p36"/>
            <p:cNvSpPr/>
            <p:nvPr/>
          </p:nvSpPr>
          <p:spPr>
            <a:xfrm>
              <a:off x="652227" y="12299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Je-Vous-Nous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</p:txBody>
        </p:sp>
        <p:pic>
          <p:nvPicPr>
            <p:cNvPr id="1084" name="Google Shape;1084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12588" y="1961188"/>
              <a:ext cx="812076" cy="8120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5" name="Google Shape;1085;p36"/>
          <p:cNvGrpSpPr/>
          <p:nvPr/>
        </p:nvGrpSpPr>
        <p:grpSpPr>
          <a:xfrm>
            <a:off x="4634377" y="2713050"/>
            <a:ext cx="1732800" cy="2274600"/>
            <a:chOff x="652227" y="1229925"/>
            <a:chExt cx="1732800" cy="2274600"/>
          </a:xfrm>
        </p:grpSpPr>
        <p:sp>
          <p:nvSpPr>
            <p:cNvPr id="1086" name="Google Shape;1086;p36"/>
            <p:cNvSpPr/>
            <p:nvPr/>
          </p:nvSpPr>
          <p:spPr>
            <a:xfrm>
              <a:off x="652227" y="12299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Je-Vous-Nous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</p:txBody>
        </p:sp>
        <p:pic>
          <p:nvPicPr>
            <p:cNvPr id="1087" name="Google Shape;1087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12588" y="1961188"/>
              <a:ext cx="812076" cy="8120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8" name="Google Shape;1088;p36"/>
          <p:cNvGrpSpPr/>
          <p:nvPr/>
        </p:nvGrpSpPr>
        <p:grpSpPr>
          <a:xfrm>
            <a:off x="6491790" y="293675"/>
            <a:ext cx="1732800" cy="2274600"/>
            <a:chOff x="652227" y="1229925"/>
            <a:chExt cx="1732800" cy="2274600"/>
          </a:xfrm>
        </p:grpSpPr>
        <p:sp>
          <p:nvSpPr>
            <p:cNvPr id="1089" name="Google Shape;1089;p36"/>
            <p:cNvSpPr/>
            <p:nvPr/>
          </p:nvSpPr>
          <p:spPr>
            <a:xfrm>
              <a:off x="652227" y="12299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Je-Vous-Nous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</p:txBody>
        </p:sp>
        <p:pic>
          <p:nvPicPr>
            <p:cNvPr id="1090" name="Google Shape;1090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12588" y="1961188"/>
              <a:ext cx="812076" cy="8120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1" name="Google Shape;1091;p36"/>
          <p:cNvGrpSpPr/>
          <p:nvPr/>
        </p:nvGrpSpPr>
        <p:grpSpPr>
          <a:xfrm>
            <a:off x="6491815" y="2713100"/>
            <a:ext cx="1732800" cy="2274600"/>
            <a:chOff x="652227" y="1229925"/>
            <a:chExt cx="1732800" cy="2274600"/>
          </a:xfrm>
        </p:grpSpPr>
        <p:sp>
          <p:nvSpPr>
            <p:cNvPr id="1092" name="Google Shape;1092;p36"/>
            <p:cNvSpPr/>
            <p:nvPr/>
          </p:nvSpPr>
          <p:spPr>
            <a:xfrm>
              <a:off x="652227" y="12299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Je-Vous-Nous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</p:txBody>
        </p:sp>
        <p:pic>
          <p:nvPicPr>
            <p:cNvPr id="1093" name="Google Shape;1093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12588" y="1961188"/>
              <a:ext cx="812076" cy="8120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37"/>
          <p:cNvGrpSpPr/>
          <p:nvPr/>
        </p:nvGrpSpPr>
        <p:grpSpPr>
          <a:xfrm>
            <a:off x="919577" y="293587"/>
            <a:ext cx="1732710" cy="2274690"/>
            <a:chOff x="919577" y="293587"/>
            <a:chExt cx="1732710" cy="2274690"/>
          </a:xfrm>
        </p:grpSpPr>
        <p:grpSp>
          <p:nvGrpSpPr>
            <p:cNvPr id="1099" name="Google Shape;1099;p37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100" name="Google Shape;1100;p37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A64D7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Je-Vous-Nous - Nous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Que souhaiteriez-vous proposer au collectif des participant(e)s pour le futur ?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102" name="Google Shape;1102;p37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N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103" name="Google Shape;1103;p37"/>
          <p:cNvGrpSpPr/>
          <p:nvPr/>
        </p:nvGrpSpPr>
        <p:grpSpPr>
          <a:xfrm>
            <a:off x="919602" y="2712962"/>
            <a:ext cx="1732710" cy="2274690"/>
            <a:chOff x="919577" y="293587"/>
            <a:chExt cx="1732710" cy="2274690"/>
          </a:xfrm>
        </p:grpSpPr>
        <p:grpSp>
          <p:nvGrpSpPr>
            <p:cNvPr id="1104" name="Google Shape;1104;p37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105" name="Google Shape;1105;p37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A64D7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Je-Vous-Nous - Nous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06" name="Google Shape;1106;p37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Quels messages positifs souhaitez-vous adresser au groupe des participant(e)s maintenant ?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107" name="Google Shape;1107;p37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N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108" name="Google Shape;1108;p37"/>
          <p:cNvGrpSpPr/>
          <p:nvPr/>
        </p:nvGrpSpPr>
        <p:grpSpPr>
          <a:xfrm>
            <a:off x="2776965" y="293587"/>
            <a:ext cx="1732710" cy="2274690"/>
            <a:chOff x="919577" y="293587"/>
            <a:chExt cx="1732710" cy="2274690"/>
          </a:xfrm>
        </p:grpSpPr>
        <p:grpSp>
          <p:nvGrpSpPr>
            <p:cNvPr id="1109" name="Google Shape;1109;p37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110" name="Google Shape;1110;p37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A64D7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Je-Vous-Nous - Nous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11" name="Google Shape;1111;p37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Après aujourd’hui, quelles seront selon vous vos nouvelles habitudes de groupe dans le futur ?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112" name="Google Shape;1112;p37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N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113" name="Google Shape;1113;p37"/>
          <p:cNvGrpSpPr/>
          <p:nvPr/>
        </p:nvGrpSpPr>
        <p:grpSpPr>
          <a:xfrm>
            <a:off x="2776990" y="2712962"/>
            <a:ext cx="1732710" cy="2274690"/>
            <a:chOff x="919577" y="293587"/>
            <a:chExt cx="1732710" cy="2274690"/>
          </a:xfrm>
        </p:grpSpPr>
        <p:grpSp>
          <p:nvGrpSpPr>
            <p:cNvPr id="1114" name="Google Shape;1114;p37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115" name="Google Shape;1115;p37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A64D7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Je-Vous-Nous - Nous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16" name="Google Shape;1116;p37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br>
                  <a:rPr b="1" lang="en" sz="1000">
                    <a:solidFill>
                      <a:schemeClr val="dk1"/>
                    </a:solidFill>
                  </a:rPr>
                </a:br>
                <a:r>
                  <a:rPr b="1" lang="en" sz="1000">
                    <a:solidFill>
                      <a:schemeClr val="dk1"/>
                    </a:solidFill>
                  </a:rPr>
                  <a:t>Quelles qualités avez-vous trouvé(e)s au groupe des participant(e)s d’aujourd’hui ?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117" name="Google Shape;1117;p37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N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118" name="Google Shape;1118;p37"/>
          <p:cNvGrpSpPr/>
          <p:nvPr/>
        </p:nvGrpSpPr>
        <p:grpSpPr>
          <a:xfrm>
            <a:off x="4634402" y="293587"/>
            <a:ext cx="1732710" cy="2274690"/>
            <a:chOff x="919577" y="293587"/>
            <a:chExt cx="1732710" cy="2274690"/>
          </a:xfrm>
        </p:grpSpPr>
        <p:grpSp>
          <p:nvGrpSpPr>
            <p:cNvPr id="1119" name="Google Shape;1119;p37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120" name="Google Shape;1120;p37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A64D7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Je-Vous-Nous - Nous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21" name="Google Shape;1121;p37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Qu’avez vous observé sur le comportement de groupe dans l’expérience d’aujourd’hui ?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122" name="Google Shape;1122;p37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N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123" name="Google Shape;1123;p37"/>
          <p:cNvGrpSpPr/>
          <p:nvPr/>
        </p:nvGrpSpPr>
        <p:grpSpPr>
          <a:xfrm>
            <a:off x="4634427" y="2712962"/>
            <a:ext cx="1732710" cy="2274690"/>
            <a:chOff x="919577" y="293587"/>
            <a:chExt cx="1732710" cy="2274690"/>
          </a:xfrm>
        </p:grpSpPr>
        <p:grpSp>
          <p:nvGrpSpPr>
            <p:cNvPr id="1124" name="Google Shape;1124;p37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125" name="Google Shape;1125;p37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A64D7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Je-Vous-Nous - Nous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26" name="Google Shape;1126;p37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Qu’avez vous appris GRÂCE AU GROUPE aujourd’hui ? 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127" name="Google Shape;1127;p37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N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128" name="Google Shape;1128;p37"/>
          <p:cNvGrpSpPr/>
          <p:nvPr/>
        </p:nvGrpSpPr>
        <p:grpSpPr>
          <a:xfrm>
            <a:off x="6491790" y="293587"/>
            <a:ext cx="1732710" cy="2274690"/>
            <a:chOff x="919577" y="293587"/>
            <a:chExt cx="1732710" cy="2274690"/>
          </a:xfrm>
        </p:grpSpPr>
        <p:grpSp>
          <p:nvGrpSpPr>
            <p:cNvPr id="1129" name="Google Shape;1129;p37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130" name="Google Shape;1130;p37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A64D7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Je-Vous-Nous - Nous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31" name="Google Shape;1131;p37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En tant que groupe, comment pourriez-vous aller encore plus loin qu’aujourd’hui ?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132" name="Google Shape;1132;p37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N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133" name="Google Shape;1133;p37"/>
          <p:cNvGrpSpPr/>
          <p:nvPr/>
        </p:nvGrpSpPr>
        <p:grpSpPr>
          <a:xfrm>
            <a:off x="6491815" y="2712962"/>
            <a:ext cx="1732710" cy="2274690"/>
            <a:chOff x="919577" y="293587"/>
            <a:chExt cx="1732710" cy="2274690"/>
          </a:xfrm>
        </p:grpSpPr>
        <p:grpSp>
          <p:nvGrpSpPr>
            <p:cNvPr id="1134" name="Google Shape;1134;p37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135" name="Google Shape;1135;p37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A64D7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Je-Vous-Nous - Nous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36" name="Google Shape;1136;p37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Dans la continuité d’aujourd’hui, quels seront les défis pour votre groupe de participant(e)s dans le futur ? 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137" name="Google Shape;1137;p37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N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2" name="Google Shape;1142;p38"/>
          <p:cNvGrpSpPr/>
          <p:nvPr/>
        </p:nvGrpSpPr>
        <p:grpSpPr>
          <a:xfrm>
            <a:off x="919452" y="293575"/>
            <a:ext cx="1732800" cy="2274600"/>
            <a:chOff x="652227" y="1229925"/>
            <a:chExt cx="1732800" cy="2274600"/>
          </a:xfrm>
        </p:grpSpPr>
        <p:sp>
          <p:nvSpPr>
            <p:cNvPr id="1143" name="Google Shape;1143;p38"/>
            <p:cNvSpPr/>
            <p:nvPr/>
          </p:nvSpPr>
          <p:spPr>
            <a:xfrm>
              <a:off x="652227" y="12299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Je-Vous-Nous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</p:txBody>
        </p:sp>
        <p:pic>
          <p:nvPicPr>
            <p:cNvPr id="1144" name="Google Shape;1144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12588" y="1961188"/>
              <a:ext cx="812076" cy="8120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5" name="Google Shape;1145;p38"/>
          <p:cNvGrpSpPr/>
          <p:nvPr/>
        </p:nvGrpSpPr>
        <p:grpSpPr>
          <a:xfrm>
            <a:off x="919477" y="2713000"/>
            <a:ext cx="1732800" cy="2274600"/>
            <a:chOff x="652227" y="1229925"/>
            <a:chExt cx="1732800" cy="2274600"/>
          </a:xfrm>
        </p:grpSpPr>
        <p:sp>
          <p:nvSpPr>
            <p:cNvPr id="1146" name="Google Shape;1146;p38"/>
            <p:cNvSpPr/>
            <p:nvPr/>
          </p:nvSpPr>
          <p:spPr>
            <a:xfrm>
              <a:off x="652227" y="12299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Je-Vous-Nous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</p:txBody>
        </p:sp>
        <p:pic>
          <p:nvPicPr>
            <p:cNvPr id="1147" name="Google Shape;1147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12588" y="1961188"/>
              <a:ext cx="812076" cy="8120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8" name="Google Shape;1148;p38"/>
          <p:cNvGrpSpPr/>
          <p:nvPr/>
        </p:nvGrpSpPr>
        <p:grpSpPr>
          <a:xfrm>
            <a:off x="2776890" y="293625"/>
            <a:ext cx="1732800" cy="2274600"/>
            <a:chOff x="652227" y="1229925"/>
            <a:chExt cx="1732800" cy="2274600"/>
          </a:xfrm>
        </p:grpSpPr>
        <p:sp>
          <p:nvSpPr>
            <p:cNvPr id="1149" name="Google Shape;1149;p38"/>
            <p:cNvSpPr/>
            <p:nvPr/>
          </p:nvSpPr>
          <p:spPr>
            <a:xfrm>
              <a:off x="652227" y="12299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Je-Vous-Nous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</p:txBody>
        </p:sp>
        <p:pic>
          <p:nvPicPr>
            <p:cNvPr id="1150" name="Google Shape;1150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12588" y="1961188"/>
              <a:ext cx="812076" cy="8120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1" name="Google Shape;1151;p38"/>
          <p:cNvGrpSpPr/>
          <p:nvPr/>
        </p:nvGrpSpPr>
        <p:grpSpPr>
          <a:xfrm>
            <a:off x="2776915" y="2713050"/>
            <a:ext cx="1732800" cy="2274600"/>
            <a:chOff x="652227" y="1229925"/>
            <a:chExt cx="1732800" cy="2274600"/>
          </a:xfrm>
        </p:grpSpPr>
        <p:sp>
          <p:nvSpPr>
            <p:cNvPr id="1152" name="Google Shape;1152;p38"/>
            <p:cNvSpPr/>
            <p:nvPr/>
          </p:nvSpPr>
          <p:spPr>
            <a:xfrm>
              <a:off x="652227" y="12299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Je-Vous-Nous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</p:txBody>
        </p:sp>
        <p:pic>
          <p:nvPicPr>
            <p:cNvPr id="1153" name="Google Shape;1153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12588" y="1961188"/>
              <a:ext cx="812076" cy="8120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4" name="Google Shape;1154;p38"/>
          <p:cNvGrpSpPr/>
          <p:nvPr/>
        </p:nvGrpSpPr>
        <p:grpSpPr>
          <a:xfrm>
            <a:off x="4634352" y="293625"/>
            <a:ext cx="1732800" cy="2274600"/>
            <a:chOff x="652227" y="1229925"/>
            <a:chExt cx="1732800" cy="2274600"/>
          </a:xfrm>
        </p:grpSpPr>
        <p:sp>
          <p:nvSpPr>
            <p:cNvPr id="1155" name="Google Shape;1155;p38"/>
            <p:cNvSpPr/>
            <p:nvPr/>
          </p:nvSpPr>
          <p:spPr>
            <a:xfrm>
              <a:off x="652227" y="12299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Je-Vous-Nous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</p:txBody>
        </p:sp>
        <p:pic>
          <p:nvPicPr>
            <p:cNvPr id="1156" name="Google Shape;1156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12588" y="1961188"/>
              <a:ext cx="812076" cy="8120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7" name="Google Shape;1157;p38"/>
          <p:cNvGrpSpPr/>
          <p:nvPr/>
        </p:nvGrpSpPr>
        <p:grpSpPr>
          <a:xfrm>
            <a:off x="4634377" y="2713050"/>
            <a:ext cx="1732800" cy="2274600"/>
            <a:chOff x="652227" y="1229925"/>
            <a:chExt cx="1732800" cy="2274600"/>
          </a:xfrm>
        </p:grpSpPr>
        <p:sp>
          <p:nvSpPr>
            <p:cNvPr id="1158" name="Google Shape;1158;p38"/>
            <p:cNvSpPr/>
            <p:nvPr/>
          </p:nvSpPr>
          <p:spPr>
            <a:xfrm>
              <a:off x="652227" y="12299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Je-Vous-Nous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</p:txBody>
        </p:sp>
        <p:pic>
          <p:nvPicPr>
            <p:cNvPr id="1159" name="Google Shape;1159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12588" y="1961188"/>
              <a:ext cx="812076" cy="8120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0" name="Google Shape;1160;p38"/>
          <p:cNvGrpSpPr/>
          <p:nvPr/>
        </p:nvGrpSpPr>
        <p:grpSpPr>
          <a:xfrm>
            <a:off x="6491790" y="293675"/>
            <a:ext cx="1732800" cy="2274600"/>
            <a:chOff x="652227" y="1229925"/>
            <a:chExt cx="1732800" cy="2274600"/>
          </a:xfrm>
        </p:grpSpPr>
        <p:sp>
          <p:nvSpPr>
            <p:cNvPr id="1161" name="Google Shape;1161;p38"/>
            <p:cNvSpPr/>
            <p:nvPr/>
          </p:nvSpPr>
          <p:spPr>
            <a:xfrm>
              <a:off x="652227" y="12299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Je-Vous-Nous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</p:txBody>
        </p:sp>
        <p:pic>
          <p:nvPicPr>
            <p:cNvPr id="1162" name="Google Shape;1162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12588" y="1961188"/>
              <a:ext cx="812076" cy="8120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3" name="Google Shape;1163;p38"/>
          <p:cNvGrpSpPr/>
          <p:nvPr/>
        </p:nvGrpSpPr>
        <p:grpSpPr>
          <a:xfrm>
            <a:off x="6491815" y="2713100"/>
            <a:ext cx="1732800" cy="2274600"/>
            <a:chOff x="652227" y="1229925"/>
            <a:chExt cx="1732800" cy="2274600"/>
          </a:xfrm>
        </p:grpSpPr>
        <p:sp>
          <p:nvSpPr>
            <p:cNvPr id="1164" name="Google Shape;1164;p38"/>
            <p:cNvSpPr/>
            <p:nvPr/>
          </p:nvSpPr>
          <p:spPr>
            <a:xfrm>
              <a:off x="652227" y="12299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Je-Vous-Nous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</p:txBody>
        </p:sp>
        <p:pic>
          <p:nvPicPr>
            <p:cNvPr id="1165" name="Google Shape;1165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12588" y="1961188"/>
              <a:ext cx="812076" cy="8120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39"/>
          <p:cNvSpPr txBox="1"/>
          <p:nvPr>
            <p:ph type="title"/>
          </p:nvPr>
        </p:nvSpPr>
        <p:spPr>
          <a:xfrm>
            <a:off x="2756725" y="511975"/>
            <a:ext cx="6075600" cy="115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Modèle #OpenSeriousGame</a:t>
            </a:r>
            <a:endParaRPr/>
          </a:p>
        </p:txBody>
      </p:sp>
      <p:sp>
        <p:nvSpPr>
          <p:cNvPr id="1171" name="Google Shape;1171;p39"/>
          <p:cNvSpPr txBox="1"/>
          <p:nvPr/>
        </p:nvSpPr>
        <p:spPr>
          <a:xfrm>
            <a:off x="3400475" y="1882025"/>
            <a:ext cx="4950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 modèle de debriefing #OpenSeriousGame évalue une session de Serious Game (idéalement #OpenSeriousGame) à l’aide du Framework #OSG, qui spécifie les différents rôles que peut prendre quelqu’un sur un contenu.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Entre autres, ce modèle évalue l’appréciation du jeu (joueur(-se)) la capacité des participants à transmettre l’intérêt du jeu (éclaireur(-se)) à des fins de ré-organisation, la capacité à transmettre soi-même (co-animation) ou à proposer des variations (créatrice(-teur)).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 savoir plus / Sources 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https://openseriousgames.org/la-methode-de-transmission-osg/la-methode-osg-roles/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2" name="Google Shape;1172;p39"/>
          <p:cNvSpPr/>
          <p:nvPr/>
        </p:nvSpPr>
        <p:spPr>
          <a:xfrm>
            <a:off x="652227" y="1229925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Deck</a:t>
            </a:r>
            <a:r>
              <a:rPr i="1" lang="en" sz="1200"/>
              <a:t> </a:t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#OpenSeriousGame</a:t>
            </a:r>
            <a:endParaRPr i="1" sz="1200"/>
          </a:p>
        </p:txBody>
      </p:sp>
      <p:pic>
        <p:nvPicPr>
          <p:cNvPr id="1173" name="Google Shape;117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9526" y="1854475"/>
            <a:ext cx="938201" cy="90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0"/>
          <p:cNvSpPr/>
          <p:nvPr/>
        </p:nvSpPr>
        <p:spPr>
          <a:xfrm>
            <a:off x="919552" y="224750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Deck</a:t>
            </a:r>
            <a:r>
              <a:rPr i="1" lang="en" sz="1200"/>
              <a:t> </a:t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#OpenSeriousGame</a:t>
            </a:r>
            <a:endParaRPr i="1" sz="1200"/>
          </a:p>
        </p:txBody>
      </p:sp>
      <p:sp>
        <p:nvSpPr>
          <p:cNvPr id="1179" name="Google Shape;1179;p40"/>
          <p:cNvSpPr/>
          <p:nvPr/>
        </p:nvSpPr>
        <p:spPr>
          <a:xfrm>
            <a:off x="4634252" y="224800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1180" name="Google Shape;1180;p40"/>
          <p:cNvSpPr/>
          <p:nvPr/>
        </p:nvSpPr>
        <p:spPr>
          <a:xfrm>
            <a:off x="6491627" y="224800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1181" name="Google Shape;1181;p40"/>
          <p:cNvSpPr/>
          <p:nvPr/>
        </p:nvSpPr>
        <p:spPr>
          <a:xfrm>
            <a:off x="919552" y="2644125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1182" name="Google Shape;1182;p40"/>
          <p:cNvSpPr/>
          <p:nvPr/>
        </p:nvSpPr>
        <p:spPr>
          <a:xfrm>
            <a:off x="2776877" y="2644175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1183" name="Google Shape;1183;p40"/>
          <p:cNvSpPr/>
          <p:nvPr/>
        </p:nvSpPr>
        <p:spPr>
          <a:xfrm>
            <a:off x="4634252" y="2644175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1184" name="Google Shape;1184;p40"/>
          <p:cNvSpPr/>
          <p:nvPr/>
        </p:nvSpPr>
        <p:spPr>
          <a:xfrm>
            <a:off x="6491627" y="2644175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1185" name="Google Shape;1185;p40"/>
          <p:cNvSpPr/>
          <p:nvPr/>
        </p:nvSpPr>
        <p:spPr>
          <a:xfrm>
            <a:off x="2776877" y="224800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pic>
        <p:nvPicPr>
          <p:cNvPr id="1186" name="Google Shape;118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851" y="84930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7" name="Google Shape;118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851" y="324960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8" name="Google Shape;118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201" y="84930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9" name="Google Shape;118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201" y="324960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0" name="Google Shape;11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501" y="91905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1" name="Google Shape;11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501" y="331935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2" name="Google Shape;119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851" y="91905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3" name="Google Shape;119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851" y="3319350"/>
            <a:ext cx="938201" cy="9050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4" name="Google Shape;1194;p40"/>
          <p:cNvSpPr txBox="1"/>
          <p:nvPr/>
        </p:nvSpPr>
        <p:spPr>
          <a:xfrm rot="5400000">
            <a:off x="-521712" y="2260725"/>
            <a:ext cx="1551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Verso des cartes</a:t>
            </a:r>
            <a:endParaRPr/>
          </a:p>
        </p:txBody>
      </p:sp>
      <p:pic>
        <p:nvPicPr>
          <p:cNvPr id="1195" name="Google Shape;119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149559" y="1455684"/>
            <a:ext cx="208750" cy="2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0" name="Google Shape;1200;p41"/>
          <p:cNvGrpSpPr/>
          <p:nvPr/>
        </p:nvGrpSpPr>
        <p:grpSpPr>
          <a:xfrm>
            <a:off x="919577" y="293587"/>
            <a:ext cx="1732710" cy="2274690"/>
            <a:chOff x="919577" y="293587"/>
            <a:chExt cx="1732710" cy="2274690"/>
          </a:xfrm>
        </p:grpSpPr>
        <p:grpSp>
          <p:nvGrpSpPr>
            <p:cNvPr id="1201" name="Google Shape;1201;p41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202" name="Google Shape;1202;p41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#OSG</a:t>
                </a:r>
                <a:r>
                  <a:rPr i="1" lang="en" sz="1000">
                    <a:solidFill>
                      <a:srgbClr val="FFFFFF"/>
                    </a:solidFill>
                  </a:rPr>
                  <a:t> - Joueur(-se)</a:t>
                </a:r>
                <a:endParaRPr i="1" sz="1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03" name="Google Shape;1203;p41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Comment avez vous vécu le jeu ? 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1204" name="Google Shape;1204;p41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1205" name="Google Shape;1205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84813" y="1891013"/>
              <a:ext cx="402225" cy="4022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6" name="Google Shape;1206;p41"/>
          <p:cNvGrpSpPr/>
          <p:nvPr/>
        </p:nvGrpSpPr>
        <p:grpSpPr>
          <a:xfrm>
            <a:off x="919577" y="2712937"/>
            <a:ext cx="1732710" cy="2274690"/>
            <a:chOff x="919577" y="293587"/>
            <a:chExt cx="1732710" cy="2274690"/>
          </a:xfrm>
        </p:grpSpPr>
        <p:grpSp>
          <p:nvGrpSpPr>
            <p:cNvPr id="1207" name="Google Shape;1207;p41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208" name="Google Shape;1208;p41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#OSG - Joueur(-se)</a:t>
                </a:r>
                <a:endParaRPr i="1" sz="1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09" name="Google Shape;1209;p41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Qu’est ce qui était fun pour vous </a:t>
                </a:r>
                <a:r>
                  <a:rPr b="1" lang="en" sz="1000"/>
                  <a:t>? Qu’est ce qui était instructif ? 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1210" name="Google Shape;1210;p41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1211" name="Google Shape;1211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84813" y="1891013"/>
              <a:ext cx="402225" cy="4022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2" name="Google Shape;1212;p41"/>
          <p:cNvGrpSpPr/>
          <p:nvPr/>
        </p:nvGrpSpPr>
        <p:grpSpPr>
          <a:xfrm>
            <a:off x="2776952" y="293587"/>
            <a:ext cx="1732710" cy="2274690"/>
            <a:chOff x="919577" y="293587"/>
            <a:chExt cx="1732710" cy="2274690"/>
          </a:xfrm>
        </p:grpSpPr>
        <p:grpSp>
          <p:nvGrpSpPr>
            <p:cNvPr id="1213" name="Google Shape;1213;p41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214" name="Google Shape;1214;p41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#OSG - Joueur(-se)</a:t>
                </a:r>
                <a:endParaRPr i="1" sz="1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15" name="Google Shape;1215;p41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Quelle partie du jeu avez vous préféré</a:t>
                </a:r>
                <a:r>
                  <a:rPr b="1" lang="en" sz="1000"/>
                  <a:t> ? Laquelle avez vous le moins aimé ? 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1216" name="Google Shape;1216;p41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1217" name="Google Shape;1217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84813" y="1891013"/>
              <a:ext cx="402225" cy="4022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8" name="Google Shape;1218;p41"/>
          <p:cNvGrpSpPr/>
          <p:nvPr/>
        </p:nvGrpSpPr>
        <p:grpSpPr>
          <a:xfrm>
            <a:off x="2776952" y="2712937"/>
            <a:ext cx="1732710" cy="2274690"/>
            <a:chOff x="919577" y="293587"/>
            <a:chExt cx="1732710" cy="2274690"/>
          </a:xfrm>
        </p:grpSpPr>
        <p:grpSp>
          <p:nvGrpSpPr>
            <p:cNvPr id="1219" name="Google Shape;1219;p41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220" name="Google Shape;1220;p41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#OSG - Joueur(-se)</a:t>
                </a:r>
                <a:endParaRPr i="1" sz="1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21" name="Google Shape;1221;p41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A quel point ce jeu est un succès pour vous</a:t>
                </a:r>
                <a:r>
                  <a:rPr b="1" lang="en" sz="1000"/>
                  <a:t> ? et pourquoi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1222" name="Google Shape;1222;p41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1223" name="Google Shape;1223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84813" y="1891013"/>
              <a:ext cx="402225" cy="4022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4" name="Google Shape;1224;p41"/>
          <p:cNvGrpSpPr/>
          <p:nvPr/>
        </p:nvGrpSpPr>
        <p:grpSpPr>
          <a:xfrm>
            <a:off x="4634327" y="293587"/>
            <a:ext cx="1732710" cy="2274690"/>
            <a:chOff x="919577" y="293587"/>
            <a:chExt cx="1732710" cy="2274690"/>
          </a:xfrm>
        </p:grpSpPr>
        <p:grpSp>
          <p:nvGrpSpPr>
            <p:cNvPr id="1225" name="Google Shape;1225;p41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226" name="Google Shape;1226;p41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#OSG - Joueur(-se)</a:t>
                </a:r>
                <a:endParaRPr i="1" sz="1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27" name="Google Shape;1227;p41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En 1 adjectif, donnez votre vécu(e) en tant que joueur(-se) et pourquoi.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1228" name="Google Shape;1228;p41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1229" name="Google Shape;1229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84813" y="1891013"/>
              <a:ext cx="402225" cy="4022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30" name="Google Shape;1230;p41"/>
          <p:cNvGrpSpPr/>
          <p:nvPr/>
        </p:nvGrpSpPr>
        <p:grpSpPr>
          <a:xfrm>
            <a:off x="4634327" y="2712937"/>
            <a:ext cx="1732710" cy="2274690"/>
            <a:chOff x="919577" y="293587"/>
            <a:chExt cx="1732710" cy="2274690"/>
          </a:xfrm>
        </p:grpSpPr>
        <p:grpSp>
          <p:nvGrpSpPr>
            <p:cNvPr id="1231" name="Google Shape;1231;p41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232" name="Google Shape;1232;p41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#OSG - Joueur(-se)</a:t>
                </a:r>
                <a:endParaRPr i="1" sz="1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33" name="Google Shape;1233;p41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Qu’avez vous bien compris et mal compris dans ce jeu</a:t>
                </a:r>
                <a:r>
                  <a:rPr b="1" lang="en" sz="1000"/>
                  <a:t> ? 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1234" name="Google Shape;1234;p41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1235" name="Google Shape;1235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84813" y="1891013"/>
              <a:ext cx="402225" cy="4022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36" name="Google Shape;1236;p41"/>
          <p:cNvGrpSpPr/>
          <p:nvPr/>
        </p:nvGrpSpPr>
        <p:grpSpPr>
          <a:xfrm>
            <a:off x="6491702" y="293587"/>
            <a:ext cx="1732710" cy="2274690"/>
            <a:chOff x="919577" y="293587"/>
            <a:chExt cx="1732710" cy="2274690"/>
          </a:xfrm>
        </p:grpSpPr>
        <p:grpSp>
          <p:nvGrpSpPr>
            <p:cNvPr id="1237" name="Google Shape;1237;p41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238" name="Google Shape;1238;p41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#OSG - Joueur(-se)</a:t>
                </a:r>
                <a:endParaRPr i="1" sz="1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39" name="Google Shape;1239;p41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Avez vous joué à des jeux qui ressemble ? En quoi celui-là était-il différent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1240" name="Google Shape;1240;p41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1241" name="Google Shape;1241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84813" y="1891013"/>
              <a:ext cx="402225" cy="4022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42" name="Google Shape;1242;p41"/>
          <p:cNvGrpSpPr/>
          <p:nvPr/>
        </p:nvGrpSpPr>
        <p:grpSpPr>
          <a:xfrm>
            <a:off x="6491702" y="2712937"/>
            <a:ext cx="1732710" cy="2274690"/>
            <a:chOff x="919577" y="293587"/>
            <a:chExt cx="1732710" cy="2274690"/>
          </a:xfrm>
        </p:grpSpPr>
        <p:grpSp>
          <p:nvGrpSpPr>
            <p:cNvPr id="1243" name="Google Shape;1243;p41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244" name="Google Shape;1244;p41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#OSG - Joueur(-se)</a:t>
                </a:r>
                <a:endParaRPr i="1" sz="1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45" name="Google Shape;1245;p41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Que pouvez-vous dire de votre façon de jouer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1246" name="Google Shape;1246;p41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1247" name="Google Shape;1247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84813" y="1891013"/>
              <a:ext cx="402225" cy="402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/>
        </p:nvSpPr>
        <p:spPr>
          <a:xfrm rot="5400000">
            <a:off x="-521712" y="2260725"/>
            <a:ext cx="1551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Verso des cartes</a:t>
            </a:r>
            <a:endParaRPr/>
          </a:p>
        </p:txBody>
      </p:sp>
      <p:grpSp>
        <p:nvGrpSpPr>
          <p:cNvPr id="122" name="Google Shape;122;p15"/>
          <p:cNvGrpSpPr/>
          <p:nvPr/>
        </p:nvGrpSpPr>
        <p:grpSpPr>
          <a:xfrm>
            <a:off x="919552" y="224750"/>
            <a:ext cx="1732800" cy="2274600"/>
            <a:chOff x="919552" y="224750"/>
            <a:chExt cx="1732800" cy="2274600"/>
          </a:xfrm>
        </p:grpSpPr>
        <p:sp>
          <p:nvSpPr>
            <p:cNvPr id="123" name="Google Shape;123;p15"/>
            <p:cNvSpPr/>
            <p:nvPr/>
          </p:nvSpPr>
          <p:spPr>
            <a:xfrm>
              <a:off x="919552" y="224750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Comfortaa"/>
                  <a:ea typeface="Comfortaa"/>
                  <a:cs typeface="Comfortaa"/>
                  <a:sym typeface="Comfortaa"/>
                </a:rPr>
                <a:t>Debriefing Cards</a:t>
              </a:r>
              <a:endParaRPr b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fortaa"/>
                  <a:ea typeface="Comfortaa"/>
                  <a:cs typeface="Comfortaa"/>
                  <a:sym typeface="Comfortaa"/>
                </a:rPr>
                <a:t>Debriefez en intelligence collective d’une formation, </a:t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fortaa"/>
                  <a:ea typeface="Comfortaa"/>
                  <a:cs typeface="Comfortaa"/>
                  <a:sym typeface="Comfortaa"/>
                </a:rPr>
                <a:t>d’un Serious Game, d’un atelier pédagogique</a:t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pic>
          <p:nvPicPr>
            <p:cNvPr id="124" name="Google Shape;124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44649" y="2112926"/>
              <a:ext cx="277226" cy="2674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15"/>
            <p:cNvSpPr/>
            <p:nvPr/>
          </p:nvSpPr>
          <p:spPr>
            <a:xfrm>
              <a:off x="1368750" y="556050"/>
              <a:ext cx="513300" cy="342300"/>
            </a:xfrm>
            <a:prstGeom prst="wedgeEllipseCallout">
              <a:avLst>
                <a:gd fmla="val -68751" name="adj1"/>
                <a:gd fmla="val 51337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?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1799175" y="556050"/>
              <a:ext cx="513300" cy="342300"/>
            </a:xfrm>
            <a:prstGeom prst="wedgeEllipseCallout">
              <a:avLst>
                <a:gd fmla="val 74469" name="adj1"/>
                <a:gd fmla="val 70077" name="adj2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!</a:t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1003075" y="843000"/>
              <a:ext cx="224100" cy="3423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027525" y="880500"/>
              <a:ext cx="175200" cy="2673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"/>
                <a:t>Question de debrief</a:t>
              </a:r>
              <a:endParaRPr sz="300"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1072225" y="1085813"/>
              <a:ext cx="85800" cy="85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15"/>
          <p:cNvGrpSpPr/>
          <p:nvPr/>
        </p:nvGrpSpPr>
        <p:grpSpPr>
          <a:xfrm>
            <a:off x="919502" y="2644125"/>
            <a:ext cx="1732800" cy="2274600"/>
            <a:chOff x="919552" y="224750"/>
            <a:chExt cx="1732800" cy="2274600"/>
          </a:xfrm>
        </p:grpSpPr>
        <p:sp>
          <p:nvSpPr>
            <p:cNvPr id="131" name="Google Shape;131;p15"/>
            <p:cNvSpPr/>
            <p:nvPr/>
          </p:nvSpPr>
          <p:spPr>
            <a:xfrm>
              <a:off x="919552" y="224750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Comfortaa"/>
                  <a:ea typeface="Comfortaa"/>
                  <a:cs typeface="Comfortaa"/>
                  <a:sym typeface="Comfortaa"/>
                </a:rPr>
                <a:t>Debriefing Cards</a:t>
              </a:r>
              <a:endParaRPr b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fortaa"/>
                  <a:ea typeface="Comfortaa"/>
                  <a:cs typeface="Comfortaa"/>
                  <a:sym typeface="Comfortaa"/>
                </a:rPr>
                <a:t>Debriefez en intelligence collective d’une formation, </a:t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fortaa"/>
                  <a:ea typeface="Comfortaa"/>
                  <a:cs typeface="Comfortaa"/>
                  <a:sym typeface="Comfortaa"/>
                </a:rPr>
                <a:t>d’un Serious Game, d’un atelier pédagogique</a:t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pic>
          <p:nvPicPr>
            <p:cNvPr id="132" name="Google Shape;132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44649" y="2112926"/>
              <a:ext cx="277226" cy="2674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15"/>
            <p:cNvSpPr/>
            <p:nvPr/>
          </p:nvSpPr>
          <p:spPr>
            <a:xfrm>
              <a:off x="1368750" y="556050"/>
              <a:ext cx="513300" cy="342300"/>
            </a:xfrm>
            <a:prstGeom prst="wedgeEllipseCallout">
              <a:avLst>
                <a:gd fmla="val -68751" name="adj1"/>
                <a:gd fmla="val 51337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?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1799175" y="556050"/>
              <a:ext cx="513300" cy="342300"/>
            </a:xfrm>
            <a:prstGeom prst="wedgeEllipseCallout">
              <a:avLst>
                <a:gd fmla="val 74469" name="adj1"/>
                <a:gd fmla="val 70077" name="adj2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!</a:t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003075" y="843000"/>
              <a:ext cx="224100" cy="3423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1027525" y="880500"/>
              <a:ext cx="175200" cy="2673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"/>
                <a:t>Question de debrief</a:t>
              </a:r>
              <a:endParaRPr sz="300"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1072225" y="1085813"/>
              <a:ext cx="85800" cy="85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15"/>
          <p:cNvGrpSpPr/>
          <p:nvPr/>
        </p:nvGrpSpPr>
        <p:grpSpPr>
          <a:xfrm>
            <a:off x="2776902" y="224762"/>
            <a:ext cx="1732800" cy="2274600"/>
            <a:chOff x="919552" y="224750"/>
            <a:chExt cx="1732800" cy="2274600"/>
          </a:xfrm>
        </p:grpSpPr>
        <p:sp>
          <p:nvSpPr>
            <p:cNvPr id="139" name="Google Shape;139;p15"/>
            <p:cNvSpPr/>
            <p:nvPr/>
          </p:nvSpPr>
          <p:spPr>
            <a:xfrm>
              <a:off x="919552" y="224750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Comfortaa"/>
                  <a:ea typeface="Comfortaa"/>
                  <a:cs typeface="Comfortaa"/>
                  <a:sym typeface="Comfortaa"/>
                </a:rPr>
                <a:t>Debriefing Cards</a:t>
              </a:r>
              <a:endParaRPr b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fortaa"/>
                  <a:ea typeface="Comfortaa"/>
                  <a:cs typeface="Comfortaa"/>
                  <a:sym typeface="Comfortaa"/>
                </a:rPr>
                <a:t>Debriefez en intelligence collective d’une formation, </a:t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fortaa"/>
                  <a:ea typeface="Comfortaa"/>
                  <a:cs typeface="Comfortaa"/>
                  <a:sym typeface="Comfortaa"/>
                </a:rPr>
                <a:t>d’un Serious Game, d’un atelier pédagogique</a:t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pic>
          <p:nvPicPr>
            <p:cNvPr id="140" name="Google Shape;14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44649" y="2112926"/>
              <a:ext cx="277226" cy="2674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15"/>
            <p:cNvSpPr/>
            <p:nvPr/>
          </p:nvSpPr>
          <p:spPr>
            <a:xfrm>
              <a:off x="1368750" y="556050"/>
              <a:ext cx="513300" cy="342300"/>
            </a:xfrm>
            <a:prstGeom prst="wedgeEllipseCallout">
              <a:avLst>
                <a:gd fmla="val -68751" name="adj1"/>
                <a:gd fmla="val 51337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?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1799175" y="556050"/>
              <a:ext cx="513300" cy="342300"/>
            </a:xfrm>
            <a:prstGeom prst="wedgeEllipseCallout">
              <a:avLst>
                <a:gd fmla="val 74469" name="adj1"/>
                <a:gd fmla="val 70077" name="adj2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!</a:t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003075" y="843000"/>
              <a:ext cx="224100" cy="3423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1027525" y="880500"/>
              <a:ext cx="175200" cy="2673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"/>
                <a:t>Question de debrief</a:t>
              </a:r>
              <a:endParaRPr sz="300"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1072225" y="1085813"/>
              <a:ext cx="85800" cy="85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15"/>
          <p:cNvGrpSpPr/>
          <p:nvPr/>
        </p:nvGrpSpPr>
        <p:grpSpPr>
          <a:xfrm>
            <a:off x="2776852" y="2644137"/>
            <a:ext cx="1732800" cy="2274600"/>
            <a:chOff x="919552" y="224750"/>
            <a:chExt cx="1732800" cy="2274600"/>
          </a:xfrm>
        </p:grpSpPr>
        <p:sp>
          <p:nvSpPr>
            <p:cNvPr id="147" name="Google Shape;147;p15"/>
            <p:cNvSpPr/>
            <p:nvPr/>
          </p:nvSpPr>
          <p:spPr>
            <a:xfrm>
              <a:off x="919552" y="224750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Comfortaa"/>
                  <a:ea typeface="Comfortaa"/>
                  <a:cs typeface="Comfortaa"/>
                  <a:sym typeface="Comfortaa"/>
                </a:rPr>
                <a:t>Debriefing Cards</a:t>
              </a:r>
              <a:endParaRPr b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fortaa"/>
                  <a:ea typeface="Comfortaa"/>
                  <a:cs typeface="Comfortaa"/>
                  <a:sym typeface="Comfortaa"/>
                </a:rPr>
                <a:t>Debriefez en intelligence collective d’une formation, </a:t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fortaa"/>
                  <a:ea typeface="Comfortaa"/>
                  <a:cs typeface="Comfortaa"/>
                  <a:sym typeface="Comfortaa"/>
                </a:rPr>
                <a:t>d’un Serious Game, d’un atelier pédagogique</a:t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pic>
          <p:nvPicPr>
            <p:cNvPr id="148" name="Google Shape;148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44649" y="2112926"/>
              <a:ext cx="277226" cy="2674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15"/>
            <p:cNvSpPr/>
            <p:nvPr/>
          </p:nvSpPr>
          <p:spPr>
            <a:xfrm>
              <a:off x="1368750" y="556050"/>
              <a:ext cx="513300" cy="342300"/>
            </a:xfrm>
            <a:prstGeom prst="wedgeEllipseCallout">
              <a:avLst>
                <a:gd fmla="val -68751" name="adj1"/>
                <a:gd fmla="val 51337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?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1799175" y="556050"/>
              <a:ext cx="513300" cy="342300"/>
            </a:xfrm>
            <a:prstGeom prst="wedgeEllipseCallout">
              <a:avLst>
                <a:gd fmla="val 74469" name="adj1"/>
                <a:gd fmla="val 70077" name="adj2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!</a:t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1003075" y="843000"/>
              <a:ext cx="224100" cy="3423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1027525" y="880500"/>
              <a:ext cx="175200" cy="2673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"/>
                <a:t>Question de debrief</a:t>
              </a:r>
              <a:endParaRPr sz="300"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1072225" y="1085813"/>
              <a:ext cx="85800" cy="85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15"/>
          <p:cNvGrpSpPr/>
          <p:nvPr/>
        </p:nvGrpSpPr>
        <p:grpSpPr>
          <a:xfrm>
            <a:off x="4634302" y="224762"/>
            <a:ext cx="1732800" cy="2274600"/>
            <a:chOff x="919552" y="224750"/>
            <a:chExt cx="1732800" cy="2274600"/>
          </a:xfrm>
        </p:grpSpPr>
        <p:sp>
          <p:nvSpPr>
            <p:cNvPr id="155" name="Google Shape;155;p15"/>
            <p:cNvSpPr/>
            <p:nvPr/>
          </p:nvSpPr>
          <p:spPr>
            <a:xfrm>
              <a:off x="919552" y="224750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Comfortaa"/>
                  <a:ea typeface="Comfortaa"/>
                  <a:cs typeface="Comfortaa"/>
                  <a:sym typeface="Comfortaa"/>
                </a:rPr>
                <a:t>Debriefing Cards</a:t>
              </a:r>
              <a:endParaRPr b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fortaa"/>
                  <a:ea typeface="Comfortaa"/>
                  <a:cs typeface="Comfortaa"/>
                  <a:sym typeface="Comfortaa"/>
                </a:rPr>
                <a:t>Debriefez en intelligence collective d’une formation, </a:t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fortaa"/>
                  <a:ea typeface="Comfortaa"/>
                  <a:cs typeface="Comfortaa"/>
                  <a:sym typeface="Comfortaa"/>
                </a:rPr>
                <a:t>d’un Serious Game, d’un atelier pédagogique</a:t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pic>
          <p:nvPicPr>
            <p:cNvPr id="156" name="Google Shape;15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44649" y="2112926"/>
              <a:ext cx="277226" cy="2674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15"/>
            <p:cNvSpPr/>
            <p:nvPr/>
          </p:nvSpPr>
          <p:spPr>
            <a:xfrm>
              <a:off x="1368750" y="556050"/>
              <a:ext cx="513300" cy="342300"/>
            </a:xfrm>
            <a:prstGeom prst="wedgeEllipseCallout">
              <a:avLst>
                <a:gd fmla="val -68751" name="adj1"/>
                <a:gd fmla="val 51337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?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1799175" y="556050"/>
              <a:ext cx="513300" cy="342300"/>
            </a:xfrm>
            <a:prstGeom prst="wedgeEllipseCallout">
              <a:avLst>
                <a:gd fmla="val 74469" name="adj1"/>
                <a:gd fmla="val 70077" name="adj2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!</a:t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003075" y="843000"/>
              <a:ext cx="224100" cy="3423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1027525" y="880500"/>
              <a:ext cx="175200" cy="2673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"/>
                <a:t>Question de debrief</a:t>
              </a:r>
              <a:endParaRPr sz="300"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072225" y="1085813"/>
              <a:ext cx="85800" cy="85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15"/>
          <p:cNvGrpSpPr/>
          <p:nvPr/>
        </p:nvGrpSpPr>
        <p:grpSpPr>
          <a:xfrm>
            <a:off x="4634252" y="2644137"/>
            <a:ext cx="1732800" cy="2274600"/>
            <a:chOff x="919552" y="224750"/>
            <a:chExt cx="1732800" cy="2274600"/>
          </a:xfrm>
        </p:grpSpPr>
        <p:sp>
          <p:nvSpPr>
            <p:cNvPr id="163" name="Google Shape;163;p15"/>
            <p:cNvSpPr/>
            <p:nvPr/>
          </p:nvSpPr>
          <p:spPr>
            <a:xfrm>
              <a:off x="919552" y="224750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Comfortaa"/>
                  <a:ea typeface="Comfortaa"/>
                  <a:cs typeface="Comfortaa"/>
                  <a:sym typeface="Comfortaa"/>
                </a:rPr>
                <a:t>Debriefing Cards</a:t>
              </a:r>
              <a:endParaRPr b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fortaa"/>
                  <a:ea typeface="Comfortaa"/>
                  <a:cs typeface="Comfortaa"/>
                  <a:sym typeface="Comfortaa"/>
                </a:rPr>
                <a:t>Debriefez en intelligence collective d’une formation, </a:t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fortaa"/>
                  <a:ea typeface="Comfortaa"/>
                  <a:cs typeface="Comfortaa"/>
                  <a:sym typeface="Comfortaa"/>
                </a:rPr>
                <a:t>d’un Serious Game, d’un atelier pédagogique</a:t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pic>
          <p:nvPicPr>
            <p:cNvPr id="164" name="Google Shape;164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44649" y="2112926"/>
              <a:ext cx="277226" cy="2674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15"/>
            <p:cNvSpPr/>
            <p:nvPr/>
          </p:nvSpPr>
          <p:spPr>
            <a:xfrm>
              <a:off x="1368750" y="556050"/>
              <a:ext cx="513300" cy="342300"/>
            </a:xfrm>
            <a:prstGeom prst="wedgeEllipseCallout">
              <a:avLst>
                <a:gd fmla="val -68751" name="adj1"/>
                <a:gd fmla="val 51337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?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1799175" y="556050"/>
              <a:ext cx="513300" cy="342300"/>
            </a:xfrm>
            <a:prstGeom prst="wedgeEllipseCallout">
              <a:avLst>
                <a:gd fmla="val 74469" name="adj1"/>
                <a:gd fmla="val 70077" name="adj2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!</a:t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1003075" y="843000"/>
              <a:ext cx="224100" cy="3423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1027525" y="880500"/>
              <a:ext cx="175200" cy="2673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"/>
                <a:t>Question de debrief</a:t>
              </a:r>
              <a:endParaRPr sz="300"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1072225" y="1085813"/>
              <a:ext cx="85800" cy="85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Google Shape;170;p15"/>
          <p:cNvGrpSpPr/>
          <p:nvPr/>
        </p:nvGrpSpPr>
        <p:grpSpPr>
          <a:xfrm>
            <a:off x="6491652" y="224775"/>
            <a:ext cx="1732800" cy="2274600"/>
            <a:chOff x="919552" y="224750"/>
            <a:chExt cx="1732800" cy="2274600"/>
          </a:xfrm>
        </p:grpSpPr>
        <p:sp>
          <p:nvSpPr>
            <p:cNvPr id="171" name="Google Shape;171;p15"/>
            <p:cNvSpPr/>
            <p:nvPr/>
          </p:nvSpPr>
          <p:spPr>
            <a:xfrm>
              <a:off x="919552" y="224750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Comfortaa"/>
                  <a:ea typeface="Comfortaa"/>
                  <a:cs typeface="Comfortaa"/>
                  <a:sym typeface="Comfortaa"/>
                </a:rPr>
                <a:t>Debriefing Cards</a:t>
              </a:r>
              <a:endParaRPr b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fortaa"/>
                  <a:ea typeface="Comfortaa"/>
                  <a:cs typeface="Comfortaa"/>
                  <a:sym typeface="Comfortaa"/>
                </a:rPr>
                <a:t>Debriefez en intelligence collective d’une formation, </a:t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fortaa"/>
                  <a:ea typeface="Comfortaa"/>
                  <a:cs typeface="Comfortaa"/>
                  <a:sym typeface="Comfortaa"/>
                </a:rPr>
                <a:t>d’un Serious Game, d’un atelier pédagogique</a:t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pic>
          <p:nvPicPr>
            <p:cNvPr id="172" name="Google Shape;172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44649" y="2112926"/>
              <a:ext cx="277226" cy="2674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15"/>
            <p:cNvSpPr/>
            <p:nvPr/>
          </p:nvSpPr>
          <p:spPr>
            <a:xfrm>
              <a:off x="1368750" y="556050"/>
              <a:ext cx="513300" cy="342300"/>
            </a:xfrm>
            <a:prstGeom prst="wedgeEllipseCallout">
              <a:avLst>
                <a:gd fmla="val -68751" name="adj1"/>
                <a:gd fmla="val 51337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?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1799175" y="556050"/>
              <a:ext cx="513300" cy="342300"/>
            </a:xfrm>
            <a:prstGeom prst="wedgeEllipseCallout">
              <a:avLst>
                <a:gd fmla="val 74469" name="adj1"/>
                <a:gd fmla="val 70077" name="adj2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!</a:t>
              </a: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1003075" y="843000"/>
              <a:ext cx="224100" cy="3423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1027525" y="880500"/>
              <a:ext cx="175200" cy="2673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"/>
                <a:t>Question de debrief</a:t>
              </a:r>
              <a:endParaRPr sz="300"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1072225" y="1085813"/>
              <a:ext cx="85800" cy="85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15"/>
          <p:cNvGrpSpPr/>
          <p:nvPr/>
        </p:nvGrpSpPr>
        <p:grpSpPr>
          <a:xfrm>
            <a:off x="6491602" y="2644150"/>
            <a:ext cx="1732800" cy="2274600"/>
            <a:chOff x="919552" y="224750"/>
            <a:chExt cx="1732800" cy="2274600"/>
          </a:xfrm>
        </p:grpSpPr>
        <p:sp>
          <p:nvSpPr>
            <p:cNvPr id="179" name="Google Shape;179;p15"/>
            <p:cNvSpPr/>
            <p:nvPr/>
          </p:nvSpPr>
          <p:spPr>
            <a:xfrm>
              <a:off x="919552" y="224750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Comfortaa"/>
                  <a:ea typeface="Comfortaa"/>
                  <a:cs typeface="Comfortaa"/>
                  <a:sym typeface="Comfortaa"/>
                </a:rPr>
                <a:t>Debriefing Cards</a:t>
              </a:r>
              <a:endParaRPr b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fortaa"/>
                  <a:ea typeface="Comfortaa"/>
                  <a:cs typeface="Comfortaa"/>
                  <a:sym typeface="Comfortaa"/>
                </a:rPr>
                <a:t>Debriefez en intelligence collective d’une formation, </a:t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fortaa"/>
                  <a:ea typeface="Comfortaa"/>
                  <a:cs typeface="Comfortaa"/>
                  <a:sym typeface="Comfortaa"/>
                </a:rPr>
                <a:t>d’un Serious Game, d’un atelier pédagogique</a:t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pic>
          <p:nvPicPr>
            <p:cNvPr id="180" name="Google Shape;18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44649" y="2112926"/>
              <a:ext cx="277226" cy="2674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15"/>
            <p:cNvSpPr/>
            <p:nvPr/>
          </p:nvSpPr>
          <p:spPr>
            <a:xfrm>
              <a:off x="1368750" y="556050"/>
              <a:ext cx="513300" cy="342300"/>
            </a:xfrm>
            <a:prstGeom prst="wedgeEllipseCallout">
              <a:avLst>
                <a:gd fmla="val -68751" name="adj1"/>
                <a:gd fmla="val 51337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?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1799175" y="556050"/>
              <a:ext cx="513300" cy="342300"/>
            </a:xfrm>
            <a:prstGeom prst="wedgeEllipseCallout">
              <a:avLst>
                <a:gd fmla="val 74469" name="adj1"/>
                <a:gd fmla="val 70077" name="adj2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!</a:t>
              </a: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1003075" y="843000"/>
              <a:ext cx="224100" cy="3423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1027525" y="880500"/>
              <a:ext cx="175200" cy="2673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"/>
                <a:t>Question de debrief</a:t>
              </a:r>
              <a:endParaRPr sz="300"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1072225" y="1085813"/>
              <a:ext cx="85800" cy="85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6" name="Google Shape;1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149559" y="1455684"/>
            <a:ext cx="208750" cy="2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42"/>
          <p:cNvSpPr/>
          <p:nvPr/>
        </p:nvSpPr>
        <p:spPr>
          <a:xfrm>
            <a:off x="919552" y="224750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Deck</a:t>
            </a:r>
            <a:r>
              <a:rPr i="1" lang="en" sz="1200"/>
              <a:t> </a:t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#OpenSeriousGame</a:t>
            </a:r>
            <a:endParaRPr i="1" sz="1200"/>
          </a:p>
        </p:txBody>
      </p:sp>
      <p:sp>
        <p:nvSpPr>
          <p:cNvPr id="1253" name="Google Shape;1253;p42"/>
          <p:cNvSpPr/>
          <p:nvPr/>
        </p:nvSpPr>
        <p:spPr>
          <a:xfrm>
            <a:off x="4634252" y="224800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1254" name="Google Shape;1254;p42"/>
          <p:cNvSpPr/>
          <p:nvPr/>
        </p:nvSpPr>
        <p:spPr>
          <a:xfrm>
            <a:off x="6491627" y="224800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1255" name="Google Shape;1255;p42"/>
          <p:cNvSpPr/>
          <p:nvPr/>
        </p:nvSpPr>
        <p:spPr>
          <a:xfrm>
            <a:off x="919552" y="2644125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1256" name="Google Shape;1256;p42"/>
          <p:cNvSpPr/>
          <p:nvPr/>
        </p:nvSpPr>
        <p:spPr>
          <a:xfrm>
            <a:off x="2776877" y="2644175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1257" name="Google Shape;1257;p42"/>
          <p:cNvSpPr/>
          <p:nvPr/>
        </p:nvSpPr>
        <p:spPr>
          <a:xfrm>
            <a:off x="4634252" y="2644175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1258" name="Google Shape;1258;p42"/>
          <p:cNvSpPr/>
          <p:nvPr/>
        </p:nvSpPr>
        <p:spPr>
          <a:xfrm>
            <a:off x="6491627" y="2644175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1259" name="Google Shape;1259;p42"/>
          <p:cNvSpPr/>
          <p:nvPr/>
        </p:nvSpPr>
        <p:spPr>
          <a:xfrm>
            <a:off x="2776877" y="224800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pic>
        <p:nvPicPr>
          <p:cNvPr id="1260" name="Google Shape;126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851" y="84930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1" name="Google Shape;12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851" y="324960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2" name="Google Shape;12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201" y="84930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3" name="Google Shape;126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201" y="324960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4" name="Google Shape;12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501" y="91905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5" name="Google Shape;12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501" y="331935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6" name="Google Shape;126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851" y="91905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7" name="Google Shape;126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851" y="3319350"/>
            <a:ext cx="938201" cy="905076"/>
          </a:xfrm>
          <a:prstGeom prst="rect">
            <a:avLst/>
          </a:prstGeom>
          <a:noFill/>
          <a:ln>
            <a:noFill/>
          </a:ln>
        </p:spPr>
      </p:pic>
      <p:sp>
        <p:nvSpPr>
          <p:cNvPr id="1268" name="Google Shape;1268;p42"/>
          <p:cNvSpPr txBox="1"/>
          <p:nvPr/>
        </p:nvSpPr>
        <p:spPr>
          <a:xfrm rot="5400000">
            <a:off x="-521712" y="2260725"/>
            <a:ext cx="1551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Verso des cartes</a:t>
            </a:r>
            <a:endParaRPr/>
          </a:p>
        </p:txBody>
      </p:sp>
      <p:pic>
        <p:nvPicPr>
          <p:cNvPr id="1269" name="Google Shape;126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149559" y="1455684"/>
            <a:ext cx="208750" cy="2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4" name="Google Shape;1274;p43"/>
          <p:cNvGrpSpPr/>
          <p:nvPr/>
        </p:nvGrpSpPr>
        <p:grpSpPr>
          <a:xfrm>
            <a:off x="919577" y="293587"/>
            <a:ext cx="1732710" cy="2274690"/>
            <a:chOff x="919577" y="293587"/>
            <a:chExt cx="1732710" cy="2274690"/>
          </a:xfrm>
        </p:grpSpPr>
        <p:grpSp>
          <p:nvGrpSpPr>
            <p:cNvPr id="1275" name="Google Shape;1275;p43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276" name="Google Shape;1276;p43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#OSG - Eclaireur(-se)</a:t>
                </a:r>
                <a:endParaRPr i="1" sz="1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77" name="Google Shape;1277;p43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Quel est selon vous l’intérêt principal du Serious Game d’aujourd’hui</a:t>
                </a:r>
                <a:r>
                  <a:rPr b="1" lang="en" sz="1000"/>
                  <a:t> ? 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1278" name="Google Shape;1278;p43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1279" name="Google Shape;1279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1597602" y="1903799"/>
              <a:ext cx="376675" cy="3766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0" name="Google Shape;1280;p43"/>
          <p:cNvGrpSpPr/>
          <p:nvPr/>
        </p:nvGrpSpPr>
        <p:grpSpPr>
          <a:xfrm>
            <a:off x="919577" y="2712937"/>
            <a:ext cx="1732710" cy="2274690"/>
            <a:chOff x="919577" y="293587"/>
            <a:chExt cx="1732710" cy="2274690"/>
          </a:xfrm>
        </p:grpSpPr>
        <p:grpSp>
          <p:nvGrpSpPr>
            <p:cNvPr id="1281" name="Google Shape;1281;p43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282" name="Google Shape;1282;p43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#OSG - Eclaireur(-se)</a:t>
                </a:r>
                <a:endParaRPr i="1" sz="1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83" name="Google Shape;1283;p43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Qu’est ce que le jeu que vous venez de vivre apporte de différent par rapport à une formation “classique”</a:t>
                </a:r>
                <a:r>
                  <a:rPr b="1" lang="en" sz="1000"/>
                  <a:t> ? 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1284" name="Google Shape;1284;p43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1285" name="Google Shape;1285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1597602" y="1903799"/>
              <a:ext cx="376675" cy="3766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6" name="Google Shape;1286;p43"/>
          <p:cNvGrpSpPr/>
          <p:nvPr/>
        </p:nvGrpSpPr>
        <p:grpSpPr>
          <a:xfrm>
            <a:off x="2776952" y="2712937"/>
            <a:ext cx="1732710" cy="2274690"/>
            <a:chOff x="919577" y="293587"/>
            <a:chExt cx="1732710" cy="2274690"/>
          </a:xfrm>
        </p:grpSpPr>
        <p:grpSp>
          <p:nvGrpSpPr>
            <p:cNvPr id="1287" name="Google Shape;1287;p43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288" name="Google Shape;1288;p43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#OSG - Eclaireur(-se)</a:t>
                </a:r>
                <a:endParaRPr i="1" sz="1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89" name="Google Shape;1289;p43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 Quels seraient selon vous les publics idéaux du Serious Game d’aujourd’hui </a:t>
                </a:r>
                <a:r>
                  <a:rPr b="1" lang="en" sz="1000"/>
                  <a:t>? 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1290" name="Google Shape;1290;p43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1291" name="Google Shape;1291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1597602" y="1903799"/>
              <a:ext cx="376675" cy="3766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92" name="Google Shape;1292;p43"/>
          <p:cNvGrpSpPr/>
          <p:nvPr/>
        </p:nvGrpSpPr>
        <p:grpSpPr>
          <a:xfrm>
            <a:off x="2776952" y="293587"/>
            <a:ext cx="1732710" cy="2274690"/>
            <a:chOff x="919577" y="293587"/>
            <a:chExt cx="1732710" cy="2274690"/>
          </a:xfrm>
        </p:grpSpPr>
        <p:grpSp>
          <p:nvGrpSpPr>
            <p:cNvPr id="1293" name="Google Shape;1293;p43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294" name="Google Shape;1294;p43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#OSG - Eclaireur(-se)</a:t>
                </a:r>
                <a:endParaRPr i="1" sz="1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95" name="Google Shape;1295;p43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Que vous faudrait-il pour organiser le jeu dans votre entreprise ? ou bien en meetup public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1296" name="Google Shape;1296;p43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1297" name="Google Shape;1297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1597602" y="1903799"/>
              <a:ext cx="376675" cy="3766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98" name="Google Shape;1298;p43"/>
          <p:cNvGrpSpPr/>
          <p:nvPr/>
        </p:nvGrpSpPr>
        <p:grpSpPr>
          <a:xfrm>
            <a:off x="4634327" y="293587"/>
            <a:ext cx="1732710" cy="2274690"/>
            <a:chOff x="919577" y="293587"/>
            <a:chExt cx="1732710" cy="2274690"/>
          </a:xfrm>
        </p:grpSpPr>
        <p:grpSp>
          <p:nvGrpSpPr>
            <p:cNvPr id="1299" name="Google Shape;1299;p43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300" name="Google Shape;1300;p43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#OSG - Eclaireur(-se)</a:t>
                </a:r>
                <a:endParaRPr i="1" sz="1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301" name="Google Shape;1301;p43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Dans quelles situations serait-il intéressant d’organiser le jeu que vous venez de vivre </a:t>
                </a:r>
                <a:r>
                  <a:rPr b="1" lang="en" sz="1000"/>
                  <a:t> ? 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1302" name="Google Shape;1302;p43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1303" name="Google Shape;1303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1597602" y="1903799"/>
              <a:ext cx="376675" cy="3766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4" name="Google Shape;1304;p43"/>
          <p:cNvGrpSpPr/>
          <p:nvPr/>
        </p:nvGrpSpPr>
        <p:grpSpPr>
          <a:xfrm>
            <a:off x="4634327" y="2712937"/>
            <a:ext cx="1732710" cy="2274690"/>
            <a:chOff x="919577" y="293587"/>
            <a:chExt cx="1732710" cy="2274690"/>
          </a:xfrm>
        </p:grpSpPr>
        <p:grpSp>
          <p:nvGrpSpPr>
            <p:cNvPr id="1305" name="Google Shape;1305;p43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306" name="Google Shape;1306;p43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#OSG - Eclaireur(-se)</a:t>
                </a:r>
                <a:endParaRPr i="1" sz="1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307" name="Google Shape;1307;p43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F</a:t>
                </a:r>
                <a:r>
                  <a:rPr b="1" lang="en" sz="1000">
                    <a:solidFill>
                      <a:schemeClr val="dk1"/>
                    </a:solidFill>
                  </a:rPr>
                  <a:t>ace à quels problèmes auriez vous le réflexe de penser au jeu d’aujourd’hui </a:t>
                </a:r>
                <a:r>
                  <a:rPr b="1" lang="en" sz="1000"/>
                  <a:t>? 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1308" name="Google Shape;1308;p43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1309" name="Google Shape;1309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1597602" y="1903799"/>
              <a:ext cx="376675" cy="3766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0" name="Google Shape;1310;p43"/>
          <p:cNvGrpSpPr/>
          <p:nvPr/>
        </p:nvGrpSpPr>
        <p:grpSpPr>
          <a:xfrm>
            <a:off x="6491702" y="2712937"/>
            <a:ext cx="1732710" cy="2274690"/>
            <a:chOff x="919577" y="293587"/>
            <a:chExt cx="1732710" cy="2274690"/>
          </a:xfrm>
        </p:grpSpPr>
        <p:grpSp>
          <p:nvGrpSpPr>
            <p:cNvPr id="1311" name="Google Shape;1311;p43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312" name="Google Shape;1312;p43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#OSG - Eclaireur(-se)</a:t>
                </a:r>
                <a:endParaRPr i="1" sz="1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313" name="Google Shape;1313;p43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Quels sont selon vous les résultats qu’apportent le jeu d’aujourd’hui en entreprise </a:t>
                </a:r>
                <a:r>
                  <a:rPr b="1" lang="en" sz="1000"/>
                  <a:t>? 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1314" name="Google Shape;1314;p43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1315" name="Google Shape;1315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1597602" y="1903799"/>
              <a:ext cx="376675" cy="3766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6" name="Google Shape;1316;p43"/>
          <p:cNvGrpSpPr/>
          <p:nvPr/>
        </p:nvGrpSpPr>
        <p:grpSpPr>
          <a:xfrm>
            <a:off x="6491702" y="293587"/>
            <a:ext cx="1732710" cy="2274690"/>
            <a:chOff x="919577" y="293587"/>
            <a:chExt cx="1732710" cy="2274690"/>
          </a:xfrm>
        </p:grpSpPr>
        <p:grpSp>
          <p:nvGrpSpPr>
            <p:cNvPr id="1317" name="Google Shape;1317;p43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318" name="Google Shape;1318;p43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#OSG - Eclaireur(-se)</a:t>
                </a:r>
                <a:endParaRPr i="1" sz="1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319" name="Google Shape;1319;p43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Quels sont les intérêts pédagogiques du jeu que vous venez de vivre </a:t>
                </a:r>
                <a:r>
                  <a:rPr b="1" lang="en" sz="1000"/>
                  <a:t>? 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1320" name="Google Shape;1320;p43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1321" name="Google Shape;1321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1597602" y="1903799"/>
              <a:ext cx="376675" cy="37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44"/>
          <p:cNvSpPr/>
          <p:nvPr/>
        </p:nvSpPr>
        <p:spPr>
          <a:xfrm>
            <a:off x="919552" y="224750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Deck</a:t>
            </a:r>
            <a:r>
              <a:rPr i="1" lang="en" sz="1200"/>
              <a:t> </a:t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#OpenSeriousGame</a:t>
            </a:r>
            <a:endParaRPr i="1" sz="1200"/>
          </a:p>
        </p:txBody>
      </p:sp>
      <p:sp>
        <p:nvSpPr>
          <p:cNvPr id="1327" name="Google Shape;1327;p44"/>
          <p:cNvSpPr/>
          <p:nvPr/>
        </p:nvSpPr>
        <p:spPr>
          <a:xfrm>
            <a:off x="4634252" y="224800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1328" name="Google Shape;1328;p44"/>
          <p:cNvSpPr/>
          <p:nvPr/>
        </p:nvSpPr>
        <p:spPr>
          <a:xfrm>
            <a:off x="6491627" y="224800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1329" name="Google Shape;1329;p44"/>
          <p:cNvSpPr/>
          <p:nvPr/>
        </p:nvSpPr>
        <p:spPr>
          <a:xfrm>
            <a:off x="919552" y="2644125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1330" name="Google Shape;1330;p44"/>
          <p:cNvSpPr/>
          <p:nvPr/>
        </p:nvSpPr>
        <p:spPr>
          <a:xfrm>
            <a:off x="2776877" y="2644175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1331" name="Google Shape;1331;p44"/>
          <p:cNvSpPr/>
          <p:nvPr/>
        </p:nvSpPr>
        <p:spPr>
          <a:xfrm>
            <a:off x="4634252" y="2644175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1332" name="Google Shape;1332;p44"/>
          <p:cNvSpPr/>
          <p:nvPr/>
        </p:nvSpPr>
        <p:spPr>
          <a:xfrm>
            <a:off x="6491627" y="2644175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1333" name="Google Shape;1333;p44"/>
          <p:cNvSpPr/>
          <p:nvPr/>
        </p:nvSpPr>
        <p:spPr>
          <a:xfrm>
            <a:off x="2776877" y="224800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pic>
        <p:nvPicPr>
          <p:cNvPr id="1334" name="Google Shape;133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851" y="84930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5" name="Google Shape;133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851" y="324960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6" name="Google Shape;133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201" y="84930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7" name="Google Shape;133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201" y="324960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8" name="Google Shape;133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501" y="91905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9" name="Google Shape;133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501" y="331935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0" name="Google Shape;134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851" y="91905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1" name="Google Shape;134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851" y="3319350"/>
            <a:ext cx="938201" cy="9050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2" name="Google Shape;1342;p44"/>
          <p:cNvSpPr txBox="1"/>
          <p:nvPr/>
        </p:nvSpPr>
        <p:spPr>
          <a:xfrm rot="5400000">
            <a:off x="-521712" y="2260725"/>
            <a:ext cx="1551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Verso des cartes</a:t>
            </a:r>
            <a:endParaRPr/>
          </a:p>
        </p:txBody>
      </p:sp>
      <p:pic>
        <p:nvPicPr>
          <p:cNvPr id="1343" name="Google Shape;134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149559" y="1455684"/>
            <a:ext cx="208750" cy="2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8" name="Google Shape;1348;p45"/>
          <p:cNvGrpSpPr/>
          <p:nvPr/>
        </p:nvGrpSpPr>
        <p:grpSpPr>
          <a:xfrm>
            <a:off x="919577" y="2712937"/>
            <a:ext cx="1732710" cy="2274690"/>
            <a:chOff x="160725" y="117875"/>
            <a:chExt cx="1918200" cy="2518200"/>
          </a:xfrm>
        </p:grpSpPr>
        <p:sp>
          <p:nvSpPr>
            <p:cNvPr id="1349" name="Google Shape;1349;p45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800">
                  <a:solidFill>
                    <a:srgbClr val="FFFFFF"/>
                  </a:solidFill>
                </a:rPr>
                <a:t>#OSG - (Co-)animateur(trice)</a:t>
              </a:r>
              <a:endParaRPr i="1" sz="800">
                <a:solidFill>
                  <a:srgbClr val="FFFFFF"/>
                </a:solidFill>
              </a:endParaRPr>
            </a:p>
          </p:txBody>
        </p:sp>
        <p:sp>
          <p:nvSpPr>
            <p:cNvPr id="1350" name="Google Shape;1350;p45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Quelles parties du jeu vous sentez vous capables de retransmettre à votre tour </a:t>
              </a:r>
              <a:r>
                <a:rPr b="1" lang="en" sz="1000"/>
                <a:t>? 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</p:grpSp>
      <p:sp>
        <p:nvSpPr>
          <p:cNvPr id="1351" name="Google Shape;1351;p45"/>
          <p:cNvSpPr/>
          <p:nvPr/>
        </p:nvSpPr>
        <p:spPr>
          <a:xfrm>
            <a:off x="1511888" y="4237425"/>
            <a:ext cx="548100" cy="548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1352" name="Google Shape;135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301" y="4320061"/>
            <a:ext cx="298725" cy="29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3" name="Google Shape;135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4021" y="4320071"/>
            <a:ext cx="298725" cy="298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4" name="Google Shape;1354;p45"/>
          <p:cNvGrpSpPr/>
          <p:nvPr/>
        </p:nvGrpSpPr>
        <p:grpSpPr>
          <a:xfrm>
            <a:off x="2776952" y="2712937"/>
            <a:ext cx="1732710" cy="2274690"/>
            <a:chOff x="160725" y="117875"/>
            <a:chExt cx="1918200" cy="2518200"/>
          </a:xfrm>
        </p:grpSpPr>
        <p:sp>
          <p:nvSpPr>
            <p:cNvPr id="1355" name="Google Shape;1355;p45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800">
                  <a:solidFill>
                    <a:srgbClr val="FFFFFF"/>
                  </a:solidFill>
                </a:rPr>
                <a:t>#OSG - (Co-)animateur(trice)</a:t>
              </a:r>
              <a:endParaRPr i="1" sz="800">
                <a:solidFill>
                  <a:srgbClr val="FFFFFF"/>
                </a:solidFill>
              </a:endParaRPr>
            </a:p>
          </p:txBody>
        </p:sp>
        <p:sp>
          <p:nvSpPr>
            <p:cNvPr id="1356" name="Google Shape;1356;p45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Selon vous, que vous reste-t-il à apprendre des animatrice(-eur) pour pouvoir animer à votre tour </a:t>
              </a:r>
              <a:r>
                <a:rPr b="1" lang="en" sz="1000"/>
                <a:t>? 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</p:grpSp>
      <p:grpSp>
        <p:nvGrpSpPr>
          <p:cNvPr id="1357" name="Google Shape;1357;p45"/>
          <p:cNvGrpSpPr/>
          <p:nvPr/>
        </p:nvGrpSpPr>
        <p:grpSpPr>
          <a:xfrm>
            <a:off x="2776952" y="293587"/>
            <a:ext cx="1732710" cy="2274690"/>
            <a:chOff x="160725" y="117875"/>
            <a:chExt cx="1918200" cy="2518200"/>
          </a:xfrm>
        </p:grpSpPr>
        <p:sp>
          <p:nvSpPr>
            <p:cNvPr id="1358" name="Google Shape;1358;p45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800">
                  <a:solidFill>
                    <a:srgbClr val="FFFFFF"/>
                  </a:solidFill>
                </a:rPr>
                <a:t>#OSG - (Co-)animateur(trice)</a:t>
              </a:r>
              <a:endParaRPr i="1" sz="800">
                <a:solidFill>
                  <a:srgbClr val="FFFFFF"/>
                </a:solidFill>
              </a:endParaRPr>
            </a:p>
          </p:txBody>
        </p:sp>
        <p:sp>
          <p:nvSpPr>
            <p:cNvPr id="1359" name="Google Shape;1359;p45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Si vous deviez animer le Serious Game d’aujourd’hui différemment, que feriez vous</a:t>
              </a:r>
              <a:r>
                <a:rPr b="1" lang="en" sz="1000"/>
                <a:t> ? 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</p:grpSp>
      <p:grpSp>
        <p:nvGrpSpPr>
          <p:cNvPr id="1360" name="Google Shape;1360;p45"/>
          <p:cNvGrpSpPr/>
          <p:nvPr/>
        </p:nvGrpSpPr>
        <p:grpSpPr>
          <a:xfrm>
            <a:off x="4634327" y="293587"/>
            <a:ext cx="1732710" cy="2274690"/>
            <a:chOff x="160725" y="117875"/>
            <a:chExt cx="1918200" cy="2518200"/>
          </a:xfrm>
        </p:grpSpPr>
        <p:sp>
          <p:nvSpPr>
            <p:cNvPr id="1361" name="Google Shape;1361;p45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800">
                  <a:solidFill>
                    <a:srgbClr val="FFFFFF"/>
                  </a:solidFill>
                </a:rPr>
                <a:t>#OSG - (Co-)animateur(trice)</a:t>
              </a:r>
              <a:endParaRPr i="1" sz="800">
                <a:solidFill>
                  <a:srgbClr val="FFFFFF"/>
                </a:solidFill>
              </a:endParaRPr>
            </a:p>
          </p:txBody>
        </p:sp>
        <p:sp>
          <p:nvSpPr>
            <p:cNvPr id="1362" name="Google Shape;1362;p45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Qu’apporte l’animateur(-trice) de ce Serious Game ? Qu’apporteriez-vous à sa place ?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</p:grpSp>
      <p:grpSp>
        <p:nvGrpSpPr>
          <p:cNvPr id="1363" name="Google Shape;1363;p45"/>
          <p:cNvGrpSpPr/>
          <p:nvPr/>
        </p:nvGrpSpPr>
        <p:grpSpPr>
          <a:xfrm>
            <a:off x="6491702" y="293587"/>
            <a:ext cx="1732710" cy="2274690"/>
            <a:chOff x="160725" y="117875"/>
            <a:chExt cx="1918200" cy="2518200"/>
          </a:xfrm>
        </p:grpSpPr>
        <p:sp>
          <p:nvSpPr>
            <p:cNvPr id="1364" name="Google Shape;1364;p45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800">
                  <a:solidFill>
                    <a:srgbClr val="FFFFFF"/>
                  </a:solidFill>
                </a:rPr>
                <a:t>#OSG - (Co-)animateur(trice)</a:t>
              </a:r>
              <a:endParaRPr i="1" sz="800">
                <a:solidFill>
                  <a:srgbClr val="FFFFFF"/>
                </a:solidFill>
              </a:endParaRPr>
            </a:p>
          </p:txBody>
        </p:sp>
        <p:sp>
          <p:nvSpPr>
            <p:cNvPr id="1365" name="Google Shape;1365;p45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Vous sentez vous capables de transmettre ce Serious Game à votre tour, sinon comment vous y aider </a:t>
              </a:r>
              <a:r>
                <a:rPr b="1" lang="en" sz="1000"/>
                <a:t>? 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</p:grpSp>
      <p:grpSp>
        <p:nvGrpSpPr>
          <p:cNvPr id="1366" name="Google Shape;1366;p45"/>
          <p:cNvGrpSpPr/>
          <p:nvPr/>
        </p:nvGrpSpPr>
        <p:grpSpPr>
          <a:xfrm>
            <a:off x="6491702" y="2712937"/>
            <a:ext cx="1732710" cy="2274690"/>
            <a:chOff x="160725" y="117875"/>
            <a:chExt cx="1918200" cy="2518200"/>
          </a:xfrm>
        </p:grpSpPr>
        <p:sp>
          <p:nvSpPr>
            <p:cNvPr id="1367" name="Google Shape;1367;p45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800">
                  <a:solidFill>
                    <a:srgbClr val="FFFFFF"/>
                  </a:solidFill>
                </a:rPr>
                <a:t>#OSG - (Co-)animateur(trice)</a:t>
              </a:r>
              <a:endParaRPr i="1" sz="800">
                <a:solidFill>
                  <a:srgbClr val="FFFFFF"/>
                </a:solidFill>
              </a:endParaRPr>
            </a:p>
          </p:txBody>
        </p:sp>
        <p:sp>
          <p:nvSpPr>
            <p:cNvPr id="1368" name="Google Shape;1368;p45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Citez 2 raisons qui vous mettent à l’aise pour animer ou co-animer ce jeu</a:t>
              </a:r>
              <a:r>
                <a:rPr b="1" lang="en" sz="1000"/>
                <a:t> à votre tour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</p:grpSp>
      <p:grpSp>
        <p:nvGrpSpPr>
          <p:cNvPr id="1369" name="Google Shape;1369;p45"/>
          <p:cNvGrpSpPr/>
          <p:nvPr/>
        </p:nvGrpSpPr>
        <p:grpSpPr>
          <a:xfrm>
            <a:off x="4634327" y="2712937"/>
            <a:ext cx="1732710" cy="2274690"/>
            <a:chOff x="160725" y="117875"/>
            <a:chExt cx="1918200" cy="2518200"/>
          </a:xfrm>
        </p:grpSpPr>
        <p:sp>
          <p:nvSpPr>
            <p:cNvPr id="1370" name="Google Shape;1370;p45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800">
                  <a:solidFill>
                    <a:srgbClr val="FFFFFF"/>
                  </a:solidFill>
                </a:rPr>
                <a:t>#OSG - (Co-)animateur(trice)</a:t>
              </a:r>
              <a:endParaRPr i="1" sz="800">
                <a:solidFill>
                  <a:srgbClr val="FFFFFF"/>
                </a:solidFill>
              </a:endParaRPr>
            </a:p>
          </p:txBody>
        </p:sp>
        <p:sp>
          <p:nvSpPr>
            <p:cNvPr id="1371" name="Google Shape;1371;p45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Maintenant que vous avez joué, vous sentez vous légitime de transmettre les règles du jeu et de le faire jouer ?</a:t>
              </a:r>
              <a:r>
                <a:rPr b="1" lang="en" sz="800"/>
                <a:t> Sinon pourquoi ?</a:t>
              </a:r>
              <a:endParaRPr b="1" sz="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/>
            </a:p>
          </p:txBody>
        </p:sp>
      </p:grpSp>
      <p:sp>
        <p:nvSpPr>
          <p:cNvPr id="1372" name="Google Shape;1372;p45"/>
          <p:cNvSpPr/>
          <p:nvPr/>
        </p:nvSpPr>
        <p:spPr>
          <a:xfrm>
            <a:off x="5226638" y="4237425"/>
            <a:ext cx="548100" cy="548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1373" name="Google Shape;13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051" y="4320061"/>
            <a:ext cx="298725" cy="29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4" name="Google Shape;137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8771" y="4320071"/>
            <a:ext cx="298725" cy="298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5" name="Google Shape;1375;p45"/>
          <p:cNvGrpSpPr/>
          <p:nvPr/>
        </p:nvGrpSpPr>
        <p:grpSpPr>
          <a:xfrm>
            <a:off x="919577" y="293587"/>
            <a:ext cx="1732710" cy="2274690"/>
            <a:chOff x="160725" y="117875"/>
            <a:chExt cx="1918200" cy="2518200"/>
          </a:xfrm>
        </p:grpSpPr>
        <p:sp>
          <p:nvSpPr>
            <p:cNvPr id="1376" name="Google Shape;1376;p45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800">
                  <a:solidFill>
                    <a:srgbClr val="FFFFFF"/>
                  </a:solidFill>
                </a:rPr>
                <a:t>#OSG - (Co-)animateur(trice)</a:t>
              </a:r>
              <a:endParaRPr i="1" sz="800">
                <a:solidFill>
                  <a:srgbClr val="FFFFFF"/>
                </a:solidFill>
              </a:endParaRPr>
            </a:p>
          </p:txBody>
        </p:sp>
        <p:sp>
          <p:nvSpPr>
            <p:cNvPr id="1377" name="Google Shape;1377;p45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Que vous faudrait-il de plus pour oser (co-)animer le jeu</a:t>
              </a:r>
              <a:r>
                <a:rPr b="1" lang="en" sz="1000"/>
                <a:t> ? 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</p:grpSp>
      <p:sp>
        <p:nvSpPr>
          <p:cNvPr id="1378" name="Google Shape;1378;p45"/>
          <p:cNvSpPr/>
          <p:nvPr/>
        </p:nvSpPr>
        <p:spPr>
          <a:xfrm>
            <a:off x="1511888" y="1818075"/>
            <a:ext cx="548100" cy="548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379" name="Google Shape;1379;p45"/>
          <p:cNvSpPr/>
          <p:nvPr/>
        </p:nvSpPr>
        <p:spPr>
          <a:xfrm>
            <a:off x="3369263" y="1818075"/>
            <a:ext cx="548100" cy="548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1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380" name="Google Shape;1380;p45"/>
          <p:cNvSpPr/>
          <p:nvPr/>
        </p:nvSpPr>
        <p:spPr>
          <a:xfrm>
            <a:off x="5226638" y="1818075"/>
            <a:ext cx="548100" cy="548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1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381" name="Google Shape;1381;p45"/>
          <p:cNvSpPr/>
          <p:nvPr/>
        </p:nvSpPr>
        <p:spPr>
          <a:xfrm>
            <a:off x="7084013" y="1818075"/>
            <a:ext cx="548100" cy="548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1</a:t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1382" name="Google Shape;138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301" y="1900711"/>
            <a:ext cx="298725" cy="29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3" name="Google Shape;138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4021" y="1900721"/>
            <a:ext cx="298725" cy="298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4" name="Google Shape;1384;p45"/>
          <p:cNvGrpSpPr/>
          <p:nvPr/>
        </p:nvGrpSpPr>
        <p:grpSpPr>
          <a:xfrm>
            <a:off x="3360309" y="4237425"/>
            <a:ext cx="565966" cy="548100"/>
            <a:chOff x="3351396" y="4237425"/>
            <a:chExt cx="565966" cy="548100"/>
          </a:xfrm>
        </p:grpSpPr>
        <p:sp>
          <p:nvSpPr>
            <p:cNvPr id="1385" name="Google Shape;1385;p45"/>
            <p:cNvSpPr/>
            <p:nvPr/>
          </p:nvSpPr>
          <p:spPr>
            <a:xfrm>
              <a:off x="3369263" y="4237425"/>
              <a:ext cx="548100" cy="548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1386" name="Google Shape;1386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16676" y="4320061"/>
              <a:ext cx="298725" cy="2987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7" name="Google Shape;1387;p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51396" y="4320071"/>
              <a:ext cx="298725" cy="2987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8" name="Google Shape;1388;p45"/>
          <p:cNvSpPr/>
          <p:nvPr/>
        </p:nvSpPr>
        <p:spPr>
          <a:xfrm>
            <a:off x="3369263" y="1818075"/>
            <a:ext cx="548100" cy="548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1389" name="Google Shape;138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676" y="1900711"/>
            <a:ext cx="298725" cy="29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0" name="Google Shape;139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1396" y="1900721"/>
            <a:ext cx="298725" cy="2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1" name="Google Shape;1391;p45"/>
          <p:cNvSpPr/>
          <p:nvPr/>
        </p:nvSpPr>
        <p:spPr>
          <a:xfrm>
            <a:off x="5226638" y="1818075"/>
            <a:ext cx="548100" cy="548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1392" name="Google Shape;139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051" y="1900711"/>
            <a:ext cx="298725" cy="29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3" name="Google Shape;139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8771" y="1900721"/>
            <a:ext cx="298725" cy="2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4" name="Google Shape;1394;p45"/>
          <p:cNvSpPr/>
          <p:nvPr/>
        </p:nvSpPr>
        <p:spPr>
          <a:xfrm>
            <a:off x="7084013" y="1818075"/>
            <a:ext cx="548100" cy="548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1395" name="Google Shape;139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426" y="1900711"/>
            <a:ext cx="298725" cy="29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6" name="Google Shape;139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6146" y="1900721"/>
            <a:ext cx="298725" cy="2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7" name="Google Shape;1397;p45"/>
          <p:cNvSpPr/>
          <p:nvPr/>
        </p:nvSpPr>
        <p:spPr>
          <a:xfrm>
            <a:off x="7084013" y="4237425"/>
            <a:ext cx="548100" cy="548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1398" name="Google Shape;139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426" y="4320061"/>
            <a:ext cx="298725" cy="29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9" name="Google Shape;139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6146" y="4320071"/>
            <a:ext cx="298725" cy="29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46"/>
          <p:cNvSpPr/>
          <p:nvPr/>
        </p:nvSpPr>
        <p:spPr>
          <a:xfrm>
            <a:off x="919552" y="224750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Deck</a:t>
            </a:r>
            <a:r>
              <a:rPr i="1" lang="en" sz="1200"/>
              <a:t> </a:t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#OpenSeriousGame</a:t>
            </a:r>
            <a:endParaRPr i="1" sz="1200"/>
          </a:p>
        </p:txBody>
      </p:sp>
      <p:sp>
        <p:nvSpPr>
          <p:cNvPr id="1405" name="Google Shape;1405;p46"/>
          <p:cNvSpPr/>
          <p:nvPr/>
        </p:nvSpPr>
        <p:spPr>
          <a:xfrm>
            <a:off x="4634252" y="224800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1406" name="Google Shape;1406;p46"/>
          <p:cNvSpPr/>
          <p:nvPr/>
        </p:nvSpPr>
        <p:spPr>
          <a:xfrm>
            <a:off x="6491627" y="224800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1407" name="Google Shape;1407;p46"/>
          <p:cNvSpPr/>
          <p:nvPr/>
        </p:nvSpPr>
        <p:spPr>
          <a:xfrm>
            <a:off x="919552" y="2644125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1408" name="Google Shape;1408;p46"/>
          <p:cNvSpPr/>
          <p:nvPr/>
        </p:nvSpPr>
        <p:spPr>
          <a:xfrm>
            <a:off x="2776877" y="2644175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1409" name="Google Shape;1409;p46"/>
          <p:cNvSpPr/>
          <p:nvPr/>
        </p:nvSpPr>
        <p:spPr>
          <a:xfrm>
            <a:off x="4634252" y="2644175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1410" name="Google Shape;1410;p46"/>
          <p:cNvSpPr/>
          <p:nvPr/>
        </p:nvSpPr>
        <p:spPr>
          <a:xfrm>
            <a:off x="6491627" y="2644175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1411" name="Google Shape;1411;p46"/>
          <p:cNvSpPr/>
          <p:nvPr/>
        </p:nvSpPr>
        <p:spPr>
          <a:xfrm>
            <a:off x="2776877" y="224800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pic>
        <p:nvPicPr>
          <p:cNvPr id="1412" name="Google Shape;141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851" y="84930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3" name="Google Shape;141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851" y="324960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4" name="Google Shape;141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201" y="84930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5" name="Google Shape;141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201" y="324960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6" name="Google Shape;141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501" y="91905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7" name="Google Shape;141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501" y="331935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8" name="Google Shape;141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851" y="91905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9" name="Google Shape;141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851" y="3319350"/>
            <a:ext cx="938201" cy="905076"/>
          </a:xfrm>
          <a:prstGeom prst="rect">
            <a:avLst/>
          </a:prstGeom>
          <a:noFill/>
          <a:ln>
            <a:noFill/>
          </a:ln>
        </p:spPr>
      </p:pic>
      <p:sp>
        <p:nvSpPr>
          <p:cNvPr id="1420" name="Google Shape;1420;p46"/>
          <p:cNvSpPr txBox="1"/>
          <p:nvPr/>
        </p:nvSpPr>
        <p:spPr>
          <a:xfrm rot="5400000">
            <a:off x="-521712" y="2260725"/>
            <a:ext cx="1551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Verso des cartes</a:t>
            </a:r>
            <a:endParaRPr/>
          </a:p>
        </p:txBody>
      </p:sp>
      <p:pic>
        <p:nvPicPr>
          <p:cNvPr id="1421" name="Google Shape;142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149559" y="1455684"/>
            <a:ext cx="208750" cy="2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6" name="Google Shape;1426;p47"/>
          <p:cNvGrpSpPr/>
          <p:nvPr/>
        </p:nvGrpSpPr>
        <p:grpSpPr>
          <a:xfrm>
            <a:off x="919577" y="2712937"/>
            <a:ext cx="1732710" cy="2274690"/>
            <a:chOff x="919577" y="293587"/>
            <a:chExt cx="1732710" cy="2274690"/>
          </a:xfrm>
        </p:grpSpPr>
        <p:grpSp>
          <p:nvGrpSpPr>
            <p:cNvPr id="1427" name="Google Shape;1427;p47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428" name="Google Shape;1428;p47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>
                    <a:solidFill>
                      <a:srgbClr val="FFFFFF"/>
                    </a:solidFill>
                  </a:rPr>
                  <a:t>#OSG - Créateur(-trice)</a:t>
                </a:r>
                <a:endParaRPr i="1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29" name="Google Shape;1429;p47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A quelques changements près, dans quels autres domaines pourrait servir ce jeu </a:t>
                </a:r>
                <a:r>
                  <a:rPr b="1" lang="en" sz="800"/>
                  <a:t>? Quels seraient ces changements ?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1430" name="Google Shape;1430;p47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1431" name="Google Shape;1431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15275" y="1922856"/>
              <a:ext cx="341345" cy="3385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2" name="Google Shape;1432;p47"/>
          <p:cNvGrpSpPr/>
          <p:nvPr/>
        </p:nvGrpSpPr>
        <p:grpSpPr>
          <a:xfrm>
            <a:off x="2776952" y="2712937"/>
            <a:ext cx="1732710" cy="2274690"/>
            <a:chOff x="919577" y="293587"/>
            <a:chExt cx="1732710" cy="2274690"/>
          </a:xfrm>
        </p:grpSpPr>
        <p:grpSp>
          <p:nvGrpSpPr>
            <p:cNvPr id="1433" name="Google Shape;1433;p47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434" name="Google Shape;1434;p47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>
                    <a:solidFill>
                      <a:srgbClr val="FFFFFF"/>
                    </a:solidFill>
                  </a:rPr>
                  <a:t>#OSG - Créateur(-trice)</a:t>
                </a:r>
                <a:endParaRPr i="1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35" name="Google Shape;1435;p47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Qu’avez vous trouvé de plus pratique / moins pratique dans ce jeu </a:t>
                </a:r>
                <a:r>
                  <a:rPr b="1" lang="en" sz="1000"/>
                  <a:t>? Comment le modifieriez vous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1436" name="Google Shape;1436;p47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1437" name="Google Shape;1437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15275" y="1922856"/>
              <a:ext cx="341345" cy="3385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8" name="Google Shape;1438;p47"/>
          <p:cNvGrpSpPr/>
          <p:nvPr/>
        </p:nvGrpSpPr>
        <p:grpSpPr>
          <a:xfrm>
            <a:off x="2776952" y="293587"/>
            <a:ext cx="1732710" cy="2274690"/>
            <a:chOff x="919577" y="293587"/>
            <a:chExt cx="1732710" cy="2274690"/>
          </a:xfrm>
        </p:grpSpPr>
        <p:grpSp>
          <p:nvGrpSpPr>
            <p:cNvPr id="1439" name="Google Shape;1439;p47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440" name="Google Shape;1440;p47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>
                    <a:solidFill>
                      <a:srgbClr val="FFFFFF"/>
                    </a:solidFill>
                  </a:rPr>
                  <a:t>#OSG - Créateur(-trice)</a:t>
                </a:r>
                <a:endParaRPr i="1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41" name="Google Shape;1441;p47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Si vous deviez proposer une version avancée du Serious Game d’aujourd’hui, que proposeriez vous</a:t>
                </a:r>
                <a:r>
                  <a:rPr b="1" lang="en" sz="1000"/>
                  <a:t> ? 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1442" name="Google Shape;1442;p47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1443" name="Google Shape;1443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15275" y="1922856"/>
              <a:ext cx="341345" cy="3385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4" name="Google Shape;1444;p47"/>
          <p:cNvGrpSpPr/>
          <p:nvPr/>
        </p:nvGrpSpPr>
        <p:grpSpPr>
          <a:xfrm>
            <a:off x="4634327" y="293587"/>
            <a:ext cx="1732710" cy="2274690"/>
            <a:chOff x="919577" y="293587"/>
            <a:chExt cx="1732710" cy="2274690"/>
          </a:xfrm>
        </p:grpSpPr>
        <p:grpSp>
          <p:nvGrpSpPr>
            <p:cNvPr id="1445" name="Google Shape;1445;p47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446" name="Google Shape;1446;p47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>
                    <a:solidFill>
                      <a:srgbClr val="FFFFFF"/>
                    </a:solidFill>
                  </a:rPr>
                  <a:t>#OSG - Créateur(-trice)</a:t>
                </a:r>
                <a:endParaRPr i="1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47" name="Google Shape;1447;p47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Si vous deviez proposer une version simplifiée du Serious Game d’aujourd’hui, que proposeriez vous ? 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1448" name="Google Shape;1448;p47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1449" name="Google Shape;1449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15275" y="1922856"/>
              <a:ext cx="341345" cy="3385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0" name="Google Shape;1450;p47"/>
          <p:cNvGrpSpPr/>
          <p:nvPr/>
        </p:nvGrpSpPr>
        <p:grpSpPr>
          <a:xfrm>
            <a:off x="4634327" y="2712937"/>
            <a:ext cx="1732710" cy="2274690"/>
            <a:chOff x="919577" y="293587"/>
            <a:chExt cx="1732710" cy="2274690"/>
          </a:xfrm>
        </p:grpSpPr>
        <p:grpSp>
          <p:nvGrpSpPr>
            <p:cNvPr id="1451" name="Google Shape;1451;p47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452" name="Google Shape;1452;p47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>
                    <a:solidFill>
                      <a:srgbClr val="FFFFFF"/>
                    </a:solidFill>
                  </a:rPr>
                  <a:t>#OSG - Créateur(-trice)</a:t>
                </a:r>
                <a:endParaRPr i="1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53" name="Google Shape;1453;p47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Vous sentez-vous capables de créer une version améliorée de ce jeu </a:t>
                </a:r>
                <a:r>
                  <a:rPr b="1" lang="en" sz="800"/>
                  <a:t>? Sinon, comment vous y aider ?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  <p:sp>
          <p:nvSpPr>
            <p:cNvPr id="1454" name="Google Shape;1454;p47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1455" name="Google Shape;1455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15275" y="1922856"/>
              <a:ext cx="341345" cy="3385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6" name="Google Shape;1456;p47"/>
          <p:cNvGrpSpPr/>
          <p:nvPr/>
        </p:nvGrpSpPr>
        <p:grpSpPr>
          <a:xfrm>
            <a:off x="6491702" y="2712937"/>
            <a:ext cx="1732710" cy="2274690"/>
            <a:chOff x="919577" y="293587"/>
            <a:chExt cx="1732710" cy="2274690"/>
          </a:xfrm>
        </p:grpSpPr>
        <p:grpSp>
          <p:nvGrpSpPr>
            <p:cNvPr id="1457" name="Google Shape;1457;p47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458" name="Google Shape;1458;p47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>
                    <a:solidFill>
                      <a:srgbClr val="FFFFFF"/>
                    </a:solidFill>
                  </a:rPr>
                  <a:t>#OSG - Créateur(-trice)</a:t>
                </a:r>
                <a:endParaRPr i="1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59" name="Google Shape;1459;p47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Que pourriez vous enlever de ce jeu sans que cela nuise ni au fun ni aux bénéfices sérieux </a:t>
                </a:r>
                <a:r>
                  <a:rPr b="1" lang="en" sz="1000"/>
                  <a:t>? 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1460" name="Google Shape;1460;p47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1461" name="Google Shape;1461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15275" y="1922856"/>
              <a:ext cx="341345" cy="3385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2" name="Google Shape;1462;p47"/>
          <p:cNvGrpSpPr/>
          <p:nvPr/>
        </p:nvGrpSpPr>
        <p:grpSpPr>
          <a:xfrm>
            <a:off x="6491702" y="293587"/>
            <a:ext cx="1732710" cy="2274690"/>
            <a:chOff x="919577" y="293587"/>
            <a:chExt cx="1732710" cy="2274690"/>
          </a:xfrm>
        </p:grpSpPr>
        <p:grpSp>
          <p:nvGrpSpPr>
            <p:cNvPr id="1463" name="Google Shape;1463;p47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464" name="Google Shape;1464;p47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>
                    <a:solidFill>
                      <a:srgbClr val="FFFFFF"/>
                    </a:solidFill>
                  </a:rPr>
                  <a:t>#OSG - Créateur(-trice)</a:t>
                </a:r>
                <a:endParaRPr i="1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65" name="Google Shape;1465;p47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 Comment pourrait-on enrichir les supports de jeu ? Les simplifier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1466" name="Google Shape;1466;p47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1467" name="Google Shape;1467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15275" y="1922856"/>
              <a:ext cx="341345" cy="3385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8" name="Google Shape;1468;p47"/>
          <p:cNvGrpSpPr/>
          <p:nvPr/>
        </p:nvGrpSpPr>
        <p:grpSpPr>
          <a:xfrm>
            <a:off x="919577" y="293587"/>
            <a:ext cx="1732710" cy="2274690"/>
            <a:chOff x="919577" y="293587"/>
            <a:chExt cx="1732710" cy="2274690"/>
          </a:xfrm>
        </p:grpSpPr>
        <p:grpSp>
          <p:nvGrpSpPr>
            <p:cNvPr id="1469" name="Google Shape;1469;p47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470" name="Google Shape;1470;p47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>
                    <a:solidFill>
                      <a:srgbClr val="FFFFFF"/>
                    </a:solidFill>
                  </a:rPr>
                  <a:t>#OSG - Créateur(-trice)</a:t>
                </a:r>
                <a:endParaRPr i="1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71" name="Google Shape;1471;p47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Quelle variante pourriez vous proposer pour ce jeu</a:t>
                </a:r>
                <a:r>
                  <a:rPr b="1" lang="en" sz="1000"/>
                  <a:t> ? 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1472" name="Google Shape;1472;p47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1473" name="Google Shape;1473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15275" y="1922856"/>
              <a:ext cx="341345" cy="3385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48"/>
          <p:cNvSpPr/>
          <p:nvPr/>
        </p:nvSpPr>
        <p:spPr>
          <a:xfrm>
            <a:off x="919552" y="224750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Deck</a:t>
            </a:r>
            <a:r>
              <a:rPr i="1" lang="en" sz="1200"/>
              <a:t> </a:t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#OpenSeriousGame</a:t>
            </a:r>
            <a:endParaRPr i="1" sz="1200"/>
          </a:p>
        </p:txBody>
      </p:sp>
      <p:sp>
        <p:nvSpPr>
          <p:cNvPr id="1479" name="Google Shape;1479;p48"/>
          <p:cNvSpPr/>
          <p:nvPr/>
        </p:nvSpPr>
        <p:spPr>
          <a:xfrm>
            <a:off x="4634252" y="224800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1480" name="Google Shape;1480;p48"/>
          <p:cNvSpPr/>
          <p:nvPr/>
        </p:nvSpPr>
        <p:spPr>
          <a:xfrm>
            <a:off x="6491627" y="224800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1481" name="Google Shape;1481;p48"/>
          <p:cNvSpPr/>
          <p:nvPr/>
        </p:nvSpPr>
        <p:spPr>
          <a:xfrm>
            <a:off x="919552" y="2644125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1482" name="Google Shape;1482;p48"/>
          <p:cNvSpPr/>
          <p:nvPr/>
        </p:nvSpPr>
        <p:spPr>
          <a:xfrm>
            <a:off x="2776877" y="2644175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1483" name="Google Shape;1483;p48"/>
          <p:cNvSpPr/>
          <p:nvPr/>
        </p:nvSpPr>
        <p:spPr>
          <a:xfrm>
            <a:off x="4634252" y="2644175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1484" name="Google Shape;1484;p48"/>
          <p:cNvSpPr/>
          <p:nvPr/>
        </p:nvSpPr>
        <p:spPr>
          <a:xfrm>
            <a:off x="6491627" y="2644175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1485" name="Google Shape;1485;p48"/>
          <p:cNvSpPr/>
          <p:nvPr/>
        </p:nvSpPr>
        <p:spPr>
          <a:xfrm>
            <a:off x="2776877" y="224800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pic>
        <p:nvPicPr>
          <p:cNvPr id="1486" name="Google Shape;148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851" y="84930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7" name="Google Shape;148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851" y="324960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8" name="Google Shape;148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201" y="84930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9" name="Google Shape;148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201" y="324960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0" name="Google Shape;149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501" y="91905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1" name="Google Shape;149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501" y="331935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2" name="Google Shape;149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851" y="91905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3" name="Google Shape;149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851" y="3319350"/>
            <a:ext cx="938201" cy="9050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4" name="Google Shape;1494;p48"/>
          <p:cNvSpPr txBox="1"/>
          <p:nvPr/>
        </p:nvSpPr>
        <p:spPr>
          <a:xfrm rot="5400000">
            <a:off x="-521712" y="2260725"/>
            <a:ext cx="1551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Verso des cartes</a:t>
            </a:r>
            <a:endParaRPr/>
          </a:p>
        </p:txBody>
      </p:sp>
      <p:pic>
        <p:nvPicPr>
          <p:cNvPr id="1495" name="Google Shape;149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149559" y="1455684"/>
            <a:ext cx="208750" cy="2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0" name="Google Shape;1500;p49"/>
          <p:cNvGrpSpPr/>
          <p:nvPr/>
        </p:nvGrpSpPr>
        <p:grpSpPr>
          <a:xfrm>
            <a:off x="919577" y="293587"/>
            <a:ext cx="1732710" cy="2274690"/>
            <a:chOff x="919577" y="293587"/>
            <a:chExt cx="1732710" cy="2274690"/>
          </a:xfrm>
        </p:grpSpPr>
        <p:grpSp>
          <p:nvGrpSpPr>
            <p:cNvPr id="1501" name="Google Shape;1501;p49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502" name="Google Shape;1502;p49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741B47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>
                    <a:solidFill>
                      <a:srgbClr val="FFFFFF"/>
                    </a:solidFill>
                  </a:rPr>
                  <a:t>#OSG - Community Booster</a:t>
                </a:r>
                <a:endParaRPr i="1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03" name="Google Shape;1503;p49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Comment mettre en relation les personnes qui souhaiteraient creuser le sujet du jeu ensemble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1504" name="Google Shape;1504;p49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1505" name="Google Shape;1505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04337" y="1910499"/>
              <a:ext cx="363225" cy="363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06" name="Google Shape;1506;p49"/>
          <p:cNvGrpSpPr/>
          <p:nvPr/>
        </p:nvGrpSpPr>
        <p:grpSpPr>
          <a:xfrm>
            <a:off x="919577" y="2712937"/>
            <a:ext cx="1732710" cy="2274690"/>
            <a:chOff x="919577" y="293587"/>
            <a:chExt cx="1732710" cy="2274690"/>
          </a:xfrm>
        </p:grpSpPr>
        <p:grpSp>
          <p:nvGrpSpPr>
            <p:cNvPr id="1507" name="Google Shape;1507;p49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508" name="Google Shape;1508;p49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741B47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>
                    <a:solidFill>
                      <a:srgbClr val="FFFFFF"/>
                    </a:solidFill>
                  </a:rPr>
                  <a:t>#OSG - Community Booster</a:t>
                </a:r>
                <a:endParaRPr i="1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09" name="Google Shape;1509;p49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Comment rester en contact entre joueur(-se)s, organisateur(-trice)s, animatrice(-teur)s d’aujourd’hui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1510" name="Google Shape;1510;p49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1511" name="Google Shape;1511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04337" y="1910499"/>
              <a:ext cx="363225" cy="363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12" name="Google Shape;1512;p49"/>
          <p:cNvGrpSpPr/>
          <p:nvPr/>
        </p:nvGrpSpPr>
        <p:grpSpPr>
          <a:xfrm>
            <a:off x="2776952" y="293587"/>
            <a:ext cx="1732710" cy="2274690"/>
            <a:chOff x="919577" y="293587"/>
            <a:chExt cx="1732710" cy="2274690"/>
          </a:xfrm>
        </p:grpSpPr>
        <p:grpSp>
          <p:nvGrpSpPr>
            <p:cNvPr id="1513" name="Google Shape;1513;p49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514" name="Google Shape;1514;p49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741B47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>
                    <a:solidFill>
                      <a:srgbClr val="FFFFFF"/>
                    </a:solidFill>
                  </a:rPr>
                  <a:t>#OSG - Community Booster</a:t>
                </a:r>
                <a:endParaRPr i="1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15" name="Google Shape;1515;p49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Par quelles communautés et quels collectifs seraient intéressés les personnes d’aujourd’hui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1516" name="Google Shape;1516;p49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1517" name="Google Shape;1517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04337" y="1910499"/>
              <a:ext cx="363225" cy="363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18" name="Google Shape;1518;p49"/>
          <p:cNvGrpSpPr/>
          <p:nvPr/>
        </p:nvGrpSpPr>
        <p:grpSpPr>
          <a:xfrm>
            <a:off x="2776952" y="2712937"/>
            <a:ext cx="1732710" cy="2274690"/>
            <a:chOff x="919577" y="293587"/>
            <a:chExt cx="1732710" cy="2274690"/>
          </a:xfrm>
        </p:grpSpPr>
        <p:grpSp>
          <p:nvGrpSpPr>
            <p:cNvPr id="1519" name="Google Shape;1519;p49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520" name="Google Shape;1520;p49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741B47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>
                    <a:solidFill>
                      <a:srgbClr val="FFFFFF"/>
                    </a:solidFill>
                  </a:rPr>
                  <a:t>#OSG - Community Booster</a:t>
                </a:r>
                <a:endParaRPr i="1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21" name="Google Shape;1521;p49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Qui aimerait se retrouver pour une autre session comme aujourd’hui, et comment s’organiser pour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1522" name="Google Shape;1522;p49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1523" name="Google Shape;1523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04337" y="1910499"/>
              <a:ext cx="363225" cy="363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24" name="Google Shape;1524;p49"/>
          <p:cNvGrpSpPr/>
          <p:nvPr/>
        </p:nvGrpSpPr>
        <p:grpSpPr>
          <a:xfrm>
            <a:off x="4634327" y="293587"/>
            <a:ext cx="1732710" cy="2274690"/>
            <a:chOff x="919577" y="293587"/>
            <a:chExt cx="1732710" cy="2274690"/>
          </a:xfrm>
        </p:grpSpPr>
        <p:grpSp>
          <p:nvGrpSpPr>
            <p:cNvPr id="1525" name="Google Shape;1525;p49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526" name="Google Shape;1526;p49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741B47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>
                    <a:solidFill>
                      <a:srgbClr val="FFFFFF"/>
                    </a:solidFill>
                  </a:rPr>
                  <a:t>#OSG - Community Booster</a:t>
                </a:r>
                <a:endParaRPr i="1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27" name="Google Shape;1527;p49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Avec qui pourriez-vous mettre en relation les (co-)animateur(trices) du jeu d’aujourd’hui ? 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1528" name="Google Shape;1528;p49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1529" name="Google Shape;1529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04337" y="1910499"/>
              <a:ext cx="363225" cy="363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0" name="Google Shape;1530;p49"/>
          <p:cNvGrpSpPr/>
          <p:nvPr/>
        </p:nvGrpSpPr>
        <p:grpSpPr>
          <a:xfrm>
            <a:off x="4634327" y="2712937"/>
            <a:ext cx="1732710" cy="2274690"/>
            <a:chOff x="919577" y="293587"/>
            <a:chExt cx="1732710" cy="2274690"/>
          </a:xfrm>
        </p:grpSpPr>
        <p:grpSp>
          <p:nvGrpSpPr>
            <p:cNvPr id="1531" name="Google Shape;1531;p49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532" name="Google Shape;1532;p49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741B47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>
                    <a:solidFill>
                      <a:srgbClr val="FFFFFF"/>
                    </a:solidFill>
                  </a:rPr>
                  <a:t>#OSG - Community Booster</a:t>
                </a:r>
                <a:endParaRPr i="1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33" name="Google Shape;1533;p49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Quels liens avons nous tissé aujourd’hui ? Comment continuer ce lien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1534" name="Google Shape;1534;p49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1535" name="Google Shape;1535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04337" y="1910499"/>
              <a:ext cx="363225" cy="363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6" name="Google Shape;1536;p49"/>
          <p:cNvGrpSpPr/>
          <p:nvPr/>
        </p:nvGrpSpPr>
        <p:grpSpPr>
          <a:xfrm>
            <a:off x="6491702" y="293587"/>
            <a:ext cx="1732710" cy="2274690"/>
            <a:chOff x="919577" y="293587"/>
            <a:chExt cx="1732710" cy="2274690"/>
          </a:xfrm>
        </p:grpSpPr>
        <p:grpSp>
          <p:nvGrpSpPr>
            <p:cNvPr id="1537" name="Google Shape;1537;p49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538" name="Google Shape;1538;p49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741B47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>
                    <a:solidFill>
                      <a:srgbClr val="FFFFFF"/>
                    </a:solidFill>
                  </a:rPr>
                  <a:t>#OSG - Community Booster</a:t>
                </a:r>
                <a:endParaRPr i="1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39" name="Google Shape;1539;p49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Qui, dans votre entourage, serait intéressé(e) par rencontrer les personnes rencontrées aujourd’hui ? 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1540" name="Google Shape;1540;p49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1541" name="Google Shape;1541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04337" y="1910499"/>
              <a:ext cx="363225" cy="363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2" name="Google Shape;1542;p49"/>
          <p:cNvGrpSpPr/>
          <p:nvPr/>
        </p:nvGrpSpPr>
        <p:grpSpPr>
          <a:xfrm>
            <a:off x="6491702" y="2712937"/>
            <a:ext cx="1732710" cy="2274690"/>
            <a:chOff x="919577" y="293587"/>
            <a:chExt cx="1732710" cy="2274690"/>
          </a:xfrm>
        </p:grpSpPr>
        <p:grpSp>
          <p:nvGrpSpPr>
            <p:cNvPr id="1543" name="Google Shape;1543;p49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544" name="Google Shape;1544;p49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741B47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>
                    <a:solidFill>
                      <a:srgbClr val="FFFFFF"/>
                    </a:solidFill>
                  </a:rPr>
                  <a:t>#OSG - Community Booster</a:t>
                </a:r>
                <a:endParaRPr i="1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45" name="Google Shape;1545;p49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Au delà de la session et du sujet du jeu, sur quels autres sujets avons-nous des points communs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 </a:t>
                </a:r>
                <a:endParaRPr b="1" sz="1000"/>
              </a:p>
            </p:txBody>
          </p:sp>
        </p:grpSp>
        <p:sp>
          <p:nvSpPr>
            <p:cNvPr id="1546" name="Google Shape;1546;p49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1547" name="Google Shape;1547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04337" y="1910499"/>
              <a:ext cx="363225" cy="363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50"/>
          <p:cNvSpPr txBox="1"/>
          <p:nvPr>
            <p:ph type="title"/>
          </p:nvPr>
        </p:nvSpPr>
        <p:spPr>
          <a:xfrm>
            <a:off x="2756725" y="511975"/>
            <a:ext cx="6075600" cy="115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Modèle CNV</a:t>
            </a:r>
            <a:endParaRPr/>
          </a:p>
        </p:txBody>
      </p:sp>
      <p:sp>
        <p:nvSpPr>
          <p:cNvPr id="1553" name="Google Shape;1553;p50"/>
          <p:cNvSpPr txBox="1"/>
          <p:nvPr/>
        </p:nvSpPr>
        <p:spPr>
          <a:xfrm>
            <a:off x="3400475" y="1882025"/>
            <a:ext cx="4950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 Deck CNV invite les participant(e)s à s’exprimer selon le protocole de la Communication Non Violente.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Ce modèle de debriefing se prête particulièrement aux formations / expériences riches ou variés en émotions, où chacun(e) apprend ensuite à faire le lien entre vécu, émotion, besoin.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 savoir plus 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https://fr.wikipedia.org/wiki/Communication_non_violente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54" name="Google Shape;1554;p50"/>
          <p:cNvSpPr/>
          <p:nvPr/>
        </p:nvSpPr>
        <p:spPr>
          <a:xfrm>
            <a:off x="652227" y="1229925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Debriefing Cards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 CNV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Observations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Sentiments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Besoins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</a:rPr>
              <a:t>Demandes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</p:txBody>
      </p:sp>
      <p:pic>
        <p:nvPicPr>
          <p:cNvPr id="1555" name="Google Shape;155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0100" y="1800214"/>
            <a:ext cx="597050" cy="5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0" name="Google Shape;1560;p51"/>
          <p:cNvGrpSpPr/>
          <p:nvPr/>
        </p:nvGrpSpPr>
        <p:grpSpPr>
          <a:xfrm>
            <a:off x="919552" y="293587"/>
            <a:ext cx="1732710" cy="2274690"/>
            <a:chOff x="919577" y="293587"/>
            <a:chExt cx="1732710" cy="2274690"/>
          </a:xfrm>
        </p:grpSpPr>
        <p:grpSp>
          <p:nvGrpSpPr>
            <p:cNvPr id="1561" name="Google Shape;1561;p51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562" name="Google Shape;1562;p51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CNV - Observations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63" name="Google Shape;1563;p51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Qu’avez-vous observé de marquant ?</a:t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564" name="Google Shape;1564;p51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O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565" name="Google Shape;1565;p51"/>
          <p:cNvGrpSpPr/>
          <p:nvPr/>
        </p:nvGrpSpPr>
        <p:grpSpPr>
          <a:xfrm>
            <a:off x="2776952" y="293575"/>
            <a:ext cx="1732710" cy="2274690"/>
            <a:chOff x="919577" y="293587"/>
            <a:chExt cx="1732710" cy="2274690"/>
          </a:xfrm>
        </p:grpSpPr>
        <p:grpSp>
          <p:nvGrpSpPr>
            <p:cNvPr id="1566" name="Google Shape;1566;p51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567" name="Google Shape;1567;p51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CNV - Observations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68" name="Google Shape;1568;p51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Qu’avez-vu vous ou entendu de marquant ? 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Pourquoi était-ce marquant 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? 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569" name="Google Shape;1569;p51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O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570" name="Google Shape;1570;p51"/>
          <p:cNvGrpSpPr/>
          <p:nvPr/>
        </p:nvGrpSpPr>
        <p:grpSpPr>
          <a:xfrm>
            <a:off x="4634327" y="293587"/>
            <a:ext cx="1732710" cy="2274690"/>
            <a:chOff x="919577" y="293587"/>
            <a:chExt cx="1732710" cy="2274690"/>
          </a:xfrm>
        </p:grpSpPr>
        <p:grpSp>
          <p:nvGrpSpPr>
            <p:cNvPr id="1571" name="Google Shape;1571;p51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572" name="Google Shape;1572;p51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CNV - Observations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73" name="Google Shape;1573;p51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Quels faits / quels mots ont-ils  déclenché des émotions chez vous ?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574" name="Google Shape;1574;p51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O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575" name="Google Shape;1575;p51"/>
          <p:cNvGrpSpPr/>
          <p:nvPr/>
        </p:nvGrpSpPr>
        <p:grpSpPr>
          <a:xfrm>
            <a:off x="6491727" y="293575"/>
            <a:ext cx="1732710" cy="2274690"/>
            <a:chOff x="919577" y="293587"/>
            <a:chExt cx="1732710" cy="2274690"/>
          </a:xfrm>
        </p:grpSpPr>
        <p:grpSp>
          <p:nvGrpSpPr>
            <p:cNvPr id="1576" name="Google Shape;1576;p51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577" name="Google Shape;1577;p51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CNV - Observations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78" name="Google Shape;1578;p51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Selon vous, quelles sont vos PROPRES actions ou mots qui ont déclenché des émotions chez les autres ?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579" name="Google Shape;1579;p51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O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580" name="Google Shape;1580;p51"/>
          <p:cNvGrpSpPr/>
          <p:nvPr/>
        </p:nvGrpSpPr>
        <p:grpSpPr>
          <a:xfrm>
            <a:off x="919540" y="2712937"/>
            <a:ext cx="1732710" cy="2274690"/>
            <a:chOff x="919577" y="293587"/>
            <a:chExt cx="1732710" cy="2274690"/>
          </a:xfrm>
        </p:grpSpPr>
        <p:grpSp>
          <p:nvGrpSpPr>
            <p:cNvPr id="1581" name="Google Shape;1581;p51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582" name="Google Shape;1582;p51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CC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CNV - Sentiments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83" name="Google Shape;1583;p51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Qu’avez vous ressenti aux moments clés de l’expérience d’aujourd’hui ?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584" name="Google Shape;1584;p51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S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585" name="Google Shape;1585;p51"/>
          <p:cNvGrpSpPr/>
          <p:nvPr/>
        </p:nvGrpSpPr>
        <p:grpSpPr>
          <a:xfrm>
            <a:off x="2776927" y="2712937"/>
            <a:ext cx="1732710" cy="2274690"/>
            <a:chOff x="919577" y="293587"/>
            <a:chExt cx="1732710" cy="2274690"/>
          </a:xfrm>
        </p:grpSpPr>
        <p:grpSp>
          <p:nvGrpSpPr>
            <p:cNvPr id="1586" name="Google Shape;1586;p51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587" name="Google Shape;1587;p51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CC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CNV - Sentiments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88" name="Google Shape;1588;p51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Quelles émotions avez-vous ressenties aujourd’hui ? 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589" name="Google Shape;1589;p51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S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590" name="Google Shape;1590;p51"/>
          <p:cNvGrpSpPr/>
          <p:nvPr/>
        </p:nvGrpSpPr>
        <p:grpSpPr>
          <a:xfrm>
            <a:off x="4634365" y="2712937"/>
            <a:ext cx="1732710" cy="2274690"/>
            <a:chOff x="919577" y="293587"/>
            <a:chExt cx="1732710" cy="2274690"/>
          </a:xfrm>
        </p:grpSpPr>
        <p:grpSp>
          <p:nvGrpSpPr>
            <p:cNvPr id="1591" name="Google Shape;1591;p51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592" name="Google Shape;1592;p51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CC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CNV - Sentiments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93" name="Google Shape;1593;p51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Dans le moment le plus marquant pour vous aujourd’hui, quelle émotion avez vous ressentie ?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594" name="Google Shape;1594;p51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S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595" name="Google Shape;1595;p51"/>
          <p:cNvGrpSpPr/>
          <p:nvPr/>
        </p:nvGrpSpPr>
        <p:grpSpPr>
          <a:xfrm>
            <a:off x="6491752" y="2712937"/>
            <a:ext cx="1732710" cy="2274690"/>
            <a:chOff x="919577" y="293587"/>
            <a:chExt cx="1732710" cy="2274690"/>
          </a:xfrm>
        </p:grpSpPr>
        <p:grpSp>
          <p:nvGrpSpPr>
            <p:cNvPr id="1596" name="Google Shape;1596;p51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597" name="Google Shape;1597;p51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CC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CNV - Sentiments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98" name="Google Shape;1598;p51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Quelles émotions fortes avez vous observées chez les autres participant(e)s ? A quels moments ?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599" name="Google Shape;1599;p51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S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Deck</a:t>
            </a:r>
            <a:r>
              <a:rPr lang="en"/>
              <a:t>s</a:t>
            </a:r>
            <a:endParaRPr/>
          </a:p>
        </p:txBody>
      </p:sp>
      <p:sp>
        <p:nvSpPr>
          <p:cNvPr id="192" name="Google Shape;19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Chaque </a:t>
            </a:r>
            <a:r>
              <a:rPr lang="en"/>
              <a:t>Deck</a:t>
            </a:r>
            <a:r>
              <a:rPr lang="en"/>
              <a:t> correspond à un “Deck” et correspond à des objectifs de debriefing bien ciblés.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Un deck classique à utiliser pour </a:t>
            </a:r>
            <a:endParaRPr/>
          </a:p>
        </p:txBody>
      </p:sp>
      <p:sp>
        <p:nvSpPr>
          <p:cNvPr id="193" name="Google Shape;193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4" name="Google Shape;1604;p52"/>
          <p:cNvGrpSpPr/>
          <p:nvPr/>
        </p:nvGrpSpPr>
        <p:grpSpPr>
          <a:xfrm>
            <a:off x="919477" y="293625"/>
            <a:ext cx="1732800" cy="2274600"/>
            <a:chOff x="919477" y="293625"/>
            <a:chExt cx="1732800" cy="2274600"/>
          </a:xfrm>
        </p:grpSpPr>
        <p:sp>
          <p:nvSpPr>
            <p:cNvPr id="1605" name="Google Shape;1605;p52"/>
            <p:cNvSpPr/>
            <p:nvPr/>
          </p:nvSpPr>
          <p:spPr>
            <a:xfrm>
              <a:off x="919477" y="2936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CNV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Observations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Sentiments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Besoins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Demandes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</p:txBody>
        </p:sp>
        <p:pic>
          <p:nvPicPr>
            <p:cNvPr id="1606" name="Google Shape;1606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87350" y="863914"/>
              <a:ext cx="597050" cy="550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07" name="Google Shape;1607;p52"/>
          <p:cNvGrpSpPr/>
          <p:nvPr/>
        </p:nvGrpSpPr>
        <p:grpSpPr>
          <a:xfrm>
            <a:off x="919377" y="2712975"/>
            <a:ext cx="1732800" cy="2274600"/>
            <a:chOff x="919477" y="293625"/>
            <a:chExt cx="1732800" cy="2274600"/>
          </a:xfrm>
        </p:grpSpPr>
        <p:sp>
          <p:nvSpPr>
            <p:cNvPr id="1608" name="Google Shape;1608;p52"/>
            <p:cNvSpPr/>
            <p:nvPr/>
          </p:nvSpPr>
          <p:spPr>
            <a:xfrm>
              <a:off x="919477" y="2936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CNV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Observations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Sentiments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Besoins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Demandes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</p:txBody>
        </p:sp>
        <p:pic>
          <p:nvPicPr>
            <p:cNvPr id="1609" name="Google Shape;1609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87350" y="863914"/>
              <a:ext cx="597050" cy="550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10" name="Google Shape;1610;p52"/>
          <p:cNvGrpSpPr/>
          <p:nvPr/>
        </p:nvGrpSpPr>
        <p:grpSpPr>
          <a:xfrm>
            <a:off x="2776977" y="293625"/>
            <a:ext cx="1732800" cy="2274600"/>
            <a:chOff x="919477" y="293625"/>
            <a:chExt cx="1732800" cy="2274600"/>
          </a:xfrm>
        </p:grpSpPr>
        <p:sp>
          <p:nvSpPr>
            <p:cNvPr id="1611" name="Google Shape;1611;p52"/>
            <p:cNvSpPr/>
            <p:nvPr/>
          </p:nvSpPr>
          <p:spPr>
            <a:xfrm>
              <a:off x="919477" y="2936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CNV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Observations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Sentiments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Besoins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Demandes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</p:txBody>
        </p:sp>
        <p:pic>
          <p:nvPicPr>
            <p:cNvPr id="1612" name="Google Shape;1612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87350" y="863914"/>
              <a:ext cx="597050" cy="550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13" name="Google Shape;1613;p52"/>
          <p:cNvGrpSpPr/>
          <p:nvPr/>
        </p:nvGrpSpPr>
        <p:grpSpPr>
          <a:xfrm>
            <a:off x="2776877" y="2712975"/>
            <a:ext cx="1732800" cy="2274600"/>
            <a:chOff x="919477" y="293625"/>
            <a:chExt cx="1732800" cy="2274600"/>
          </a:xfrm>
        </p:grpSpPr>
        <p:sp>
          <p:nvSpPr>
            <p:cNvPr id="1614" name="Google Shape;1614;p52"/>
            <p:cNvSpPr/>
            <p:nvPr/>
          </p:nvSpPr>
          <p:spPr>
            <a:xfrm>
              <a:off x="919477" y="2936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CNV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Observations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Sentiments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Besoins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Demandes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</p:txBody>
        </p:sp>
        <p:pic>
          <p:nvPicPr>
            <p:cNvPr id="1615" name="Google Shape;1615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87350" y="863914"/>
              <a:ext cx="597050" cy="550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16" name="Google Shape;1616;p52"/>
          <p:cNvGrpSpPr/>
          <p:nvPr/>
        </p:nvGrpSpPr>
        <p:grpSpPr>
          <a:xfrm>
            <a:off x="4634577" y="293625"/>
            <a:ext cx="1732800" cy="2274600"/>
            <a:chOff x="919477" y="293625"/>
            <a:chExt cx="1732800" cy="2274600"/>
          </a:xfrm>
        </p:grpSpPr>
        <p:sp>
          <p:nvSpPr>
            <p:cNvPr id="1617" name="Google Shape;1617;p52"/>
            <p:cNvSpPr/>
            <p:nvPr/>
          </p:nvSpPr>
          <p:spPr>
            <a:xfrm>
              <a:off x="919477" y="2936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CNV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Observations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Sentiments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Besoins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Demandes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</p:txBody>
        </p:sp>
        <p:pic>
          <p:nvPicPr>
            <p:cNvPr id="1618" name="Google Shape;1618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87350" y="863914"/>
              <a:ext cx="597050" cy="550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19" name="Google Shape;1619;p52"/>
          <p:cNvGrpSpPr/>
          <p:nvPr/>
        </p:nvGrpSpPr>
        <p:grpSpPr>
          <a:xfrm>
            <a:off x="4634477" y="2712975"/>
            <a:ext cx="1732800" cy="2274600"/>
            <a:chOff x="919477" y="293625"/>
            <a:chExt cx="1732800" cy="2274600"/>
          </a:xfrm>
        </p:grpSpPr>
        <p:sp>
          <p:nvSpPr>
            <p:cNvPr id="1620" name="Google Shape;1620;p52"/>
            <p:cNvSpPr/>
            <p:nvPr/>
          </p:nvSpPr>
          <p:spPr>
            <a:xfrm>
              <a:off x="919477" y="2936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CNV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Observations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Sentiments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Besoins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Demandes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</p:txBody>
        </p:sp>
        <p:pic>
          <p:nvPicPr>
            <p:cNvPr id="1621" name="Google Shape;1621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87350" y="863914"/>
              <a:ext cx="597050" cy="550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2" name="Google Shape;1622;p52"/>
          <p:cNvGrpSpPr/>
          <p:nvPr/>
        </p:nvGrpSpPr>
        <p:grpSpPr>
          <a:xfrm>
            <a:off x="6492077" y="293625"/>
            <a:ext cx="1732800" cy="2274600"/>
            <a:chOff x="919477" y="293625"/>
            <a:chExt cx="1732800" cy="2274600"/>
          </a:xfrm>
        </p:grpSpPr>
        <p:sp>
          <p:nvSpPr>
            <p:cNvPr id="1623" name="Google Shape;1623;p52"/>
            <p:cNvSpPr/>
            <p:nvPr/>
          </p:nvSpPr>
          <p:spPr>
            <a:xfrm>
              <a:off x="919477" y="2936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CNV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Observations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Sentiments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Besoins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Demandes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</p:txBody>
        </p:sp>
        <p:pic>
          <p:nvPicPr>
            <p:cNvPr id="1624" name="Google Shape;1624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87350" y="863914"/>
              <a:ext cx="597050" cy="550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5" name="Google Shape;1625;p52"/>
          <p:cNvGrpSpPr/>
          <p:nvPr/>
        </p:nvGrpSpPr>
        <p:grpSpPr>
          <a:xfrm>
            <a:off x="6491977" y="2712975"/>
            <a:ext cx="1732800" cy="2274600"/>
            <a:chOff x="919477" y="293625"/>
            <a:chExt cx="1732800" cy="2274600"/>
          </a:xfrm>
        </p:grpSpPr>
        <p:sp>
          <p:nvSpPr>
            <p:cNvPr id="1626" name="Google Shape;1626;p52"/>
            <p:cNvSpPr/>
            <p:nvPr/>
          </p:nvSpPr>
          <p:spPr>
            <a:xfrm>
              <a:off x="919477" y="2936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CNV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Observations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Sentiments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Besoins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Demandes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</p:txBody>
        </p:sp>
        <p:pic>
          <p:nvPicPr>
            <p:cNvPr id="1627" name="Google Shape;1627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87350" y="863914"/>
              <a:ext cx="597050" cy="550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2" name="Google Shape;1632;p53"/>
          <p:cNvGrpSpPr/>
          <p:nvPr/>
        </p:nvGrpSpPr>
        <p:grpSpPr>
          <a:xfrm>
            <a:off x="919515" y="293587"/>
            <a:ext cx="1732710" cy="2274690"/>
            <a:chOff x="919577" y="293587"/>
            <a:chExt cx="1732710" cy="2274690"/>
          </a:xfrm>
        </p:grpSpPr>
        <p:grpSp>
          <p:nvGrpSpPr>
            <p:cNvPr id="1633" name="Google Shape;1633;p53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634" name="Google Shape;1634;p53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CNV - Besoins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635" name="Google Shape;1635;p53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De quoi aviez vous besoin lorsque vous avez ressenti des émotions fortes aujourd’hui ?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636" name="Google Shape;1636;p53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B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637" name="Google Shape;1637;p53"/>
          <p:cNvGrpSpPr/>
          <p:nvPr/>
        </p:nvGrpSpPr>
        <p:grpSpPr>
          <a:xfrm>
            <a:off x="2776940" y="293587"/>
            <a:ext cx="1732710" cy="2274690"/>
            <a:chOff x="919577" y="293587"/>
            <a:chExt cx="1732710" cy="2274690"/>
          </a:xfrm>
        </p:grpSpPr>
        <p:grpSp>
          <p:nvGrpSpPr>
            <p:cNvPr id="1638" name="Google Shape;1638;p53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639" name="Google Shape;1639;p53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CNV - Besoins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640" name="Google Shape;1640;p53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Selon vous, de quoi avaient besoin les autres participant(e)s lors de leurs émotions fortes d’aujourd’hui ?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641" name="Google Shape;1641;p53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B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642" name="Google Shape;1642;p53"/>
          <p:cNvGrpSpPr/>
          <p:nvPr/>
        </p:nvGrpSpPr>
        <p:grpSpPr>
          <a:xfrm>
            <a:off x="4634327" y="293587"/>
            <a:ext cx="1732710" cy="2274690"/>
            <a:chOff x="919577" y="293587"/>
            <a:chExt cx="1732710" cy="2274690"/>
          </a:xfrm>
        </p:grpSpPr>
        <p:grpSp>
          <p:nvGrpSpPr>
            <p:cNvPr id="1643" name="Google Shape;1643;p53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644" name="Google Shape;1644;p53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CNV - Besoins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645" name="Google Shape;1645;p53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A quel point étiez vous à l’écoute des besoins des autres participant(e)s aujourd’hui ? 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646" name="Google Shape;1646;p53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B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647" name="Google Shape;1647;p53"/>
          <p:cNvGrpSpPr/>
          <p:nvPr/>
        </p:nvGrpSpPr>
        <p:grpSpPr>
          <a:xfrm>
            <a:off x="6491777" y="293587"/>
            <a:ext cx="1732710" cy="2274690"/>
            <a:chOff x="919577" y="293587"/>
            <a:chExt cx="1732710" cy="2274690"/>
          </a:xfrm>
        </p:grpSpPr>
        <p:grpSp>
          <p:nvGrpSpPr>
            <p:cNvPr id="1648" name="Google Shape;1648;p53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649" name="Google Shape;1649;p53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CNV - Besoins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650" name="Google Shape;1650;p53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A quel point étiez vous à l’écoute de vos besoins aujourd’hui ? 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651" name="Google Shape;1651;p53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B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652" name="Google Shape;1652;p53"/>
          <p:cNvGrpSpPr/>
          <p:nvPr/>
        </p:nvGrpSpPr>
        <p:grpSpPr>
          <a:xfrm>
            <a:off x="919527" y="2712937"/>
            <a:ext cx="1732710" cy="2274690"/>
            <a:chOff x="919577" y="293587"/>
            <a:chExt cx="1732710" cy="2274690"/>
          </a:xfrm>
        </p:grpSpPr>
        <p:grpSp>
          <p:nvGrpSpPr>
            <p:cNvPr id="1653" name="Google Shape;1653;p53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654" name="Google Shape;1654;p53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6FA8D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CNV - Demande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655" name="Google Shape;1655;p53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Que pouvez vous demander (en acceptant les refus) aux autres participant(e)s aujourd’hui ?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656" name="Google Shape;1656;p53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D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657" name="Google Shape;1657;p53"/>
          <p:cNvGrpSpPr/>
          <p:nvPr/>
        </p:nvGrpSpPr>
        <p:grpSpPr>
          <a:xfrm>
            <a:off x="2776927" y="2712937"/>
            <a:ext cx="1732710" cy="2274690"/>
            <a:chOff x="919577" y="293587"/>
            <a:chExt cx="1732710" cy="2274690"/>
          </a:xfrm>
        </p:grpSpPr>
        <p:grpSp>
          <p:nvGrpSpPr>
            <p:cNvPr id="1658" name="Google Shape;1658;p53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659" name="Google Shape;1659;p53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6FA8D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CNV - Demande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660" name="Google Shape;1660;p53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Dans l’optique de mieux vous sentir, quel serait un premier petit pas pour vous même  ?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661" name="Google Shape;1661;p53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D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662" name="Google Shape;1662;p53"/>
          <p:cNvGrpSpPr/>
          <p:nvPr/>
        </p:nvGrpSpPr>
        <p:grpSpPr>
          <a:xfrm>
            <a:off x="4634365" y="2712937"/>
            <a:ext cx="1732710" cy="2274690"/>
            <a:chOff x="919577" y="293587"/>
            <a:chExt cx="1732710" cy="2274690"/>
          </a:xfrm>
        </p:grpSpPr>
        <p:grpSp>
          <p:nvGrpSpPr>
            <p:cNvPr id="1663" name="Google Shape;1663;p53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664" name="Google Shape;1664;p53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6FA8D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CNV - Demande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665" name="Google Shape;1665;p53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Dans l’optique d’être en meilleure relation avec les autres, quel serait votre premier petit pas ?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666" name="Google Shape;1666;p53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D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667" name="Google Shape;1667;p53"/>
          <p:cNvGrpSpPr/>
          <p:nvPr/>
        </p:nvGrpSpPr>
        <p:grpSpPr>
          <a:xfrm>
            <a:off x="6491765" y="2712937"/>
            <a:ext cx="1732710" cy="2274690"/>
            <a:chOff x="919577" y="293587"/>
            <a:chExt cx="1732710" cy="2274690"/>
          </a:xfrm>
        </p:grpSpPr>
        <p:grpSp>
          <p:nvGrpSpPr>
            <p:cNvPr id="1668" name="Google Shape;1668;p53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669" name="Google Shape;1669;p53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6FA8D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CNV - Demande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670" name="Google Shape;1670;p53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Quels seraient les premiers “petits pas” collectifs que vous pourriez effectuer ensemble ?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671" name="Google Shape;1671;p53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D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6" name="Google Shape;1676;p54"/>
          <p:cNvGrpSpPr/>
          <p:nvPr/>
        </p:nvGrpSpPr>
        <p:grpSpPr>
          <a:xfrm>
            <a:off x="919477" y="293625"/>
            <a:ext cx="1732800" cy="2274600"/>
            <a:chOff x="919477" y="293625"/>
            <a:chExt cx="1732800" cy="2274600"/>
          </a:xfrm>
        </p:grpSpPr>
        <p:sp>
          <p:nvSpPr>
            <p:cNvPr id="1677" name="Google Shape;1677;p54"/>
            <p:cNvSpPr/>
            <p:nvPr/>
          </p:nvSpPr>
          <p:spPr>
            <a:xfrm>
              <a:off x="919477" y="2936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CNV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Observations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Sentiments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Besoins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Demandes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</p:txBody>
        </p:sp>
        <p:pic>
          <p:nvPicPr>
            <p:cNvPr id="1678" name="Google Shape;1678;p5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87350" y="863914"/>
              <a:ext cx="597050" cy="550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79" name="Google Shape;1679;p54"/>
          <p:cNvGrpSpPr/>
          <p:nvPr/>
        </p:nvGrpSpPr>
        <p:grpSpPr>
          <a:xfrm>
            <a:off x="919377" y="2712975"/>
            <a:ext cx="1732800" cy="2274600"/>
            <a:chOff x="919477" y="293625"/>
            <a:chExt cx="1732800" cy="2274600"/>
          </a:xfrm>
        </p:grpSpPr>
        <p:sp>
          <p:nvSpPr>
            <p:cNvPr id="1680" name="Google Shape;1680;p54"/>
            <p:cNvSpPr/>
            <p:nvPr/>
          </p:nvSpPr>
          <p:spPr>
            <a:xfrm>
              <a:off x="919477" y="2936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CNV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Observations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Sentiments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Besoins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Demandes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</p:txBody>
        </p:sp>
        <p:pic>
          <p:nvPicPr>
            <p:cNvPr id="1681" name="Google Shape;1681;p5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87350" y="863914"/>
              <a:ext cx="597050" cy="550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2" name="Google Shape;1682;p54"/>
          <p:cNvGrpSpPr/>
          <p:nvPr/>
        </p:nvGrpSpPr>
        <p:grpSpPr>
          <a:xfrm>
            <a:off x="2776977" y="293625"/>
            <a:ext cx="1732800" cy="2274600"/>
            <a:chOff x="919477" y="293625"/>
            <a:chExt cx="1732800" cy="2274600"/>
          </a:xfrm>
        </p:grpSpPr>
        <p:sp>
          <p:nvSpPr>
            <p:cNvPr id="1683" name="Google Shape;1683;p54"/>
            <p:cNvSpPr/>
            <p:nvPr/>
          </p:nvSpPr>
          <p:spPr>
            <a:xfrm>
              <a:off x="919477" y="2936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CNV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Observations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Sentiments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Besoins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Demandes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</p:txBody>
        </p:sp>
        <p:pic>
          <p:nvPicPr>
            <p:cNvPr id="1684" name="Google Shape;1684;p5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87350" y="863914"/>
              <a:ext cx="597050" cy="550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5" name="Google Shape;1685;p54"/>
          <p:cNvGrpSpPr/>
          <p:nvPr/>
        </p:nvGrpSpPr>
        <p:grpSpPr>
          <a:xfrm>
            <a:off x="2776877" y="2712975"/>
            <a:ext cx="1732800" cy="2274600"/>
            <a:chOff x="919477" y="293625"/>
            <a:chExt cx="1732800" cy="2274600"/>
          </a:xfrm>
        </p:grpSpPr>
        <p:sp>
          <p:nvSpPr>
            <p:cNvPr id="1686" name="Google Shape;1686;p54"/>
            <p:cNvSpPr/>
            <p:nvPr/>
          </p:nvSpPr>
          <p:spPr>
            <a:xfrm>
              <a:off x="919477" y="2936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CNV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Observations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Sentiments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Besoins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Demandes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</p:txBody>
        </p:sp>
        <p:pic>
          <p:nvPicPr>
            <p:cNvPr id="1687" name="Google Shape;1687;p5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87350" y="863914"/>
              <a:ext cx="597050" cy="550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8" name="Google Shape;1688;p54"/>
          <p:cNvGrpSpPr/>
          <p:nvPr/>
        </p:nvGrpSpPr>
        <p:grpSpPr>
          <a:xfrm>
            <a:off x="4634577" y="293625"/>
            <a:ext cx="1732800" cy="2274600"/>
            <a:chOff x="919477" y="293625"/>
            <a:chExt cx="1732800" cy="2274600"/>
          </a:xfrm>
        </p:grpSpPr>
        <p:sp>
          <p:nvSpPr>
            <p:cNvPr id="1689" name="Google Shape;1689;p54"/>
            <p:cNvSpPr/>
            <p:nvPr/>
          </p:nvSpPr>
          <p:spPr>
            <a:xfrm>
              <a:off x="919477" y="2936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CNV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Observations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Sentiments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Besoins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Demandes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</p:txBody>
        </p:sp>
        <p:pic>
          <p:nvPicPr>
            <p:cNvPr id="1690" name="Google Shape;1690;p5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87350" y="863914"/>
              <a:ext cx="597050" cy="550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1" name="Google Shape;1691;p54"/>
          <p:cNvGrpSpPr/>
          <p:nvPr/>
        </p:nvGrpSpPr>
        <p:grpSpPr>
          <a:xfrm>
            <a:off x="4634477" y="2712975"/>
            <a:ext cx="1732800" cy="2274600"/>
            <a:chOff x="919477" y="293625"/>
            <a:chExt cx="1732800" cy="2274600"/>
          </a:xfrm>
        </p:grpSpPr>
        <p:sp>
          <p:nvSpPr>
            <p:cNvPr id="1692" name="Google Shape;1692;p54"/>
            <p:cNvSpPr/>
            <p:nvPr/>
          </p:nvSpPr>
          <p:spPr>
            <a:xfrm>
              <a:off x="919477" y="2936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CNV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Observations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Sentiments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Besoins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Demandes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</p:txBody>
        </p:sp>
        <p:pic>
          <p:nvPicPr>
            <p:cNvPr id="1693" name="Google Shape;1693;p5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87350" y="863914"/>
              <a:ext cx="597050" cy="550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4" name="Google Shape;1694;p54"/>
          <p:cNvGrpSpPr/>
          <p:nvPr/>
        </p:nvGrpSpPr>
        <p:grpSpPr>
          <a:xfrm>
            <a:off x="6492077" y="293625"/>
            <a:ext cx="1732800" cy="2274600"/>
            <a:chOff x="919477" y="293625"/>
            <a:chExt cx="1732800" cy="2274600"/>
          </a:xfrm>
        </p:grpSpPr>
        <p:sp>
          <p:nvSpPr>
            <p:cNvPr id="1695" name="Google Shape;1695;p54"/>
            <p:cNvSpPr/>
            <p:nvPr/>
          </p:nvSpPr>
          <p:spPr>
            <a:xfrm>
              <a:off x="919477" y="2936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CNV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Observations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Sentiments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Besoins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Demandes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</p:txBody>
        </p:sp>
        <p:pic>
          <p:nvPicPr>
            <p:cNvPr id="1696" name="Google Shape;1696;p5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87350" y="863914"/>
              <a:ext cx="597050" cy="550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7" name="Google Shape;1697;p54"/>
          <p:cNvGrpSpPr/>
          <p:nvPr/>
        </p:nvGrpSpPr>
        <p:grpSpPr>
          <a:xfrm>
            <a:off x="6491977" y="2712975"/>
            <a:ext cx="1732800" cy="2274600"/>
            <a:chOff x="919477" y="293625"/>
            <a:chExt cx="1732800" cy="2274600"/>
          </a:xfrm>
        </p:grpSpPr>
        <p:sp>
          <p:nvSpPr>
            <p:cNvPr id="1698" name="Google Shape;1698;p54"/>
            <p:cNvSpPr/>
            <p:nvPr/>
          </p:nvSpPr>
          <p:spPr>
            <a:xfrm>
              <a:off x="919477" y="293625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Debriefing Cards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CNV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Observations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Sentiments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Besoins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Demandes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</p:txBody>
        </p:sp>
        <p:pic>
          <p:nvPicPr>
            <p:cNvPr id="1699" name="Google Shape;1699;p5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87350" y="863914"/>
              <a:ext cx="597050" cy="550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5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Annexes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#OpenSeriousGame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56"/>
          <p:cNvSpPr txBox="1"/>
          <p:nvPr>
            <p:ph type="title"/>
          </p:nvPr>
        </p:nvSpPr>
        <p:spPr>
          <a:xfrm>
            <a:off x="311700" y="227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 de l’éclaireur(-se)</a:t>
            </a:r>
            <a:endParaRPr/>
          </a:p>
        </p:txBody>
      </p:sp>
      <p:sp>
        <p:nvSpPr>
          <p:cNvPr id="1710" name="Google Shape;1710;p56"/>
          <p:cNvSpPr/>
          <p:nvPr/>
        </p:nvSpPr>
        <p:spPr>
          <a:xfrm>
            <a:off x="6226977" y="2687341"/>
            <a:ext cx="1972800" cy="2251500"/>
          </a:xfrm>
          <a:prstGeom prst="roundRect">
            <a:avLst>
              <a:gd fmla="val 16667" name="adj"/>
            </a:avLst>
          </a:prstGeom>
          <a:solidFill>
            <a:srgbClr val="10D8FB">
              <a:alpha val="73690"/>
            </a:srgbClr>
          </a:solidFill>
          <a:ln>
            <a:noFill/>
          </a:ln>
        </p:spPr>
        <p:txBody>
          <a:bodyPr anchorCtr="0" anchor="ctr" bIns="19950" lIns="19950" spcFirstLastPara="1" rIns="19950" wrap="square" tIns="19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Trouve et organise de nouvelles opportunités où apprendre par des #OpenSeriousGame 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11" name="Google Shape;1711;p56"/>
          <p:cNvSpPr/>
          <p:nvPr/>
        </p:nvSpPr>
        <p:spPr>
          <a:xfrm>
            <a:off x="6232442" y="2081754"/>
            <a:ext cx="1972800" cy="731700"/>
          </a:xfrm>
          <a:prstGeom prst="roundRect">
            <a:avLst>
              <a:gd fmla="val 16667" name="adj"/>
            </a:avLst>
          </a:prstGeom>
          <a:solidFill>
            <a:srgbClr val="0A899F"/>
          </a:solidFill>
          <a:ln>
            <a:noFill/>
          </a:ln>
        </p:spPr>
        <p:txBody>
          <a:bodyPr anchorCtr="0" anchor="t" bIns="19950" lIns="19950" spcFirstLastPara="1" rIns="19950" wrap="square" tIns="199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Eclaireuse  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Eclaireur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12" name="Google Shape;171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700232" y="535947"/>
            <a:ext cx="1235122" cy="1235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Objectifs pédagogiques de cet #OSG</a:t>
            </a:r>
            <a:endParaRPr/>
          </a:p>
        </p:txBody>
      </p:sp>
      <p:sp>
        <p:nvSpPr>
          <p:cNvPr id="1718" name="Google Shape;1718;p57"/>
          <p:cNvSpPr txBox="1"/>
          <p:nvPr>
            <p:ph idx="1" type="body"/>
          </p:nvPr>
        </p:nvSpPr>
        <p:spPr>
          <a:xfrm>
            <a:off x="311700" y="1152475"/>
            <a:ext cx="515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Réaliser qu’une formation / un Serious Game / un atelier à vocation pédagogique ne s’arrête pas qu’à l’exécution même de la session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Apprendre à débriefer suivant certains modèles et développer la culture autour de ces modèles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Mémoriser des questions de debriefing (en les ayant posées soi même)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Objectifs opérationnels de cet #OSG</a:t>
            </a:r>
            <a:endParaRPr/>
          </a:p>
        </p:txBody>
      </p:sp>
      <p:sp>
        <p:nvSpPr>
          <p:cNvPr id="1724" name="Google Shape;1724;p58"/>
          <p:cNvSpPr txBox="1"/>
          <p:nvPr>
            <p:ph idx="1" type="body"/>
          </p:nvPr>
        </p:nvSpPr>
        <p:spPr>
          <a:xfrm>
            <a:off x="311700" y="1152475"/>
            <a:ext cx="506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Augmenter la quantité d’échanges dans le temps limité du debriefing (permet aussi d’atteindre un grand nombre de participant(e)s)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Impliquer les participant(e)s dans le debriefing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Intégrer plus facilement des participant(e)s timides dans les phases debriefing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Mieux répartir le temps de parole dans les phases debriefing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Impliquer les participants dans les résultats attendus de la formation / du Serious Game / de l’atelier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Rendre agréable et collectif une phase de debriefing</a:t>
            </a:r>
            <a:endParaRPr sz="1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59"/>
          <p:cNvSpPr txBox="1"/>
          <p:nvPr>
            <p:ph type="title"/>
          </p:nvPr>
        </p:nvSpPr>
        <p:spPr>
          <a:xfrm>
            <a:off x="311700" y="40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Pitch du jeu (court)</a:t>
            </a:r>
            <a:endParaRPr/>
          </a:p>
        </p:txBody>
      </p:sp>
      <p:sp>
        <p:nvSpPr>
          <p:cNvPr id="1730" name="Google Shape;1730;p59"/>
          <p:cNvSpPr txBox="1"/>
          <p:nvPr>
            <p:ph idx="1" type="body"/>
          </p:nvPr>
        </p:nvSpPr>
        <p:spPr>
          <a:xfrm>
            <a:off x="311700" y="1152475"/>
            <a:ext cx="513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Avez-vous déjà raté votre debriefing 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Questions mal comprises ? Participant(e)s qui n’osent pas s’exprimer ? ou au contraire attendent trop longtemps leur tour ?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Et comment faire pour le grand nombre ? Comment transmettre le réflexe naturel et les bases de debriefing 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Les Debriefing Cards sont des cartes à distribuer pour debriefer en intelligence collective, suivant le modèle de debriefing (Kirkpatrick, CIPP, #OSG, …) de votre choix. Elles aident les participants à s’impliquer dans le debriefing tout en leur donnant des étapes.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60"/>
          <p:cNvSpPr txBox="1"/>
          <p:nvPr>
            <p:ph type="title"/>
          </p:nvPr>
        </p:nvSpPr>
        <p:spPr>
          <a:xfrm>
            <a:off x="311700" y="40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Pitch du jeu (long)</a:t>
            </a:r>
            <a:endParaRPr/>
          </a:p>
        </p:txBody>
      </p:sp>
      <p:sp>
        <p:nvSpPr>
          <p:cNvPr id="1736" name="Google Shape;1736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Avez-vous déjà raté votre debriefing 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Questions mal comprises ? Participant(e)s qui n’osent pas s’exprimer ? ou au contraire attendent trop longtemps leur tour ?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Et comment faire pour le grand nombre ? Comment transmettre le réflexe naturel et les bases de debriefing 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Les Debriefing Cards sont des cartes à distribuer pour debriefer en intelligence collective, suivant le modèle de debriefing (Kirkpatrick, CIPP, #OSG, …) de votre choix. Elles aident les participants à s’impliquer dans le debriefing tout en leur donnant des étapes.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Ces cartes sont réutilisables pour la plupart des formations, sessions de Serious Games, ateliers pédagogiques, formations de formateur(-trice)s. Le format #OpenSeriousGame vous permet de les modifier, de les enrichir, de changer le gameplay, et de le transmettre à nouveau à la communauté.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p61"/>
          <p:cNvSpPr txBox="1"/>
          <p:nvPr>
            <p:ph type="title"/>
          </p:nvPr>
        </p:nvSpPr>
        <p:spPr>
          <a:xfrm>
            <a:off x="311700" y="40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Idéal </a:t>
            </a:r>
            <a:endParaRPr/>
          </a:p>
        </p:txBody>
      </p:sp>
      <p:sp>
        <p:nvSpPr>
          <p:cNvPr id="1742" name="Google Shape;1742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Utilisateur(-trice)s 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Animatrice(-teur)s de Serious Games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Formateur(-trice) en entreprise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Facilitateur(-trice)s en entreprise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Utilisateur(-trice)s finaux(-les) 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Participants aux formations, Serious Games, ateliers qui sont débriefés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Idéalement font partie d’une même entreprise (selon le modèle)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Egalement utilisable en meetup, conférence, événement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Format idéal pour des grands groupes de 30 à 100 dans lesquels un debriefing centralisé est difficile.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/>
          <p:nvPr>
            <p:ph type="title"/>
          </p:nvPr>
        </p:nvSpPr>
        <p:spPr>
          <a:xfrm>
            <a:off x="2756725" y="511975"/>
            <a:ext cx="6075600" cy="115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Modèle de </a:t>
            </a:r>
            <a:r>
              <a:rPr lang="en"/>
              <a:t>Kirkpatrick</a:t>
            </a:r>
            <a:endParaRPr/>
          </a:p>
        </p:txBody>
      </p:sp>
      <p:grpSp>
        <p:nvGrpSpPr>
          <p:cNvPr id="199" name="Google Shape;199;p17"/>
          <p:cNvGrpSpPr/>
          <p:nvPr/>
        </p:nvGrpSpPr>
        <p:grpSpPr>
          <a:xfrm>
            <a:off x="824102" y="1788100"/>
            <a:ext cx="1732800" cy="2274600"/>
            <a:chOff x="261840" y="245962"/>
            <a:chExt cx="1732800" cy="2274600"/>
          </a:xfrm>
        </p:grpSpPr>
        <p:sp>
          <p:nvSpPr>
            <p:cNvPr id="200" name="Google Shape;200;p17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/>
                <a:t>Deck</a:t>
              </a:r>
              <a:r>
                <a:rPr i="1" lang="en" sz="1200"/>
                <a:t> </a:t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/>
                <a:t>Modèle de </a:t>
              </a:r>
              <a:r>
                <a:rPr i="1" lang="en" sz="1200">
                  <a:solidFill>
                    <a:schemeClr val="dk1"/>
                  </a:solidFill>
                </a:rPr>
                <a:t>Kirkpatrick </a:t>
              </a:r>
              <a:endParaRPr i="1" sz="1200"/>
            </a:p>
          </p:txBody>
        </p:sp>
        <p:grpSp>
          <p:nvGrpSpPr>
            <p:cNvPr id="201" name="Google Shape;201;p17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202" name="Google Shape;202;p17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203" name="Google Shape;203;p17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204" name="Google Shape;204;p17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205" name="Google Shape;205;p17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206" name="Google Shape;206;p17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207" name="Google Shape;207;p17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208" name="Google Shape;208;p17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209" name="Google Shape;209;p17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210" name="Google Shape;210;p17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211" name="Google Shape;211;p17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sp>
        <p:nvSpPr>
          <p:cNvPr id="212" name="Google Shape;212;p17"/>
          <p:cNvSpPr txBox="1"/>
          <p:nvPr/>
        </p:nvSpPr>
        <p:spPr>
          <a:xfrm>
            <a:off x="3460825" y="1902700"/>
            <a:ext cx="4606500" cy="28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modèle de Kirkpatrick est un modèle d’évaluation des formations en entreprise, déclinée en 4 critères, entre le plus direct, proche des participant(e)s (réactions) et le plus indirect (résultats), proche des commanditaires de la 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S’applique très bien sur des sessions à objectifs pédagogiques et opérationnels bien clarifiés en amont.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savoir plus / Sources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https://fr.wikipedia.org/wiki/%C3%89valuation_de_la_formation_en_entreprise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https://www.myconnecting.fr/formation/modele-kirkpatrick-evaluer-formation/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62"/>
          <p:cNvSpPr txBox="1"/>
          <p:nvPr>
            <p:ph type="title"/>
          </p:nvPr>
        </p:nvSpPr>
        <p:spPr>
          <a:xfrm>
            <a:off x="311700" y="40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Pré-requis côté public</a:t>
            </a:r>
            <a:endParaRPr/>
          </a:p>
        </p:txBody>
      </p:sp>
      <p:sp>
        <p:nvSpPr>
          <p:cNvPr id="1748" name="Google Shape;1748;p62"/>
          <p:cNvSpPr txBox="1"/>
          <p:nvPr>
            <p:ph idx="1" type="body"/>
          </p:nvPr>
        </p:nvSpPr>
        <p:spPr>
          <a:xfrm>
            <a:off x="311700" y="1152475"/>
            <a:ext cx="476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Comprendre les questions de debriefing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Oser poser des questions en petit groupe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Oser répondre à des questions en petit groupe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Savoir maîtriser le temps de réponse dans un debriefing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Pour les cartes 4 du modèle Kirkpatrick, les participants doivent avoir un minimum une connaissance de l’entreprise/du collectif participant(e) ou des résultats </a:t>
            </a:r>
            <a:endParaRPr sz="1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63"/>
          <p:cNvSpPr txBox="1"/>
          <p:nvPr>
            <p:ph type="title"/>
          </p:nvPr>
        </p:nvSpPr>
        <p:spPr>
          <a:xfrm>
            <a:off x="311700" y="40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Logistique et préparation </a:t>
            </a:r>
            <a:endParaRPr/>
          </a:p>
        </p:txBody>
      </p:sp>
      <p:sp>
        <p:nvSpPr>
          <p:cNvPr id="1754" name="Google Shape;1754;p63"/>
          <p:cNvSpPr txBox="1"/>
          <p:nvPr>
            <p:ph idx="1" type="body"/>
          </p:nvPr>
        </p:nvSpPr>
        <p:spPr>
          <a:xfrm>
            <a:off x="311700" y="1152475"/>
            <a:ext cx="452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Ce jeu de cartes a très peu de chances de s’utiliser SEUL. Il va beaucoup mieux lorsqu’il est utilisé à la suite d’une formation, d’un Serious Game, ou d’un atelier pédagogique.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Cartes à imprimer et découper au préalable, filtrer selon ce qui vous paraît pertinent pour le public de votre formation / Serious Game / atelier de formation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Prévoir quelques minutes par question (3 à 8) selon la taille des groupes.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64"/>
          <p:cNvSpPr txBox="1"/>
          <p:nvPr>
            <p:ph type="title"/>
          </p:nvPr>
        </p:nvSpPr>
        <p:spPr>
          <a:xfrm>
            <a:off x="311700" y="227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 de l’animatrice(-eur)</a:t>
            </a:r>
            <a:endParaRPr/>
          </a:p>
        </p:txBody>
      </p:sp>
      <p:sp>
        <p:nvSpPr>
          <p:cNvPr id="1760" name="Google Shape;1760;p64"/>
          <p:cNvSpPr/>
          <p:nvPr/>
        </p:nvSpPr>
        <p:spPr>
          <a:xfrm>
            <a:off x="5322100" y="2865586"/>
            <a:ext cx="1740300" cy="2085300"/>
          </a:xfrm>
          <a:prstGeom prst="roundRect">
            <a:avLst>
              <a:gd fmla="val 16667" name="adj"/>
            </a:avLst>
          </a:prstGeom>
          <a:solidFill>
            <a:srgbClr val="10D8FB">
              <a:alpha val="73690"/>
            </a:srgbClr>
          </a:solidFill>
          <a:ln>
            <a:noFill/>
          </a:ln>
        </p:spPr>
        <p:txBody>
          <a:bodyPr anchorCtr="0" anchor="ctr" bIns="19950" lIns="19950" spcFirstLastPara="1" rIns="19950" wrap="square" tIns="199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Fait ses premiers pas en accompagnant dans la transmission par #OpenSeriousGame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61" name="Google Shape;1761;p64"/>
          <p:cNvSpPr/>
          <p:nvPr/>
        </p:nvSpPr>
        <p:spPr>
          <a:xfrm>
            <a:off x="5326981" y="2450056"/>
            <a:ext cx="1740300" cy="678000"/>
          </a:xfrm>
          <a:prstGeom prst="roundRect">
            <a:avLst>
              <a:gd fmla="val 16667" name="adj"/>
            </a:avLst>
          </a:prstGeom>
          <a:solidFill>
            <a:srgbClr val="0A899F"/>
          </a:solidFill>
          <a:ln>
            <a:noFill/>
          </a:ln>
        </p:spPr>
        <p:txBody>
          <a:bodyPr anchorCtr="0" anchor="t" bIns="19950" lIns="19950" spcFirstLastPara="1" rIns="19950" wrap="square" tIns="199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Co-Animatrice 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Co-animateur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62" name="Google Shape;1762;p64"/>
          <p:cNvSpPr/>
          <p:nvPr/>
        </p:nvSpPr>
        <p:spPr>
          <a:xfrm>
            <a:off x="7186005" y="2251975"/>
            <a:ext cx="1740300" cy="2085300"/>
          </a:xfrm>
          <a:prstGeom prst="roundRect">
            <a:avLst>
              <a:gd fmla="val 16667" name="adj"/>
            </a:avLst>
          </a:prstGeom>
          <a:solidFill>
            <a:srgbClr val="10D8FB">
              <a:alpha val="73690"/>
            </a:srgbClr>
          </a:solidFill>
          <a:ln>
            <a:noFill/>
          </a:ln>
        </p:spPr>
        <p:txBody>
          <a:bodyPr anchorCtr="0" anchor="ctr" bIns="19950" lIns="19950" spcFirstLastPara="1" rIns="19950" wrap="square" tIns="19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Emmène des joueur(-se)s dans l’apprentissage d’un monde #OpenSeriousGame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63" name="Google Shape;1763;p64"/>
          <p:cNvSpPr/>
          <p:nvPr/>
        </p:nvSpPr>
        <p:spPr>
          <a:xfrm>
            <a:off x="7124170" y="1884873"/>
            <a:ext cx="1827000" cy="678000"/>
          </a:xfrm>
          <a:prstGeom prst="roundRect">
            <a:avLst>
              <a:gd fmla="val 16667" name="adj"/>
            </a:avLst>
          </a:prstGeom>
          <a:solidFill>
            <a:srgbClr val="0A899F"/>
          </a:solidFill>
          <a:ln>
            <a:noFill/>
          </a:ln>
        </p:spPr>
        <p:txBody>
          <a:bodyPr anchorCtr="0" anchor="t" bIns="19950" lIns="19950" spcFirstLastPara="1" rIns="19950" wrap="square" tIns="199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Lead Animatrice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Lead Animateur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64" name="Google Shape;176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9761" y="337100"/>
            <a:ext cx="1263243" cy="1263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5" name="Google Shape;1765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5983" y="927502"/>
            <a:ext cx="1263243" cy="1263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 de l’ animateur(-rice)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Pré-requis côté animatrice(-eur)</a:t>
            </a:r>
            <a:endParaRPr/>
          </a:p>
        </p:txBody>
      </p:sp>
      <p:sp>
        <p:nvSpPr>
          <p:cNvPr id="1771" name="Google Shape;1771;p65"/>
          <p:cNvSpPr txBox="1"/>
          <p:nvPr>
            <p:ph idx="1" type="body"/>
          </p:nvPr>
        </p:nvSpPr>
        <p:spPr>
          <a:xfrm>
            <a:off x="311700" y="1703775"/>
            <a:ext cx="8520600" cy="28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Vous devez pouvoir expliquer les questions posées par les cartes que vous distribuez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Il peut être intéressant de connaître l’utilité des différents modèles (présentés)</a:t>
            </a:r>
            <a:endParaRPr sz="1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 de l’ animateur(-trice) - Préparation</a:t>
            </a:r>
            <a:endParaRPr/>
          </a:p>
        </p:txBody>
      </p:sp>
      <p:sp>
        <p:nvSpPr>
          <p:cNvPr id="1777" name="Google Shape;1777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Aucune grande préparation au préalable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Facultatif : Prévenir les participants de la session débriefée que “le debriefing se fera en intelligence collective”</a:t>
            </a:r>
            <a:endParaRPr sz="1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 de l’ animateur(-trice) - Conseils d’animation</a:t>
            </a:r>
            <a:endParaRPr/>
          </a:p>
        </p:txBody>
      </p:sp>
      <p:sp>
        <p:nvSpPr>
          <p:cNvPr id="1783" name="Google Shape;1783;p67"/>
          <p:cNvSpPr txBox="1"/>
          <p:nvPr>
            <p:ph idx="1" type="body"/>
          </p:nvPr>
        </p:nvSpPr>
        <p:spPr>
          <a:xfrm>
            <a:off x="311700" y="1152475"/>
            <a:ext cx="451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Distribuez les cartes au hasard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Demandez à former des petits groupes de N complets (N = Nombre de types de cartes distribuées, exemple : 4 pour l’</a:t>
            </a:r>
            <a:r>
              <a:rPr lang="en" sz="1000"/>
              <a:t>Deck</a:t>
            </a:r>
            <a:r>
              <a:rPr lang="en" sz="1000"/>
              <a:t> Kirkpatrick).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A l’intérieur de ces petits groupes de N, les participant(e)s se posent les questions les un(e)s aux autres.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Les premières cartes étant les plus concrètes et proches de l’expérience de participant, i</a:t>
            </a:r>
            <a:r>
              <a:rPr lang="en" sz="1000"/>
              <a:t>l est important que les participant(e)s se posent les questions dans l’ordre des types de carte (Réactions d’abord dans le deck Kirkpatrick par exemple).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Si vous considérez les cartes de niveau avancés trop avancées, vous pouvez bien sûr ne pas faire le niveau, ou bien les garder pour vous et dépiler les questions en 1 face à tou(-te)s.</a:t>
            </a:r>
            <a:endParaRPr sz="1000"/>
          </a:p>
        </p:txBody>
      </p:sp>
      <p:sp>
        <p:nvSpPr>
          <p:cNvPr id="1784" name="Google Shape;1784;p67"/>
          <p:cNvSpPr/>
          <p:nvPr/>
        </p:nvSpPr>
        <p:spPr>
          <a:xfrm>
            <a:off x="5104863" y="2715475"/>
            <a:ext cx="548100" cy="548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1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785" name="Google Shape;1785;p67"/>
          <p:cNvSpPr/>
          <p:nvPr/>
        </p:nvSpPr>
        <p:spPr>
          <a:xfrm>
            <a:off x="6102038" y="2715475"/>
            <a:ext cx="548100" cy="5481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2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786" name="Google Shape;1786;p67"/>
          <p:cNvSpPr/>
          <p:nvPr/>
        </p:nvSpPr>
        <p:spPr>
          <a:xfrm>
            <a:off x="7152688" y="2715475"/>
            <a:ext cx="548100" cy="548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3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787" name="Google Shape;1787;p67"/>
          <p:cNvSpPr/>
          <p:nvPr/>
        </p:nvSpPr>
        <p:spPr>
          <a:xfrm>
            <a:off x="8203338" y="2715475"/>
            <a:ext cx="548100" cy="5481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4</a:t>
            </a:r>
            <a:endParaRPr b="1" sz="1800">
              <a:solidFill>
                <a:srgbClr val="FFFFFF"/>
              </a:solidFill>
            </a:endParaRPr>
          </a:p>
        </p:txBody>
      </p:sp>
      <p:cxnSp>
        <p:nvCxnSpPr>
          <p:cNvPr id="1788" name="Google Shape;1788;p67"/>
          <p:cNvCxnSpPr>
            <a:stCxn id="1784" idx="6"/>
            <a:endCxn id="1785" idx="2"/>
          </p:cNvCxnSpPr>
          <p:nvPr/>
        </p:nvCxnSpPr>
        <p:spPr>
          <a:xfrm>
            <a:off x="5652963" y="2989525"/>
            <a:ext cx="44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9" name="Google Shape;1789;p67"/>
          <p:cNvCxnSpPr>
            <a:stCxn id="1785" idx="6"/>
            <a:endCxn id="1786" idx="2"/>
          </p:cNvCxnSpPr>
          <p:nvPr/>
        </p:nvCxnSpPr>
        <p:spPr>
          <a:xfrm>
            <a:off x="6650138" y="2989525"/>
            <a:ext cx="50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0" name="Google Shape;1790;p67"/>
          <p:cNvCxnSpPr>
            <a:stCxn id="1786" idx="6"/>
            <a:endCxn id="1787" idx="2"/>
          </p:cNvCxnSpPr>
          <p:nvPr/>
        </p:nvCxnSpPr>
        <p:spPr>
          <a:xfrm>
            <a:off x="7700788" y="2989525"/>
            <a:ext cx="50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 de l’ animateur - Debriefing</a:t>
            </a:r>
            <a:endParaRPr/>
          </a:p>
        </p:txBody>
      </p:sp>
      <p:sp>
        <p:nvSpPr>
          <p:cNvPr id="1796" name="Google Shape;1796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Pour éviter de tomber dans une boucle de debriefing infinie, nous recommandons de ne pas debriefer de la session “Debriefing Cards”</a:t>
            </a:r>
            <a:endParaRPr sz="1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p69"/>
          <p:cNvSpPr txBox="1"/>
          <p:nvPr>
            <p:ph type="title"/>
          </p:nvPr>
        </p:nvSpPr>
        <p:spPr>
          <a:xfrm>
            <a:off x="311700" y="227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 du créateur(-rice)</a:t>
            </a:r>
            <a:endParaRPr/>
          </a:p>
        </p:txBody>
      </p:sp>
      <p:sp>
        <p:nvSpPr>
          <p:cNvPr id="1802" name="Google Shape;1802;p69"/>
          <p:cNvSpPr/>
          <p:nvPr/>
        </p:nvSpPr>
        <p:spPr>
          <a:xfrm>
            <a:off x="6051018" y="2132311"/>
            <a:ext cx="2209800" cy="2647200"/>
          </a:xfrm>
          <a:prstGeom prst="roundRect">
            <a:avLst>
              <a:gd fmla="val 16667" name="adj"/>
            </a:avLst>
          </a:prstGeom>
          <a:solidFill>
            <a:srgbClr val="10D8FB">
              <a:alpha val="73690"/>
            </a:srgbClr>
          </a:solidFill>
          <a:ln>
            <a:noFill/>
          </a:ln>
        </p:spPr>
        <p:txBody>
          <a:bodyPr anchorCtr="0" anchor="ctr" bIns="19950" lIns="19950" spcFirstLastPara="1" rIns="19950" wrap="square" tIns="199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Apporte de nouveaux mondes où apprendre en format #OpenSeriousGame</a:t>
            </a:r>
            <a:endParaRPr sz="1400"/>
          </a:p>
        </p:txBody>
      </p:sp>
      <p:sp>
        <p:nvSpPr>
          <p:cNvPr id="1803" name="Google Shape;1803;p69"/>
          <p:cNvSpPr/>
          <p:nvPr/>
        </p:nvSpPr>
        <p:spPr>
          <a:xfrm>
            <a:off x="6000744" y="1666218"/>
            <a:ext cx="2319600" cy="860400"/>
          </a:xfrm>
          <a:prstGeom prst="roundRect">
            <a:avLst>
              <a:gd fmla="val 16667" name="adj"/>
            </a:avLst>
          </a:prstGeom>
          <a:solidFill>
            <a:srgbClr val="0A899F"/>
          </a:solidFill>
          <a:ln>
            <a:noFill/>
          </a:ln>
        </p:spPr>
        <p:txBody>
          <a:bodyPr anchorCtr="0" anchor="ctr" bIns="19950" lIns="19950" spcFirstLastPara="1" rIns="19950" wrap="square" tIns="199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Créatrice</a:t>
            </a:r>
            <a:endParaRPr sz="14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Créateur</a:t>
            </a:r>
            <a:endParaRPr sz="14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804" name="Google Shape;180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7908" y="173801"/>
            <a:ext cx="1192284" cy="1182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70"/>
          <p:cNvSpPr txBox="1"/>
          <p:nvPr/>
        </p:nvSpPr>
        <p:spPr>
          <a:xfrm>
            <a:off x="927625" y="1512100"/>
            <a:ext cx="67044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Essentiellement People Fun et Serious Fun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Distribution des responsabilités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Stimulation de l’interaction en petit groupe pour aider les plus timides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10" name="Google Shape;1810;p70"/>
          <p:cNvSpPr txBox="1"/>
          <p:nvPr>
            <p:ph type="title"/>
          </p:nvPr>
        </p:nvSpPr>
        <p:spPr>
          <a:xfrm>
            <a:off x="311700" y="421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Mécaniques de jeu choisies</a:t>
            </a:r>
            <a:endParaRPr/>
          </a:p>
        </p:txBody>
      </p:sp>
      <p:sp>
        <p:nvSpPr>
          <p:cNvPr id="1811" name="Google Shape;1811;p70"/>
          <p:cNvSpPr txBox="1"/>
          <p:nvPr/>
        </p:nvSpPr>
        <p:spPr>
          <a:xfrm>
            <a:off x="5153300" y="3752700"/>
            <a:ext cx="37755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p71"/>
          <p:cNvSpPr txBox="1"/>
          <p:nvPr/>
        </p:nvSpPr>
        <p:spPr>
          <a:xfrm>
            <a:off x="927625" y="1512100"/>
            <a:ext cx="70293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Ajout de nouveaux modèles de Debriefing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Gameplay moins centralisé : Distribuer les cartes à un(e) porteur(-se) par groupe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Faire écrire des cartes de debriefing dans le cadre d’une session “Train the trainer”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Faire varier les cartes selon les objectifs d’une formation donnée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Garder l’usage des cartes et des petits groupes, mais utiliser les mêmes cartes pour tous les groupes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Utiliser les cartes en “Running Game” au timing libre pour la phase informelle qui suit une formation.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17" name="Google Shape;1817;p71"/>
          <p:cNvSpPr txBox="1"/>
          <p:nvPr>
            <p:ph type="title"/>
          </p:nvPr>
        </p:nvSpPr>
        <p:spPr>
          <a:xfrm>
            <a:off x="311700" y="421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Idées de variantes / d’addition du jeu</a:t>
            </a:r>
            <a:endParaRPr/>
          </a:p>
        </p:txBody>
      </p:sp>
      <p:sp>
        <p:nvSpPr>
          <p:cNvPr id="1818" name="Google Shape;1818;p71"/>
          <p:cNvSpPr txBox="1"/>
          <p:nvPr/>
        </p:nvSpPr>
        <p:spPr>
          <a:xfrm>
            <a:off x="5153300" y="3752700"/>
            <a:ext cx="37755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18"/>
          <p:cNvGrpSpPr/>
          <p:nvPr/>
        </p:nvGrpSpPr>
        <p:grpSpPr>
          <a:xfrm>
            <a:off x="919577" y="293587"/>
            <a:ext cx="1732710" cy="2274690"/>
            <a:chOff x="160725" y="117875"/>
            <a:chExt cx="1918200" cy="2518200"/>
          </a:xfrm>
        </p:grpSpPr>
        <p:sp>
          <p:nvSpPr>
            <p:cNvPr id="218" name="Google Shape;218;p18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rgbClr val="FFFFFF"/>
                  </a:solidFill>
                </a:rPr>
                <a:t>Kirkpatrick - Réactions</a:t>
              </a:r>
              <a:endParaRPr i="1" sz="1000">
                <a:solidFill>
                  <a:srgbClr val="FFFFFF"/>
                </a:solidFill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Donnez 1  adjectif pour décrire votre expérience d’aujourd’hui. Pourquoi cet adjectif ?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</p:grpSp>
      <p:grpSp>
        <p:nvGrpSpPr>
          <p:cNvPr id="220" name="Google Shape;220;p18"/>
          <p:cNvGrpSpPr/>
          <p:nvPr/>
        </p:nvGrpSpPr>
        <p:grpSpPr>
          <a:xfrm>
            <a:off x="2776952" y="293587"/>
            <a:ext cx="1732710" cy="2274690"/>
            <a:chOff x="160725" y="117875"/>
            <a:chExt cx="1918200" cy="2518200"/>
          </a:xfrm>
        </p:grpSpPr>
        <p:sp>
          <p:nvSpPr>
            <p:cNvPr id="221" name="Google Shape;221;p18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0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i="1" lang="en" sz="1000">
                  <a:solidFill>
                    <a:schemeClr val="lt1"/>
                  </a:solidFill>
                </a:rPr>
                <a:t>Kirkpatrick - Réactions</a:t>
              </a:r>
              <a:endParaRPr i="1" sz="1000">
                <a:solidFill>
                  <a:srgbClr val="FFFFFF"/>
                </a:solidFill>
              </a:endParaRPr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Qu’avez-vous le plus aimé, le moins aimé ?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</p:grpSp>
      <p:grpSp>
        <p:nvGrpSpPr>
          <p:cNvPr id="223" name="Google Shape;223;p18"/>
          <p:cNvGrpSpPr/>
          <p:nvPr/>
        </p:nvGrpSpPr>
        <p:grpSpPr>
          <a:xfrm>
            <a:off x="4634327" y="293587"/>
            <a:ext cx="1732710" cy="2274690"/>
            <a:chOff x="160725" y="117875"/>
            <a:chExt cx="1918200" cy="2518200"/>
          </a:xfrm>
        </p:grpSpPr>
        <p:sp>
          <p:nvSpPr>
            <p:cNvPr id="224" name="Google Shape;224;p18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i="1" lang="en" sz="1000">
                  <a:solidFill>
                    <a:schemeClr val="lt1"/>
                  </a:solidFill>
                </a:rPr>
                <a:t>Kirkpatrick - Réactions</a:t>
              </a:r>
              <a:endParaRPr i="1" sz="1000">
                <a:solidFill>
                  <a:srgbClr val="FFFFFF"/>
                </a:solidFill>
              </a:endParaRPr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Donnez une note de satisfaction 1 à 10 et expliquez la.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</p:grpSp>
      <p:grpSp>
        <p:nvGrpSpPr>
          <p:cNvPr id="226" name="Google Shape;226;p18"/>
          <p:cNvGrpSpPr/>
          <p:nvPr/>
        </p:nvGrpSpPr>
        <p:grpSpPr>
          <a:xfrm>
            <a:off x="6491702" y="293587"/>
            <a:ext cx="1732710" cy="2274690"/>
            <a:chOff x="160725" y="117875"/>
            <a:chExt cx="1918200" cy="2518200"/>
          </a:xfrm>
        </p:grpSpPr>
        <p:sp>
          <p:nvSpPr>
            <p:cNvPr id="227" name="Google Shape;227;p18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0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i="1" lang="en" sz="1000">
                  <a:solidFill>
                    <a:schemeClr val="lt1"/>
                  </a:solidFill>
                </a:rPr>
                <a:t>Kirkpatrick - Réactions</a:t>
              </a:r>
              <a:endParaRPr i="1" sz="1000">
                <a:solidFill>
                  <a:srgbClr val="FFFFFF"/>
                </a:solidFill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Quel est votre meilleur souvenir d’aujourd’hui ?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  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</p:grpSp>
      <p:grpSp>
        <p:nvGrpSpPr>
          <p:cNvPr id="229" name="Google Shape;229;p18"/>
          <p:cNvGrpSpPr/>
          <p:nvPr/>
        </p:nvGrpSpPr>
        <p:grpSpPr>
          <a:xfrm>
            <a:off x="919577" y="2712937"/>
            <a:ext cx="1732710" cy="2274690"/>
            <a:chOff x="160725" y="117875"/>
            <a:chExt cx="1918200" cy="2518200"/>
          </a:xfrm>
        </p:grpSpPr>
        <p:sp>
          <p:nvSpPr>
            <p:cNvPr id="230" name="Google Shape;230;p18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i="1" lang="en" sz="1000">
                  <a:solidFill>
                    <a:schemeClr val="lt1"/>
                  </a:solidFill>
                </a:rPr>
                <a:t>Kirkpatrick - Réactions</a:t>
              </a:r>
              <a:endParaRPr i="1" sz="1000">
                <a:solidFill>
                  <a:srgbClr val="FFFFFF"/>
                </a:solidFill>
              </a:endParaRPr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Notez votre vécu d’aujourd’hui de 1 à 5 et proposez ce qu’il faudrait pour monter d’1 point la note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</p:grpSp>
      <p:grpSp>
        <p:nvGrpSpPr>
          <p:cNvPr id="232" name="Google Shape;232;p18"/>
          <p:cNvGrpSpPr/>
          <p:nvPr/>
        </p:nvGrpSpPr>
        <p:grpSpPr>
          <a:xfrm>
            <a:off x="2776952" y="2712937"/>
            <a:ext cx="1732710" cy="2274690"/>
            <a:chOff x="160725" y="117875"/>
            <a:chExt cx="1918200" cy="2518200"/>
          </a:xfrm>
        </p:grpSpPr>
        <p:sp>
          <p:nvSpPr>
            <p:cNvPr id="233" name="Google Shape;233;p18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i="1" lang="en" sz="1000">
                  <a:solidFill>
                    <a:schemeClr val="lt1"/>
                  </a:solidFill>
                </a:rPr>
                <a:t>Kirkpatrick - Réactions</a:t>
              </a:r>
              <a:endParaRPr i="1" sz="1000">
                <a:solidFill>
                  <a:srgbClr val="FFFFFF"/>
                </a:solidFill>
              </a:endParaRPr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000">
                  <a:solidFill>
                    <a:schemeClr val="dk1"/>
                  </a:solidFill>
                </a:rPr>
                <a:t>E</a:t>
              </a:r>
              <a:r>
                <a:rPr b="1" lang="en" sz="1000">
                  <a:solidFill>
                    <a:schemeClr val="dk1"/>
                  </a:solidFill>
                </a:rPr>
                <a:t>n 1 phrase.</a:t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Exprimez votre réaction brute, honnête, bonne ou mauvaise, à l’expérience d’aujourd’hui 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</p:grpSp>
      <p:grpSp>
        <p:nvGrpSpPr>
          <p:cNvPr id="235" name="Google Shape;235;p18"/>
          <p:cNvGrpSpPr/>
          <p:nvPr/>
        </p:nvGrpSpPr>
        <p:grpSpPr>
          <a:xfrm>
            <a:off x="4634327" y="2712937"/>
            <a:ext cx="1732710" cy="2274690"/>
            <a:chOff x="160725" y="117875"/>
            <a:chExt cx="1918200" cy="2518200"/>
          </a:xfrm>
        </p:grpSpPr>
        <p:sp>
          <p:nvSpPr>
            <p:cNvPr id="236" name="Google Shape;236;p18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i="1" lang="en" sz="1000">
                  <a:solidFill>
                    <a:schemeClr val="lt1"/>
                  </a:solidFill>
                </a:rPr>
                <a:t>Kirkpatrick - Réactions</a:t>
              </a:r>
              <a:endParaRPr i="1" sz="1000">
                <a:solidFill>
                  <a:srgbClr val="FFFFFF"/>
                </a:solidFill>
              </a:endParaRPr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En 1 phrase plus riche que “ça va”, exprimez comment vous vous sentez MAINTENANT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</p:grpSp>
      <p:grpSp>
        <p:nvGrpSpPr>
          <p:cNvPr id="238" name="Google Shape;238;p18"/>
          <p:cNvGrpSpPr/>
          <p:nvPr/>
        </p:nvGrpSpPr>
        <p:grpSpPr>
          <a:xfrm>
            <a:off x="6491702" y="2712937"/>
            <a:ext cx="1732710" cy="2274690"/>
            <a:chOff x="160725" y="117875"/>
            <a:chExt cx="1918200" cy="2518200"/>
          </a:xfrm>
        </p:grpSpPr>
        <p:sp>
          <p:nvSpPr>
            <p:cNvPr id="239" name="Google Shape;239;p18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i="1" lang="en" sz="1000">
                  <a:solidFill>
                    <a:schemeClr val="lt1"/>
                  </a:solidFill>
                </a:rPr>
                <a:t>Kirkpatrick - Réactions</a:t>
              </a:r>
              <a:endParaRPr i="1" sz="1000">
                <a:solidFill>
                  <a:srgbClr val="FFFFFF"/>
                </a:solidFill>
              </a:endParaRPr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Pensez-vous que l’expérience que vous venez de vivre a été un succès ? Pourquoi ?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</p:grpSp>
      <p:sp>
        <p:nvSpPr>
          <p:cNvPr id="241" name="Google Shape;241;p18"/>
          <p:cNvSpPr/>
          <p:nvPr/>
        </p:nvSpPr>
        <p:spPr>
          <a:xfrm>
            <a:off x="1511888" y="1818075"/>
            <a:ext cx="548100" cy="548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1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3369263" y="1818075"/>
            <a:ext cx="548100" cy="548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1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5226638" y="1818075"/>
            <a:ext cx="548100" cy="548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1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44" name="Google Shape;244;p18"/>
          <p:cNvSpPr/>
          <p:nvPr/>
        </p:nvSpPr>
        <p:spPr>
          <a:xfrm>
            <a:off x="7084013" y="1818075"/>
            <a:ext cx="548100" cy="548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1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1511888" y="4266000"/>
            <a:ext cx="548100" cy="548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1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46" name="Google Shape;246;p18"/>
          <p:cNvSpPr/>
          <p:nvPr/>
        </p:nvSpPr>
        <p:spPr>
          <a:xfrm>
            <a:off x="3369263" y="4266000"/>
            <a:ext cx="548100" cy="548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1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5226638" y="4266000"/>
            <a:ext cx="548100" cy="548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1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7084013" y="4266000"/>
            <a:ext cx="548100" cy="548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1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p72"/>
          <p:cNvSpPr txBox="1"/>
          <p:nvPr/>
        </p:nvSpPr>
        <p:spPr>
          <a:xfrm>
            <a:off x="927625" y="1512100"/>
            <a:ext cx="45732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V1 : </a:t>
            </a:r>
            <a:r>
              <a:rPr b="1"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Alexandre QUACH </a:t>
            </a:r>
            <a:endParaRPr b="1"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Licence : Creative Commons Attribution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https://creativecommons.org/licenses/by/3.0/fr/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V2 : Alexandre QUACH 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Ajout des modèles HAD, CNV, Je-Vous-Nous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Licence : Creative Commons Attribution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accent5"/>
                </a:solidFill>
                <a:hlinkClick r:id="rId4"/>
              </a:rPr>
              <a:t>https://creativecommons.org/licenses/by/3.0/fr/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24" name="Google Shape;1824;p72"/>
          <p:cNvSpPr txBox="1"/>
          <p:nvPr>
            <p:ph type="title"/>
          </p:nvPr>
        </p:nvSpPr>
        <p:spPr>
          <a:xfrm>
            <a:off x="311700" y="421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Crédits et Licences</a:t>
            </a:r>
            <a:endParaRPr/>
          </a:p>
        </p:txBody>
      </p:sp>
      <p:sp>
        <p:nvSpPr>
          <p:cNvPr id="1825" name="Google Shape;1825;p72"/>
          <p:cNvSpPr txBox="1"/>
          <p:nvPr/>
        </p:nvSpPr>
        <p:spPr>
          <a:xfrm>
            <a:off x="5153300" y="3752700"/>
            <a:ext cx="37755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9"/>
          <p:cNvGrpSpPr/>
          <p:nvPr/>
        </p:nvGrpSpPr>
        <p:grpSpPr>
          <a:xfrm>
            <a:off x="919552" y="224750"/>
            <a:ext cx="1732710" cy="2274690"/>
            <a:chOff x="261840" y="245962"/>
            <a:chExt cx="1732710" cy="2274690"/>
          </a:xfrm>
        </p:grpSpPr>
        <p:sp>
          <p:nvSpPr>
            <p:cNvPr id="254" name="Google Shape;254;p19"/>
            <p:cNvSpPr/>
            <p:nvPr/>
          </p:nvSpPr>
          <p:spPr>
            <a:xfrm>
              <a:off x="261840" y="245962"/>
              <a:ext cx="1732710" cy="227469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/>
                <a:t>Deck</a:t>
              </a:r>
              <a:r>
                <a:rPr i="1" lang="en" sz="1200"/>
                <a:t> </a:t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/>
                <a:t>Modèle de </a:t>
              </a:r>
              <a:r>
                <a:rPr i="1" lang="en" sz="1200">
                  <a:solidFill>
                    <a:schemeClr val="dk1"/>
                  </a:solidFill>
                </a:rPr>
                <a:t>Kirkpatrick </a:t>
              </a:r>
              <a:endParaRPr i="1" sz="1200"/>
            </a:p>
          </p:txBody>
        </p:sp>
        <p:grpSp>
          <p:nvGrpSpPr>
            <p:cNvPr id="255" name="Google Shape;255;p19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256" name="Google Shape;256;p19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257" name="Google Shape;257;p19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258" name="Google Shape;258;p19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259" name="Google Shape;259;p19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260" name="Google Shape;260;p19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261" name="Google Shape;261;p19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262" name="Google Shape;262;p19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263" name="Google Shape;263;p19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264" name="Google Shape;264;p19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265" name="Google Shape;265;p19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grpSp>
        <p:nvGrpSpPr>
          <p:cNvPr id="266" name="Google Shape;266;p19"/>
          <p:cNvGrpSpPr/>
          <p:nvPr/>
        </p:nvGrpSpPr>
        <p:grpSpPr>
          <a:xfrm>
            <a:off x="4634252" y="224800"/>
            <a:ext cx="1732800" cy="2274600"/>
            <a:chOff x="261840" y="245962"/>
            <a:chExt cx="1732800" cy="2274600"/>
          </a:xfrm>
        </p:grpSpPr>
        <p:sp>
          <p:nvSpPr>
            <p:cNvPr id="267" name="Google Shape;267;p19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Modèle de Kirkpatrick </a:t>
              </a:r>
              <a:endParaRPr i="1" sz="1200"/>
            </a:p>
          </p:txBody>
        </p:sp>
        <p:grpSp>
          <p:nvGrpSpPr>
            <p:cNvPr id="268" name="Google Shape;268;p19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269" name="Google Shape;269;p19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270" name="Google Shape;270;p19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271" name="Google Shape;271;p19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272" name="Google Shape;272;p19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273" name="Google Shape;273;p19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274" name="Google Shape;274;p19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275" name="Google Shape;275;p19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276" name="Google Shape;276;p19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277" name="Google Shape;277;p19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278" name="Google Shape;278;p19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grpSp>
        <p:nvGrpSpPr>
          <p:cNvPr id="279" name="Google Shape;279;p19"/>
          <p:cNvGrpSpPr/>
          <p:nvPr/>
        </p:nvGrpSpPr>
        <p:grpSpPr>
          <a:xfrm>
            <a:off x="6491627" y="224800"/>
            <a:ext cx="1732800" cy="2274600"/>
            <a:chOff x="261840" y="245962"/>
            <a:chExt cx="1732800" cy="2274600"/>
          </a:xfrm>
        </p:grpSpPr>
        <p:sp>
          <p:nvSpPr>
            <p:cNvPr id="280" name="Google Shape;280;p19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Modèle de Kirkpatrick </a:t>
              </a:r>
              <a:endParaRPr i="1" sz="1200"/>
            </a:p>
          </p:txBody>
        </p:sp>
        <p:grpSp>
          <p:nvGrpSpPr>
            <p:cNvPr id="281" name="Google Shape;281;p19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282" name="Google Shape;282;p19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283" name="Google Shape;283;p19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284" name="Google Shape;284;p19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285" name="Google Shape;285;p19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286" name="Google Shape;286;p19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287" name="Google Shape;287;p19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288" name="Google Shape;288;p19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289" name="Google Shape;289;p19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290" name="Google Shape;290;p19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291" name="Google Shape;291;p19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grpSp>
        <p:nvGrpSpPr>
          <p:cNvPr id="292" name="Google Shape;292;p19"/>
          <p:cNvGrpSpPr/>
          <p:nvPr/>
        </p:nvGrpSpPr>
        <p:grpSpPr>
          <a:xfrm>
            <a:off x="919552" y="2644125"/>
            <a:ext cx="1732800" cy="2274600"/>
            <a:chOff x="261840" y="245962"/>
            <a:chExt cx="1732800" cy="2274600"/>
          </a:xfrm>
        </p:grpSpPr>
        <p:sp>
          <p:nvSpPr>
            <p:cNvPr id="293" name="Google Shape;293;p19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Modèle de Kirkpatrick </a:t>
              </a:r>
              <a:endParaRPr i="1" sz="1200"/>
            </a:p>
          </p:txBody>
        </p:sp>
        <p:grpSp>
          <p:nvGrpSpPr>
            <p:cNvPr id="294" name="Google Shape;294;p19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295" name="Google Shape;295;p19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296" name="Google Shape;296;p19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297" name="Google Shape;297;p19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298" name="Google Shape;298;p19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299" name="Google Shape;299;p19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300" name="Google Shape;300;p19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301" name="Google Shape;301;p19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302" name="Google Shape;302;p19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303" name="Google Shape;303;p19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304" name="Google Shape;304;p19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grpSp>
        <p:nvGrpSpPr>
          <p:cNvPr id="305" name="Google Shape;305;p19"/>
          <p:cNvGrpSpPr/>
          <p:nvPr/>
        </p:nvGrpSpPr>
        <p:grpSpPr>
          <a:xfrm>
            <a:off x="2776877" y="2644175"/>
            <a:ext cx="1732800" cy="2274600"/>
            <a:chOff x="261840" y="245962"/>
            <a:chExt cx="1732800" cy="2274600"/>
          </a:xfrm>
        </p:grpSpPr>
        <p:sp>
          <p:nvSpPr>
            <p:cNvPr id="306" name="Google Shape;306;p19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Modèle de Kirkpatrick </a:t>
              </a:r>
              <a:endParaRPr i="1" sz="1200"/>
            </a:p>
          </p:txBody>
        </p:sp>
        <p:grpSp>
          <p:nvGrpSpPr>
            <p:cNvPr id="307" name="Google Shape;307;p19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308" name="Google Shape;308;p19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309" name="Google Shape;309;p19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310" name="Google Shape;310;p19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311" name="Google Shape;311;p19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312" name="Google Shape;312;p19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313" name="Google Shape;313;p19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314" name="Google Shape;314;p19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315" name="Google Shape;315;p19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316" name="Google Shape;316;p19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317" name="Google Shape;317;p19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grpSp>
        <p:nvGrpSpPr>
          <p:cNvPr id="318" name="Google Shape;318;p19"/>
          <p:cNvGrpSpPr/>
          <p:nvPr/>
        </p:nvGrpSpPr>
        <p:grpSpPr>
          <a:xfrm>
            <a:off x="4634252" y="2644175"/>
            <a:ext cx="1732800" cy="2274600"/>
            <a:chOff x="261840" y="245962"/>
            <a:chExt cx="1732800" cy="2274600"/>
          </a:xfrm>
        </p:grpSpPr>
        <p:sp>
          <p:nvSpPr>
            <p:cNvPr id="319" name="Google Shape;319;p19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Modèle de Kirkpatrick </a:t>
              </a:r>
              <a:endParaRPr i="1" sz="1200"/>
            </a:p>
          </p:txBody>
        </p:sp>
        <p:grpSp>
          <p:nvGrpSpPr>
            <p:cNvPr id="320" name="Google Shape;320;p19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321" name="Google Shape;321;p19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322" name="Google Shape;322;p19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323" name="Google Shape;323;p19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324" name="Google Shape;324;p19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325" name="Google Shape;325;p19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326" name="Google Shape;326;p19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327" name="Google Shape;327;p19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328" name="Google Shape;328;p19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329" name="Google Shape;329;p19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330" name="Google Shape;330;p19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grpSp>
        <p:nvGrpSpPr>
          <p:cNvPr id="331" name="Google Shape;331;p19"/>
          <p:cNvGrpSpPr/>
          <p:nvPr/>
        </p:nvGrpSpPr>
        <p:grpSpPr>
          <a:xfrm>
            <a:off x="6491627" y="2644175"/>
            <a:ext cx="1732800" cy="2274600"/>
            <a:chOff x="261840" y="245962"/>
            <a:chExt cx="1732800" cy="2274600"/>
          </a:xfrm>
        </p:grpSpPr>
        <p:sp>
          <p:nvSpPr>
            <p:cNvPr id="332" name="Google Shape;332;p19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Modèle de Kirkpatrick </a:t>
              </a:r>
              <a:endParaRPr i="1" sz="1200"/>
            </a:p>
          </p:txBody>
        </p:sp>
        <p:grpSp>
          <p:nvGrpSpPr>
            <p:cNvPr id="333" name="Google Shape;333;p19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334" name="Google Shape;334;p19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335" name="Google Shape;335;p19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336" name="Google Shape;336;p19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337" name="Google Shape;337;p19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338" name="Google Shape;338;p19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339" name="Google Shape;339;p19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340" name="Google Shape;340;p19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341" name="Google Shape;341;p19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342" name="Google Shape;342;p19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343" name="Google Shape;343;p19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grpSp>
        <p:nvGrpSpPr>
          <p:cNvPr id="344" name="Google Shape;344;p19"/>
          <p:cNvGrpSpPr/>
          <p:nvPr/>
        </p:nvGrpSpPr>
        <p:grpSpPr>
          <a:xfrm>
            <a:off x="2776877" y="224800"/>
            <a:ext cx="1732800" cy="2274600"/>
            <a:chOff x="261840" y="245962"/>
            <a:chExt cx="1732800" cy="2274600"/>
          </a:xfrm>
        </p:grpSpPr>
        <p:sp>
          <p:nvSpPr>
            <p:cNvPr id="345" name="Google Shape;345;p19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</a:t>
              </a:r>
              <a:r>
                <a:rPr i="1" lang="en" sz="1200">
                  <a:solidFill>
                    <a:schemeClr val="dk1"/>
                  </a:solidFill>
                </a:rPr>
                <a:t>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Modèle de Kirkpatrick </a:t>
              </a:r>
              <a:endParaRPr i="1" sz="1200"/>
            </a:p>
          </p:txBody>
        </p:sp>
        <p:grpSp>
          <p:nvGrpSpPr>
            <p:cNvPr id="346" name="Google Shape;346;p19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347" name="Google Shape;347;p19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348" name="Google Shape;348;p19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349" name="Google Shape;349;p19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350" name="Google Shape;350;p19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351" name="Google Shape;351;p19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352" name="Google Shape;352;p19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353" name="Google Shape;353;p19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354" name="Google Shape;354;p19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355" name="Google Shape;355;p19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356" name="Google Shape;356;p19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sp>
        <p:nvSpPr>
          <p:cNvPr id="357" name="Google Shape;357;p19"/>
          <p:cNvSpPr txBox="1"/>
          <p:nvPr/>
        </p:nvSpPr>
        <p:spPr>
          <a:xfrm rot="5400000">
            <a:off x="-521712" y="2260725"/>
            <a:ext cx="1551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Verso des cartes</a:t>
            </a:r>
            <a:endParaRPr/>
          </a:p>
        </p:txBody>
      </p:sp>
      <p:pic>
        <p:nvPicPr>
          <p:cNvPr id="358" name="Google Shape;35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49559" y="1455684"/>
            <a:ext cx="208750" cy="2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20"/>
          <p:cNvGrpSpPr/>
          <p:nvPr/>
        </p:nvGrpSpPr>
        <p:grpSpPr>
          <a:xfrm>
            <a:off x="919577" y="293587"/>
            <a:ext cx="1732710" cy="2274690"/>
            <a:chOff x="919577" y="293587"/>
            <a:chExt cx="1732710" cy="2274690"/>
          </a:xfrm>
        </p:grpSpPr>
        <p:grpSp>
          <p:nvGrpSpPr>
            <p:cNvPr id="364" name="Google Shape;364;p20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365" name="Google Shape;365;p20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>
                    <a:solidFill>
                      <a:srgbClr val="FFFFFF"/>
                    </a:solidFill>
                  </a:rPr>
                  <a:t>Kirkpatrick - Apprentissages</a:t>
                </a:r>
                <a:endParaRPr i="1" sz="8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366" name="Google Shape;366;p20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En 3 mots, qu’avez vous appris aujourd’hui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367" name="Google Shape;367;p20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2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368" name="Google Shape;368;p20"/>
          <p:cNvGrpSpPr/>
          <p:nvPr/>
        </p:nvGrpSpPr>
        <p:grpSpPr>
          <a:xfrm>
            <a:off x="919577" y="2712937"/>
            <a:ext cx="1732710" cy="2274690"/>
            <a:chOff x="919577" y="293587"/>
            <a:chExt cx="1732710" cy="2274690"/>
          </a:xfrm>
        </p:grpSpPr>
        <p:grpSp>
          <p:nvGrpSpPr>
            <p:cNvPr id="369" name="Google Shape;369;p20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370" name="Google Shape;370;p20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800">
                    <a:solidFill>
                      <a:schemeClr val="lt1"/>
                    </a:solidFill>
                  </a:rPr>
                  <a:t>Kirkpatrick - Apprentissages</a:t>
                </a:r>
                <a:endParaRPr i="1" sz="8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371" name="Google Shape;371;p20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Après l’expérience d’aujourd’hui, quels sujets souhaiteriez vous approfondir dans le futur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372" name="Google Shape;372;p20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2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373" name="Google Shape;373;p20"/>
          <p:cNvGrpSpPr/>
          <p:nvPr/>
        </p:nvGrpSpPr>
        <p:grpSpPr>
          <a:xfrm>
            <a:off x="2776952" y="293587"/>
            <a:ext cx="1732710" cy="2274690"/>
            <a:chOff x="919577" y="293587"/>
            <a:chExt cx="1732710" cy="2274690"/>
          </a:xfrm>
        </p:grpSpPr>
        <p:grpSp>
          <p:nvGrpSpPr>
            <p:cNvPr id="374" name="Google Shape;374;p20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375" name="Google Shape;375;p20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800">
                    <a:solidFill>
                      <a:schemeClr val="lt1"/>
                    </a:solidFill>
                  </a:rPr>
                  <a:t>Kirkpatrick - Apprentissages</a:t>
                </a:r>
                <a:endParaRPr i="1" sz="8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376" name="Google Shape;376;p20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Quels concepts ou pratiques ne connaissiez vous pas avant aujourd’hui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377" name="Google Shape;377;p20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2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378" name="Google Shape;378;p20"/>
          <p:cNvGrpSpPr/>
          <p:nvPr/>
        </p:nvGrpSpPr>
        <p:grpSpPr>
          <a:xfrm>
            <a:off x="2776952" y="2712937"/>
            <a:ext cx="1732710" cy="2274690"/>
            <a:chOff x="919577" y="293587"/>
            <a:chExt cx="1732710" cy="2274690"/>
          </a:xfrm>
        </p:grpSpPr>
        <p:grpSp>
          <p:nvGrpSpPr>
            <p:cNvPr id="379" name="Google Shape;379;p20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380" name="Google Shape;380;p20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800">
                    <a:solidFill>
                      <a:schemeClr val="lt1"/>
                    </a:solidFill>
                  </a:rPr>
                  <a:t>Kirkpatrick - Apprentissages</a:t>
                </a:r>
                <a:endParaRPr i="1" sz="8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381" name="Google Shape;381;p20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Selon vous, qu’avez vous appris en tant que groupe aujourd’hui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382" name="Google Shape;382;p20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2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383" name="Google Shape;383;p20"/>
          <p:cNvGrpSpPr/>
          <p:nvPr/>
        </p:nvGrpSpPr>
        <p:grpSpPr>
          <a:xfrm>
            <a:off x="4634327" y="293587"/>
            <a:ext cx="1732710" cy="2274690"/>
            <a:chOff x="919577" y="293587"/>
            <a:chExt cx="1732710" cy="2274690"/>
          </a:xfrm>
        </p:grpSpPr>
        <p:grpSp>
          <p:nvGrpSpPr>
            <p:cNvPr id="384" name="Google Shape;384;p20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385" name="Google Shape;385;p20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800">
                    <a:solidFill>
                      <a:schemeClr val="lt1"/>
                    </a:solidFill>
                  </a:rPr>
                  <a:t>Kirkpatrick - Apprentissages</a:t>
                </a:r>
                <a:endParaRPr i="1" sz="8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386" name="Google Shape;386;p20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Donnez 1 chose nouvelle que vous avez apprise, et s’il y a, 1 ancienne que vous avez révisée(e) aujourd’hui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387" name="Google Shape;387;p20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2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388" name="Google Shape;388;p20"/>
          <p:cNvGrpSpPr/>
          <p:nvPr/>
        </p:nvGrpSpPr>
        <p:grpSpPr>
          <a:xfrm>
            <a:off x="4634327" y="2712937"/>
            <a:ext cx="1732710" cy="2274690"/>
            <a:chOff x="919577" y="293587"/>
            <a:chExt cx="1732710" cy="2274690"/>
          </a:xfrm>
        </p:grpSpPr>
        <p:grpSp>
          <p:nvGrpSpPr>
            <p:cNvPr id="389" name="Google Shape;389;p20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390" name="Google Shape;390;p20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800">
                    <a:solidFill>
                      <a:schemeClr val="lt1"/>
                    </a:solidFill>
                  </a:rPr>
                  <a:t>Kirkpatrick - Apprentissages</a:t>
                </a:r>
                <a:endParaRPr i="1" sz="8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391" name="Google Shape;391;p20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Donnez 1 savoir ou 1 savoir-faire ou 1 savoir-être que vous avez développé aujourd’hui.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392" name="Google Shape;392;p20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2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393" name="Google Shape;393;p20"/>
          <p:cNvGrpSpPr/>
          <p:nvPr/>
        </p:nvGrpSpPr>
        <p:grpSpPr>
          <a:xfrm>
            <a:off x="6491702" y="293587"/>
            <a:ext cx="1732710" cy="2274690"/>
            <a:chOff x="919577" y="293587"/>
            <a:chExt cx="1732710" cy="2274690"/>
          </a:xfrm>
        </p:grpSpPr>
        <p:grpSp>
          <p:nvGrpSpPr>
            <p:cNvPr id="394" name="Google Shape;394;p20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395" name="Google Shape;395;p20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800">
                    <a:solidFill>
                      <a:schemeClr val="lt1"/>
                    </a:solidFill>
                  </a:rPr>
                  <a:t>Kirkpatrick - Apprentissages</a:t>
                </a:r>
                <a:endParaRPr i="1" sz="8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396" name="Google Shape;396;p20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Comment résumeriez vous les apprentissages d’aujourd’hui à quelqu’un qui n’aurait pas pu venir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397" name="Google Shape;397;p20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2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398" name="Google Shape;398;p20"/>
          <p:cNvGrpSpPr/>
          <p:nvPr/>
        </p:nvGrpSpPr>
        <p:grpSpPr>
          <a:xfrm>
            <a:off x="6491702" y="2712937"/>
            <a:ext cx="1732710" cy="2274690"/>
            <a:chOff x="919577" y="293587"/>
            <a:chExt cx="1732710" cy="2274690"/>
          </a:xfrm>
        </p:grpSpPr>
        <p:grpSp>
          <p:nvGrpSpPr>
            <p:cNvPr id="399" name="Google Shape;399;p20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400" name="Google Shape;400;p20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800">
                    <a:solidFill>
                      <a:schemeClr val="lt1"/>
                    </a:solidFill>
                  </a:rPr>
                  <a:t>Kirkpatrick - Apprentissages</a:t>
                </a:r>
                <a:endParaRPr i="1" sz="8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401" name="Google Shape;401;p20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/>
                  <a:t>Donnez 1  adjectif pour décrire votre expérience d’aujourd’hui. Pourquoi ?</a:t>
                </a:r>
                <a:endParaRPr b="1" sz="12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/>
              </a:p>
            </p:txBody>
          </p:sp>
        </p:grpSp>
        <p:sp>
          <p:nvSpPr>
            <p:cNvPr id="402" name="Google Shape;402;p20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2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sp>
        <p:nvSpPr>
          <p:cNvPr id="403" name="Google Shape;403;p20"/>
          <p:cNvSpPr/>
          <p:nvPr/>
        </p:nvSpPr>
        <p:spPr>
          <a:xfrm>
            <a:off x="6698332" y="2984198"/>
            <a:ext cx="1319450" cy="1732168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Identifiez 3 choses que vous ne saviez PAS que vous saviez DÉJÀ avant aujourd’hui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04" name="Google Shape;404;p20"/>
          <p:cNvSpPr/>
          <p:nvPr/>
        </p:nvSpPr>
        <p:spPr>
          <a:xfrm>
            <a:off x="7083988" y="4237425"/>
            <a:ext cx="548100" cy="5481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2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21"/>
          <p:cNvGrpSpPr/>
          <p:nvPr/>
        </p:nvGrpSpPr>
        <p:grpSpPr>
          <a:xfrm>
            <a:off x="919552" y="224750"/>
            <a:ext cx="1732800" cy="2274600"/>
            <a:chOff x="261840" y="245962"/>
            <a:chExt cx="1732800" cy="2274600"/>
          </a:xfrm>
        </p:grpSpPr>
        <p:sp>
          <p:nvSpPr>
            <p:cNvPr id="410" name="Google Shape;410;p21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/>
                <a:t>Deck</a:t>
              </a:r>
              <a:r>
                <a:rPr i="1" lang="en" sz="1200"/>
                <a:t> </a:t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/>
                <a:t>Modèle de </a:t>
              </a:r>
              <a:r>
                <a:rPr i="1" lang="en" sz="1200">
                  <a:solidFill>
                    <a:schemeClr val="dk1"/>
                  </a:solidFill>
                </a:rPr>
                <a:t>Kirkpatrick </a:t>
              </a:r>
              <a:endParaRPr i="1" sz="1200"/>
            </a:p>
          </p:txBody>
        </p:sp>
        <p:grpSp>
          <p:nvGrpSpPr>
            <p:cNvPr id="411" name="Google Shape;411;p21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412" name="Google Shape;412;p21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413" name="Google Shape;413;p21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414" name="Google Shape;414;p21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415" name="Google Shape;415;p21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416" name="Google Shape;416;p21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417" name="Google Shape;417;p21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418" name="Google Shape;418;p21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419" name="Google Shape;419;p21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420" name="Google Shape;420;p21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421" name="Google Shape;421;p21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grpSp>
        <p:nvGrpSpPr>
          <p:cNvPr id="422" name="Google Shape;422;p21"/>
          <p:cNvGrpSpPr/>
          <p:nvPr/>
        </p:nvGrpSpPr>
        <p:grpSpPr>
          <a:xfrm>
            <a:off x="4634252" y="224800"/>
            <a:ext cx="1732800" cy="2274600"/>
            <a:chOff x="261840" y="245962"/>
            <a:chExt cx="1732800" cy="2274600"/>
          </a:xfrm>
        </p:grpSpPr>
        <p:sp>
          <p:nvSpPr>
            <p:cNvPr id="423" name="Google Shape;423;p21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</a:t>
              </a:r>
              <a:r>
                <a:rPr i="1" lang="en" sz="1200">
                  <a:solidFill>
                    <a:schemeClr val="dk1"/>
                  </a:solidFill>
                </a:rPr>
                <a:t>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Modèle de Kirkpatrick </a:t>
              </a:r>
              <a:endParaRPr i="1" sz="1200"/>
            </a:p>
          </p:txBody>
        </p:sp>
        <p:grpSp>
          <p:nvGrpSpPr>
            <p:cNvPr id="424" name="Google Shape;424;p21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425" name="Google Shape;425;p21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426" name="Google Shape;426;p21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427" name="Google Shape;427;p21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428" name="Google Shape;428;p21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429" name="Google Shape;429;p21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430" name="Google Shape;430;p21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431" name="Google Shape;431;p21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432" name="Google Shape;432;p21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433" name="Google Shape;433;p21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434" name="Google Shape;434;p21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grpSp>
        <p:nvGrpSpPr>
          <p:cNvPr id="435" name="Google Shape;435;p21"/>
          <p:cNvGrpSpPr/>
          <p:nvPr/>
        </p:nvGrpSpPr>
        <p:grpSpPr>
          <a:xfrm>
            <a:off x="6491627" y="224800"/>
            <a:ext cx="1732800" cy="2274600"/>
            <a:chOff x="261840" y="245962"/>
            <a:chExt cx="1732800" cy="2274600"/>
          </a:xfrm>
        </p:grpSpPr>
        <p:sp>
          <p:nvSpPr>
            <p:cNvPr id="436" name="Google Shape;436;p21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</a:t>
              </a:r>
              <a:r>
                <a:rPr i="1" lang="en" sz="1200">
                  <a:solidFill>
                    <a:schemeClr val="dk1"/>
                  </a:solidFill>
                </a:rPr>
                <a:t>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Modèle de Kirkpatrick </a:t>
              </a:r>
              <a:endParaRPr i="1" sz="1200"/>
            </a:p>
          </p:txBody>
        </p:sp>
        <p:grpSp>
          <p:nvGrpSpPr>
            <p:cNvPr id="437" name="Google Shape;437;p21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438" name="Google Shape;438;p21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439" name="Google Shape;439;p21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440" name="Google Shape;440;p21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441" name="Google Shape;441;p21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442" name="Google Shape;442;p21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443" name="Google Shape;443;p21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444" name="Google Shape;444;p21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445" name="Google Shape;445;p21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446" name="Google Shape;446;p21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447" name="Google Shape;447;p21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grpSp>
        <p:nvGrpSpPr>
          <p:cNvPr id="448" name="Google Shape;448;p21"/>
          <p:cNvGrpSpPr/>
          <p:nvPr/>
        </p:nvGrpSpPr>
        <p:grpSpPr>
          <a:xfrm>
            <a:off x="919552" y="2644125"/>
            <a:ext cx="1732800" cy="2274600"/>
            <a:chOff x="261840" y="245962"/>
            <a:chExt cx="1732800" cy="2274600"/>
          </a:xfrm>
        </p:grpSpPr>
        <p:sp>
          <p:nvSpPr>
            <p:cNvPr id="449" name="Google Shape;449;p21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</a:t>
              </a:r>
              <a:r>
                <a:rPr i="1" lang="en" sz="1200">
                  <a:solidFill>
                    <a:schemeClr val="dk1"/>
                  </a:solidFill>
                </a:rPr>
                <a:t>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Modèle de Kirkpatrick </a:t>
              </a:r>
              <a:endParaRPr i="1" sz="1200"/>
            </a:p>
          </p:txBody>
        </p:sp>
        <p:grpSp>
          <p:nvGrpSpPr>
            <p:cNvPr id="450" name="Google Shape;450;p21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451" name="Google Shape;451;p21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452" name="Google Shape;452;p21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453" name="Google Shape;453;p21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454" name="Google Shape;454;p21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455" name="Google Shape;455;p21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456" name="Google Shape;456;p21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457" name="Google Shape;457;p21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458" name="Google Shape;458;p21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459" name="Google Shape;459;p21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460" name="Google Shape;460;p21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grpSp>
        <p:nvGrpSpPr>
          <p:cNvPr id="461" name="Google Shape;461;p21"/>
          <p:cNvGrpSpPr/>
          <p:nvPr/>
        </p:nvGrpSpPr>
        <p:grpSpPr>
          <a:xfrm>
            <a:off x="2776877" y="2644175"/>
            <a:ext cx="1732800" cy="2274600"/>
            <a:chOff x="261840" y="245962"/>
            <a:chExt cx="1732800" cy="2274600"/>
          </a:xfrm>
        </p:grpSpPr>
        <p:sp>
          <p:nvSpPr>
            <p:cNvPr id="462" name="Google Shape;462;p21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</a:t>
              </a:r>
              <a:r>
                <a:rPr i="1" lang="en" sz="1200">
                  <a:solidFill>
                    <a:schemeClr val="dk1"/>
                  </a:solidFill>
                </a:rPr>
                <a:t>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Modèle de Kirkpatrick </a:t>
              </a:r>
              <a:endParaRPr i="1" sz="1200"/>
            </a:p>
          </p:txBody>
        </p:sp>
        <p:grpSp>
          <p:nvGrpSpPr>
            <p:cNvPr id="463" name="Google Shape;463;p21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464" name="Google Shape;464;p21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465" name="Google Shape;465;p21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466" name="Google Shape;466;p21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467" name="Google Shape;467;p21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468" name="Google Shape;468;p21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469" name="Google Shape;469;p21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470" name="Google Shape;470;p21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471" name="Google Shape;471;p21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472" name="Google Shape;472;p21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473" name="Google Shape;473;p21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grpSp>
        <p:nvGrpSpPr>
          <p:cNvPr id="474" name="Google Shape;474;p21"/>
          <p:cNvGrpSpPr/>
          <p:nvPr/>
        </p:nvGrpSpPr>
        <p:grpSpPr>
          <a:xfrm>
            <a:off x="4634252" y="2644175"/>
            <a:ext cx="1732800" cy="2274600"/>
            <a:chOff x="261840" y="245962"/>
            <a:chExt cx="1732800" cy="2274600"/>
          </a:xfrm>
        </p:grpSpPr>
        <p:sp>
          <p:nvSpPr>
            <p:cNvPr id="475" name="Google Shape;475;p21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</a:t>
              </a:r>
              <a:r>
                <a:rPr i="1" lang="en" sz="1200">
                  <a:solidFill>
                    <a:schemeClr val="dk1"/>
                  </a:solidFill>
                </a:rPr>
                <a:t>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Modèle de Kirkpatrick </a:t>
              </a:r>
              <a:endParaRPr i="1" sz="1200"/>
            </a:p>
          </p:txBody>
        </p:sp>
        <p:grpSp>
          <p:nvGrpSpPr>
            <p:cNvPr id="476" name="Google Shape;476;p21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477" name="Google Shape;477;p21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478" name="Google Shape;478;p21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479" name="Google Shape;479;p21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480" name="Google Shape;480;p21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481" name="Google Shape;481;p21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482" name="Google Shape;482;p21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483" name="Google Shape;483;p21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484" name="Google Shape;484;p21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485" name="Google Shape;485;p21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486" name="Google Shape;486;p21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grpSp>
        <p:nvGrpSpPr>
          <p:cNvPr id="487" name="Google Shape;487;p21"/>
          <p:cNvGrpSpPr/>
          <p:nvPr/>
        </p:nvGrpSpPr>
        <p:grpSpPr>
          <a:xfrm>
            <a:off x="6491627" y="2644175"/>
            <a:ext cx="1732800" cy="2274600"/>
            <a:chOff x="261840" y="245962"/>
            <a:chExt cx="1732800" cy="2274600"/>
          </a:xfrm>
        </p:grpSpPr>
        <p:sp>
          <p:nvSpPr>
            <p:cNvPr id="488" name="Google Shape;488;p21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</a:t>
              </a:r>
              <a:r>
                <a:rPr i="1" lang="en" sz="1200">
                  <a:solidFill>
                    <a:schemeClr val="dk1"/>
                  </a:solidFill>
                </a:rPr>
                <a:t>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Modèle de Kirkpatrick </a:t>
              </a:r>
              <a:endParaRPr i="1" sz="1200"/>
            </a:p>
          </p:txBody>
        </p:sp>
        <p:grpSp>
          <p:nvGrpSpPr>
            <p:cNvPr id="489" name="Google Shape;489;p21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490" name="Google Shape;490;p21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491" name="Google Shape;491;p21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492" name="Google Shape;492;p21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493" name="Google Shape;493;p21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494" name="Google Shape;494;p21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495" name="Google Shape;495;p21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496" name="Google Shape;496;p21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497" name="Google Shape;497;p21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498" name="Google Shape;498;p21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499" name="Google Shape;499;p21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grpSp>
        <p:nvGrpSpPr>
          <p:cNvPr id="500" name="Google Shape;500;p21"/>
          <p:cNvGrpSpPr/>
          <p:nvPr/>
        </p:nvGrpSpPr>
        <p:grpSpPr>
          <a:xfrm>
            <a:off x="2776877" y="224800"/>
            <a:ext cx="1732800" cy="2274600"/>
            <a:chOff x="261840" y="245962"/>
            <a:chExt cx="1732800" cy="2274600"/>
          </a:xfrm>
        </p:grpSpPr>
        <p:sp>
          <p:nvSpPr>
            <p:cNvPr id="501" name="Google Shape;501;p21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</a:t>
              </a:r>
              <a:r>
                <a:rPr i="1" lang="en" sz="1200">
                  <a:solidFill>
                    <a:schemeClr val="dk1"/>
                  </a:solidFill>
                </a:rPr>
                <a:t>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Modèle de Kirkpatrick </a:t>
              </a:r>
              <a:endParaRPr i="1" sz="1200"/>
            </a:p>
          </p:txBody>
        </p:sp>
        <p:grpSp>
          <p:nvGrpSpPr>
            <p:cNvPr id="502" name="Google Shape;502;p21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503" name="Google Shape;503;p21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504" name="Google Shape;504;p21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505" name="Google Shape;505;p21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506" name="Google Shape;506;p21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507" name="Google Shape;507;p21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508" name="Google Shape;508;p21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509" name="Google Shape;509;p21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510" name="Google Shape;510;p21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511" name="Google Shape;511;p21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512" name="Google Shape;512;p21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sp>
        <p:nvSpPr>
          <p:cNvPr id="513" name="Google Shape;513;p21"/>
          <p:cNvSpPr txBox="1"/>
          <p:nvPr/>
        </p:nvSpPr>
        <p:spPr>
          <a:xfrm rot="5400000">
            <a:off x="-521712" y="2260725"/>
            <a:ext cx="1551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Verso des cartes</a:t>
            </a:r>
            <a:endParaRPr/>
          </a:p>
        </p:txBody>
      </p:sp>
      <p:pic>
        <p:nvPicPr>
          <p:cNvPr id="514" name="Google Shape;5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49559" y="1455684"/>
            <a:ext cx="208750" cy="2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