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24FE7-58E3-4B38-ACD9-E7C847880FB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C38DB-C0A9-4B0B-AE08-87D3E94E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5C03-42E7-3446-7A9F-097C482C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DC21C-E76F-E47A-DB0A-ECDDC034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93DD8-A663-3D38-CAB0-64D5F400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73CC2-6C4B-23D8-EBAF-E7C2F68A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82AB3-6CA0-3E71-1046-4F3AA4B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A7CA-6467-8037-3090-C5E1C777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A9F7-5CEC-6D64-1E08-61E8BED3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8496F-08D8-6BF9-AE0E-A6FC15AD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F9D43-4479-6A64-4B67-0E80E17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0CEE2-1F33-9228-53BF-6C92E0F2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BA2D0B-4484-61EE-75D4-F21FD509E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D5983-7D32-9A84-E252-7F0717E7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F016F-CFB3-6AC5-7F96-E4EE2EDA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0C065-B407-1F80-109E-B1D4FEB8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39D9C-C407-B3E5-9B09-793B8B92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B3792-63F4-7A62-CF16-3F19D561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8BE6F-E6D4-D0F1-1BA3-5FBDA4C5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A6DB5-2E1A-3A4A-7688-FDE17597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671F8-F183-78B5-E250-C946C988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2C749-D362-E3A0-C1A6-CA281B90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5F9C-8346-E1B5-0915-0AA793AA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3AAE7-0DDB-B48A-6A35-FF7B2493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FFADA-6DE8-F4AB-FC5B-27B9F162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39FB4-9A0F-BD03-513E-24AE534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EEA25-5CB2-3201-661D-15A1E353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3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737C-FA98-199F-7202-85F4ECFA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EE84-D885-9660-1FDA-E2DDC8527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ABEF6-FC17-8DBC-A0CC-7EAC30BE1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DA299-3F7C-040E-EEB6-4C7CE08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F9805-0579-4FBB-5E30-CC551368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02948-9F9D-FFD3-1995-D23ECB9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08083-A62A-B72F-28F4-5955331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80057-024F-741A-C93E-35536F61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9BB0D-2A2A-98D2-05F5-CC32E470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66E604-1F5B-83DA-E586-96D0CCEF9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A8CA3-5972-B6A7-746A-16F6E351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E08C17-CBE6-7DAD-2CBB-4DBC39DF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7731D-4337-8F20-392A-4AFB595B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B7E83-E9D6-B889-0376-9BE64412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8965-BA3B-4C7D-60CC-51DB2FF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1C99D-AA96-F914-D71C-8C10CC8F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AA9F6-CCED-28EE-1CF5-BFA7CA89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477A6-99BD-38ED-065C-D5CC92EB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C604B-2F39-3186-30F4-BB98823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B84F9-E2C1-5A88-758A-14A9E6DE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DD091-DFCB-3853-0BE5-D6DD54BD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995EE-791C-540E-121D-83D34328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8665A-495C-2723-1A6D-D859E8F1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8138C-5DD1-42F6-213B-95AAB7A17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FD745-0F4B-6CA8-9A26-D5651456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B0B0C-08FA-9998-5257-4A7CF942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2D891-8FD5-E161-F3BF-A1BA7F1F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0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41F4-A70E-28B6-8779-AB5D7AF8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DCC0B-0DB9-EF0A-F9AE-C030E5800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22D87-6E56-0172-CB43-C37D6181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5EF2C-35A0-3ACE-DD03-791042C2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2C20-3D7D-DF23-E789-8CC0640F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3813-A93A-CA4B-CC26-D18EF3B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4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F11A7-02A0-E7A2-022B-3FC1F27C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4482E-3654-F3D2-4DA7-8FD1CFA5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53C7-C2D0-18A1-762A-CDE7BD5CA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99B3-D3C0-2103-1CA3-4774FA15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9E2E7-9E54-CFEF-06E2-EB2EC7A4D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6635B5-FCD8-57D7-DB91-6E4AC80834FE}"/>
              </a:ext>
            </a:extLst>
          </p:cNvPr>
          <p:cNvSpPr/>
          <p:nvPr/>
        </p:nvSpPr>
        <p:spPr>
          <a:xfrm>
            <a:off x="271399" y="5339251"/>
            <a:ext cx="2068268" cy="10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투자자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FB6293-0E9E-1B8D-90E0-690E7AAB2593}"/>
              </a:ext>
            </a:extLst>
          </p:cNvPr>
          <p:cNvSpPr/>
          <p:nvPr/>
        </p:nvSpPr>
        <p:spPr>
          <a:xfrm>
            <a:off x="1597472" y="4379218"/>
            <a:ext cx="1319913" cy="58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앱 개발</a:t>
            </a:r>
            <a:endParaRPr lang="en-US" altLang="ko-KR" sz="1400" dirty="0"/>
          </a:p>
          <a:p>
            <a:pPr algn="ctr"/>
            <a:r>
              <a:rPr lang="ko-KR" altLang="en-US" sz="1400" dirty="0"/>
              <a:t>오픈소스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5076DC-C1AF-F57F-2D76-27AEE70C6DEE}"/>
              </a:ext>
            </a:extLst>
          </p:cNvPr>
          <p:cNvSpPr/>
          <p:nvPr/>
        </p:nvSpPr>
        <p:spPr>
          <a:xfrm>
            <a:off x="5566998" y="916351"/>
            <a:ext cx="1119573" cy="27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정보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5D3C46-6FB2-50DA-EDE7-FB462D214772}"/>
              </a:ext>
            </a:extLst>
          </p:cNvPr>
          <p:cNvCxnSpPr>
            <a:cxnSpLocks/>
            <a:stCxn id="15" idx="3"/>
            <a:endCxn id="29" idx="2"/>
          </p:cNvCxnSpPr>
          <p:nvPr/>
        </p:nvCxnSpPr>
        <p:spPr>
          <a:xfrm flipV="1">
            <a:off x="6686571" y="588095"/>
            <a:ext cx="1027001" cy="46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B955EDC-E2FD-9977-8D7D-355C2175D374}"/>
              </a:ext>
            </a:extLst>
          </p:cNvPr>
          <p:cNvSpPr/>
          <p:nvPr/>
        </p:nvSpPr>
        <p:spPr>
          <a:xfrm>
            <a:off x="7713572" y="260204"/>
            <a:ext cx="3116994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데이터 시각화</a:t>
            </a:r>
            <a:r>
              <a:rPr lang="en-US" altLang="ko-KR" sz="1400" dirty="0"/>
              <a:t> </a:t>
            </a:r>
            <a:r>
              <a:rPr lang="ko-KR" altLang="en-US" sz="1400" dirty="0"/>
              <a:t>오픈소스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97125C-4325-23CC-75A7-78D3B7B1731E}"/>
              </a:ext>
            </a:extLst>
          </p:cNvPr>
          <p:cNvSpPr/>
          <p:nvPr/>
        </p:nvSpPr>
        <p:spPr>
          <a:xfrm>
            <a:off x="7697962" y="1015742"/>
            <a:ext cx="3247622" cy="652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주식 추천 오픈소스 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353C1B-4447-D6A6-2E39-EE1A51BD1A8D}"/>
              </a:ext>
            </a:extLst>
          </p:cNvPr>
          <p:cNvCxnSpPr>
            <a:cxnSpLocks/>
            <a:stCxn id="15" idx="3"/>
            <a:endCxn id="44" idx="2"/>
          </p:cNvCxnSpPr>
          <p:nvPr/>
        </p:nvCxnSpPr>
        <p:spPr>
          <a:xfrm>
            <a:off x="6686571" y="1053629"/>
            <a:ext cx="1011391" cy="28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2B87803-6F3D-0E73-1C93-5CBAD5567EF8}"/>
              </a:ext>
            </a:extLst>
          </p:cNvPr>
          <p:cNvCxnSpPr>
            <a:cxnSpLocks/>
            <a:stCxn id="29" idx="6"/>
            <a:endCxn id="192" idx="0"/>
          </p:cNvCxnSpPr>
          <p:nvPr/>
        </p:nvCxnSpPr>
        <p:spPr>
          <a:xfrm flipH="1">
            <a:off x="3905333" y="588095"/>
            <a:ext cx="6925233" cy="2282744"/>
          </a:xfrm>
          <a:prstGeom prst="bentConnector4">
            <a:avLst>
              <a:gd name="adj1" fmla="val -3301"/>
              <a:gd name="adj2" fmla="val 57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E797D8A-1D50-79D5-0EF1-C560C4A2554F}"/>
              </a:ext>
            </a:extLst>
          </p:cNvPr>
          <p:cNvCxnSpPr>
            <a:cxnSpLocks/>
            <a:stCxn id="44" idx="6"/>
            <a:endCxn id="362" idx="3"/>
          </p:cNvCxnSpPr>
          <p:nvPr/>
        </p:nvCxnSpPr>
        <p:spPr>
          <a:xfrm flipH="1">
            <a:off x="6764331" y="1342008"/>
            <a:ext cx="4181253" cy="3358168"/>
          </a:xfrm>
          <a:prstGeom prst="bentConnector3">
            <a:avLst>
              <a:gd name="adj1" fmla="val -5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CEA57506-25E3-8E28-9E1C-772F9ABAD32B}"/>
              </a:ext>
            </a:extLst>
          </p:cNvPr>
          <p:cNvSpPr/>
          <p:nvPr/>
        </p:nvSpPr>
        <p:spPr>
          <a:xfrm>
            <a:off x="8598538" y="2519284"/>
            <a:ext cx="2558602" cy="818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거래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F43CE18-3B64-F756-92F2-E77823B7A809}"/>
              </a:ext>
            </a:extLst>
          </p:cNvPr>
          <p:cNvSpPr/>
          <p:nvPr/>
        </p:nvSpPr>
        <p:spPr>
          <a:xfrm>
            <a:off x="1103448" y="3693392"/>
            <a:ext cx="1140200" cy="4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보유 주식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1B75E68-07AF-E3D3-3533-A71A08E4E1CD}"/>
              </a:ext>
            </a:extLst>
          </p:cNvPr>
          <p:cNvCxnSpPr>
            <a:cxnSpLocks/>
            <a:stCxn id="4" idx="0"/>
            <a:endCxn id="99" idx="1"/>
          </p:cNvCxnSpPr>
          <p:nvPr/>
        </p:nvCxnSpPr>
        <p:spPr>
          <a:xfrm rot="16200000" flipV="1">
            <a:off x="506363" y="4540080"/>
            <a:ext cx="1396257" cy="202085"/>
          </a:xfrm>
          <a:prstGeom prst="bentConnector4">
            <a:avLst>
              <a:gd name="adj1" fmla="val 41062"/>
              <a:gd name="adj2" fmla="val 310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0A334E3-8B03-1D34-A689-8361D66EED44}"/>
              </a:ext>
            </a:extLst>
          </p:cNvPr>
          <p:cNvSpPr/>
          <p:nvPr/>
        </p:nvSpPr>
        <p:spPr>
          <a:xfrm>
            <a:off x="186642" y="190280"/>
            <a:ext cx="1538326" cy="3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증권사 </a:t>
            </a:r>
            <a:r>
              <a:rPr lang="ko-KR" altLang="en-US" sz="1400" dirty="0">
                <a:solidFill>
                  <a:schemeClr val="tx1"/>
                </a:solidFill>
              </a:rPr>
              <a:t>웹페이지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FC5B095-468A-C769-6F5F-04F24E717E73}"/>
              </a:ext>
            </a:extLst>
          </p:cNvPr>
          <p:cNvCxnSpPr>
            <a:cxnSpLocks/>
            <a:stCxn id="176" idx="3"/>
            <a:endCxn id="74" idx="2"/>
          </p:cNvCxnSpPr>
          <p:nvPr/>
        </p:nvCxnSpPr>
        <p:spPr>
          <a:xfrm flipH="1">
            <a:off x="1254366" y="368021"/>
            <a:ext cx="470602" cy="962609"/>
          </a:xfrm>
          <a:prstGeom prst="bentConnector5">
            <a:avLst>
              <a:gd name="adj1" fmla="val -48576"/>
              <a:gd name="adj2" fmla="val 40758"/>
              <a:gd name="adj3" fmla="val 148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B358923-E91E-9DC1-7433-0792F47FB646}"/>
              </a:ext>
            </a:extLst>
          </p:cNvPr>
          <p:cNvSpPr/>
          <p:nvPr/>
        </p:nvSpPr>
        <p:spPr>
          <a:xfrm>
            <a:off x="1254366" y="974952"/>
            <a:ext cx="1305479" cy="711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주가 정보 획득 오픈소스 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A641BB4-3966-8380-D439-FDE7D6A87C23}"/>
              </a:ext>
            </a:extLst>
          </p:cNvPr>
          <p:cNvSpPr/>
          <p:nvPr/>
        </p:nvSpPr>
        <p:spPr>
          <a:xfrm>
            <a:off x="276510" y="2429770"/>
            <a:ext cx="1538326" cy="3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뉴스 및 언론</a:t>
            </a: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5EA69CEE-6EC6-AB37-FB47-52C2A85C079E}"/>
              </a:ext>
            </a:extLst>
          </p:cNvPr>
          <p:cNvCxnSpPr>
            <a:cxnSpLocks/>
            <a:stCxn id="108" idx="3"/>
            <a:endCxn id="74" idx="2"/>
          </p:cNvCxnSpPr>
          <p:nvPr/>
        </p:nvCxnSpPr>
        <p:spPr>
          <a:xfrm flipH="1" flipV="1">
            <a:off x="1254366" y="1330630"/>
            <a:ext cx="560470" cy="1276881"/>
          </a:xfrm>
          <a:prstGeom prst="bentConnector5">
            <a:avLst>
              <a:gd name="adj1" fmla="val -40787"/>
              <a:gd name="adj2" fmla="val 43032"/>
              <a:gd name="adj3" fmla="val 140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9FE9D856-06C2-860A-98E7-ED8F32397E46}"/>
              </a:ext>
            </a:extLst>
          </p:cNvPr>
          <p:cNvSpPr/>
          <p:nvPr/>
        </p:nvSpPr>
        <p:spPr>
          <a:xfrm>
            <a:off x="3913758" y="788462"/>
            <a:ext cx="1305479" cy="76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(DB</a:t>
            </a:r>
            <a:r>
              <a:rPr lang="ko-KR" altLang="en-US" sz="1400" dirty="0"/>
              <a:t>구축 오픈소스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ADF7100-2B9D-69CF-2A6C-86484BA16331}"/>
              </a:ext>
            </a:extLst>
          </p:cNvPr>
          <p:cNvCxnSpPr>
            <a:cxnSpLocks/>
            <a:stCxn id="74" idx="6"/>
            <a:endCxn id="127" idx="2"/>
          </p:cNvCxnSpPr>
          <p:nvPr/>
        </p:nvCxnSpPr>
        <p:spPr>
          <a:xfrm flipV="1">
            <a:off x="2559845" y="1172118"/>
            <a:ext cx="1353913" cy="1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10AE16C-39F1-A748-81DD-844C65FF407E}"/>
              </a:ext>
            </a:extLst>
          </p:cNvPr>
          <p:cNvCxnSpPr>
            <a:cxnSpLocks/>
            <a:stCxn id="127" idx="6"/>
            <a:endCxn id="15" idx="1"/>
          </p:cNvCxnSpPr>
          <p:nvPr/>
        </p:nvCxnSpPr>
        <p:spPr>
          <a:xfrm flipV="1">
            <a:off x="5219237" y="1053629"/>
            <a:ext cx="347761" cy="1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3DB2BEE-8FFD-D027-AE20-1AA80628956C}"/>
              </a:ext>
            </a:extLst>
          </p:cNvPr>
          <p:cNvSpPr/>
          <p:nvPr/>
        </p:nvSpPr>
        <p:spPr>
          <a:xfrm>
            <a:off x="3212192" y="2870839"/>
            <a:ext cx="1386282" cy="38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시세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그래프 및 차트</a:t>
            </a: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AEA45CA-6928-79B0-2E15-BF3C002E83F5}"/>
              </a:ext>
            </a:extLst>
          </p:cNvPr>
          <p:cNvSpPr/>
          <p:nvPr/>
        </p:nvSpPr>
        <p:spPr>
          <a:xfrm>
            <a:off x="4460726" y="2245251"/>
            <a:ext cx="1386282" cy="642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인공지능 오픈소스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7B1A830-AFB7-B5B6-5BC4-284309218B8C}"/>
              </a:ext>
            </a:extLst>
          </p:cNvPr>
          <p:cNvSpPr/>
          <p:nvPr/>
        </p:nvSpPr>
        <p:spPr>
          <a:xfrm>
            <a:off x="3067416" y="4461191"/>
            <a:ext cx="1084091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인증</a:t>
            </a:r>
          </a:p>
        </p:txBody>
      </p: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AF21B21-310D-E45B-21BF-E5A046D4629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H="1" flipV="1">
            <a:off x="1597472" y="4669260"/>
            <a:ext cx="742195" cy="1202885"/>
          </a:xfrm>
          <a:prstGeom prst="bentConnector5">
            <a:avLst>
              <a:gd name="adj1" fmla="val -30801"/>
              <a:gd name="adj2" fmla="val 60095"/>
              <a:gd name="adj3" fmla="val 130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C7B0C4E-A443-9625-D283-0657FA345D65}"/>
              </a:ext>
            </a:extLst>
          </p:cNvPr>
          <p:cNvCxnSpPr>
            <a:cxnSpLocks/>
            <a:stCxn id="5" idx="6"/>
            <a:endCxn id="266" idx="2"/>
          </p:cNvCxnSpPr>
          <p:nvPr/>
        </p:nvCxnSpPr>
        <p:spPr>
          <a:xfrm flipV="1">
            <a:off x="2917385" y="4667180"/>
            <a:ext cx="150031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1EABFF13-E1D6-CC4C-B3A0-6D904128A451}"/>
              </a:ext>
            </a:extLst>
          </p:cNvPr>
          <p:cNvCxnSpPr>
            <a:cxnSpLocks/>
            <a:stCxn id="192" idx="2"/>
            <a:endCxn id="17" idx="7"/>
          </p:cNvCxnSpPr>
          <p:nvPr/>
        </p:nvCxnSpPr>
        <p:spPr>
          <a:xfrm rot="16200000" flipH="1">
            <a:off x="2916446" y="4239869"/>
            <a:ext cx="2656496" cy="678722"/>
          </a:xfrm>
          <a:prstGeom prst="bentConnector3">
            <a:avLst>
              <a:gd name="adj1" fmla="val 3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DDA5556D-3AAF-4A6E-9EB7-7FC3B1E3605D}"/>
              </a:ext>
            </a:extLst>
          </p:cNvPr>
          <p:cNvCxnSpPr>
            <a:cxnSpLocks/>
            <a:stCxn id="220" idx="6"/>
            <a:endCxn id="409" idx="1"/>
          </p:cNvCxnSpPr>
          <p:nvPr/>
        </p:nvCxnSpPr>
        <p:spPr>
          <a:xfrm>
            <a:off x="5847008" y="2566692"/>
            <a:ext cx="622780" cy="434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9AA69554-2683-C74F-09ED-9545E3ED9DF0}"/>
              </a:ext>
            </a:extLst>
          </p:cNvPr>
          <p:cNvSpPr/>
          <p:nvPr/>
        </p:nvSpPr>
        <p:spPr>
          <a:xfrm>
            <a:off x="9805101" y="5169191"/>
            <a:ext cx="1903184" cy="56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 기록 및 추천 주식 데이터</a:t>
            </a: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2FDA8642-8EA5-9B1E-6BFF-AAC1D70E1BCF}"/>
              </a:ext>
            </a:extLst>
          </p:cNvPr>
          <p:cNvCxnSpPr>
            <a:cxnSpLocks/>
            <a:stCxn id="15" idx="2"/>
            <a:endCxn id="220" idx="0"/>
          </p:cNvCxnSpPr>
          <p:nvPr/>
        </p:nvCxnSpPr>
        <p:spPr>
          <a:xfrm flipH="1">
            <a:off x="5153867" y="1190907"/>
            <a:ext cx="972918" cy="105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294789AC-B6C1-D3D2-1FDD-89931EBA3AE6}"/>
              </a:ext>
            </a:extLst>
          </p:cNvPr>
          <p:cNvCxnSpPr>
            <a:cxnSpLocks/>
            <a:stCxn id="70" idx="4"/>
            <a:endCxn id="340" idx="0"/>
          </p:cNvCxnSpPr>
          <p:nvPr/>
        </p:nvCxnSpPr>
        <p:spPr>
          <a:xfrm rot="16200000" flipH="1">
            <a:off x="9401615" y="3814113"/>
            <a:ext cx="1831302" cy="878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E7E25A7-E141-7B74-7527-A1346259727B}"/>
              </a:ext>
            </a:extLst>
          </p:cNvPr>
          <p:cNvSpPr/>
          <p:nvPr/>
        </p:nvSpPr>
        <p:spPr>
          <a:xfrm>
            <a:off x="5378049" y="4510104"/>
            <a:ext cx="1386282" cy="38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주식 종목</a:t>
            </a:r>
          </a:p>
        </p:txBody>
      </p:sp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25A13AF7-2D8E-3B45-04CC-44D52502618C}"/>
              </a:ext>
            </a:extLst>
          </p:cNvPr>
          <p:cNvCxnSpPr>
            <a:cxnSpLocks/>
            <a:stCxn id="362" idx="2"/>
            <a:endCxn id="17" idx="0"/>
          </p:cNvCxnSpPr>
          <p:nvPr/>
        </p:nvCxnSpPr>
        <p:spPr>
          <a:xfrm rot="5400000">
            <a:off x="4557884" y="4333839"/>
            <a:ext cx="956898" cy="2069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8617F566-3171-C609-BD73-6FDD39627147}"/>
              </a:ext>
            </a:extLst>
          </p:cNvPr>
          <p:cNvSpPr txBox="1"/>
          <p:nvPr/>
        </p:nvSpPr>
        <p:spPr>
          <a:xfrm>
            <a:off x="7602647" y="2666743"/>
            <a:ext cx="1069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자동 거래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1E90C689-107A-F8E6-24DF-E952CAF90619}"/>
              </a:ext>
            </a:extLst>
          </p:cNvPr>
          <p:cNvSpPr/>
          <p:nvPr/>
        </p:nvSpPr>
        <p:spPr>
          <a:xfrm>
            <a:off x="6469788" y="2845490"/>
            <a:ext cx="1132859" cy="312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선별된 주식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43" name="연결선: 꺾임 442">
            <a:extLst>
              <a:ext uri="{FF2B5EF4-FFF2-40B4-BE49-F238E27FC236}">
                <a16:creationId xmlns:a16="http://schemas.microsoft.com/office/drawing/2014/main" id="{1A73C3A8-2E8C-51B0-D422-D664D7149BA2}"/>
              </a:ext>
            </a:extLst>
          </p:cNvPr>
          <p:cNvCxnSpPr>
            <a:cxnSpLocks/>
            <a:stCxn id="409" idx="3"/>
            <a:endCxn id="70" idx="2"/>
          </p:cNvCxnSpPr>
          <p:nvPr/>
        </p:nvCxnSpPr>
        <p:spPr>
          <a:xfrm flipV="1">
            <a:off x="7602647" y="2928587"/>
            <a:ext cx="995891" cy="7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CA68E2F4-48A2-EC5E-DA3B-A8EFA5435749}"/>
              </a:ext>
            </a:extLst>
          </p:cNvPr>
          <p:cNvSpPr txBox="1"/>
          <p:nvPr/>
        </p:nvSpPr>
        <p:spPr>
          <a:xfrm>
            <a:off x="8143751" y="3626617"/>
            <a:ext cx="1069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수동 거래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5F0B41B0-5577-A920-E94E-B72090BE8A04}"/>
              </a:ext>
            </a:extLst>
          </p:cNvPr>
          <p:cNvSpPr txBox="1"/>
          <p:nvPr/>
        </p:nvSpPr>
        <p:spPr>
          <a:xfrm>
            <a:off x="5814941" y="2292959"/>
            <a:ext cx="1327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거래할 주식 선별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5C551CE-3A4C-8795-F4C1-2F90D8D77BF2}"/>
              </a:ext>
            </a:extLst>
          </p:cNvPr>
          <p:cNvSpPr txBox="1"/>
          <p:nvPr/>
        </p:nvSpPr>
        <p:spPr>
          <a:xfrm>
            <a:off x="373202" y="798341"/>
            <a:ext cx="1069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주가 정보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9473730-8A93-BB7E-D040-3933107F2862}"/>
              </a:ext>
            </a:extLst>
          </p:cNvPr>
          <p:cNvSpPr txBox="1"/>
          <p:nvPr/>
        </p:nvSpPr>
        <p:spPr>
          <a:xfrm>
            <a:off x="442831" y="1943942"/>
            <a:ext cx="1130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주식 관련 기사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F820C1B-196E-78F9-A82E-93C8D6D41D83}"/>
              </a:ext>
            </a:extLst>
          </p:cNvPr>
          <p:cNvSpPr txBox="1"/>
          <p:nvPr/>
        </p:nvSpPr>
        <p:spPr>
          <a:xfrm>
            <a:off x="2528638" y="687360"/>
            <a:ext cx="1186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주가 정보 전달</a:t>
            </a:r>
            <a:endParaRPr lang="ko-KR" altLang="en-US" sz="1100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522368D6-0D4B-1B40-2A7F-50A8EB8EC4A7}"/>
              </a:ext>
            </a:extLst>
          </p:cNvPr>
          <p:cNvSpPr txBox="1"/>
          <p:nvPr/>
        </p:nvSpPr>
        <p:spPr>
          <a:xfrm>
            <a:off x="3122135" y="280024"/>
            <a:ext cx="1186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뉴스 정보 전달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57F06C3-6D40-8DD4-82F0-3D54D91E1D11}"/>
              </a:ext>
            </a:extLst>
          </p:cNvPr>
          <p:cNvSpPr txBox="1"/>
          <p:nvPr/>
        </p:nvSpPr>
        <p:spPr>
          <a:xfrm>
            <a:off x="6391006" y="301291"/>
            <a:ext cx="1334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종목명</a:t>
            </a:r>
            <a:r>
              <a:rPr lang="en-US" altLang="ko-KR" sz="1100" dirty="0"/>
              <a:t>, </a:t>
            </a:r>
            <a:r>
              <a:rPr lang="ko-KR" altLang="en-US" sz="1100" dirty="0"/>
              <a:t>시장구분</a:t>
            </a:r>
            <a:r>
              <a:rPr lang="en-US" altLang="ko-KR" sz="1100" dirty="0"/>
              <a:t>, </a:t>
            </a:r>
            <a:r>
              <a:rPr lang="ko-KR" altLang="en-US" sz="1100" dirty="0"/>
              <a:t>시가</a:t>
            </a:r>
            <a:r>
              <a:rPr lang="en-US" altLang="ko-KR" sz="1100" dirty="0"/>
              <a:t>, </a:t>
            </a:r>
            <a:r>
              <a:rPr lang="ko-KR" altLang="en-US" sz="1100" dirty="0"/>
              <a:t>고가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36237A79-EA93-274C-1100-DE27145FF8FA}"/>
              </a:ext>
            </a:extLst>
          </p:cNvPr>
          <p:cNvSpPr txBox="1"/>
          <p:nvPr/>
        </p:nvSpPr>
        <p:spPr>
          <a:xfrm>
            <a:off x="6271032" y="1238511"/>
            <a:ext cx="1454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대비</a:t>
            </a:r>
            <a:r>
              <a:rPr lang="en-US" altLang="ko-KR" sz="1100" dirty="0"/>
              <a:t>, </a:t>
            </a:r>
            <a:r>
              <a:rPr lang="ko-KR" altLang="en-US" sz="1100" dirty="0"/>
              <a:t>등락률</a:t>
            </a:r>
            <a:r>
              <a:rPr lang="en-US" altLang="ko-KR" sz="1100" dirty="0"/>
              <a:t>, </a:t>
            </a:r>
            <a:r>
              <a:rPr lang="ko-KR" altLang="en-US" sz="1100" dirty="0"/>
              <a:t>거래량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741F943-B74B-D4A6-1B6F-D3CD630FDE76}"/>
              </a:ext>
            </a:extLst>
          </p:cNvPr>
          <p:cNvSpPr txBox="1"/>
          <p:nvPr/>
        </p:nvSpPr>
        <p:spPr>
          <a:xfrm>
            <a:off x="2693910" y="2459235"/>
            <a:ext cx="1334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 눈에 알아보기 쉽게 시각화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5C77F0B-68CD-B37D-5C54-83CB7F154FC1}"/>
              </a:ext>
            </a:extLst>
          </p:cNvPr>
          <p:cNvSpPr txBox="1"/>
          <p:nvPr/>
        </p:nvSpPr>
        <p:spPr>
          <a:xfrm>
            <a:off x="3174907" y="3744011"/>
            <a:ext cx="129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거래 판단 데이터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AEA42011-76C4-CF30-EEBA-71FA7206B59D}"/>
              </a:ext>
            </a:extLst>
          </p:cNvPr>
          <p:cNvSpPr txBox="1"/>
          <p:nvPr/>
        </p:nvSpPr>
        <p:spPr>
          <a:xfrm>
            <a:off x="271399" y="4930444"/>
            <a:ext cx="1140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ID,</a:t>
            </a:r>
            <a:r>
              <a:rPr lang="ko-KR" altLang="en-US" sz="1100" dirty="0"/>
              <a:t> </a:t>
            </a:r>
            <a:r>
              <a:rPr lang="en-US" altLang="ko-KR" sz="1100" dirty="0"/>
              <a:t>PW</a:t>
            </a:r>
            <a:r>
              <a:rPr lang="ko-KR" altLang="en-US" sz="1100" dirty="0"/>
              <a:t> 입력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2CC7977-144A-BE99-58B9-AD4A32689A20}"/>
              </a:ext>
            </a:extLst>
          </p:cNvPr>
          <p:cNvSpPr txBox="1"/>
          <p:nvPr/>
        </p:nvSpPr>
        <p:spPr>
          <a:xfrm>
            <a:off x="3150197" y="5315578"/>
            <a:ext cx="114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판별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AAF86ACA-08E2-6A32-B230-3A9D67AB75E6}"/>
              </a:ext>
            </a:extLst>
          </p:cNvPr>
          <p:cNvSpPr txBox="1"/>
          <p:nvPr/>
        </p:nvSpPr>
        <p:spPr>
          <a:xfrm>
            <a:off x="1531391" y="3016978"/>
            <a:ext cx="1140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 주식 등의 유저 데이터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09ABC3A-B5BB-59BD-0925-9D7D6BEA5C2C}"/>
              </a:ext>
            </a:extLst>
          </p:cNvPr>
          <p:cNvSpPr txBox="1"/>
          <p:nvPr/>
        </p:nvSpPr>
        <p:spPr>
          <a:xfrm>
            <a:off x="5049269" y="1580965"/>
            <a:ext cx="145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종합 주식 정보</a:t>
            </a: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08A84C47-AD16-13D9-CD63-372A55FCBA1E}"/>
              </a:ext>
            </a:extLst>
          </p:cNvPr>
          <p:cNvSpPr/>
          <p:nvPr/>
        </p:nvSpPr>
        <p:spPr>
          <a:xfrm>
            <a:off x="7408687" y="5404319"/>
            <a:ext cx="1647783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수동 거래</a:t>
            </a:r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2C308EA1-0700-C01B-4B2B-8C0AEDA6D5A4}"/>
              </a:ext>
            </a:extLst>
          </p:cNvPr>
          <p:cNvCxnSpPr>
            <a:cxnSpLocks/>
            <a:stCxn id="17" idx="6"/>
            <a:endCxn id="486" idx="2"/>
          </p:cNvCxnSpPr>
          <p:nvPr/>
        </p:nvCxnSpPr>
        <p:spPr>
          <a:xfrm flipV="1">
            <a:off x="4825367" y="5610308"/>
            <a:ext cx="2583320" cy="44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타원 602">
            <a:extLst>
              <a:ext uri="{FF2B5EF4-FFF2-40B4-BE49-F238E27FC236}">
                <a16:creationId xmlns:a16="http://schemas.microsoft.com/office/drawing/2014/main" id="{4550F7AE-F5A5-E3AA-0508-3AC1C11668F0}"/>
              </a:ext>
            </a:extLst>
          </p:cNvPr>
          <p:cNvSpPr/>
          <p:nvPr/>
        </p:nvSpPr>
        <p:spPr>
          <a:xfrm>
            <a:off x="7408687" y="6149370"/>
            <a:ext cx="1647783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자동 거래</a:t>
            </a:r>
          </a:p>
        </p:txBody>
      </p:sp>
      <p:cxnSp>
        <p:nvCxnSpPr>
          <p:cNvPr id="604" name="직선 화살표 연결선 603">
            <a:extLst>
              <a:ext uri="{FF2B5EF4-FFF2-40B4-BE49-F238E27FC236}">
                <a16:creationId xmlns:a16="http://schemas.microsoft.com/office/drawing/2014/main" id="{B228540C-07A6-3CFC-C4F7-E6DC1A9DF59A}"/>
              </a:ext>
            </a:extLst>
          </p:cNvPr>
          <p:cNvCxnSpPr>
            <a:cxnSpLocks/>
            <a:stCxn id="17" idx="6"/>
            <a:endCxn id="603" idx="2"/>
          </p:cNvCxnSpPr>
          <p:nvPr/>
        </p:nvCxnSpPr>
        <p:spPr>
          <a:xfrm>
            <a:off x="4825367" y="6053134"/>
            <a:ext cx="2583320" cy="30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A09D83A3-7177-94BF-66C6-82EC63E074B9}"/>
              </a:ext>
            </a:extLst>
          </p:cNvPr>
          <p:cNvCxnSpPr>
            <a:cxnSpLocks/>
            <a:stCxn id="486" idx="6"/>
            <a:endCxn id="70" idx="3"/>
          </p:cNvCxnSpPr>
          <p:nvPr/>
        </p:nvCxnSpPr>
        <p:spPr>
          <a:xfrm flipH="1" flipV="1">
            <a:off x="8973237" y="3218007"/>
            <a:ext cx="83233" cy="2392301"/>
          </a:xfrm>
          <a:prstGeom prst="bentConnector4">
            <a:avLst>
              <a:gd name="adj1" fmla="val -274651"/>
              <a:gd name="adj2" fmla="val 51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CA24DA2C-0F45-3D74-6161-14929B6A92D3}"/>
              </a:ext>
            </a:extLst>
          </p:cNvPr>
          <p:cNvSpPr txBox="1"/>
          <p:nvPr/>
        </p:nvSpPr>
        <p:spPr>
          <a:xfrm>
            <a:off x="6195869" y="4897105"/>
            <a:ext cx="1312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거래 판단 데이터</a:t>
            </a:r>
          </a:p>
        </p:txBody>
      </p:sp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A1427706-78A4-8CE9-6769-019A1511D668}"/>
              </a:ext>
            </a:extLst>
          </p:cNvPr>
          <p:cNvCxnSpPr>
            <a:cxnSpLocks/>
            <a:stCxn id="99" idx="0"/>
            <a:endCxn id="127" idx="2"/>
          </p:cNvCxnSpPr>
          <p:nvPr/>
        </p:nvCxnSpPr>
        <p:spPr>
          <a:xfrm flipV="1">
            <a:off x="1673548" y="1172118"/>
            <a:ext cx="2240210" cy="25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265557CC-CA6E-4F9D-000A-55D3EE66BCF2}"/>
              </a:ext>
            </a:extLst>
          </p:cNvPr>
          <p:cNvCxnSpPr>
            <a:cxnSpLocks/>
            <a:stCxn id="603" idx="6"/>
            <a:endCxn id="220" idx="4"/>
          </p:cNvCxnSpPr>
          <p:nvPr/>
        </p:nvCxnSpPr>
        <p:spPr>
          <a:xfrm flipH="1" flipV="1">
            <a:off x="5153867" y="2888133"/>
            <a:ext cx="3902603" cy="3467226"/>
          </a:xfrm>
          <a:prstGeom prst="bentConnector4">
            <a:avLst>
              <a:gd name="adj1" fmla="val -7216"/>
              <a:gd name="adj2" fmla="val -7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직선 화살표 연결선 700">
            <a:extLst>
              <a:ext uri="{FF2B5EF4-FFF2-40B4-BE49-F238E27FC236}">
                <a16:creationId xmlns:a16="http://schemas.microsoft.com/office/drawing/2014/main" id="{9DB77C1D-7AC7-4CAD-011F-0A3048343CD9}"/>
              </a:ext>
            </a:extLst>
          </p:cNvPr>
          <p:cNvCxnSpPr>
            <a:stCxn id="340" idx="1"/>
            <a:endCxn id="220" idx="4"/>
          </p:cNvCxnSpPr>
          <p:nvPr/>
        </p:nvCxnSpPr>
        <p:spPr>
          <a:xfrm flipH="1" flipV="1">
            <a:off x="5153867" y="2888133"/>
            <a:ext cx="4651234" cy="25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5F28E7B-2FC5-E09E-FD21-938C400C3826}"/>
              </a:ext>
            </a:extLst>
          </p:cNvPr>
          <p:cNvSpPr/>
          <p:nvPr/>
        </p:nvSpPr>
        <p:spPr>
          <a:xfrm>
            <a:off x="3177584" y="5847145"/>
            <a:ext cx="1647783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 화면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1990F-953F-9C40-F7EC-08D12EC91B21}"/>
              </a:ext>
            </a:extLst>
          </p:cNvPr>
          <p:cNvCxnSpPr>
            <a:cxnSpLocks/>
            <a:stCxn id="266" idx="4"/>
            <a:endCxn id="17" idx="0"/>
          </p:cNvCxnSpPr>
          <p:nvPr/>
        </p:nvCxnSpPr>
        <p:spPr>
          <a:xfrm>
            <a:off x="3609462" y="4873168"/>
            <a:ext cx="392014" cy="97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139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박인용</dc:creator>
  <cp:lastModifiedBy>박인용</cp:lastModifiedBy>
  <cp:revision>10</cp:revision>
  <dcterms:created xsi:type="dcterms:W3CDTF">2022-11-15T10:27:22Z</dcterms:created>
  <dcterms:modified xsi:type="dcterms:W3CDTF">2022-11-25T06:13:48Z</dcterms:modified>
</cp:coreProperties>
</file>