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6"/>
  </p:notesMasterIdLst>
  <p:sldIdLst>
    <p:sldId id="505" r:id="rId5"/>
    <p:sldId id="506" r:id="rId6"/>
    <p:sldId id="518" r:id="rId7"/>
    <p:sldId id="520" r:id="rId8"/>
    <p:sldId id="525" r:id="rId9"/>
    <p:sldId id="632" r:id="rId10"/>
    <p:sldId id="528" r:id="rId11"/>
    <p:sldId id="543" r:id="rId12"/>
    <p:sldId id="549" r:id="rId13"/>
    <p:sldId id="527" r:id="rId14"/>
    <p:sldId id="548" r:id="rId15"/>
  </p:sldIdLst>
  <p:sldSz cx="9144000" cy="6858000" type="screen4x3"/>
  <p:notesSz cx="7010400" cy="9296400"/>
  <p:embeddedFontLst>
    <p:embeddedFont>
      <p:font typeface="Monotype Sorts" panose="05000000000000000000" charset="2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Karbon Regular" panose="00000500000000000000" charset="0"/>
      <p:bold r:id="rId22"/>
    </p:embeddedFont>
    <p:embeddedFont>
      <p:font typeface="Apex Serif Light" panose="02010600040501010103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Rod  [陳政德]" initials="CR[" lastIdx="3" clrIdx="0">
    <p:extLst>
      <p:ext uri="{19B8F6BF-5375-455C-9EA6-DF929625EA0E}">
        <p15:presenceInfo xmlns:p15="http://schemas.microsoft.com/office/powerpoint/2012/main" userId="S-1-5-21-3517970269-2189160211-419985467-11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8E4"/>
    <a:srgbClr val="47DCFF"/>
    <a:srgbClr val="FF6319"/>
    <a:srgbClr val="FECB00"/>
    <a:srgbClr val="C9D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33" autoAdjust="0"/>
  </p:normalViewPr>
  <p:slideViewPr>
    <p:cSldViewPr>
      <p:cViewPr varScale="1">
        <p:scale>
          <a:sx n="78" d="100"/>
          <a:sy n="78" d="100"/>
        </p:scale>
        <p:origin x="133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20"/>
          </a:xfrm>
          <a:prstGeom prst="rect">
            <a:avLst/>
          </a:prstGeom>
        </p:spPr>
        <p:txBody>
          <a:bodyPr vert="horz" lIns="93173" tIns="46586" rIns="93173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1"/>
            <a:ext cx="3037840" cy="464820"/>
          </a:xfrm>
          <a:prstGeom prst="rect">
            <a:avLst/>
          </a:prstGeom>
        </p:spPr>
        <p:txBody>
          <a:bodyPr vert="horz" lIns="93173" tIns="46586" rIns="93173" bIns="46586" rtlCol="0"/>
          <a:lstStyle>
            <a:lvl1pPr algn="r">
              <a:defRPr sz="1200"/>
            </a:lvl1pPr>
          </a:lstStyle>
          <a:p>
            <a:fld id="{7751172C-92B3-4FDA-B08D-1A8DF4C90A5E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51375" cy="34877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3" tIns="46586" rIns="93173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2"/>
            <a:ext cx="5608320" cy="4183380"/>
          </a:xfrm>
          <a:prstGeom prst="rect">
            <a:avLst/>
          </a:prstGeom>
        </p:spPr>
        <p:txBody>
          <a:bodyPr vert="horz" lIns="93173" tIns="46586" rIns="93173" bIns="4658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8"/>
            <a:ext cx="3037840" cy="464820"/>
          </a:xfrm>
          <a:prstGeom prst="rect">
            <a:avLst/>
          </a:prstGeom>
        </p:spPr>
        <p:txBody>
          <a:bodyPr vert="horz" lIns="93173" tIns="46586" rIns="93173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</p:spPr>
        <p:txBody>
          <a:bodyPr vert="horz" lIns="93173" tIns="46586" rIns="93173" bIns="46586" rtlCol="0" anchor="b"/>
          <a:lstStyle>
            <a:lvl1pPr algn="r">
              <a:defRPr sz="1200"/>
            </a:lvl1pPr>
          </a:lstStyle>
          <a:p>
            <a:fld id="{4C08AAB4-E113-47B4-9F48-6A2A50AAC9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7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5165A-3DF9-4DF5-A024-7971D4E495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1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" y="0"/>
            <a:ext cx="9143999" cy="4114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rgbClr val="00B8E4"/>
              </a:gs>
              <a:gs pos="100000">
                <a:srgbClr val="00B8E4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1968" y="2435028"/>
            <a:ext cx="7772400" cy="1143001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53752"/>
            <a:ext cx="6400800" cy="533400"/>
          </a:xfrm>
        </p:spPr>
        <p:txBody>
          <a:bodyPr anchor="b"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Edit Master subtitle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5943600" y="5603060"/>
            <a:ext cx="2968428" cy="457200"/>
          </a:xfrm>
        </p:spPr>
        <p:txBody>
          <a:bodyPr anchor="b"/>
          <a:lstStyle>
            <a:lvl1pPr marL="0" indent="0" algn="r">
              <a:buFontTx/>
              <a:buNone/>
              <a:defRPr sz="2400">
                <a:solidFill>
                  <a:schemeClr val="tx1"/>
                </a:solidFill>
                <a:latin typeface="+mn-lt"/>
                <a:ea typeface="Apex Serif Light" pitchFamily="50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930788" y="5995524"/>
            <a:ext cx="2968428" cy="304802"/>
          </a:xfrm>
        </p:spPr>
        <p:txBody>
          <a:bodyPr anchor="b">
            <a:noAutofit/>
          </a:bodyPr>
          <a:lstStyle>
            <a:lvl1pPr marL="0" indent="0" algn="r">
              <a:buFontTx/>
              <a:buNone/>
              <a:defRPr sz="1600">
                <a:solidFill>
                  <a:schemeClr val="tx1"/>
                </a:solidFill>
                <a:latin typeface="+mn-lt"/>
                <a:ea typeface="Apex Serif Light" pitchFamily="50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5927416" y="6240306"/>
            <a:ext cx="2968428" cy="304802"/>
          </a:xfrm>
        </p:spPr>
        <p:txBody>
          <a:bodyPr anchor="b">
            <a:noAutofit/>
          </a:bodyPr>
          <a:lstStyle>
            <a:lvl1pPr marL="0" indent="0" algn="r">
              <a:buFontTx/>
              <a:buNone/>
              <a:defRPr sz="1600">
                <a:solidFill>
                  <a:schemeClr val="tx1"/>
                </a:solidFill>
                <a:latin typeface="+mn-lt"/>
                <a:ea typeface="Apex Serif Light" pitchFamily="50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417083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6696-DF38-45F0-9041-5EB9E4ECB4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609600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Confidential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30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1" y="3124200"/>
            <a:ext cx="8153401" cy="1600200"/>
            <a:chOff x="-1" y="838200"/>
            <a:chExt cx="8153401" cy="1600200"/>
          </a:xfrm>
        </p:grpSpPr>
        <p:sp>
          <p:nvSpPr>
            <p:cNvPr id="7" name="Isosceles Triangle 6"/>
            <p:cNvSpPr/>
            <p:nvPr userDrawn="1"/>
          </p:nvSpPr>
          <p:spPr>
            <a:xfrm rot="10800000">
              <a:off x="7621424" y="838200"/>
              <a:ext cx="531976" cy="1600200"/>
            </a:xfrm>
            <a:prstGeom prst="triangle">
              <a:avLst>
                <a:gd name="adj" fmla="val 10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-1" y="838200"/>
              <a:ext cx="7621423" cy="1600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1508" y="2743200"/>
            <a:ext cx="7772400" cy="1362075"/>
          </a:xfrm>
        </p:spPr>
        <p:txBody>
          <a:bodyPr anchor="b"/>
          <a:lstStyle>
            <a:lvl1pPr algn="l">
              <a:defRPr sz="4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3910013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4"/>
            <a:ext cx="9145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442876"/>
            <a:ext cx="9144000" cy="4151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7010400" y="6442876"/>
            <a:ext cx="2133600" cy="4151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6532447"/>
            <a:ext cx="1600200" cy="249352"/>
          </a:xfrm>
          <a:prstGeom prst="rect">
            <a:avLst/>
          </a:prstGeom>
        </p:spPr>
      </p:pic>
      <p:sp>
        <p:nvSpPr>
          <p:cNvPr id="18" name="Isosceles Triangle 17"/>
          <p:cNvSpPr/>
          <p:nvPr userDrawn="1"/>
        </p:nvSpPr>
        <p:spPr>
          <a:xfrm rot="10800000">
            <a:off x="6858000" y="6442872"/>
            <a:ext cx="152400" cy="415121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09600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Confidential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154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6696-DF38-45F0-9041-5EB9E4ECB4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609600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Confidential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623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6696-DF38-45F0-9041-5EB9E4ECB4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09600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Confidential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543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6696-DF38-45F0-9041-5EB9E4ECB4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609600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Confidential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66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6696-DF38-45F0-9041-5EB9E4ECB4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609600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Confidential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026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2" y="5334000"/>
            <a:ext cx="1022649" cy="821472"/>
          </a:xfrm>
          <a:prstGeom prst="rect">
            <a:avLst/>
          </a:prstGeom>
        </p:spPr>
      </p:pic>
      <p:sp>
        <p:nvSpPr>
          <p:cNvPr id="18" name="Rounded Rectangular Callout 17"/>
          <p:cNvSpPr/>
          <p:nvPr/>
        </p:nvSpPr>
        <p:spPr>
          <a:xfrm>
            <a:off x="5715000" y="4724400"/>
            <a:ext cx="1371600" cy="499931"/>
          </a:xfrm>
          <a:prstGeom prst="wedgeRoundRectCallout">
            <a:avLst>
              <a:gd name="adj1" fmla="val 78233"/>
              <a:gd name="adj2" fmla="val 120493"/>
              <a:gd name="adj3" fmla="val 16667"/>
            </a:avLst>
          </a:prstGeom>
          <a:solidFill>
            <a:srgbClr val="00B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Karbon Regular" pitchFamily="50" charset="0"/>
              </a:rPr>
              <a:t>Thanks</a:t>
            </a:r>
            <a:endParaRPr lang="en-US" dirty="0">
              <a:latin typeface="Karbon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775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9145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442877"/>
            <a:ext cx="9144000" cy="415124"/>
          </a:xfrm>
          <a:prstGeom prst="rect">
            <a:avLst/>
          </a:prstGeom>
          <a:solidFill>
            <a:srgbClr val="00B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6442877"/>
            <a:ext cx="2133600" cy="4151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6532448"/>
            <a:ext cx="1600200" cy="249352"/>
          </a:xfrm>
          <a:prstGeom prst="rect">
            <a:avLst/>
          </a:prstGeom>
        </p:spPr>
      </p:pic>
      <p:sp>
        <p:nvSpPr>
          <p:cNvPr id="10" name="Isosceles Triangle 9"/>
          <p:cNvSpPr/>
          <p:nvPr/>
        </p:nvSpPr>
        <p:spPr>
          <a:xfrm rot="10800000">
            <a:off x="6858000" y="6442873"/>
            <a:ext cx="152400" cy="415121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9" t="67024"/>
          <a:stretch/>
        </p:blipFill>
        <p:spPr>
          <a:xfrm>
            <a:off x="152400" y="6477000"/>
            <a:ext cx="2083894" cy="24564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6477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F516696-DF38-45F0-9041-5EB9E4ECB4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3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Monotype Sorts" pitchFamily="2" charset="2"/>
        <a:buChar char=""/>
        <a:defRPr sz="2400" kern="1200">
          <a:solidFill>
            <a:schemeClr val="tx1"/>
          </a:solidFill>
          <a:latin typeface="+mn-lt"/>
          <a:ea typeface="Apex Serif Light" pitchFamily="50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Monotype Sorts" pitchFamily="2" charset="2"/>
        <a:buChar char=""/>
        <a:defRPr sz="2000" kern="1200">
          <a:solidFill>
            <a:schemeClr val="tx1"/>
          </a:solidFill>
          <a:latin typeface="+mn-lt"/>
          <a:ea typeface="Apex Serif Light" pitchFamily="50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Monotype Sorts" pitchFamily="2" charset="2"/>
        <a:buChar char=""/>
        <a:defRPr sz="1800" kern="1200">
          <a:solidFill>
            <a:schemeClr val="tx1"/>
          </a:solidFill>
          <a:latin typeface="+mn-lt"/>
          <a:ea typeface="Apex Serif Light" pitchFamily="50" charset="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Monotype Sorts" pitchFamily="2" charset="2"/>
        <a:buChar char=""/>
        <a:defRPr sz="1600" kern="1200">
          <a:solidFill>
            <a:schemeClr val="tx1"/>
          </a:solidFill>
          <a:latin typeface="+mn-lt"/>
          <a:ea typeface="Apex Serif Light" pitchFamily="50" charset="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Monotype Sorts" pitchFamily="2" charset="2"/>
        <a:buChar char=""/>
        <a:defRPr sz="1600" kern="1200">
          <a:solidFill>
            <a:schemeClr val="tx1"/>
          </a:solidFill>
          <a:latin typeface="+mn-lt"/>
          <a:ea typeface="Apex Serif Light" pitchFamily="50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schrexroth.com/dcc/Vornavigation/Vornavi.cfm?Language=EN&amp;VHist=g97568,g96067&amp;PageID=p146994" TargetMode="External"/><Relationship Id="rId2" Type="http://schemas.openxmlformats.org/officeDocument/2006/relationships/hyperlink" Target="https://www.yaskawa.com/pycprd/products/sigma5-servo-products/servopacks/sgdv-etherca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thercat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nfosys.beckhoff.com/english.php?content=../content/1033/et2000/1309649803.html&amp;id=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reshark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EtherCAT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Network Configuration Tools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Network </a:t>
            </a:r>
            <a:r>
              <a:rPr lang="en-US" dirty="0" smtClean="0"/>
              <a:t>Monitoring </a:t>
            </a:r>
            <a:r>
              <a:rPr lang="en-US" dirty="0" smtClean="0"/>
              <a:t>and Debugging Tools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EtherCAT Utility Tools for </a:t>
            </a:r>
            <a:r>
              <a:rPr lang="en-US" dirty="0" err="1" smtClean="0"/>
              <a:t>Winmax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Vendor Tools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39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Vendor 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Yaskawa</a:t>
            </a:r>
            <a:r>
              <a:rPr lang="en-US" dirty="0" smtClean="0"/>
              <a:t> 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US" dirty="0" err="1" smtClean="0"/>
              <a:t>SigmaWin</a:t>
            </a:r>
            <a:r>
              <a:rPr lang="en-US" dirty="0" smtClean="0"/>
              <a:t>+ for SGDV.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US" dirty="0" err="1" smtClean="0"/>
              <a:t>SigmaWin</a:t>
            </a:r>
            <a:r>
              <a:rPr lang="en-US" dirty="0" smtClean="0"/>
              <a:t> for SD.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r>
              <a:rPr lang="en-US" dirty="0" smtClean="0"/>
              <a:t>Rexroth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IndraWorks</a:t>
            </a:r>
            <a:r>
              <a:rPr lang="en-US" dirty="0" smtClean="0"/>
              <a:t> DS for </a:t>
            </a:r>
            <a:r>
              <a:rPr lang="en-US" dirty="0" err="1" smtClean="0"/>
              <a:t>IndraDrive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32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Yaskawa</a:t>
            </a:r>
            <a:r>
              <a:rPr lang="en-US" dirty="0" smtClean="0"/>
              <a:t> SGDV/SD</a:t>
            </a:r>
          </a:p>
          <a:p>
            <a:pPr lvl="1"/>
            <a:r>
              <a:rPr lang="en-US" dirty="0">
                <a:hlinkClick r:id="rId2"/>
              </a:rPr>
              <a:t>https://www.yaskawa.com/pycprd/products/sigma5-servo-products/servopacks/sgdv-ethercat</a:t>
            </a:r>
            <a:endParaRPr lang="en-US" dirty="0"/>
          </a:p>
          <a:p>
            <a:r>
              <a:rPr lang="en-US" dirty="0" smtClean="0"/>
              <a:t>Rexroth </a:t>
            </a:r>
            <a:r>
              <a:rPr lang="en-US" dirty="0" err="1" smtClean="0"/>
              <a:t>IndraDrive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http://www.boschrexroth.com/dcc/Vornavigation/Vornavi.cfm?Language=EN&amp;VHist=g97568,g96067&amp;PageID=p146994</a:t>
            </a:r>
            <a:endParaRPr lang="en-US" dirty="0"/>
          </a:p>
          <a:p>
            <a:r>
              <a:rPr lang="en-US" dirty="0" smtClean="0"/>
              <a:t>ETG</a:t>
            </a:r>
          </a:p>
          <a:p>
            <a:pPr lvl="1"/>
            <a:r>
              <a:rPr lang="en-US" dirty="0" smtClean="0">
                <a:hlinkClick r:id="rId4"/>
              </a:rPr>
              <a:t>www.ethercat.org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2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Configuration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7233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EtherCAT Configurator – </a:t>
            </a:r>
            <a:r>
              <a:rPr lang="en-US" dirty="0" err="1" smtClean="0"/>
              <a:t>BeckHoff</a:t>
            </a:r>
            <a:r>
              <a:rPr lang="en-US" dirty="0" smtClean="0"/>
              <a:t> ET9000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 tool for configuring EtherCAT network and generating an ENI file. It  can also work as master under Windows. </a:t>
            </a:r>
            <a:r>
              <a:rPr lang="en-US" dirty="0" err="1" smtClean="0"/>
              <a:t>BeckHoff</a:t>
            </a:r>
            <a:r>
              <a:rPr lang="en-US" dirty="0" smtClean="0"/>
              <a:t> </a:t>
            </a:r>
            <a:r>
              <a:rPr lang="en-US" dirty="0" smtClean="0"/>
              <a:t>has stopped </a:t>
            </a:r>
            <a:r>
              <a:rPr lang="en-US" dirty="0" smtClean="0"/>
              <a:t>supporting </a:t>
            </a:r>
            <a:r>
              <a:rPr lang="en-US" dirty="0" smtClean="0"/>
              <a:t>it.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Located at the TFS folder: </a:t>
            </a:r>
          </a:p>
          <a:p>
            <a:pPr marL="857250" lvl="2" indent="0">
              <a:buNone/>
            </a:pPr>
            <a:r>
              <a:rPr lang="en-US" dirty="0" smtClean="0"/>
              <a:t>\</a:t>
            </a:r>
            <a:r>
              <a:rPr lang="en-US" dirty="0"/>
              <a:t>projects\Third Party </a:t>
            </a:r>
            <a:r>
              <a:rPr lang="en-US" dirty="0" smtClean="0"/>
              <a:t>Libraries\EtherCAT\ET9000</a:t>
            </a:r>
          </a:p>
          <a:p>
            <a:pPr marL="857250" lvl="2" indent="0">
              <a:buNone/>
            </a:pPr>
            <a:endParaRPr lang="en-US" dirty="0" smtClean="0"/>
          </a:p>
          <a:p>
            <a:r>
              <a:rPr lang="en-US" dirty="0" err="1"/>
              <a:t>BeckHoff</a:t>
            </a:r>
            <a:r>
              <a:rPr lang="en-US" dirty="0"/>
              <a:t> </a:t>
            </a:r>
            <a:r>
              <a:rPr lang="en-US" dirty="0" err="1"/>
              <a:t>TwinCAT</a:t>
            </a:r>
            <a:endParaRPr lang="en-US" dirty="0"/>
          </a:p>
          <a:p>
            <a:pPr lvl="1"/>
            <a:r>
              <a:rPr lang="en-US" dirty="0" err="1"/>
              <a:t>BeckHoff</a:t>
            </a:r>
            <a:r>
              <a:rPr lang="en-US" dirty="0"/>
              <a:t> master </a:t>
            </a:r>
            <a:r>
              <a:rPr lang="en-US" dirty="0" smtClean="0"/>
              <a:t>software. It can also configure EtherCAT network </a:t>
            </a:r>
            <a:r>
              <a:rPr lang="en-US" dirty="0"/>
              <a:t>and generate an ENI file.</a:t>
            </a:r>
          </a:p>
          <a:p>
            <a:pPr lvl="1"/>
            <a:r>
              <a:rPr lang="en-US" dirty="0"/>
              <a:t>A trial version </a:t>
            </a:r>
            <a:r>
              <a:rPr lang="en-US" dirty="0" smtClean="0"/>
              <a:t>is free.</a:t>
            </a:r>
            <a:endParaRPr lang="en-US" dirty="0"/>
          </a:p>
          <a:p>
            <a:pPr marL="857250" lvl="2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1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tx2"/>
                </a:solidFill>
              </a:rPr>
              <a:t>Network Monitoring </a:t>
            </a:r>
            <a:r>
              <a:rPr lang="en-US" sz="3600" dirty="0" smtClean="0">
                <a:solidFill>
                  <a:schemeClr val="tx2"/>
                </a:solidFill>
              </a:rPr>
              <a:t> and Debugging Tools </a:t>
            </a:r>
            <a:r>
              <a:rPr lang="en-US" sz="3600" dirty="0" smtClean="0">
                <a:solidFill>
                  <a:schemeClr val="tx2"/>
                </a:solidFill>
              </a:rPr>
              <a:t>- Hardware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1"/>
            <a:ext cx="8153400" cy="4525963"/>
          </a:xfrm>
        </p:spPr>
        <p:txBody>
          <a:bodyPr>
            <a:normAutofit/>
          </a:bodyPr>
          <a:lstStyle/>
          <a:p>
            <a:pPr lvl="1"/>
            <a:r>
              <a:rPr lang="en-US" sz="1800" dirty="0" err="1" smtClean="0">
                <a:solidFill>
                  <a:schemeClr val="tx2"/>
                </a:solidFill>
              </a:rPr>
              <a:t>Beckhoff</a:t>
            </a:r>
            <a:r>
              <a:rPr lang="en-US" sz="1800" dirty="0" smtClean="0">
                <a:solidFill>
                  <a:schemeClr val="tx2"/>
                </a:solidFill>
              </a:rPr>
              <a:t> ET2000 – Ethernet Multi-Channel Probe.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2"/>
                </a:solidFill>
              </a:rPr>
              <a:t>High timestamp resolution of 1 ns and low cycle delay of &lt; 1us. A powerful device for diagnosing DC clock and real time data issues.</a:t>
            </a:r>
          </a:p>
          <a:p>
            <a:pPr marL="857250" lvl="2" indent="0">
              <a:buNone/>
            </a:pPr>
            <a:r>
              <a:rPr lang="en-US" sz="1600" dirty="0" smtClean="0">
                <a:solidFill>
                  <a:schemeClr val="tx2"/>
                </a:solidFill>
                <a:hlinkClick r:id="rId3"/>
              </a:rPr>
              <a:t>http</a:t>
            </a:r>
            <a:r>
              <a:rPr lang="en-US" sz="1600" dirty="0">
                <a:solidFill>
                  <a:schemeClr val="tx2"/>
                </a:solidFill>
                <a:hlinkClick r:id="rId3"/>
              </a:rPr>
              <a:t>://infosys.beckhoff.com/</a:t>
            </a:r>
            <a:r>
              <a:rPr lang="en-US" sz="1600" dirty="0" err="1">
                <a:solidFill>
                  <a:schemeClr val="tx2"/>
                </a:solidFill>
                <a:hlinkClick r:id="rId3"/>
              </a:rPr>
              <a:t>english.php?content</a:t>
            </a:r>
            <a:r>
              <a:rPr lang="en-US" sz="1600" dirty="0">
                <a:solidFill>
                  <a:schemeClr val="tx2"/>
                </a:solidFill>
                <a:hlinkClick r:id="rId3"/>
              </a:rPr>
              <a:t>=../content/1033/et2000/1309649803.html&amp;id</a:t>
            </a:r>
            <a:r>
              <a:rPr lang="en-US" sz="1600" dirty="0" smtClean="0">
                <a:solidFill>
                  <a:schemeClr val="tx2"/>
                </a:solidFill>
                <a:hlinkClick r:id="rId3"/>
              </a:rPr>
              <a:t>=</a:t>
            </a:r>
            <a:endParaRPr lang="en-US" sz="1600" dirty="0" smtClean="0">
              <a:solidFill>
                <a:schemeClr val="tx2"/>
              </a:solidFill>
            </a:endParaRPr>
          </a:p>
          <a:p>
            <a:pPr marL="857250" lvl="2" indent="0">
              <a:buNone/>
            </a:pPr>
            <a:endParaRPr lang="en-US" sz="1600" dirty="0" smtClean="0">
              <a:solidFill>
                <a:schemeClr val="tx2"/>
              </a:solidFill>
            </a:endParaRPr>
          </a:p>
          <a:p>
            <a:pPr lvl="1"/>
            <a:r>
              <a:rPr lang="en-US" sz="1800" dirty="0" err="1" smtClean="0">
                <a:solidFill>
                  <a:schemeClr val="tx2"/>
                </a:solidFill>
              </a:rPr>
              <a:t>Dualcomm</a:t>
            </a:r>
            <a:r>
              <a:rPr lang="en-US" sz="1800" dirty="0" smtClean="0">
                <a:solidFill>
                  <a:schemeClr val="tx2"/>
                </a:solidFill>
              </a:rPr>
              <a:t> DCSW-1005 </a:t>
            </a:r>
          </a:p>
          <a:p>
            <a:pPr lvl="2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2"/>
                </a:solidFill>
              </a:rPr>
              <a:t>USB powered 5-port 10/100 fast Ethernet switch Tap for monitoring network data. A great device for debugging real time data issues.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4168777"/>
            <a:ext cx="2092493" cy="19573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4385930"/>
            <a:ext cx="2495550" cy="185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7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9"/>
            <a:ext cx="8382000" cy="114300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Network </a:t>
            </a:r>
            <a:r>
              <a:rPr lang="en-US" sz="4000" dirty="0">
                <a:solidFill>
                  <a:schemeClr val="tx2"/>
                </a:solidFill>
              </a:rPr>
              <a:t>Monitoring </a:t>
            </a:r>
            <a:r>
              <a:rPr lang="en-US" sz="4000" dirty="0" smtClean="0">
                <a:solidFill>
                  <a:schemeClr val="tx2"/>
                </a:solidFill>
              </a:rPr>
              <a:t>and Debugging Tools </a:t>
            </a:r>
            <a:r>
              <a:rPr lang="en-US" sz="4000" dirty="0" smtClean="0">
                <a:solidFill>
                  <a:schemeClr val="tx2"/>
                </a:solidFill>
              </a:rPr>
              <a:t>- Software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Wireshark -- Network Protocol Analyzer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1800" dirty="0" smtClean="0"/>
              <a:t>Works with both </a:t>
            </a:r>
            <a:r>
              <a:rPr lang="en-US" sz="1800" dirty="0" err="1" smtClean="0"/>
              <a:t>BechHoff</a:t>
            </a:r>
            <a:r>
              <a:rPr lang="en-US" sz="1800" dirty="0" smtClean="0"/>
              <a:t> ET9000 and </a:t>
            </a:r>
            <a:r>
              <a:rPr lang="en-US" sz="1800" dirty="0" err="1">
                <a:solidFill>
                  <a:schemeClr val="tx2"/>
                </a:solidFill>
              </a:rPr>
              <a:t>Dualcomm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chemeClr val="tx2"/>
                </a:solidFill>
              </a:rPr>
              <a:t>DCSW-1005 devices.</a:t>
            </a:r>
            <a:r>
              <a:rPr lang="en-US" sz="1800" dirty="0" smtClean="0"/>
              <a:t> 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1800" dirty="0" smtClean="0"/>
              <a:t>Supports EtherCAT </a:t>
            </a:r>
            <a:r>
              <a:rPr lang="en-US" sz="1800" dirty="0" smtClean="0"/>
              <a:t>protocol </a:t>
            </a:r>
            <a:r>
              <a:rPr lang="en-US" sz="1800" dirty="0" smtClean="0"/>
              <a:t>including </a:t>
            </a:r>
            <a:r>
              <a:rPr lang="en-US" sz="1800" dirty="0" err="1" smtClean="0"/>
              <a:t>CoE</a:t>
            </a:r>
            <a:r>
              <a:rPr lang="en-US" sz="1800" dirty="0" smtClean="0"/>
              <a:t>, </a:t>
            </a:r>
            <a:r>
              <a:rPr lang="en-US" sz="1800" dirty="0" err="1" smtClean="0"/>
              <a:t>SoE</a:t>
            </a:r>
            <a:r>
              <a:rPr lang="en-US" sz="1800" dirty="0" smtClean="0"/>
              <a:t> and </a:t>
            </a:r>
            <a:r>
              <a:rPr lang="en-US" sz="1800" dirty="0" err="1" smtClean="0"/>
              <a:t>FoE</a:t>
            </a:r>
            <a:r>
              <a:rPr lang="en-US" sz="1800" dirty="0" smtClean="0"/>
              <a:t>.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1800" dirty="0" smtClean="0"/>
              <a:t>A </a:t>
            </a:r>
            <a:r>
              <a:rPr lang="en-US" sz="1800" dirty="0" smtClean="0"/>
              <a:t>handy software</a:t>
            </a:r>
            <a:r>
              <a:rPr lang="en-US" sz="1800" dirty="0" smtClean="0"/>
              <a:t> </a:t>
            </a:r>
            <a:r>
              <a:rPr lang="en-US" sz="1800" dirty="0" smtClean="0"/>
              <a:t>for </a:t>
            </a:r>
            <a:r>
              <a:rPr lang="en-US" sz="1800" dirty="0" smtClean="0"/>
              <a:t>analyzing and </a:t>
            </a:r>
            <a:r>
              <a:rPr lang="en-US" sz="1800" dirty="0" smtClean="0"/>
              <a:t>debugging EtherCAT </a:t>
            </a:r>
            <a:r>
              <a:rPr lang="en-US" sz="1800" dirty="0" smtClean="0"/>
              <a:t>real </a:t>
            </a:r>
            <a:r>
              <a:rPr lang="en-US" sz="1800" dirty="0" smtClean="0"/>
              <a:t>time data issues.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US" sz="1800" dirty="0" smtClean="0"/>
              <a:t>It is free and can be downloaded from 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://www.wireshark.org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pPr lvl="1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0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1143000"/>
          </a:xfrm>
        </p:spPr>
        <p:txBody>
          <a:bodyPr/>
          <a:lstStyle/>
          <a:p>
            <a:r>
              <a:rPr lang="en-US" sz="4000" dirty="0" err="1" smtClean="0">
                <a:solidFill>
                  <a:schemeClr val="tx2"/>
                </a:solidFill>
              </a:rPr>
              <a:t>WireShark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0"/>
            <a:ext cx="8229600" cy="480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2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EtherCAT Utility Tools for </a:t>
            </a:r>
            <a:r>
              <a:rPr lang="en-US" sz="4000" dirty="0" err="1" smtClean="0"/>
              <a:t>Winmax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EcatFoETool</a:t>
            </a:r>
            <a:endParaRPr lang="en-US" dirty="0" smtClean="0"/>
          </a:p>
          <a:p>
            <a:r>
              <a:rPr lang="en-US" dirty="0" err="1" smtClean="0"/>
              <a:t>EniBuilder</a:t>
            </a:r>
            <a:endParaRPr lang="en-US" dirty="0" smtClean="0"/>
          </a:p>
          <a:p>
            <a:r>
              <a:rPr lang="en-US" dirty="0" err="1" smtClean="0"/>
              <a:t>EniTester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168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EcatFoETool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 standalone tool “</a:t>
            </a:r>
            <a:r>
              <a:rPr lang="en-US" sz="1800" dirty="0" err="1" smtClean="0"/>
              <a:t>EcatFoeTool.rtss</a:t>
            </a:r>
            <a:r>
              <a:rPr lang="en-US" sz="1800" dirty="0" smtClean="0"/>
              <a:t>” </a:t>
            </a:r>
            <a:r>
              <a:rPr lang="en-US" sz="1800" dirty="0" smtClean="0"/>
              <a:t>under RTX for </a:t>
            </a:r>
            <a:r>
              <a:rPr lang="en-US" sz="1800" dirty="0" smtClean="0"/>
              <a:t>flashing firmware via </a:t>
            </a:r>
            <a:r>
              <a:rPr lang="en-US" sz="1800" dirty="0" err="1" smtClean="0"/>
              <a:t>FoE</a:t>
            </a:r>
            <a:r>
              <a:rPr lang="en-US" sz="1800" dirty="0" smtClean="0"/>
              <a:t>. Built </a:t>
            </a:r>
            <a:r>
              <a:rPr lang="en-US" sz="1800" dirty="0" smtClean="0"/>
              <a:t>with the EtherCAT library “EtherCAT.lib”. </a:t>
            </a:r>
          </a:p>
          <a:p>
            <a:r>
              <a:rPr lang="en-US" sz="1800" dirty="0" smtClean="0"/>
              <a:t>The file </a:t>
            </a:r>
            <a:r>
              <a:rPr lang="en-US" sz="1800" dirty="0" smtClean="0"/>
              <a:t>“EcatFoEFirmCfg.xml” contains EtherCAT network settings and expected firmware version of each supported device (SGDV, SD and HAL RMB). </a:t>
            </a:r>
            <a:r>
              <a:rPr lang="en-US" sz="1800" dirty="0" smtClean="0"/>
              <a:t>The tool doesn’t support </a:t>
            </a:r>
            <a:r>
              <a:rPr lang="en-US" sz="1800" dirty="0" err="1" smtClean="0"/>
              <a:t>Rexorth</a:t>
            </a:r>
            <a:r>
              <a:rPr lang="en-US" sz="1800" dirty="0" smtClean="0"/>
              <a:t> </a:t>
            </a:r>
            <a:r>
              <a:rPr lang="en-US" sz="1800" dirty="0" err="1" smtClean="0"/>
              <a:t>IndraDrive</a:t>
            </a:r>
            <a:r>
              <a:rPr lang="en-US" sz="1800" dirty="0" smtClean="0"/>
              <a:t> </a:t>
            </a:r>
            <a:r>
              <a:rPr lang="en-US" sz="1800" dirty="0" smtClean="0"/>
              <a:t>at this time.</a:t>
            </a:r>
            <a:endParaRPr lang="en-US" sz="1800" dirty="0" smtClean="0"/>
          </a:p>
          <a:p>
            <a:r>
              <a:rPr lang="en-US" sz="1800" dirty="0" err="1" smtClean="0"/>
              <a:t>Winmax</a:t>
            </a:r>
            <a:r>
              <a:rPr lang="en-US" sz="1800" dirty="0" smtClean="0"/>
              <a:t> launches the tool to check and perform firmware flashing during </a:t>
            </a:r>
            <a:r>
              <a:rPr lang="en-US" sz="1800" dirty="0" err="1" smtClean="0"/>
              <a:t>Winmax</a:t>
            </a:r>
            <a:r>
              <a:rPr lang="en-US" sz="1800" dirty="0" smtClean="0"/>
              <a:t> startup. Firmware flashing always starts from the last connected device.</a:t>
            </a:r>
          </a:p>
          <a:p>
            <a:r>
              <a:rPr lang="en-US" sz="1800" dirty="0" smtClean="0"/>
              <a:t>Located at the </a:t>
            </a:r>
            <a:r>
              <a:rPr lang="en-US" sz="1800" dirty="0"/>
              <a:t>T</a:t>
            </a:r>
            <a:r>
              <a:rPr lang="en-US" sz="1800" dirty="0" smtClean="0"/>
              <a:t>FS folder: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 RTX2012</a:t>
            </a:r>
          </a:p>
          <a:p>
            <a:pPr marL="857250" lvl="2" indent="0">
              <a:buNone/>
            </a:pPr>
            <a:r>
              <a:rPr lang="en-US" dirty="0" smtClean="0"/>
              <a:t>\projects\</a:t>
            </a:r>
            <a:r>
              <a:rPr lang="en-US" dirty="0" err="1" smtClean="0"/>
              <a:t>Hurco</a:t>
            </a:r>
            <a:r>
              <a:rPr lang="en-US" dirty="0" smtClean="0"/>
              <a:t> Projects\Development\Utility\</a:t>
            </a:r>
            <a:r>
              <a:rPr lang="en-US" dirty="0" err="1" smtClean="0"/>
              <a:t>EcatFoETool</a:t>
            </a:r>
            <a:r>
              <a:rPr lang="en-US" dirty="0" smtClean="0"/>
              <a:t>\MT\RTSS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RTX8/RTX2011</a:t>
            </a:r>
          </a:p>
          <a:p>
            <a:pPr marL="857250" lvl="2" indent="0">
              <a:buNone/>
            </a:pPr>
            <a:r>
              <a:rPr lang="en-US" dirty="0"/>
              <a:t>\projects\</a:t>
            </a:r>
            <a:r>
              <a:rPr lang="en-US" dirty="0" err="1"/>
              <a:t>Hurco</a:t>
            </a:r>
            <a:r>
              <a:rPr lang="en-US" dirty="0"/>
              <a:t> </a:t>
            </a:r>
            <a:r>
              <a:rPr lang="en-US" dirty="0" smtClean="0"/>
              <a:t>Projects\Development\Utility\</a:t>
            </a:r>
            <a:r>
              <a:rPr lang="en-US" dirty="0" err="1" smtClean="0"/>
              <a:t>EcatFoETool</a:t>
            </a:r>
            <a:r>
              <a:rPr lang="en-US" dirty="0" smtClean="0"/>
              <a:t>\RTSS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340785"/>
              </p:ext>
            </p:extLst>
          </p:nvPr>
        </p:nvGraphicFramePr>
        <p:xfrm>
          <a:off x="7696200" y="551726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96200" y="551726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212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EniBuilder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 utility tool can automatically create an ENI file based on connected EtherCAT devices. </a:t>
            </a:r>
          </a:p>
          <a:p>
            <a:r>
              <a:rPr lang="en-US" dirty="0" err="1" smtClean="0"/>
              <a:t>EniBuilder</a:t>
            </a:r>
            <a:r>
              <a:rPr lang="en-US" dirty="0" smtClean="0"/>
              <a:t> has two running modes: GUI and Non-GUI.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 smtClean="0"/>
              <a:t>supported EtherCAT device has a template xml </a:t>
            </a:r>
            <a:r>
              <a:rPr lang="en-US" dirty="0" smtClean="0"/>
              <a:t>file and this </a:t>
            </a:r>
            <a:r>
              <a:rPr lang="en-US" dirty="0" smtClean="0"/>
              <a:t>template file contains PDO settings, DC clock configuration</a:t>
            </a:r>
            <a:r>
              <a:rPr lang="en-US" dirty="0" smtClean="0"/>
              <a:t>, etc</a:t>
            </a:r>
            <a:r>
              <a:rPr lang="en-US" dirty="0" smtClean="0"/>
              <a:t>. Master also has its own template xml file. </a:t>
            </a:r>
            <a:r>
              <a:rPr lang="en-US" dirty="0" err="1" smtClean="0"/>
              <a:t>EniBuilder</a:t>
            </a:r>
            <a:r>
              <a:rPr lang="en-US" dirty="0" smtClean="0"/>
              <a:t> creates an ENI file based on these </a:t>
            </a:r>
            <a:r>
              <a:rPr lang="en-US" dirty="0" smtClean="0"/>
              <a:t>templates </a:t>
            </a:r>
            <a:r>
              <a:rPr lang="en-US" dirty="0" smtClean="0"/>
              <a:t>and bus scan </a:t>
            </a:r>
            <a:r>
              <a:rPr lang="en-US" dirty="0" smtClean="0"/>
              <a:t>result.</a:t>
            </a:r>
            <a:endParaRPr lang="en-US" dirty="0" smtClean="0"/>
          </a:p>
          <a:p>
            <a:r>
              <a:rPr lang="en-US" dirty="0" smtClean="0"/>
              <a:t>In order to scan EtherCAT bus and collect connected EtherCAT devices information under RTX, another standalone tool “</a:t>
            </a:r>
            <a:r>
              <a:rPr lang="en-US" dirty="0" err="1" smtClean="0"/>
              <a:t>EcatScanBus.rtss</a:t>
            </a:r>
            <a:r>
              <a:rPr lang="en-US" dirty="0" smtClean="0"/>
              <a:t>” was developed. </a:t>
            </a:r>
          </a:p>
          <a:p>
            <a:r>
              <a:rPr lang="en-US" dirty="0" smtClean="0"/>
              <a:t>The configuration </a:t>
            </a:r>
            <a:r>
              <a:rPr lang="en-US" dirty="0" smtClean="0"/>
              <a:t>file “</a:t>
            </a:r>
            <a:r>
              <a:rPr lang="en-US" dirty="0" err="1" smtClean="0"/>
              <a:t>EniBuilder.Cfg</a:t>
            </a:r>
            <a:r>
              <a:rPr lang="en-US" dirty="0" smtClean="0"/>
              <a:t>” contains EtherCAT network settings.</a:t>
            </a:r>
          </a:p>
          <a:p>
            <a:r>
              <a:rPr lang="en-US" dirty="0" smtClean="0"/>
              <a:t>During </a:t>
            </a:r>
            <a:r>
              <a:rPr lang="en-US" dirty="0" smtClean="0"/>
              <a:t>its startup</a:t>
            </a:r>
            <a:r>
              <a:rPr lang="en-US" dirty="0" smtClean="0"/>
              <a:t>, </a:t>
            </a:r>
            <a:r>
              <a:rPr lang="en-US" dirty="0" err="1" smtClean="0"/>
              <a:t>Winmax</a:t>
            </a:r>
            <a:r>
              <a:rPr lang="en-US" dirty="0" smtClean="0"/>
              <a:t> calls a batch </a:t>
            </a:r>
            <a:r>
              <a:rPr lang="en-US" dirty="0" smtClean="0"/>
              <a:t>file to run </a:t>
            </a:r>
            <a:r>
              <a:rPr lang="en-US" dirty="0" err="1" smtClean="0"/>
              <a:t>EniBuilder</a:t>
            </a:r>
            <a:r>
              <a:rPr lang="en-US" dirty="0" smtClean="0"/>
              <a:t>. </a:t>
            </a:r>
            <a:r>
              <a:rPr lang="en-US" dirty="0" smtClean="0"/>
              <a:t>The batch file first runs </a:t>
            </a:r>
            <a:r>
              <a:rPr lang="en-US" dirty="0" smtClean="0"/>
              <a:t>“</a:t>
            </a:r>
            <a:r>
              <a:rPr lang="en-US" dirty="0" err="1" smtClean="0"/>
              <a:t>EcatScanBus.rtss</a:t>
            </a:r>
            <a:r>
              <a:rPr lang="en-US" dirty="0" smtClean="0"/>
              <a:t>” to scan the </a:t>
            </a:r>
            <a:r>
              <a:rPr lang="en-US" dirty="0" smtClean="0"/>
              <a:t>bus. A </a:t>
            </a:r>
            <a:r>
              <a:rPr lang="en-US" dirty="0" smtClean="0"/>
              <a:t>text file “EcatSlaves.txt” will be written </a:t>
            </a:r>
            <a:r>
              <a:rPr lang="en-US" dirty="0" smtClean="0"/>
              <a:t>after bus scan completes. </a:t>
            </a:r>
            <a:r>
              <a:rPr lang="en-US" dirty="0" smtClean="0"/>
              <a:t>Then the batch </a:t>
            </a:r>
            <a:r>
              <a:rPr lang="en-US" dirty="0" smtClean="0"/>
              <a:t>file launches </a:t>
            </a:r>
            <a:r>
              <a:rPr lang="en-US" dirty="0" err="1" smtClean="0"/>
              <a:t>EniBuilder</a:t>
            </a:r>
            <a:r>
              <a:rPr lang="en-US" dirty="0" smtClean="0"/>
              <a:t> in non-GUI mode to create an ENI file based on the </a:t>
            </a:r>
            <a:r>
              <a:rPr lang="en-US" dirty="0" smtClean="0"/>
              <a:t>bus scan result file “EcatSlaves.txt</a:t>
            </a:r>
            <a:r>
              <a:rPr lang="en-US" dirty="0" smtClean="0"/>
              <a:t>”.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311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EniTester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A </a:t>
            </a:r>
            <a:r>
              <a:rPr lang="en-US" dirty="0" smtClean="0"/>
              <a:t>lightweight standalone </a:t>
            </a:r>
            <a:r>
              <a:rPr lang="en-US" dirty="0" smtClean="0"/>
              <a:t>tool “</a:t>
            </a:r>
            <a:r>
              <a:rPr lang="en-US" dirty="0" err="1" smtClean="0"/>
              <a:t>EniTester.rtss</a:t>
            </a:r>
            <a:r>
              <a:rPr lang="en-US" dirty="0" smtClean="0"/>
              <a:t>” under RTX to quickly test EtherCAT communication, DC and </a:t>
            </a:r>
            <a:r>
              <a:rPr lang="en-US" dirty="0" smtClean="0"/>
              <a:t>selected ENI </a:t>
            </a:r>
            <a:r>
              <a:rPr lang="en-US" dirty="0" smtClean="0"/>
              <a:t>file. It is also used as </a:t>
            </a:r>
            <a:r>
              <a:rPr lang="en-US" dirty="0" smtClean="0"/>
              <a:t>a testing </a:t>
            </a:r>
            <a:r>
              <a:rPr lang="en-US" dirty="0" smtClean="0"/>
              <a:t>tool to </a:t>
            </a:r>
            <a:r>
              <a:rPr lang="en-US" dirty="0" smtClean="0"/>
              <a:t>check released </a:t>
            </a:r>
            <a:r>
              <a:rPr lang="en-US" dirty="0" smtClean="0"/>
              <a:t>master stack </a:t>
            </a:r>
            <a:r>
              <a:rPr lang="en-US" dirty="0" smtClean="0"/>
              <a:t>before </a:t>
            </a:r>
            <a:r>
              <a:rPr lang="en-US" dirty="0" smtClean="0"/>
              <a:t>upgrading </a:t>
            </a:r>
            <a:r>
              <a:rPr lang="en-US" dirty="0" smtClean="0"/>
              <a:t>BBQ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Built with the EtherCAT library.</a:t>
            </a:r>
          </a:p>
          <a:p>
            <a:pPr lvl="0"/>
            <a:r>
              <a:rPr lang="en-US" dirty="0" smtClean="0"/>
              <a:t>The configuration </a:t>
            </a:r>
            <a:r>
              <a:rPr lang="en-US" dirty="0" smtClean="0"/>
              <a:t>file “EniTesterCfg.xml” contains EtherCAT network settings and devices configuration.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55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 Brand Template">
  <a:themeElements>
    <a:clrScheme name="Hurco">
      <a:dk1>
        <a:srgbClr val="000000"/>
      </a:dk1>
      <a:lt1>
        <a:sysClr val="window" lastClr="FFFFFF"/>
      </a:lt1>
      <a:dk2>
        <a:srgbClr val="000000"/>
      </a:dk2>
      <a:lt2>
        <a:srgbClr val="00B8E4"/>
      </a:lt2>
      <a:accent1>
        <a:srgbClr val="00B8E4"/>
      </a:accent1>
      <a:accent2>
        <a:srgbClr val="666666"/>
      </a:accent2>
      <a:accent3>
        <a:srgbClr val="C9DD03"/>
      </a:accent3>
      <a:accent4>
        <a:srgbClr val="FECB00"/>
      </a:accent4>
      <a:accent5>
        <a:srgbClr val="FF6319"/>
      </a:accent5>
      <a:accent6>
        <a:srgbClr val="FFFFFF"/>
      </a:accent6>
      <a:hlink>
        <a:srgbClr val="FF6319"/>
      </a:hlink>
      <a:folHlink>
        <a:srgbClr val="FF6319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39E1D5D7086D42BD914C359F8A6E93" ma:contentTypeVersion="5" ma:contentTypeDescription="Create a new document." ma:contentTypeScope="" ma:versionID="222b681621104c1d2f6276f03bbc5572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68ffb3d977147b32232e97e4d6287dd3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EmailSender" ma:index="8" nillable="true" ma:displayName="E-Mail Sender" ma:hidden="true" ma:internalName="EmailSender">
      <xsd:simpleType>
        <xsd:restriction base="dms:Note"/>
      </xsd:simpleType>
    </xsd:element>
    <xsd:element name="EmailTo" ma:index="9" nillable="true" ma:displayName="E-Mail To" ma:hidden="true" ma:internalName="EmailTo">
      <xsd:simpleType>
        <xsd:restriction base="dms:Note"/>
      </xsd:simpleType>
    </xsd:element>
    <xsd:element name="EmailCc" ma:index="10" nillable="true" ma:displayName="E-Mail Cc" ma:hidden="true" ma:internalName="EmailCc">
      <xsd:simpleType>
        <xsd:restriction base="dms:Note"/>
      </xsd:simpleType>
    </xsd:element>
    <xsd:element name="EmailFrom" ma:index="11" nillable="true" ma:displayName="E-Mail From" ma:hidden="true" ma:internalName="EmailFrom">
      <xsd:simpleType>
        <xsd:restriction base="dms:Text"/>
      </xsd:simpleType>
    </xsd:element>
    <xsd:element name="EmailSubject" ma:index="12" nillable="true" ma:displayName="E-Mail Subject" ma:hidden="true" ma:internalName="EmailSubjec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EmailTo xmlns="http://schemas.microsoft.com/sharepoint/v3" xsi:nil="true"/>
    <EmailSender xmlns="http://schemas.microsoft.com/sharepoint/v3" xsi:nil="true"/>
    <EmailFrom xmlns="http://schemas.microsoft.com/sharepoint/v3" xsi:nil="true"/>
    <EmailSubject xmlns="http://schemas.microsoft.com/sharepoint/v3" xsi:nil="true"/>
    <EmailCc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38D5E6-90A1-4E94-8331-E17ACB512ED6}"/>
</file>

<file path=customXml/itemProps2.xml><?xml version="1.0" encoding="utf-8"?>
<ds:datastoreItem xmlns:ds="http://schemas.openxmlformats.org/officeDocument/2006/customXml" ds:itemID="{2049C1E5-6509-43B4-BF3B-68F9D691083E}"/>
</file>

<file path=customXml/itemProps3.xml><?xml version="1.0" encoding="utf-8"?>
<ds:datastoreItem xmlns:ds="http://schemas.openxmlformats.org/officeDocument/2006/customXml" ds:itemID="{5BC65540-2CA1-494E-B053-D2CBAAC8FEA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24357</TotalTime>
  <Words>584</Words>
  <Application>Microsoft Office PowerPoint</Application>
  <PresentationFormat>On-screen Show (4:3)</PresentationFormat>
  <Paragraphs>70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Monotype Sorts</vt:lpstr>
      <vt:lpstr>Calibri</vt:lpstr>
      <vt:lpstr>Wingdings</vt:lpstr>
      <vt:lpstr>Arial</vt:lpstr>
      <vt:lpstr>Times New Roman</vt:lpstr>
      <vt:lpstr>Karbon Regular</vt:lpstr>
      <vt:lpstr>Apex Serif Light</vt:lpstr>
      <vt:lpstr>New Brand Template</vt:lpstr>
      <vt:lpstr>Package</vt:lpstr>
      <vt:lpstr>EtherCAT Tools</vt:lpstr>
      <vt:lpstr>Network Configuration Tools</vt:lpstr>
      <vt:lpstr>Network Monitoring  and Debugging Tools - Hardware</vt:lpstr>
      <vt:lpstr>Network Monitoring and Debugging Tools - Software</vt:lpstr>
      <vt:lpstr>WireShark</vt:lpstr>
      <vt:lpstr>EtherCAT Utility Tools for Winmax</vt:lpstr>
      <vt:lpstr>EcatFoETool</vt:lpstr>
      <vt:lpstr>EniBuilder</vt:lpstr>
      <vt:lpstr>EniTester</vt:lpstr>
      <vt:lpstr>Vendor Tools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EtherCAT Tools</dc:title>
  <dc:creator>Ming Cui</dc:creator>
  <cp:lastModifiedBy>Cui, Ming</cp:lastModifiedBy>
  <cp:revision>427</cp:revision>
  <cp:lastPrinted>2014-06-06T20:22:12Z</cp:lastPrinted>
  <dcterms:created xsi:type="dcterms:W3CDTF">2012-07-15T20:45:11Z</dcterms:created>
  <dcterms:modified xsi:type="dcterms:W3CDTF">2015-11-13T21:26:29Z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0x0101003739E1D5D7086D42BD914C359F8A6E93</vt:lpwstr>
  </property>
</Properties>
</file>