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493" r:id="rId5"/>
    <p:sldId id="494" r:id="rId6"/>
    <p:sldId id="501" r:id="rId7"/>
    <p:sldId id="547" r:id="rId8"/>
    <p:sldId id="549" r:id="rId9"/>
    <p:sldId id="507" r:id="rId10"/>
    <p:sldId id="534" r:id="rId11"/>
    <p:sldId id="540" r:id="rId12"/>
    <p:sldId id="539" r:id="rId13"/>
    <p:sldId id="522" r:id="rId14"/>
    <p:sldId id="533" r:id="rId15"/>
    <p:sldId id="521" r:id="rId16"/>
    <p:sldId id="548" r:id="rId17"/>
    <p:sldId id="550" r:id="rId18"/>
    <p:sldId id="543" r:id="rId19"/>
    <p:sldId id="536" r:id="rId20"/>
    <p:sldId id="537" r:id="rId21"/>
    <p:sldId id="538" r:id="rId22"/>
    <p:sldId id="546" r:id="rId23"/>
    <p:sldId id="532" r:id="rId24"/>
  </p:sldIdLst>
  <p:sldSz cx="9144000" cy="6858000" type="screen4x3"/>
  <p:notesSz cx="6900863" cy="9291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7" autoAdjust="0"/>
    <p:restoredTop sz="99364" autoAdjust="0"/>
  </p:normalViewPr>
  <p:slideViewPr>
    <p:cSldViewPr>
      <p:cViewPr varScale="1">
        <p:scale>
          <a:sx n="116" d="100"/>
          <a:sy n="116" d="100"/>
        </p:scale>
        <p:origin x="12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082"/>
    </p:cViewPr>
  </p:sorterViewPr>
  <p:notesViewPr>
    <p:cSldViewPr>
      <p:cViewPr varScale="1">
        <p:scale>
          <a:sx n="60" d="100"/>
          <a:sy n="60" d="100"/>
        </p:scale>
        <p:origin x="-1646" y="-67"/>
      </p:cViewPr>
      <p:guideLst>
        <p:guide orient="horz" pos="2927"/>
        <p:guide pos="217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908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8425" y="0"/>
            <a:ext cx="29908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88C3E-2A1B-496C-A081-A99A653D0BDD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4913"/>
            <a:ext cx="299085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8425" y="8824913"/>
            <a:ext cx="299085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04357-C45D-4809-9FB5-3C9D6E579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11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90850" cy="465138"/>
          </a:xfrm>
          <a:prstGeom prst="rect">
            <a:avLst/>
          </a:prstGeom>
        </p:spPr>
        <p:txBody>
          <a:bodyPr vert="horz" wrap="square" lIns="92522" tIns="46262" rIns="92522" bIns="462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10013" y="0"/>
            <a:ext cx="2989262" cy="465138"/>
          </a:xfrm>
          <a:prstGeom prst="rect">
            <a:avLst/>
          </a:prstGeom>
        </p:spPr>
        <p:txBody>
          <a:bodyPr vert="horz" wrap="square" lIns="92522" tIns="46262" rIns="92522" bIns="462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46F11D-A424-4219-8DFF-03611C6EE3B4}" type="datetimeFigureOut">
              <a:rPr lang="en-US"/>
              <a:pPr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8713" y="696913"/>
            <a:ext cx="4643437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22" tIns="46262" rIns="92522" bIns="46262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0563" y="4413250"/>
            <a:ext cx="5519737" cy="4181475"/>
          </a:xfrm>
          <a:prstGeom prst="rect">
            <a:avLst/>
          </a:prstGeom>
        </p:spPr>
        <p:txBody>
          <a:bodyPr vert="horz" lIns="92522" tIns="46262" rIns="92522" bIns="4626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2990850" cy="465137"/>
          </a:xfrm>
          <a:prstGeom prst="rect">
            <a:avLst/>
          </a:prstGeom>
        </p:spPr>
        <p:txBody>
          <a:bodyPr vert="horz" wrap="square" lIns="92522" tIns="46262" rIns="92522" bIns="462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10013" y="8824913"/>
            <a:ext cx="2989262" cy="465137"/>
          </a:xfrm>
          <a:prstGeom prst="rect">
            <a:avLst/>
          </a:prstGeom>
        </p:spPr>
        <p:txBody>
          <a:bodyPr vert="horz" wrap="square" lIns="92522" tIns="46262" rIns="92522" bIns="462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95165A-3DF9-4DF5-A024-7971D4E49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13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5165A-3DF9-4DF5-A024-7971D4E495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5165A-3DF9-4DF5-A024-7971D4E495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2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5165A-3DF9-4DF5-A024-7971D4E495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89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5165A-3DF9-4DF5-A024-7971D4E495A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51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5165A-3DF9-4DF5-A024-7971D4E495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1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5165A-3DF9-4DF5-A024-7971D4E495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5165A-3DF9-4DF5-A024-7971D4E495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01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5165A-3DF9-4DF5-A024-7971D4E495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9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0600"/>
            <a:ext cx="19431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0600"/>
            <a:ext cx="56769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066800" y="395288"/>
            <a:ext cx="6858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dirty="0">
                <a:solidFill>
                  <a:schemeClr val="bg1"/>
                </a:solidFill>
                <a:latin typeface="Franklin Gothic Condensed" pitchFamily="34" charset="0"/>
              </a:rPr>
              <a:t>HURCO COMPANIES, INC.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990600"/>
            <a:ext cx="754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-25400" y="0"/>
            <a:ext cx="9169400" cy="6858000"/>
            <a:chOff x="-26125" y="0"/>
            <a:chExt cx="9170125" cy="5143500"/>
          </a:xfrm>
        </p:grpSpPr>
        <p:pic>
          <p:nvPicPr>
            <p:cNvPr id="10" name="Picture 9" descr="P:\Braun Machinery\IMTS Presentation Materials\IMAGE UPDATES\2010 hurco blue background gradient banner.jp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 rot="10800000">
              <a:off x="-723" y="0"/>
              <a:ext cx="9144723" cy="8382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1" descr="P:\Braun Machinery\IMTS Presentation Materials\IMAGE UPDATES\2010 hurco blue background gradient banner.jpg"/>
            <p:cNvPicPr>
              <a:picLocks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26125" y="4890734"/>
              <a:ext cx="9170125" cy="252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2" descr="White-Hurco-logo.gif"/>
            <p:cNvPicPr>
              <a:picLocks noChangeAspect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81000" y="285750"/>
              <a:ext cx="1828800" cy="291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hercat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contis.com/" TargetMode="External"/><Relationship Id="rId4" Type="http://schemas.openxmlformats.org/officeDocument/2006/relationships/hyperlink" Target="http://www.beckhoff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EthercatOperatingPrinciple.web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 txBox="1">
            <a:spLocks/>
          </p:cNvSpPr>
          <p:nvPr/>
        </p:nvSpPr>
        <p:spPr>
          <a:xfrm>
            <a:off x="1210733" y="6477000"/>
            <a:ext cx="7247467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r"/>
                <a:tab pos="6858000" algn="l"/>
              </a:tabLst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Confidential	</a:t>
            </a:r>
            <a:fld id="{C91B81D3-D9A7-4711-9B67-4FFD04C8FBAB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657600" algn="r"/>
                  <a:tab pos="6858000" algn="l"/>
                </a:tabLst>
                <a:defRPr/>
              </a:pPr>
              <a:t>1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3" name="Title 42"/>
          <p:cNvSpPr>
            <a:spLocks noGrp="1"/>
          </p:cNvSpPr>
          <p:nvPr>
            <p:ph type="title"/>
          </p:nvPr>
        </p:nvSpPr>
        <p:spPr>
          <a:xfrm>
            <a:off x="990600" y="3505200"/>
            <a:ext cx="7543800" cy="762000"/>
          </a:xfrm>
        </p:spPr>
        <p:txBody>
          <a:bodyPr/>
          <a:lstStyle/>
          <a:p>
            <a:r>
              <a:rPr lang="en-US" dirty="0" smtClean="0"/>
              <a:t>EtherCAT  Communication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EtherCAT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solution based by using either an on-board PC Ethernet controller or add-on network card </a:t>
            </a:r>
          </a:p>
          <a:p>
            <a:r>
              <a:rPr lang="en-US" dirty="0" smtClean="0"/>
              <a:t>No special hardware is required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Class A – standard EtherCAT master device with full features </a:t>
            </a:r>
          </a:p>
          <a:p>
            <a:pPr lvl="1"/>
            <a:r>
              <a:rPr lang="en-US" dirty="0" smtClean="0"/>
              <a:t>Class B – master device with limited features such as in embedded system with limited resources</a:t>
            </a:r>
          </a:p>
          <a:p>
            <a:r>
              <a:rPr lang="en-US" dirty="0" smtClean="0"/>
              <a:t>Master Stack</a:t>
            </a:r>
          </a:p>
          <a:p>
            <a:pPr lvl="1"/>
            <a:r>
              <a:rPr lang="en-US" dirty="0" err="1" smtClean="0"/>
              <a:t>Acontis</a:t>
            </a:r>
            <a:r>
              <a:rPr lang="en-US" dirty="0" smtClean="0"/>
              <a:t> master stack running under RTX</a:t>
            </a:r>
          </a:p>
          <a:p>
            <a:r>
              <a:rPr lang="en-US" dirty="0" smtClean="0"/>
              <a:t>EtherCAT network information file (ENI)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EtherCAT Master Architecture (</a:t>
            </a:r>
            <a:r>
              <a:rPr lang="en-US" dirty="0" err="1" smtClean="0"/>
              <a:t>Acontis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 descr="http://www.acontis.com/media/images/ec-master-architecture-0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25" y="1981200"/>
            <a:ext cx="739894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82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EtherCAT Slave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slave uses one EtherCAT slave controller (ESC) in the form of ASIC, FPGA or integrated in a standard microcontroller </a:t>
            </a:r>
          </a:p>
          <a:p>
            <a:r>
              <a:rPr lang="en-US" dirty="0" smtClean="0"/>
              <a:t>EtherCAT slave information (ESI) file</a:t>
            </a:r>
          </a:p>
          <a:p>
            <a:pPr lvl="1"/>
            <a:r>
              <a:rPr lang="en-US" dirty="0" smtClean="0"/>
              <a:t>Each slave type comes with one EtherCAT slave information (ESI) file provided by vendor </a:t>
            </a:r>
          </a:p>
          <a:p>
            <a:pPr lvl="1"/>
            <a:r>
              <a:rPr lang="en-US" dirty="0" smtClean="0"/>
              <a:t>Contains the complete description of slave device network accessible properties </a:t>
            </a:r>
          </a:p>
          <a:p>
            <a:pPr lvl="1"/>
            <a:r>
              <a:rPr lang="en-US" dirty="0" smtClean="0"/>
              <a:t>Used by network configuration tool to configure the slave device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EtherCAT Slave Controller (ESC)</a:t>
            </a:r>
            <a:endParaRPr lang="en-US" dirty="0"/>
          </a:p>
        </p:txBody>
      </p:sp>
      <p:pic>
        <p:nvPicPr>
          <p:cNvPr id="7170" name="Picture 2" descr="Image result for ethercat slave controll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000250"/>
            <a:ext cx="70675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Processing in the ESC</a:t>
            </a:r>
            <a:endParaRPr lang="en-US" dirty="0"/>
          </a:p>
        </p:txBody>
      </p:sp>
      <p:pic>
        <p:nvPicPr>
          <p:cNvPr id="6146" name="Picture 2" descr="Image result for ethercat slave controll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45" y="1981200"/>
            <a:ext cx="523970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492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EtherCAT Slave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Auto-Increment Address</a:t>
            </a:r>
          </a:p>
          <a:p>
            <a:pPr lvl="1"/>
            <a:r>
              <a:rPr lang="en-US" dirty="0" smtClean="0"/>
              <a:t>Each slave address is determined based on its physical position on the bus</a:t>
            </a:r>
          </a:p>
          <a:p>
            <a:r>
              <a:rPr lang="en-US" dirty="0" smtClean="0"/>
              <a:t>Fixed Address</a:t>
            </a:r>
          </a:p>
          <a:p>
            <a:pPr lvl="1"/>
            <a:r>
              <a:rPr lang="en-US" dirty="0" smtClean="0"/>
              <a:t>The address of each slave is set by master in the configuration file</a:t>
            </a:r>
          </a:p>
          <a:p>
            <a:pPr lvl="2"/>
            <a:r>
              <a:rPr lang="en-US" dirty="0" err="1"/>
              <a:t>Beckhoff</a:t>
            </a:r>
            <a:r>
              <a:rPr lang="en-US" dirty="0"/>
              <a:t> hub device </a:t>
            </a:r>
            <a:r>
              <a:rPr lang="en-US" dirty="0" smtClean="0"/>
              <a:t>CU1128</a:t>
            </a:r>
            <a:endParaRPr lang="en-US" dirty="0"/>
          </a:p>
          <a:p>
            <a:pPr lvl="1"/>
            <a:r>
              <a:rPr lang="en-US" dirty="0" smtClean="0"/>
              <a:t>Slave may have secondary address (station alias). The address can be set on slave via two rotary switches or software</a:t>
            </a:r>
          </a:p>
          <a:p>
            <a:pPr lvl="2"/>
            <a:r>
              <a:rPr lang="en-US" dirty="0" err="1" smtClean="0"/>
              <a:t>Yaskawa</a:t>
            </a:r>
            <a:r>
              <a:rPr lang="en-US" dirty="0" smtClean="0"/>
              <a:t> SGDV. </a:t>
            </a:r>
          </a:p>
          <a:p>
            <a:pPr lvl="2"/>
            <a:r>
              <a:rPr lang="en-US" dirty="0" smtClean="0"/>
              <a:t>Rexroth </a:t>
            </a:r>
            <a:r>
              <a:rPr lang="en-US" dirty="0" err="1" smtClean="0"/>
              <a:t>IndraDrive</a:t>
            </a:r>
            <a:endParaRPr lang="en-US" dirty="0" smtClean="0"/>
          </a:p>
          <a:p>
            <a:pPr lvl="1"/>
            <a:r>
              <a:rPr lang="en-US" dirty="0" smtClean="0"/>
              <a:t>The station alias address can be used to identify each slave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Distributed Clocks (DC)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Synchronization of EtherCAT slaves</a:t>
            </a:r>
          </a:p>
          <a:p>
            <a:r>
              <a:rPr lang="en-US" dirty="0" smtClean="0"/>
              <a:t>System time can be selected either 32-bit or 64-bit</a:t>
            </a:r>
          </a:p>
          <a:p>
            <a:r>
              <a:rPr lang="en-US" dirty="0" smtClean="0"/>
              <a:t>The first DC capable slave is selected as a reference clock</a:t>
            </a:r>
          </a:p>
          <a:p>
            <a:r>
              <a:rPr lang="en-US" dirty="0" smtClean="0"/>
              <a:t>Master cyclically distributes the reference clock value to other slaves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1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42" y="6215061"/>
            <a:ext cx="11083637" cy="3741435"/>
          </a:xfrm>
        </p:spPr>
        <p:txBody>
          <a:bodyPr/>
          <a:lstStyle/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4100" name="Picture 4" descr="http://www.acontis.com/media/images/a2b975eb7df54fc693f74f54303c96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534352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252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EtherCAT Network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EtherCAT Slave Information File (ESI)</a:t>
            </a:r>
          </a:p>
          <a:p>
            <a:pPr lvl="1"/>
            <a:r>
              <a:rPr lang="en-US" dirty="0" smtClean="0"/>
              <a:t>Provided by </a:t>
            </a:r>
            <a:r>
              <a:rPr lang="en-US" dirty="0" smtClean="0"/>
              <a:t>vendor</a:t>
            </a:r>
            <a:endParaRPr lang="en-US" dirty="0"/>
          </a:p>
          <a:p>
            <a:r>
              <a:rPr lang="en-US" dirty="0" smtClean="0"/>
              <a:t>EtherCAT Configuration Tool</a:t>
            </a:r>
          </a:p>
          <a:p>
            <a:pPr lvl="1"/>
            <a:r>
              <a:rPr lang="en-US" dirty="0" smtClean="0"/>
              <a:t>The tool is used to generate EtherCAT network information file.</a:t>
            </a:r>
          </a:p>
          <a:p>
            <a:pPr lvl="2"/>
            <a:r>
              <a:rPr lang="en-US" dirty="0" smtClean="0"/>
              <a:t>EtherCAT Configurator (ET9000)</a:t>
            </a:r>
          </a:p>
          <a:p>
            <a:pPr lvl="2"/>
            <a:r>
              <a:rPr lang="en-US" dirty="0" err="1" smtClean="0"/>
              <a:t>TwinCAT</a:t>
            </a:r>
            <a:endParaRPr lang="en-US" dirty="0" smtClean="0"/>
          </a:p>
          <a:p>
            <a:pPr lvl="2"/>
            <a:r>
              <a:rPr lang="en-US" dirty="0" err="1" smtClean="0"/>
              <a:t>Winmax</a:t>
            </a:r>
            <a:r>
              <a:rPr lang="en-US" dirty="0" smtClean="0"/>
              <a:t> </a:t>
            </a:r>
            <a:r>
              <a:rPr lang="en-US" dirty="0" err="1" smtClean="0"/>
              <a:t>EniBuilder</a:t>
            </a:r>
            <a:endParaRPr lang="en-US" dirty="0" smtClean="0"/>
          </a:p>
          <a:p>
            <a:r>
              <a:rPr lang="en-US" dirty="0" smtClean="0"/>
              <a:t>EtherCAT Network Information File (ENI)</a:t>
            </a:r>
          </a:p>
          <a:p>
            <a:pPr lvl="1"/>
            <a:r>
              <a:rPr lang="en-US" dirty="0" smtClean="0"/>
              <a:t>Describes network topology, initialization commands for each slave, PDO data mapping </a:t>
            </a:r>
          </a:p>
          <a:p>
            <a:pPr lvl="1"/>
            <a:r>
              <a:rPr lang="en-US" dirty="0" smtClean="0"/>
              <a:t>Used by master</a:t>
            </a:r>
          </a:p>
          <a:p>
            <a:pPr lvl="1"/>
            <a:r>
              <a:rPr lang="en-US" dirty="0" smtClean="0"/>
              <a:t>XML file based on a predefined file schema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927873"/>
              </p:ext>
            </p:extLst>
          </p:nvPr>
        </p:nvGraphicFramePr>
        <p:xfrm>
          <a:off x="6858000" y="5399903"/>
          <a:ext cx="1231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Packager Shell Object" showAsIcon="1" r:id="rId3" imgW="1231200" imgH="685800" progId="Package">
                  <p:embed/>
                </p:oleObj>
              </mc:Choice>
              <mc:Fallback>
                <p:oleObj name="Packager Shell Object" showAsIcon="1" r:id="rId3" imgW="12312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0" y="5399903"/>
                        <a:ext cx="1231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181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WinMax</a:t>
            </a:r>
            <a:r>
              <a:rPr lang="en-US" dirty="0" smtClean="0"/>
              <a:t> EtherCAT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Win32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RTX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23900" y="2971800"/>
            <a:ext cx="76962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67000" y="5326280"/>
            <a:ext cx="3581400" cy="3439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Ethernet NIC (LAN1)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667000" y="4979261"/>
            <a:ext cx="3581400" cy="3439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emllI8254x.rtdll</a:t>
            </a:r>
          </a:p>
          <a:p>
            <a:pPr algn="ctr"/>
            <a:r>
              <a:rPr lang="en-US" sz="1200" dirty="0" smtClean="0"/>
              <a:t>emllRTL8169.rtdll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667000" y="4614219"/>
            <a:ext cx="3581400" cy="3439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Acontis</a:t>
            </a:r>
            <a:r>
              <a:rPr lang="en-US" sz="1200" dirty="0" smtClean="0"/>
              <a:t> Master Stack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2667000" y="4267200"/>
            <a:ext cx="3581400" cy="3439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EtherCAT.lib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323442" y="3568529"/>
            <a:ext cx="1143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WinMax</a:t>
            </a:r>
            <a:r>
              <a:rPr lang="en-US" sz="1200" dirty="0" smtClean="0"/>
              <a:t> RT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909367" y="3568529"/>
            <a:ext cx="1406612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EcatScanBus.rtss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2508422" y="3568529"/>
            <a:ext cx="14097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EcatFoeTool.rtss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3964973" y="2525157"/>
            <a:ext cx="12954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EniBuilder.exe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3213272" y="3873329"/>
            <a:ext cx="0" cy="393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2"/>
          </p:cNvCxnSpPr>
          <p:nvPr/>
        </p:nvCxnSpPr>
        <p:spPr>
          <a:xfrm>
            <a:off x="4612673" y="3873329"/>
            <a:ext cx="0" cy="393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</p:cNvCxnSpPr>
          <p:nvPr/>
        </p:nvCxnSpPr>
        <p:spPr>
          <a:xfrm>
            <a:off x="5894942" y="3873329"/>
            <a:ext cx="4381" cy="393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2"/>
            <a:endCxn id="21" idx="0"/>
          </p:cNvCxnSpPr>
          <p:nvPr/>
        </p:nvCxnSpPr>
        <p:spPr>
          <a:xfrm>
            <a:off x="4612673" y="2829957"/>
            <a:ext cx="0" cy="738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3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 txBox="1">
            <a:spLocks/>
          </p:cNvSpPr>
          <p:nvPr/>
        </p:nvSpPr>
        <p:spPr>
          <a:xfrm>
            <a:off x="1210733" y="6477000"/>
            <a:ext cx="7247467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r"/>
                <a:tab pos="6858000" algn="l"/>
              </a:tabLst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Confidential	</a:t>
            </a:r>
            <a:fld id="{C91B81D3-D9A7-4711-9B67-4FFD04C8FBAB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657600" algn="r"/>
                  <a:tab pos="6858000" algn="l"/>
                </a:tabLst>
                <a:defRPr/>
              </a:pPr>
              <a:t>2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Introduction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Features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State Machine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Master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Slave Structure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Distributed Clocks and Synchronization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EtherCAT Network Information File (ENI) 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Resources</a:t>
            </a:r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ETG</a:t>
            </a:r>
          </a:p>
          <a:p>
            <a:pPr lvl="1"/>
            <a:r>
              <a:rPr lang="en-US" dirty="0" smtClean="0">
                <a:hlinkClick r:id="rId3"/>
              </a:rPr>
              <a:t>www.ethercat.org</a:t>
            </a:r>
            <a:endParaRPr lang="en-US" dirty="0" smtClean="0"/>
          </a:p>
          <a:p>
            <a:pPr lvl="1"/>
            <a:r>
              <a:rPr lang="en-US" dirty="0" err="1" smtClean="0"/>
              <a:t>UserName</a:t>
            </a:r>
            <a:r>
              <a:rPr lang="en-US" dirty="0" smtClean="0"/>
              <a:t>/Password: </a:t>
            </a:r>
            <a:r>
              <a:rPr lang="en-US" dirty="0" err="1" smtClean="0"/>
              <a:t>Hurco</a:t>
            </a:r>
            <a:r>
              <a:rPr lang="en-US" dirty="0" smtClean="0"/>
              <a:t>/h46268</a:t>
            </a:r>
          </a:p>
          <a:p>
            <a:r>
              <a:rPr lang="en-US" dirty="0" err="1" smtClean="0"/>
              <a:t>Beckhoff</a:t>
            </a:r>
            <a:endParaRPr lang="en-US" sz="1200" dirty="0" smtClean="0"/>
          </a:p>
          <a:p>
            <a:pPr marL="800100" lvl="1"/>
            <a:r>
              <a:rPr lang="en-US" dirty="0" smtClean="0">
                <a:hlinkClick r:id="rId4"/>
              </a:rPr>
              <a:t>www.beckhoff.com</a:t>
            </a:r>
            <a:endParaRPr lang="en-US" dirty="0"/>
          </a:p>
          <a:p>
            <a:pPr marL="400050"/>
            <a:r>
              <a:rPr lang="en-US" dirty="0" err="1" smtClean="0"/>
              <a:t>Acontis</a:t>
            </a:r>
            <a:r>
              <a:rPr lang="en-US" dirty="0" smtClean="0"/>
              <a:t> </a:t>
            </a:r>
          </a:p>
          <a:p>
            <a:pPr marL="800100" lvl="1"/>
            <a:r>
              <a:rPr lang="en-US" dirty="0" smtClean="0">
                <a:hlinkClick r:id="rId5"/>
              </a:rPr>
              <a:t>www.acontis.com</a:t>
            </a:r>
            <a:endParaRPr lang="en-US" dirty="0" smtClean="0"/>
          </a:p>
          <a:p>
            <a:r>
              <a:rPr lang="en-US" dirty="0" smtClean="0"/>
              <a:t>Developer’s Corner</a:t>
            </a:r>
          </a:p>
          <a:p>
            <a:pPr lvl="1"/>
            <a:r>
              <a:rPr lang="en-US" dirty="0" smtClean="0"/>
              <a:t>RT\EtherCAT Technology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772400" cy="3091510"/>
          </a:xfrm>
        </p:spPr>
        <p:txBody>
          <a:bodyPr/>
          <a:lstStyle/>
          <a:p>
            <a:r>
              <a:rPr lang="en-US" dirty="0" smtClean="0"/>
              <a:t>EtherCAT </a:t>
            </a:r>
          </a:p>
          <a:p>
            <a:pPr lvl="1"/>
            <a:r>
              <a:rPr lang="en-US" dirty="0" smtClean="0"/>
              <a:t>Ethernet for Control Automation Technology</a:t>
            </a:r>
          </a:p>
          <a:p>
            <a:pPr lvl="1"/>
            <a:r>
              <a:rPr lang="en-US" dirty="0" smtClean="0"/>
              <a:t>A real-time Ethernet based fieldbus</a:t>
            </a:r>
          </a:p>
          <a:p>
            <a:pPr lvl="1"/>
            <a:r>
              <a:rPr lang="en-US" dirty="0" smtClean="0"/>
              <a:t>Developed by </a:t>
            </a:r>
            <a:r>
              <a:rPr lang="en-US" dirty="0" err="1" smtClean="0"/>
              <a:t>Beckhoff</a:t>
            </a:r>
            <a:r>
              <a:rPr lang="en-US" dirty="0"/>
              <a:t> </a:t>
            </a:r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Full-duplex of 100 Mbit/s BASE-TX</a:t>
            </a:r>
          </a:p>
          <a:p>
            <a:pPr lvl="1"/>
            <a:r>
              <a:rPr lang="en-US" dirty="0" smtClean="0"/>
              <a:t>Standard RJ45 connector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EtherCAT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216" y="2133600"/>
            <a:ext cx="7772400" cy="3091510"/>
          </a:xfrm>
        </p:spPr>
        <p:txBody>
          <a:bodyPr/>
          <a:lstStyle/>
          <a:p>
            <a:r>
              <a:rPr lang="en-US" dirty="0" smtClean="0"/>
              <a:t>Master/Slave communication model </a:t>
            </a:r>
          </a:p>
          <a:p>
            <a:r>
              <a:rPr lang="en-US" dirty="0" smtClean="0"/>
              <a:t>Processing data “on the fly” for cyclic data</a:t>
            </a:r>
          </a:p>
          <a:p>
            <a:r>
              <a:rPr lang="en-US" dirty="0" smtClean="0"/>
              <a:t>Mailbox communication for acyclic data</a:t>
            </a:r>
          </a:p>
          <a:p>
            <a:r>
              <a:rPr lang="en-US" dirty="0" smtClean="0"/>
              <a:t>Synchronization – Distributed Clocks (DC)</a:t>
            </a:r>
          </a:p>
          <a:p>
            <a:r>
              <a:rPr lang="en-US" dirty="0" smtClean="0"/>
              <a:t>Flexible topology</a:t>
            </a:r>
          </a:p>
          <a:p>
            <a:r>
              <a:rPr lang="en-US" dirty="0" smtClean="0"/>
              <a:t>Protocols </a:t>
            </a:r>
          </a:p>
          <a:p>
            <a:pPr lvl="1"/>
            <a:r>
              <a:rPr lang="en-US" sz="1600" dirty="0" smtClean="0"/>
              <a:t>CAN application protocol over EtherCAT (</a:t>
            </a:r>
            <a:r>
              <a:rPr lang="en-US" sz="1600" dirty="0" err="1" smtClean="0"/>
              <a:t>CoE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File </a:t>
            </a:r>
            <a:r>
              <a:rPr lang="en-US" sz="1600" dirty="0" smtClean="0"/>
              <a:t>transfer </a:t>
            </a:r>
            <a:r>
              <a:rPr lang="en-US" sz="1600" dirty="0" smtClean="0"/>
              <a:t>over EtherCAT(</a:t>
            </a:r>
            <a:r>
              <a:rPr lang="en-US" sz="1600" dirty="0" err="1" smtClean="0"/>
              <a:t>FoE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Servo drive profile over EtherCAT (</a:t>
            </a:r>
            <a:r>
              <a:rPr lang="en-US" sz="1600" dirty="0" err="1" smtClean="0"/>
              <a:t>SoE</a:t>
            </a:r>
            <a:r>
              <a:rPr lang="en-US" sz="1600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Master/Slave Communication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 descr="Image result for ethercat master to slave protoc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124200"/>
            <a:ext cx="54292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24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Data “on the fly”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data is extracted and inserted on the fly</a:t>
            </a:r>
          </a:p>
          <a:p>
            <a:pPr marL="685800" lvl="1"/>
            <a:r>
              <a:rPr lang="en-US" dirty="0">
                <a:hlinkClick r:id="rId3"/>
              </a:rPr>
              <a:t>https://en.wikipedia.org/wiki/File:EthercatOperatingPrinciple.webm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EtherCAT Network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1825" y="5847707"/>
            <a:ext cx="7772400" cy="411480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Star</a:t>
            </a:r>
            <a:endParaRPr lang="en-US" dirty="0"/>
          </a:p>
          <a:p>
            <a:endParaRPr lang="en-US" dirty="0"/>
          </a:p>
        </p:txBody>
      </p:sp>
      <p:pic>
        <p:nvPicPr>
          <p:cNvPr id="8194" name="Picture 2" descr="Image result for ethercat network top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" y="1905000"/>
            <a:ext cx="6905625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88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EtherCAT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sz="1400" dirty="0" smtClean="0"/>
              <a:t>Initial state after switching on </a:t>
            </a:r>
          </a:p>
          <a:p>
            <a:pPr lvl="1"/>
            <a:r>
              <a:rPr lang="en-US" sz="1400" dirty="0" smtClean="0"/>
              <a:t>No mailbox and process data communication</a:t>
            </a:r>
          </a:p>
          <a:p>
            <a:r>
              <a:rPr lang="en-US" dirty="0" smtClean="0"/>
              <a:t>Pre-Operational(Pre-OP)</a:t>
            </a:r>
          </a:p>
          <a:p>
            <a:pPr lvl="1"/>
            <a:r>
              <a:rPr lang="en-US" sz="1400" dirty="0" smtClean="0"/>
              <a:t>Mailbox communication is possible </a:t>
            </a:r>
          </a:p>
          <a:p>
            <a:pPr lvl="1"/>
            <a:r>
              <a:rPr lang="en-US" sz="1400" dirty="0" smtClean="0"/>
              <a:t>No process data communication</a:t>
            </a:r>
          </a:p>
          <a:p>
            <a:r>
              <a:rPr lang="en-US" dirty="0" smtClean="0"/>
              <a:t>Safe-Operational(Safe-OP)</a:t>
            </a:r>
          </a:p>
          <a:p>
            <a:pPr lvl="1"/>
            <a:r>
              <a:rPr lang="en-US" sz="1400" dirty="0" smtClean="0"/>
              <a:t>Mailbox and process data communication is possible</a:t>
            </a:r>
          </a:p>
          <a:p>
            <a:pPr lvl="1"/>
            <a:r>
              <a:rPr lang="en-US" sz="1400" dirty="0" smtClean="0"/>
              <a:t>Only inputs are evaluated but outputs are in “safe” mode</a:t>
            </a:r>
          </a:p>
          <a:p>
            <a:r>
              <a:rPr lang="en-US" dirty="0" smtClean="0"/>
              <a:t>Operational (OP)</a:t>
            </a:r>
          </a:p>
          <a:p>
            <a:pPr lvl="1"/>
            <a:r>
              <a:rPr lang="en-US" sz="1400" dirty="0" smtClean="0"/>
              <a:t>Mailbox and process data communication is possible </a:t>
            </a:r>
          </a:p>
          <a:p>
            <a:pPr lvl="1"/>
            <a:r>
              <a:rPr lang="en-US" sz="1400" dirty="0" smtClean="0"/>
              <a:t>Inputs and outputs are valid</a:t>
            </a:r>
          </a:p>
          <a:p>
            <a:r>
              <a:rPr lang="en-US" dirty="0" smtClean="0"/>
              <a:t>Bootstrap</a:t>
            </a:r>
          </a:p>
          <a:p>
            <a:pPr lvl="1"/>
            <a:r>
              <a:rPr lang="en-US" sz="1400" dirty="0" err="1" smtClean="0"/>
              <a:t>FoE</a:t>
            </a:r>
            <a:endParaRPr lang="en-US" sz="1400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EtherCAT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Bt_EC_state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86025"/>
            <a:ext cx="44672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495117"/>
      </p:ext>
    </p:extLst>
  </p:cSld>
  <p:clrMapOvr>
    <a:masterClrMapping/>
  </p:clrMapOvr>
</p:sld>
</file>

<file path=ppt/theme/theme1.xml><?xml version="1.0" encoding="utf-8"?>
<a:theme xmlns:a="http://schemas.openxmlformats.org/drawingml/2006/main" name="2011 WWApps Meeting PJG 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39E1D5D7086D42BD914C359F8A6E93" ma:contentTypeVersion="5" ma:contentTypeDescription="Create a new document." ma:contentTypeScope="" ma:versionID="222b681621104c1d2f6276f03bbc5572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68ffb3d977147b32232e97e4d6287dd3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DC72C40-10E9-4FAB-AC46-E6413B7400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309DBC-4987-4181-9BDA-7A6B0D0569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087D605-1C6A-49B7-8714-BC80F87FA202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2011 WWApps Meeting PJG template</Template>
  <TotalTime>13676</TotalTime>
  <Words>568</Words>
  <Application>Microsoft Office PowerPoint</Application>
  <PresentationFormat>On-screen Show (4:3)</PresentationFormat>
  <Paragraphs>136</Paragraphs>
  <Slides>20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Franklin Gothic Condensed</vt:lpstr>
      <vt:lpstr>Arial</vt:lpstr>
      <vt:lpstr>Calibri</vt:lpstr>
      <vt:lpstr>Wingdings</vt:lpstr>
      <vt:lpstr>2011 WWApps Meeting PJG template</vt:lpstr>
      <vt:lpstr>Packager Shell Object</vt:lpstr>
      <vt:lpstr>EtherCAT  Communication  </vt:lpstr>
      <vt:lpstr>Overview</vt:lpstr>
      <vt:lpstr>Introduction</vt:lpstr>
      <vt:lpstr>EtherCAT Features</vt:lpstr>
      <vt:lpstr>Master/Slave Communication Model</vt:lpstr>
      <vt:lpstr>Processing Data “on the fly”</vt:lpstr>
      <vt:lpstr>EtherCAT Network Topology</vt:lpstr>
      <vt:lpstr>EtherCAT State Machine</vt:lpstr>
      <vt:lpstr>EtherCAT State Machine</vt:lpstr>
      <vt:lpstr>EtherCAT Master</vt:lpstr>
      <vt:lpstr>EtherCAT Master Architecture (Acontis)</vt:lpstr>
      <vt:lpstr>EtherCAT Slave Structure</vt:lpstr>
      <vt:lpstr>EtherCAT Slave Controller (ESC)</vt:lpstr>
      <vt:lpstr>Frame Processing in the ESC</vt:lpstr>
      <vt:lpstr>EtherCAT Slave Address</vt:lpstr>
      <vt:lpstr>Distributed Clocks (DC)</vt:lpstr>
      <vt:lpstr>Master Synchronization</vt:lpstr>
      <vt:lpstr>EtherCAT Network Configuration</vt:lpstr>
      <vt:lpstr>WinMax EtherCAT Architecture </vt:lpstr>
      <vt:lpstr>Resources</vt:lpstr>
    </vt:vector>
  </TitlesOfParts>
  <Company>Hurco Companies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RTX Green Screen Postmortem Debugging (WinDbg)</dc:title>
  <dc:creator>lius</dc:creator>
  <cp:lastModifiedBy>Cui, Ming</cp:lastModifiedBy>
  <cp:revision>482</cp:revision>
  <dcterms:created xsi:type="dcterms:W3CDTF">2011-11-29T14:18:50Z</dcterms:created>
  <dcterms:modified xsi:type="dcterms:W3CDTF">2017-05-11T13:24:53Z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0x0101003739E1D5D7086D42BD914C359F8A6E93</vt:lpwstr>
  </property>
</Properties>
</file>