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93" r:id="rId5"/>
    <p:sldId id="494" r:id="rId6"/>
    <p:sldId id="547" r:id="rId7"/>
    <p:sldId id="539" r:id="rId8"/>
    <p:sldId id="522" r:id="rId9"/>
    <p:sldId id="567" r:id="rId10"/>
    <p:sldId id="569" r:id="rId11"/>
    <p:sldId id="555" r:id="rId12"/>
    <p:sldId id="570" r:id="rId13"/>
    <p:sldId id="571" r:id="rId14"/>
    <p:sldId id="568" r:id="rId15"/>
    <p:sldId id="550" r:id="rId16"/>
    <p:sldId id="559" r:id="rId17"/>
    <p:sldId id="556" r:id="rId18"/>
    <p:sldId id="573" r:id="rId19"/>
    <p:sldId id="557" r:id="rId20"/>
    <p:sldId id="536" r:id="rId21"/>
    <p:sldId id="572" r:id="rId22"/>
    <p:sldId id="574" r:id="rId23"/>
    <p:sldId id="575" r:id="rId24"/>
    <p:sldId id="538" r:id="rId25"/>
    <p:sldId id="546" r:id="rId26"/>
    <p:sldId id="560" r:id="rId27"/>
    <p:sldId id="561" r:id="rId28"/>
    <p:sldId id="562" r:id="rId29"/>
    <p:sldId id="563" r:id="rId30"/>
    <p:sldId id="565" r:id="rId31"/>
    <p:sldId id="566" r:id="rId32"/>
    <p:sldId id="564" r:id="rId33"/>
    <p:sldId id="553" r:id="rId34"/>
    <p:sldId id="554" r:id="rId35"/>
    <p:sldId id="532" r:id="rId36"/>
  </p:sldIdLst>
  <p:sldSz cx="9144000" cy="6858000" type="screen4x3"/>
  <p:notesSz cx="6900863" cy="9291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9364" autoAdjust="0"/>
  </p:normalViewPr>
  <p:slideViewPr>
    <p:cSldViewPr>
      <p:cViewPr varScale="1">
        <p:scale>
          <a:sx n="116" d="100"/>
          <a:sy n="116" d="100"/>
        </p:scale>
        <p:origin x="12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82"/>
    </p:cViewPr>
  </p:sorterViewPr>
  <p:notesViewPr>
    <p:cSldViewPr>
      <p:cViewPr varScale="1">
        <p:scale>
          <a:sx n="60" d="100"/>
          <a:sy n="60" d="100"/>
        </p:scale>
        <p:origin x="-1646" y="-67"/>
      </p:cViewPr>
      <p:guideLst>
        <p:guide orient="horz" pos="2927"/>
        <p:guide pos="217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8425" y="0"/>
            <a:ext cx="29908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88C3E-2A1B-496C-A081-A99A653D0BDD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8425" y="8824913"/>
            <a:ext cx="299085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04357-C45D-4809-9FB5-3C9D6E5796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850" cy="465138"/>
          </a:xfrm>
          <a:prstGeom prst="rect">
            <a:avLst/>
          </a:prstGeom>
        </p:spPr>
        <p:txBody>
          <a:bodyPr vert="horz" wrap="square" lIns="92522" tIns="46262" rIns="92522" bIns="462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10013" y="0"/>
            <a:ext cx="2989262" cy="465138"/>
          </a:xfrm>
          <a:prstGeom prst="rect">
            <a:avLst/>
          </a:prstGeom>
        </p:spPr>
        <p:txBody>
          <a:bodyPr vert="horz" wrap="square" lIns="92522" tIns="46262" rIns="92522" bIns="462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46F11D-A424-4219-8DFF-03611C6EE3B4}" type="datetimeFigureOut">
              <a:rPr lang="en-US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696913"/>
            <a:ext cx="4643437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2" tIns="46262" rIns="92522" bIns="46262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0563" y="4413250"/>
            <a:ext cx="5519737" cy="4181475"/>
          </a:xfrm>
          <a:prstGeom prst="rect">
            <a:avLst/>
          </a:prstGeom>
        </p:spPr>
        <p:txBody>
          <a:bodyPr vert="horz" lIns="92522" tIns="46262" rIns="92522" bIns="462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2990850" cy="465137"/>
          </a:xfrm>
          <a:prstGeom prst="rect">
            <a:avLst/>
          </a:prstGeom>
        </p:spPr>
        <p:txBody>
          <a:bodyPr vert="horz" wrap="square" lIns="92522" tIns="46262" rIns="92522" bIns="462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10013" y="8824913"/>
            <a:ext cx="2989262" cy="465137"/>
          </a:xfrm>
          <a:prstGeom prst="rect">
            <a:avLst/>
          </a:prstGeom>
        </p:spPr>
        <p:txBody>
          <a:bodyPr vert="horz" wrap="square" lIns="92522" tIns="46262" rIns="92522" bIns="462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95165A-3DF9-4DF5-A024-7971D4E49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13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1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5165A-3DF9-4DF5-A024-7971D4E495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66800" y="395288"/>
            <a:ext cx="685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dirty="0">
                <a:solidFill>
                  <a:schemeClr val="bg1"/>
                </a:solidFill>
                <a:latin typeface="Franklin Gothic Condensed" pitchFamily="34" charset="0"/>
              </a:rPr>
              <a:t>HURCO COMPANIES, INC.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990600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-25400" y="0"/>
            <a:ext cx="9169400" cy="6858000"/>
            <a:chOff x="-26125" y="0"/>
            <a:chExt cx="9170125" cy="5143500"/>
          </a:xfrm>
        </p:grpSpPr>
        <p:pic>
          <p:nvPicPr>
            <p:cNvPr id="10" name="Picture 9" descr="P:\Braun Machinery\IMTS Presentation Materials\IMAGE UPDATES\2010 hurco blue background gradient banner.jp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 rot="10800000">
              <a:off x="-723" y="0"/>
              <a:ext cx="9144723" cy="838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1" descr="P:\Braun Machinery\IMTS Presentation Materials\IMAGE UPDATES\2010 hurco blue background gradient banner.jpg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26125" y="4890734"/>
              <a:ext cx="9170125" cy="252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2" descr="White-Hurco-logo.gif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381000" y="285750"/>
              <a:ext cx="1828800" cy="291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co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/>
          </p:cNvSpPr>
          <p:nvPr/>
        </p:nvSpPr>
        <p:spPr>
          <a:xfrm>
            <a:off x="1210733" y="6477000"/>
            <a:ext cx="7247467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r"/>
                <a:tab pos="6858000" algn="l"/>
              </a:tabLst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Confidential	</a:t>
            </a:r>
            <a:fld id="{C91B81D3-D9A7-4711-9B67-4FFD04C8FBA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657600" algn="r"/>
                  <a:tab pos="6858000" algn="l"/>
                </a:tabLst>
                <a:defRPr/>
              </a:pPr>
              <a:t>1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990600" y="3505200"/>
            <a:ext cx="7543800" cy="762000"/>
          </a:xfrm>
        </p:spPr>
        <p:txBody>
          <a:bodyPr/>
          <a:lstStyle/>
          <a:p>
            <a:r>
              <a:rPr lang="en-US" dirty="0" smtClean="0"/>
              <a:t>EtherCAT  </a:t>
            </a:r>
            <a:r>
              <a:rPr lang="en-US" dirty="0" err="1" smtClean="0"/>
              <a:t>SoE</a:t>
            </a:r>
            <a:r>
              <a:rPr lang="en-US" dirty="0" smtClean="0"/>
              <a:t> &amp; </a:t>
            </a:r>
            <a:r>
              <a:rPr lang="en-US" dirty="0" err="1" smtClean="0"/>
              <a:t>FoE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Procedure Command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71135"/>
            <a:ext cx="6477000" cy="4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Internal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Mode(PM)</a:t>
            </a:r>
          </a:p>
          <a:p>
            <a:pPr lvl="1"/>
            <a:r>
              <a:rPr lang="en-US" dirty="0" smtClean="0"/>
              <a:t>Allows writing to all drive parameters which are not password-protected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 smtClean="0"/>
              <a:t>Operating Mode(OM)</a:t>
            </a:r>
          </a:p>
          <a:p>
            <a:pPr marL="800100" lvl="1"/>
            <a:r>
              <a:rPr lang="en-US" dirty="0" smtClean="0"/>
              <a:t>Only allows writing to all drive parameters which can be changed in operation</a:t>
            </a:r>
          </a:p>
          <a:p>
            <a:pPr marL="800100" lvl="1"/>
            <a:endParaRPr lang="en-US" dirty="0" smtClean="0"/>
          </a:p>
          <a:p>
            <a:r>
              <a:rPr lang="en-US" dirty="0" smtClean="0"/>
              <a:t>Procedure commands</a:t>
            </a:r>
          </a:p>
          <a:p>
            <a:pPr lvl="1"/>
            <a:r>
              <a:rPr lang="en-US" dirty="0" smtClean="0"/>
              <a:t>S-0-0420, C0400 Activate parameterization level</a:t>
            </a:r>
          </a:p>
          <a:p>
            <a:pPr lvl="1"/>
            <a:r>
              <a:rPr lang="en-US" dirty="0" smtClean="0"/>
              <a:t>S-0-0422, C0200 Exit parameterization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and Device State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5721642" cy="47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Word S-0-0134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57400"/>
            <a:ext cx="8477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 S-0-0135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4362"/>
            <a:ext cx="6705600" cy="46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Control State Machine</a:t>
            </a:r>
            <a:endParaRPr lang="en-US" dirty="0"/>
          </a:p>
        </p:txBody>
      </p:sp>
      <p:pic>
        <p:nvPicPr>
          <p:cNvPr id="9" name="Content Placeholder 8" descr="V18Functions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9" r="30209"/>
          <a:stretch/>
        </p:blipFill>
        <p:spPr>
          <a:xfrm>
            <a:off x="3124200" y="1981200"/>
            <a:ext cx="2895600" cy="4114800"/>
          </a:xfrm>
        </p:spPr>
      </p:pic>
    </p:spTree>
    <p:extLst>
      <p:ext uri="{BB962C8B-B14F-4D97-AF65-F5344CB8AC3E}">
        <p14:creationId xmlns:p14="http://schemas.microsoft.com/office/powerpoint/2010/main" val="6630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up to 8 different operation modes</a:t>
            </a:r>
          </a:p>
          <a:p>
            <a:pPr lvl="1"/>
            <a:r>
              <a:rPr lang="en-US" dirty="0" smtClean="0"/>
              <a:t>Primary operation mode </a:t>
            </a:r>
          </a:p>
          <a:p>
            <a:pPr lvl="1"/>
            <a:r>
              <a:rPr lang="en-US" dirty="0" smtClean="0"/>
              <a:t>Secondary operation mode 1 to 7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Device control modes</a:t>
            </a:r>
          </a:p>
          <a:p>
            <a:pPr lvl="1"/>
            <a:r>
              <a:rPr lang="en-US" dirty="0" smtClean="0"/>
              <a:t>Torque/force control</a:t>
            </a:r>
          </a:p>
          <a:p>
            <a:pPr lvl="1"/>
            <a:r>
              <a:rPr lang="en-US" dirty="0" smtClean="0"/>
              <a:t>Velocity control</a:t>
            </a:r>
          </a:p>
          <a:p>
            <a:pPr lvl="1"/>
            <a:r>
              <a:rPr lang="en-US" dirty="0" smtClean="0"/>
              <a:t>Position control</a:t>
            </a:r>
          </a:p>
          <a:p>
            <a:pPr lvl="1"/>
            <a:r>
              <a:rPr lang="en-US" dirty="0" smtClean="0"/>
              <a:t>Synchronization modes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Velocity Control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1" y="2819400"/>
            <a:ext cx="851176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Command Value: S-0-0036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613660"/>
            <a:ext cx="777240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Power section</a:t>
            </a:r>
          </a:p>
          <a:p>
            <a:pPr lvl="1"/>
            <a:r>
              <a:rPr lang="en-US" dirty="0" smtClean="0"/>
              <a:t>Control section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Drive Firmware</a:t>
            </a:r>
          </a:p>
          <a:p>
            <a:pPr lvl="1"/>
            <a:r>
              <a:rPr lang="en-US" dirty="0" smtClean="0"/>
              <a:t>MPB - Single-axis with basic performance and functionality</a:t>
            </a:r>
          </a:p>
          <a:p>
            <a:pPr lvl="1"/>
            <a:r>
              <a:rPr lang="en-US" dirty="0" smtClean="0"/>
              <a:t>MPM - Double-axis drive </a:t>
            </a:r>
            <a:r>
              <a:rPr lang="en-US" dirty="0"/>
              <a:t>with basic performance and functionality</a:t>
            </a:r>
            <a:endParaRPr lang="en-US" dirty="0" smtClean="0"/>
          </a:p>
          <a:p>
            <a:pPr lvl="1"/>
            <a:r>
              <a:rPr lang="en-US" dirty="0" smtClean="0"/>
              <a:t>Multiple communication protocols are supported</a:t>
            </a:r>
          </a:p>
          <a:p>
            <a:pPr lvl="1"/>
            <a:r>
              <a:rPr lang="en-US" dirty="0" smtClean="0"/>
              <a:t>Licensed functional packages</a:t>
            </a:r>
          </a:p>
          <a:p>
            <a:pPr lvl="1"/>
            <a:r>
              <a:rPr lang="en-US" dirty="0" err="1" smtClean="0"/>
              <a:t>SoE</a:t>
            </a:r>
            <a:r>
              <a:rPr lang="en-US" dirty="0" smtClean="0"/>
              <a:t> is our default communication protocol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6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 txBox="1">
            <a:spLocks/>
          </p:cNvSpPr>
          <p:nvPr/>
        </p:nvSpPr>
        <p:spPr>
          <a:xfrm>
            <a:off x="1210733" y="6477000"/>
            <a:ext cx="7247467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r"/>
                <a:tab pos="6858000" algn="l"/>
              </a:tabLst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Confidential	</a:t>
            </a:r>
            <a:fld id="{C91B81D3-D9A7-4711-9B67-4FFD04C8FBAB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657600" algn="r"/>
                  <a:tab pos="6858000" algn="l"/>
                </a:tabLst>
                <a:defRPr/>
              </a:pPr>
              <a:t>2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EtherCAT Communication Review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SoE</a:t>
            </a:r>
            <a:r>
              <a:rPr lang="en-US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dirty="0" err="1" smtClean="0"/>
              <a:t>Sercos</a:t>
            </a:r>
            <a:r>
              <a:rPr lang="en-US" dirty="0" smtClean="0"/>
              <a:t> Basics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err="1" smtClean="0"/>
              <a:t>FoE</a:t>
            </a:r>
            <a:r>
              <a:rPr lang="en-US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Resources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34746"/>
            <a:ext cx="2362200" cy="4061254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4" y="2034746"/>
            <a:ext cx="2867710" cy="40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MPM AT1 Mapping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93678"/>
            <a:ext cx="7772400" cy="40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MPM AT2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2" y="1905000"/>
            <a:ext cx="8695238" cy="4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MPM MDT1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28787"/>
            <a:ext cx="8734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Rexroth </a:t>
            </a:r>
            <a:r>
              <a:rPr lang="en-US" dirty="0" err="1" smtClean="0"/>
              <a:t>IndraDrive</a:t>
            </a:r>
            <a:r>
              <a:rPr lang="en-US" dirty="0" smtClean="0"/>
              <a:t> MPM MDT2 Mapping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11" y="1981200"/>
            <a:ext cx="77489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8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Access over EtherCAT</a:t>
            </a:r>
          </a:p>
          <a:p>
            <a:pPr lvl="1"/>
            <a:r>
              <a:rPr lang="en-US" dirty="0" err="1" smtClean="0"/>
              <a:t>FoE</a:t>
            </a:r>
            <a:r>
              <a:rPr lang="en-US" dirty="0" smtClean="0"/>
              <a:t> file download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Firmware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Drive parameter file </a:t>
            </a:r>
          </a:p>
          <a:p>
            <a:pPr lvl="2">
              <a:buFont typeface="Arial" panose="020B0604020202020204" pitchFamily="34" charset="0"/>
              <a:buChar char="-"/>
            </a:pPr>
            <a:endParaRPr lang="en-US" dirty="0" smtClean="0"/>
          </a:p>
          <a:p>
            <a:pPr marL="685800" lvl="1"/>
            <a:r>
              <a:rPr lang="en-US" dirty="0" err="1" smtClean="0"/>
              <a:t>FoE</a:t>
            </a:r>
            <a:r>
              <a:rPr lang="en-US" dirty="0" smtClean="0"/>
              <a:t> file upload</a:t>
            </a:r>
          </a:p>
        </p:txBody>
      </p:sp>
    </p:spTree>
    <p:extLst>
      <p:ext uri="{BB962C8B-B14F-4D97-AF65-F5344CB8AC3E}">
        <p14:creationId xmlns:p14="http://schemas.microsoft.com/office/powerpoint/2010/main" val="195501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FoE</a:t>
            </a:r>
            <a:r>
              <a:rPr lang="en-US" dirty="0" smtClean="0"/>
              <a:t> File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148" y="1981200"/>
            <a:ext cx="52357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0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FoE</a:t>
            </a:r>
            <a:r>
              <a:rPr lang="en-US" dirty="0" smtClean="0"/>
              <a:t> File Download with Busy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76400"/>
            <a:ext cx="51244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03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FoE</a:t>
            </a:r>
            <a:r>
              <a:rPr lang="en-US" dirty="0" smtClean="0"/>
              <a:t> Download with Error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38400"/>
            <a:ext cx="5133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41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FoE</a:t>
            </a:r>
            <a:r>
              <a:rPr lang="en-US" dirty="0" smtClean="0"/>
              <a:t> File Upload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660" y="1981200"/>
            <a:ext cx="567667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Communication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16" y="2133600"/>
            <a:ext cx="7772400" cy="3091510"/>
          </a:xfrm>
        </p:spPr>
        <p:txBody>
          <a:bodyPr/>
          <a:lstStyle/>
          <a:p>
            <a:r>
              <a:rPr lang="en-US" dirty="0" smtClean="0"/>
              <a:t>Master/Slave communication model </a:t>
            </a:r>
          </a:p>
          <a:p>
            <a:r>
              <a:rPr lang="en-US" dirty="0" smtClean="0"/>
              <a:t>Processing data “on the fly” for cyclic data</a:t>
            </a:r>
          </a:p>
          <a:p>
            <a:r>
              <a:rPr lang="en-US" dirty="0" smtClean="0"/>
              <a:t>Mailbox communication for acyclic data</a:t>
            </a:r>
          </a:p>
          <a:p>
            <a:r>
              <a:rPr lang="en-US" dirty="0" smtClean="0"/>
              <a:t>Synchronization – Distributed Clocks (DC)</a:t>
            </a:r>
          </a:p>
          <a:p>
            <a:r>
              <a:rPr lang="en-US" dirty="0" smtClean="0"/>
              <a:t>EtherCAT State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WinMax</a:t>
            </a:r>
            <a:r>
              <a:rPr lang="en-US" dirty="0" smtClean="0"/>
              <a:t> Servo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682" y="2130508"/>
            <a:ext cx="1488983" cy="1141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EcatMaster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236451" y="2130509"/>
            <a:ext cx="762000" cy="294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SGDV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998451" y="2130509"/>
            <a:ext cx="762000" cy="2945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60451" y="2130509"/>
            <a:ext cx="762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RMB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522451" y="2130509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Mitsubishi J4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238509" y="2400561"/>
            <a:ext cx="1521941" cy="2633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Yaskawa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236450" y="2968709"/>
            <a:ext cx="5567233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EcatSlave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514080" y="2135667"/>
            <a:ext cx="1530690" cy="316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RexIndraDrv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219199" y="3673043"/>
            <a:ext cx="7086601" cy="8088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1851453" y="3956732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373394" y="3956732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895335" y="3956732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FoE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417276" y="3956732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1219198" y="4492193"/>
            <a:ext cx="7086601" cy="8582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828800" y="4888637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Mailbox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350741" y="4888637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 Data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72682" y="4888637"/>
            <a:ext cx="1680518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Distributed Clocks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219198" y="4501460"/>
            <a:ext cx="2131543" cy="2852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Acontis</a:t>
            </a:r>
            <a:r>
              <a:rPr lang="en-US" sz="1600" dirty="0" smtClean="0"/>
              <a:t> Master Stack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1210184" y="5731472"/>
            <a:ext cx="7082482" cy="364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NIC Driver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6553200" y="4888637"/>
            <a:ext cx="152194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Master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232331" y="3685147"/>
            <a:ext cx="1739469" cy="228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EtherCAT Library</a:t>
            </a:r>
            <a:endParaRPr lang="en-US" sz="1600" dirty="0"/>
          </a:p>
        </p:txBody>
      </p:sp>
      <p:sp>
        <p:nvSpPr>
          <p:cNvPr id="32" name="Up-Down Arrow 31"/>
          <p:cNvSpPr/>
          <p:nvPr/>
        </p:nvSpPr>
        <p:spPr>
          <a:xfrm>
            <a:off x="4541360" y="4282127"/>
            <a:ext cx="210065" cy="399538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4540328" y="5342231"/>
            <a:ext cx="210065" cy="381001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4541359" y="3268351"/>
            <a:ext cx="210065" cy="399538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12276" y="2400562"/>
            <a:ext cx="1528630" cy="2633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Rexroth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943600" y="2130509"/>
            <a:ext cx="860085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EcatIO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238509" y="2663909"/>
            <a:ext cx="4705091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EcatServo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3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Library Class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404" y="1981200"/>
            <a:ext cx="61891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Sercos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http://www.sercos.com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User Manuals</a:t>
            </a:r>
            <a:endParaRPr lang="en-US" sz="1200" dirty="0" smtClean="0"/>
          </a:p>
          <a:p>
            <a:pPr marL="800100" lvl="1"/>
            <a:r>
              <a:rPr lang="en-US" dirty="0" smtClean="0"/>
              <a:t>Rexroth Indra Drive</a:t>
            </a:r>
          </a:p>
          <a:p>
            <a:pPr marL="800100" lvl="1"/>
            <a:r>
              <a:rPr lang="en-US" dirty="0" smtClean="0"/>
              <a:t>Rexroth </a:t>
            </a:r>
            <a:r>
              <a:rPr lang="en-US" dirty="0" err="1" smtClean="0"/>
              <a:t>IndraWorks</a:t>
            </a:r>
            <a:r>
              <a:rPr lang="en-US" dirty="0" smtClean="0"/>
              <a:t> help manual </a:t>
            </a:r>
          </a:p>
          <a:p>
            <a:pPr marL="800100" lvl="1"/>
            <a:endParaRPr lang="en-US" dirty="0"/>
          </a:p>
          <a:p>
            <a:r>
              <a:rPr lang="en-US" dirty="0" smtClean="0"/>
              <a:t>Developer’s Corner</a:t>
            </a:r>
          </a:p>
          <a:p>
            <a:pPr lvl="1"/>
            <a:r>
              <a:rPr lang="en-US" dirty="0" smtClean="0"/>
              <a:t>RT\EtherCAT Technology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EtherCAT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Bt_EC_state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6025"/>
            <a:ext cx="44672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Servo Drive Profile or </a:t>
            </a:r>
            <a:r>
              <a:rPr lang="en-US" dirty="0" err="1" smtClean="0"/>
              <a:t>Sercos</a:t>
            </a:r>
            <a:r>
              <a:rPr lang="en-US" dirty="0" smtClean="0"/>
              <a:t> over EtherCAT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Sercos</a:t>
            </a:r>
            <a:endParaRPr lang="en-US" dirty="0" smtClean="0"/>
          </a:p>
          <a:p>
            <a:pPr lvl="1"/>
            <a:r>
              <a:rPr lang="en-US" b="1" dirty="0" smtClean="0"/>
              <a:t>Se</a:t>
            </a:r>
            <a:r>
              <a:rPr lang="en-US" dirty="0" smtClean="0"/>
              <a:t>rial </a:t>
            </a:r>
            <a:r>
              <a:rPr lang="en-US" b="1" dirty="0" smtClean="0"/>
              <a:t>r</a:t>
            </a:r>
            <a:r>
              <a:rPr lang="en-US" dirty="0" smtClean="0"/>
              <a:t>eal-time </a:t>
            </a:r>
            <a:r>
              <a:rPr lang="en-US" b="1" dirty="0" smtClean="0"/>
              <a:t>co</a:t>
            </a:r>
            <a:r>
              <a:rPr lang="en-US" dirty="0" smtClean="0"/>
              <a:t>mmunication </a:t>
            </a:r>
            <a:r>
              <a:rPr lang="en-US" b="1" dirty="0" smtClean="0"/>
              <a:t>s</a:t>
            </a:r>
            <a:r>
              <a:rPr lang="en-US" dirty="0" smtClean="0"/>
              <a:t>ystem</a:t>
            </a:r>
          </a:p>
          <a:p>
            <a:pPr lvl="1"/>
            <a:r>
              <a:rPr lang="en-US" dirty="0" smtClean="0"/>
              <a:t>Cyclic data channel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Process data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AT(Amplifier Telegram)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MDT(Master Data Telegram)</a:t>
            </a:r>
          </a:p>
          <a:p>
            <a:pPr lvl="1"/>
            <a:r>
              <a:rPr lang="en-US" dirty="0" smtClean="0"/>
              <a:t>Acyclic data channel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Read/Write parameters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en-US" dirty="0" smtClean="0"/>
              <a:t>Procedure commands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SoE</a:t>
            </a:r>
            <a:r>
              <a:rPr lang="en-US" dirty="0" smtClean="0"/>
              <a:t> Communication Phases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23768"/>
            <a:ext cx="7142519" cy="4114800"/>
          </a:xfrm>
        </p:spPr>
      </p:pic>
    </p:spTree>
    <p:extLst>
      <p:ext uri="{BB962C8B-B14F-4D97-AF65-F5344CB8AC3E}">
        <p14:creationId xmlns:p14="http://schemas.microsoft.com/office/powerpoint/2010/main" val="15560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Sercos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 data are mapped to parameters</a:t>
            </a:r>
          </a:p>
          <a:p>
            <a:r>
              <a:rPr lang="en-US" dirty="0" smtClean="0"/>
              <a:t>Parameters are used for: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Triggering and controlling drive functions and commands</a:t>
            </a:r>
          </a:p>
          <a:p>
            <a:pPr lvl="1"/>
            <a:r>
              <a:rPr lang="en-US" dirty="0" smtClean="0"/>
              <a:t>Exchanging data between master and slaves</a:t>
            </a:r>
          </a:p>
          <a:p>
            <a:r>
              <a:rPr lang="en-US" dirty="0" smtClean="0"/>
              <a:t>Parameters can be identified via IDNs</a:t>
            </a:r>
          </a:p>
          <a:p>
            <a:r>
              <a:rPr lang="en-US" dirty="0" smtClean="0"/>
              <a:t>Two types of parameters</a:t>
            </a:r>
          </a:p>
          <a:p>
            <a:pPr lvl="1"/>
            <a:r>
              <a:rPr lang="en-US" dirty="0" smtClean="0"/>
              <a:t>Standard parameters (S parameters)</a:t>
            </a:r>
          </a:p>
          <a:p>
            <a:pPr lvl="1"/>
            <a:r>
              <a:rPr lang="en-US" dirty="0" smtClean="0"/>
              <a:t>Product specific parameters (P parameters)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Sercos</a:t>
            </a:r>
            <a:r>
              <a:rPr lang="en-US" dirty="0" smtClean="0"/>
              <a:t> IDNs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</a:t>
            </a:r>
            <a:r>
              <a:rPr lang="en-US" dirty="0" smtClean="0"/>
              <a:t>entification </a:t>
            </a:r>
            <a:r>
              <a:rPr lang="en-US" b="1" dirty="0" smtClean="0"/>
              <a:t>N</a:t>
            </a:r>
            <a:r>
              <a:rPr lang="en-US" dirty="0" smtClean="0"/>
              <a:t>umbers</a:t>
            </a:r>
          </a:p>
          <a:p>
            <a:pPr lvl="1"/>
            <a:r>
              <a:rPr lang="en-US" dirty="0" smtClean="0"/>
              <a:t>Every IDN has an associated data block</a:t>
            </a:r>
          </a:p>
          <a:p>
            <a:pPr lvl="1"/>
            <a:r>
              <a:rPr lang="en-US" dirty="0" smtClean="0"/>
              <a:t>A data block consists of seven elements</a:t>
            </a:r>
          </a:p>
          <a:p>
            <a:pPr lvl="2"/>
            <a:r>
              <a:rPr lang="en-US" dirty="0" err="1" smtClean="0"/>
              <a:t>IDNumber</a:t>
            </a:r>
            <a:endParaRPr lang="en-US" dirty="0" smtClean="0"/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Attribute</a:t>
            </a:r>
          </a:p>
          <a:p>
            <a:pPr lvl="2"/>
            <a:r>
              <a:rPr lang="en-US" dirty="0" smtClean="0"/>
              <a:t>Unit</a:t>
            </a:r>
          </a:p>
          <a:p>
            <a:pPr lvl="2"/>
            <a:r>
              <a:rPr lang="en-US" dirty="0" smtClean="0"/>
              <a:t>Minimum input</a:t>
            </a:r>
          </a:p>
          <a:p>
            <a:pPr lvl="2"/>
            <a:r>
              <a:rPr lang="en-US" dirty="0" smtClean="0"/>
              <a:t>Maximum input</a:t>
            </a:r>
          </a:p>
          <a:p>
            <a:pPr lvl="2"/>
            <a:r>
              <a:rPr lang="en-US" dirty="0" smtClean="0"/>
              <a:t>Operation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Sercos</a:t>
            </a:r>
            <a:r>
              <a:rPr lang="en-US" dirty="0" smtClean="0"/>
              <a:t> Procedure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are used to activate and control complex functions or monitoring features</a:t>
            </a:r>
          </a:p>
          <a:p>
            <a:pPr lvl="1"/>
            <a:r>
              <a:rPr lang="en-US" dirty="0" smtClean="0"/>
              <a:t>Drive control commands</a:t>
            </a:r>
          </a:p>
          <a:p>
            <a:pPr lvl="1"/>
            <a:r>
              <a:rPr lang="en-US" dirty="0" smtClean="0"/>
              <a:t>Monitor commands</a:t>
            </a:r>
          </a:p>
          <a:p>
            <a:pPr lvl="1"/>
            <a:r>
              <a:rPr lang="en-US" dirty="0" smtClean="0"/>
              <a:t>Administration commands</a:t>
            </a:r>
          </a:p>
          <a:p>
            <a:r>
              <a:rPr lang="en-US" dirty="0" smtClean="0"/>
              <a:t>Each command is assigned to a parameter</a:t>
            </a:r>
          </a:p>
          <a:p>
            <a:r>
              <a:rPr lang="en-US" dirty="0" smtClean="0"/>
              <a:t>Master can start, interrupt and clear a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 WWApps Meeting PJG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9E1D5D7086D42BD914C359F8A6E93" ma:contentTypeVersion="5" ma:contentTypeDescription="Create a new document." ma:contentTypeScope="" ma:versionID="222b681621104c1d2f6276f03bbc557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68ffb3d977147b32232e97e4d6287dd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7D605-1C6A-49B7-8714-BC80F87FA202}">
  <ds:schemaRefs>
    <ds:schemaRef ds:uri="http://purl.org/dc/terms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1309DBC-4987-4181-9BDA-7A6B0D056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DC72C40-10E9-4FAB-AC46-E6413B740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2011 WWApps Meeting PJG template</Template>
  <TotalTime>16285</TotalTime>
  <Words>458</Words>
  <Application>Microsoft Office PowerPoint</Application>
  <PresentationFormat>On-screen Show (4:3)</PresentationFormat>
  <Paragraphs>156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Franklin Gothic Condensed</vt:lpstr>
      <vt:lpstr>Wingdings</vt:lpstr>
      <vt:lpstr>2011 WWApps Meeting PJG template</vt:lpstr>
      <vt:lpstr>EtherCAT  SoE &amp; FoE </vt:lpstr>
      <vt:lpstr>Overview</vt:lpstr>
      <vt:lpstr>EtherCAT Communication Review</vt:lpstr>
      <vt:lpstr>EtherCAT State Machine</vt:lpstr>
      <vt:lpstr>SoE </vt:lpstr>
      <vt:lpstr>SoE Communication Phases</vt:lpstr>
      <vt:lpstr>Sercos Parameters</vt:lpstr>
      <vt:lpstr>Sercos IDNs</vt:lpstr>
      <vt:lpstr>Sercos Procedure Commands</vt:lpstr>
      <vt:lpstr>A Procedure Command Example</vt:lpstr>
      <vt:lpstr>Device Internal State Machine</vt:lpstr>
      <vt:lpstr>Communication and Device State Machines</vt:lpstr>
      <vt:lpstr>Control Word S-0-0134</vt:lpstr>
      <vt:lpstr>Status Word S-0-0135</vt:lpstr>
      <vt:lpstr>Device Control State Machine</vt:lpstr>
      <vt:lpstr>Operation Modes</vt:lpstr>
      <vt:lpstr>Velocity Control</vt:lpstr>
      <vt:lpstr>Velocity Command Value: S-0-0036</vt:lpstr>
      <vt:lpstr>Rexroth IndraDrive </vt:lpstr>
      <vt:lpstr>Rexroth IndraDrive </vt:lpstr>
      <vt:lpstr>Rexroth IndraDrive MPM AT1 Mapping </vt:lpstr>
      <vt:lpstr>Rexroth IndraDrive MPM AT2 Mapping </vt:lpstr>
      <vt:lpstr>Rexroth IndraDrive MPM MDT1 Mapping </vt:lpstr>
      <vt:lpstr>Rexroth IndraDrive MPM MDT2 Mapping</vt:lpstr>
      <vt:lpstr>FoE</vt:lpstr>
      <vt:lpstr>FoE File Download</vt:lpstr>
      <vt:lpstr>FoE File Download with Busy</vt:lpstr>
      <vt:lpstr>FoE Download with Error</vt:lpstr>
      <vt:lpstr>FoE File Upload</vt:lpstr>
      <vt:lpstr>WinMax Servo Layer</vt:lpstr>
      <vt:lpstr>EtherCAT Library Class Structure</vt:lpstr>
      <vt:lpstr>Resources</vt:lpstr>
    </vt:vector>
  </TitlesOfParts>
  <Company>Hurco Companies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RTX Green Screen Postmortem Debugging (WinDbg)</dc:title>
  <dc:creator>lius</dc:creator>
  <cp:lastModifiedBy>Koers, Gary</cp:lastModifiedBy>
  <cp:revision>629</cp:revision>
  <dcterms:created xsi:type="dcterms:W3CDTF">2011-11-29T14:18:50Z</dcterms:created>
  <dcterms:modified xsi:type="dcterms:W3CDTF">2017-05-23T22:06:51Z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0x0101003739E1D5D7086D42BD914C359F8A6E93</vt:lpwstr>
  </property>
</Properties>
</file>