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66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108A-4699-4B48-87C6-9BE218314269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738F-ECC4-9B4D-832F-6D3F2485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48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108A-4699-4B48-87C6-9BE218314269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738F-ECC4-9B4D-832F-6D3F2485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108A-4699-4B48-87C6-9BE218314269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738F-ECC4-9B4D-832F-6D3F2485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08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108A-4699-4B48-87C6-9BE218314269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738F-ECC4-9B4D-832F-6D3F2485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25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108A-4699-4B48-87C6-9BE218314269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738F-ECC4-9B4D-832F-6D3F2485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8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108A-4699-4B48-87C6-9BE218314269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738F-ECC4-9B4D-832F-6D3F2485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2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108A-4699-4B48-87C6-9BE218314269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738F-ECC4-9B4D-832F-6D3F2485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57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108A-4699-4B48-87C6-9BE218314269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738F-ECC4-9B4D-832F-6D3F2485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34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108A-4699-4B48-87C6-9BE218314269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738F-ECC4-9B4D-832F-6D3F2485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9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108A-4699-4B48-87C6-9BE218314269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738F-ECC4-9B4D-832F-6D3F2485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64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108A-4699-4B48-87C6-9BE218314269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738F-ECC4-9B4D-832F-6D3F2485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87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6108A-4699-4B48-87C6-9BE218314269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B738F-ECC4-9B4D-832F-6D3F2485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7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oleObject" Target="../embeddings/oleObject3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0172" y="313414"/>
            <a:ext cx="270999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Representative</a:t>
            </a:r>
          </a:p>
          <a:p>
            <a:pPr algn="ctr"/>
            <a:r>
              <a:rPr lang="en-US" sz="3200" dirty="0"/>
              <a:t>Compound pic</a:t>
            </a:r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X examples</a:t>
            </a:r>
          </a:p>
          <a:p>
            <a:pPr algn="ctr"/>
            <a:r>
              <a:rPr lang="en-US" sz="3200" dirty="0"/>
              <a:t>Potent in vivo</a:t>
            </a:r>
          </a:p>
          <a:p>
            <a:pPr algn="ctr"/>
            <a:r>
              <a:rPr lang="en-US" sz="3200" dirty="0"/>
              <a:t>(key data)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65190" y="597778"/>
            <a:ext cx="383510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[Image of PfATP4]</a:t>
            </a:r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Mechanism of Action:</a:t>
            </a:r>
          </a:p>
          <a:p>
            <a:pPr algn="ctr"/>
            <a:r>
              <a:rPr lang="en-US" sz="3200" dirty="0"/>
              <a:t>PfATP4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6782" y="5235775"/>
            <a:ext cx="76203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All data public domain through open source consortium</a:t>
            </a:r>
          </a:p>
          <a:p>
            <a:pPr algn="ctr"/>
            <a:r>
              <a:rPr lang="en-US" sz="3200" dirty="0"/>
              <a:t>[OSM logo]</a:t>
            </a:r>
          </a:p>
        </p:txBody>
      </p:sp>
    </p:spTree>
    <p:extLst>
      <p:ext uri="{BB962C8B-B14F-4D97-AF65-F5344CB8AC3E}">
        <p14:creationId xmlns:p14="http://schemas.microsoft.com/office/powerpoint/2010/main" val="1743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9BAA98-1A3D-48BC-8CE4-58AC9F23E273}"/>
              </a:ext>
            </a:extLst>
          </p:cNvPr>
          <p:cNvSpPr/>
          <p:nvPr/>
        </p:nvSpPr>
        <p:spPr>
          <a:xfrm>
            <a:off x="3915982" y="4267052"/>
            <a:ext cx="4394580" cy="1505952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02E0DC8E-259B-45E3-A9C8-5C1B91D632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8455542"/>
              </p:ext>
            </p:extLst>
          </p:nvPr>
        </p:nvGraphicFramePr>
        <p:xfrm>
          <a:off x="833438" y="3219450"/>
          <a:ext cx="2471737" cy="338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CS ChemDraw Drawing" r:id="rId3" imgW="2062872" imgH="2825025" progId="ChemDraw.Document.6.0">
                  <p:embed/>
                </p:oleObj>
              </mc:Choice>
              <mc:Fallback>
                <p:oleObj name="CS ChemDraw Drawing" r:id="rId3" imgW="2062872" imgH="2825025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3438" y="3219450"/>
                        <a:ext cx="2471737" cy="3389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F7D23C60-BC18-4371-A351-A7E98B192E68}"/>
              </a:ext>
            </a:extLst>
          </p:cNvPr>
          <p:cNvGrpSpPr>
            <a:grpSpLocks noChangeAspect="1"/>
          </p:cNvGrpSpPr>
          <p:nvPr/>
        </p:nvGrpSpPr>
        <p:grpSpPr>
          <a:xfrm>
            <a:off x="912493" y="249237"/>
            <a:ext cx="2176266" cy="2814638"/>
            <a:chOff x="3865563" y="2468538"/>
            <a:chExt cx="2814637" cy="364260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FCE772F-125F-4A4B-B238-55BB772CD22E}"/>
                </a:ext>
              </a:extLst>
            </p:cNvPr>
            <p:cNvSpPr/>
            <p:nvPr/>
          </p:nvSpPr>
          <p:spPr>
            <a:xfrm>
              <a:off x="5699072" y="3049710"/>
              <a:ext cx="924808" cy="1009857"/>
            </a:xfrm>
            <a:prstGeom prst="ellipse">
              <a:avLst/>
            </a:prstGeom>
            <a:solidFill>
              <a:srgbClr val="FFC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B6FE3F8-338A-4E42-BD60-E44E4408A318}"/>
                </a:ext>
              </a:extLst>
            </p:cNvPr>
            <p:cNvSpPr/>
            <p:nvPr/>
          </p:nvSpPr>
          <p:spPr>
            <a:xfrm>
              <a:off x="4710412" y="4003891"/>
              <a:ext cx="1619775" cy="1053789"/>
            </a:xfrm>
            <a:prstGeom prst="ellipse">
              <a:avLst/>
            </a:prstGeom>
            <a:solidFill>
              <a:srgbClr val="548235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052D082-0A44-4217-B474-8854E39412C7}"/>
                </a:ext>
              </a:extLst>
            </p:cNvPr>
            <p:cNvSpPr/>
            <p:nvPr/>
          </p:nvSpPr>
          <p:spPr>
            <a:xfrm>
              <a:off x="3885239" y="2468538"/>
              <a:ext cx="935268" cy="883756"/>
            </a:xfrm>
            <a:prstGeom prst="ellipse">
              <a:avLst/>
            </a:prstGeom>
            <a:solidFill>
              <a:schemeClr val="accent5">
                <a:lumMod val="7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2C0B52C-51FE-488F-8353-201592875148}"/>
                </a:ext>
              </a:extLst>
            </p:cNvPr>
            <p:cNvSpPr/>
            <p:nvPr/>
          </p:nvSpPr>
          <p:spPr>
            <a:xfrm rot="19476278">
              <a:off x="4792372" y="3138151"/>
              <a:ext cx="588386" cy="874643"/>
            </a:xfrm>
            <a:prstGeom prst="ellipse">
              <a:avLst/>
            </a:prstGeom>
            <a:solidFill>
              <a:srgbClr val="C55A1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2" name="Object 11">
              <a:extLst>
                <a:ext uri="{FF2B5EF4-FFF2-40B4-BE49-F238E27FC236}">
                  <a16:creationId xmlns:a16="http://schemas.microsoft.com/office/drawing/2014/main" id="{91D91BAD-1050-4D6C-B867-D474D95CC3E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16046206"/>
                </p:ext>
              </p:extLst>
            </p:nvPr>
          </p:nvGraphicFramePr>
          <p:xfrm>
            <a:off x="3865563" y="2494821"/>
            <a:ext cx="2814637" cy="3616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0" name="CS ChemDraw Drawing" r:id="rId5" imgW="1406263" imgH="1808438" progId="ChemDraw.Document.6.0">
                    <p:embed/>
                  </p:oleObj>
                </mc:Choice>
                <mc:Fallback>
                  <p:oleObj name="CS ChemDraw Drawing" r:id="rId5" imgW="1406263" imgH="1808438" progId="ChemDraw.Document.6.0">
                    <p:embed/>
                    <p:pic>
                      <p:nvPicPr>
                        <p:cNvPr id="2" name="Object 1">
                          <a:extLst>
                            <a:ext uri="{FF2B5EF4-FFF2-40B4-BE49-F238E27FC236}">
                              <a16:creationId xmlns:a16="http://schemas.microsoft.com/office/drawing/2014/main" id="{BDA43D25-74CB-452B-BEE8-5E3323463CD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865563" y="2494821"/>
                          <a:ext cx="2814637" cy="36163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78869A74-1E54-4FBD-ABE0-68791D5D74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13" t="21450" r="36091" b="23274"/>
          <a:stretch/>
        </p:blipFill>
        <p:spPr bwMode="auto">
          <a:xfrm>
            <a:off x="4903533" y="0"/>
            <a:ext cx="2303419" cy="3159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89A5A5-3D65-4BFC-B8E2-E1682A72ED25}"/>
              </a:ext>
            </a:extLst>
          </p:cNvPr>
          <p:cNvSpPr txBox="1"/>
          <p:nvPr/>
        </p:nvSpPr>
        <p:spPr>
          <a:xfrm>
            <a:off x="4736051" y="3086522"/>
            <a:ext cx="2638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Mechanism of Action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PfATP4</a:t>
            </a:r>
          </a:p>
        </p:txBody>
      </p:sp>
      <p:pic>
        <p:nvPicPr>
          <p:cNvPr id="1032" name="Picture 8" descr="Image result for open source malaria">
            <a:extLst>
              <a:ext uri="{FF2B5EF4-FFF2-40B4-BE49-F238E27FC236}">
                <a16:creationId xmlns:a16="http://schemas.microsoft.com/office/drawing/2014/main" id="{D1B91E17-F307-4AC5-ACCD-E5BD151A2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091" y="4523432"/>
            <a:ext cx="1015663" cy="101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2E6D794-60CF-4923-A340-BD844B03961A}"/>
              </a:ext>
            </a:extLst>
          </p:cNvPr>
          <p:cNvSpPr/>
          <p:nvPr/>
        </p:nvSpPr>
        <p:spPr>
          <a:xfrm>
            <a:off x="4072376" y="4523432"/>
            <a:ext cx="278032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i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data public domain through open source consortium</a:t>
            </a:r>
          </a:p>
        </p:txBody>
      </p:sp>
    </p:spTree>
    <p:extLst>
      <p:ext uri="{BB962C8B-B14F-4D97-AF65-F5344CB8AC3E}">
        <p14:creationId xmlns:p14="http://schemas.microsoft.com/office/powerpoint/2010/main" val="1556735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02E0DC8E-259B-45E3-A9C8-5C1B91D632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5229624"/>
              </p:ext>
            </p:extLst>
          </p:nvPr>
        </p:nvGraphicFramePr>
        <p:xfrm>
          <a:off x="5137199" y="233598"/>
          <a:ext cx="3094308" cy="423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CS ChemDraw Drawing" r:id="rId3" imgW="2062872" imgH="2825025" progId="ChemDraw.Document.6.0">
                  <p:embed/>
                </p:oleObj>
              </mc:Choice>
              <mc:Fallback>
                <p:oleObj name="CS ChemDraw Drawing" r:id="rId3" imgW="2062872" imgH="2825025" progId="ChemDraw.Document.6.0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02E0DC8E-259B-45E3-A9C8-5C1B91D632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37199" y="233598"/>
                        <a:ext cx="3094308" cy="4237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F7D23C60-BC18-4371-A351-A7E98B192E68}"/>
              </a:ext>
            </a:extLst>
          </p:cNvPr>
          <p:cNvGrpSpPr>
            <a:grpSpLocks noChangeAspect="1"/>
          </p:cNvGrpSpPr>
          <p:nvPr/>
        </p:nvGrpSpPr>
        <p:grpSpPr>
          <a:xfrm>
            <a:off x="681435" y="153701"/>
            <a:ext cx="2176266" cy="2814638"/>
            <a:chOff x="3865563" y="2468538"/>
            <a:chExt cx="2814637" cy="364260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FCE772F-125F-4A4B-B238-55BB772CD22E}"/>
                </a:ext>
              </a:extLst>
            </p:cNvPr>
            <p:cNvSpPr/>
            <p:nvPr/>
          </p:nvSpPr>
          <p:spPr>
            <a:xfrm>
              <a:off x="5699072" y="3049710"/>
              <a:ext cx="924808" cy="1009857"/>
            </a:xfrm>
            <a:prstGeom prst="ellipse">
              <a:avLst/>
            </a:prstGeom>
            <a:solidFill>
              <a:srgbClr val="FFC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B6FE3F8-338A-4E42-BD60-E44E4408A318}"/>
                </a:ext>
              </a:extLst>
            </p:cNvPr>
            <p:cNvSpPr/>
            <p:nvPr/>
          </p:nvSpPr>
          <p:spPr>
            <a:xfrm>
              <a:off x="4710412" y="4003891"/>
              <a:ext cx="1619775" cy="1053789"/>
            </a:xfrm>
            <a:prstGeom prst="ellipse">
              <a:avLst/>
            </a:prstGeom>
            <a:solidFill>
              <a:srgbClr val="548235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052D082-0A44-4217-B474-8854E39412C7}"/>
                </a:ext>
              </a:extLst>
            </p:cNvPr>
            <p:cNvSpPr/>
            <p:nvPr/>
          </p:nvSpPr>
          <p:spPr>
            <a:xfrm>
              <a:off x="3885239" y="2468538"/>
              <a:ext cx="935268" cy="883756"/>
            </a:xfrm>
            <a:prstGeom prst="ellipse">
              <a:avLst/>
            </a:prstGeom>
            <a:solidFill>
              <a:schemeClr val="accent5">
                <a:lumMod val="7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2C0B52C-51FE-488F-8353-201592875148}"/>
                </a:ext>
              </a:extLst>
            </p:cNvPr>
            <p:cNvSpPr/>
            <p:nvPr/>
          </p:nvSpPr>
          <p:spPr>
            <a:xfrm rot="19476278">
              <a:off x="4792372" y="3138151"/>
              <a:ext cx="588386" cy="874643"/>
            </a:xfrm>
            <a:prstGeom prst="ellipse">
              <a:avLst/>
            </a:prstGeom>
            <a:solidFill>
              <a:srgbClr val="C55A1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2" name="Object 11">
              <a:extLst>
                <a:ext uri="{FF2B5EF4-FFF2-40B4-BE49-F238E27FC236}">
                  <a16:creationId xmlns:a16="http://schemas.microsoft.com/office/drawing/2014/main" id="{91D91BAD-1050-4D6C-B867-D474D95CC3E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4800374"/>
                </p:ext>
              </p:extLst>
            </p:nvPr>
          </p:nvGraphicFramePr>
          <p:xfrm>
            <a:off x="3865563" y="2494821"/>
            <a:ext cx="2814637" cy="3616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CS ChemDraw Drawing" r:id="rId5" imgW="1406263" imgH="1808438" progId="ChemDraw.Document.6.0">
                    <p:embed/>
                  </p:oleObj>
                </mc:Choice>
                <mc:Fallback>
                  <p:oleObj name="CS ChemDraw Drawing" r:id="rId5" imgW="1406263" imgH="1808438" progId="ChemDraw.Document.6.0">
                    <p:embed/>
                    <p:pic>
                      <p:nvPicPr>
                        <p:cNvPr id="12" name="Object 11">
                          <a:extLst>
                            <a:ext uri="{FF2B5EF4-FFF2-40B4-BE49-F238E27FC236}">
                              <a16:creationId xmlns:a16="http://schemas.microsoft.com/office/drawing/2014/main" id="{91D91BAD-1050-4D6C-B867-D474D95CC3E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865563" y="2494821"/>
                          <a:ext cx="2814637" cy="36163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Arrow: Right 3">
            <a:extLst>
              <a:ext uri="{FF2B5EF4-FFF2-40B4-BE49-F238E27FC236}">
                <a16:creationId xmlns:a16="http://schemas.microsoft.com/office/drawing/2014/main" id="{94206C4D-8E20-44D7-9845-CDBAFB3DB04D}"/>
              </a:ext>
            </a:extLst>
          </p:cNvPr>
          <p:cNvSpPr/>
          <p:nvPr/>
        </p:nvSpPr>
        <p:spPr>
          <a:xfrm>
            <a:off x="3398293" y="1651379"/>
            <a:ext cx="1173707" cy="709684"/>
          </a:xfrm>
          <a:prstGeom prst="rightArrow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>
            <a:extLst>
              <a:ext uri="{FF2B5EF4-FFF2-40B4-BE49-F238E27FC236}">
                <a16:creationId xmlns:a16="http://schemas.microsoft.com/office/drawing/2014/main" id="{938CB15E-0499-4E63-A6CA-B114026619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alphaModFix amt="9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13" t="21450" r="36091" b="23274"/>
          <a:stretch/>
        </p:blipFill>
        <p:spPr bwMode="auto">
          <a:xfrm rot="3181839">
            <a:off x="512664" y="4150007"/>
            <a:ext cx="2225691" cy="305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6D659CC-7FFA-4E56-A830-F48F93A1746E}"/>
              </a:ext>
            </a:extLst>
          </p:cNvPr>
          <p:cNvSpPr txBox="1"/>
          <p:nvPr/>
        </p:nvSpPr>
        <p:spPr>
          <a:xfrm>
            <a:off x="424911" y="5148055"/>
            <a:ext cx="2638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Mechanism of Action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PfATP4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00EA815-D6C5-402F-8A1D-0E87C6A4C93A}"/>
              </a:ext>
            </a:extLst>
          </p:cNvPr>
          <p:cNvSpPr/>
          <p:nvPr/>
        </p:nvSpPr>
        <p:spPr>
          <a:xfrm rot="5400000">
            <a:off x="1092263" y="3398340"/>
            <a:ext cx="1173707" cy="709684"/>
          </a:xfrm>
          <a:prstGeom prst="rightArrow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9607E67-FFFD-4D04-8408-6C9612E546C0}"/>
              </a:ext>
            </a:extLst>
          </p:cNvPr>
          <p:cNvSpPr/>
          <p:nvPr/>
        </p:nvSpPr>
        <p:spPr>
          <a:xfrm>
            <a:off x="3836927" y="4786119"/>
            <a:ext cx="4394580" cy="1505952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8" descr="Image result for open source malaria">
            <a:extLst>
              <a:ext uri="{FF2B5EF4-FFF2-40B4-BE49-F238E27FC236}">
                <a16:creationId xmlns:a16="http://schemas.microsoft.com/office/drawing/2014/main" id="{8C737A50-2A75-401B-9CC1-6A587071D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036" y="5042499"/>
            <a:ext cx="1015663" cy="101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74BC465-55C1-4517-8F06-6EDE9212091E}"/>
              </a:ext>
            </a:extLst>
          </p:cNvPr>
          <p:cNvSpPr/>
          <p:nvPr/>
        </p:nvSpPr>
        <p:spPr>
          <a:xfrm>
            <a:off x="3993321" y="5042499"/>
            <a:ext cx="278032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i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data public domain through open source consortium</a:t>
            </a:r>
          </a:p>
        </p:txBody>
      </p:sp>
    </p:spTree>
    <p:extLst>
      <p:ext uri="{BB962C8B-B14F-4D97-AF65-F5344CB8AC3E}">
        <p14:creationId xmlns:p14="http://schemas.microsoft.com/office/powerpoint/2010/main" val="369936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60</Words>
  <Application>Microsoft Office PowerPoint</Application>
  <PresentationFormat>On-screen Show (4:3)</PresentationFormat>
  <Paragraphs>24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Office Theme</vt:lpstr>
      <vt:lpstr>CS ChemDraw Drawing</vt:lpstr>
      <vt:lpstr>PowerPoint Presentation</vt:lpstr>
      <vt:lpstr>PowerPoint Presentation</vt:lpstr>
      <vt:lpstr>PowerPoint Presentation</vt:lpstr>
    </vt:vector>
  </TitlesOfParts>
  <Company>The University of Sydney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Todd</dc:creator>
  <cp:lastModifiedBy>Dana Klug</cp:lastModifiedBy>
  <cp:revision>8</cp:revision>
  <dcterms:created xsi:type="dcterms:W3CDTF">2018-04-19T00:02:55Z</dcterms:created>
  <dcterms:modified xsi:type="dcterms:W3CDTF">2019-08-30T15:35:37Z</dcterms:modified>
</cp:coreProperties>
</file>