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108A-4699-4B48-87C6-9BE21831426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72" y="313414"/>
            <a:ext cx="27099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Representative</a:t>
            </a:r>
          </a:p>
          <a:p>
            <a:pPr algn="ctr"/>
            <a:r>
              <a:rPr lang="en-US" sz="3200" dirty="0"/>
              <a:t>Compound pic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X examples</a:t>
            </a:r>
          </a:p>
          <a:p>
            <a:pPr algn="ctr"/>
            <a:r>
              <a:rPr lang="en-US" sz="3200" dirty="0"/>
              <a:t>Potent in vivo</a:t>
            </a:r>
          </a:p>
          <a:p>
            <a:pPr algn="ctr"/>
            <a:r>
              <a:rPr lang="en-US" sz="3200" dirty="0"/>
              <a:t>(key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5190" y="597778"/>
            <a:ext cx="38351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[Image of PfATP4]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Mechanism of Action:</a:t>
            </a:r>
          </a:p>
          <a:p>
            <a:pPr algn="ctr"/>
            <a:r>
              <a:rPr lang="en-US" sz="3200" dirty="0"/>
              <a:t>PfATP4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782" y="5235775"/>
            <a:ext cx="7620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data public domain through open source consortium</a:t>
            </a:r>
          </a:p>
          <a:p>
            <a:pPr algn="ctr"/>
            <a:r>
              <a:rPr lang="en-US" sz="3200" dirty="0"/>
              <a:t>[OSM logo]</a:t>
            </a:r>
          </a:p>
        </p:txBody>
      </p:sp>
    </p:spTree>
    <p:extLst>
      <p:ext uri="{BB962C8B-B14F-4D97-AF65-F5344CB8AC3E}">
        <p14:creationId xmlns:p14="http://schemas.microsoft.com/office/powerpoint/2010/main" val="17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9BAA98-1A3D-48BC-8CE4-58AC9F23E273}"/>
              </a:ext>
            </a:extLst>
          </p:cNvPr>
          <p:cNvSpPr/>
          <p:nvPr/>
        </p:nvSpPr>
        <p:spPr>
          <a:xfrm>
            <a:off x="3915982" y="4267052"/>
            <a:ext cx="4394580" cy="150595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2E0DC8E-259B-45E3-A9C8-5C1B91D63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55542"/>
              </p:ext>
            </p:extLst>
          </p:nvPr>
        </p:nvGraphicFramePr>
        <p:xfrm>
          <a:off x="833438" y="3219450"/>
          <a:ext cx="2471737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S ChemDraw Drawing" r:id="rId3" imgW="2062872" imgH="2825025" progId="ChemDraw.Document.6.0">
                  <p:embed/>
                </p:oleObj>
              </mc:Choice>
              <mc:Fallback>
                <p:oleObj name="CS ChemDraw Drawing" r:id="rId3" imgW="2062872" imgH="28250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438" y="3219450"/>
                        <a:ext cx="2471737" cy="338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7D23C60-BC18-4371-A351-A7E98B192E68}"/>
              </a:ext>
            </a:extLst>
          </p:cNvPr>
          <p:cNvGrpSpPr>
            <a:grpSpLocks noChangeAspect="1"/>
          </p:cNvGrpSpPr>
          <p:nvPr/>
        </p:nvGrpSpPr>
        <p:grpSpPr>
          <a:xfrm>
            <a:off x="912493" y="249237"/>
            <a:ext cx="2176266" cy="2814638"/>
            <a:chOff x="3865563" y="2468538"/>
            <a:chExt cx="2814637" cy="36426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E772F-125F-4A4B-B238-55BB772CD22E}"/>
                </a:ext>
              </a:extLst>
            </p:cNvPr>
            <p:cNvSpPr/>
            <p:nvPr/>
          </p:nvSpPr>
          <p:spPr>
            <a:xfrm>
              <a:off x="5699072" y="3049710"/>
              <a:ext cx="924808" cy="1009857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6FE3F8-338A-4E42-BD60-E44E4408A318}"/>
                </a:ext>
              </a:extLst>
            </p:cNvPr>
            <p:cNvSpPr/>
            <p:nvPr/>
          </p:nvSpPr>
          <p:spPr>
            <a:xfrm>
              <a:off x="4710412" y="4003891"/>
              <a:ext cx="1619775" cy="1053789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52D082-0A44-4217-B474-8854E39412C7}"/>
                </a:ext>
              </a:extLst>
            </p:cNvPr>
            <p:cNvSpPr/>
            <p:nvPr/>
          </p:nvSpPr>
          <p:spPr>
            <a:xfrm>
              <a:off x="3885239" y="2468538"/>
              <a:ext cx="935268" cy="883756"/>
            </a:xfrm>
            <a:prstGeom prst="ellipse">
              <a:avLst/>
            </a:prstGeom>
            <a:solidFill>
              <a:schemeClr val="accent5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C0B52C-51FE-488F-8353-201592875148}"/>
                </a:ext>
              </a:extLst>
            </p:cNvPr>
            <p:cNvSpPr/>
            <p:nvPr/>
          </p:nvSpPr>
          <p:spPr>
            <a:xfrm rot="19476278">
              <a:off x="4792372" y="3138151"/>
              <a:ext cx="588386" cy="874643"/>
            </a:xfrm>
            <a:prstGeom prst="ellipse">
              <a:avLst/>
            </a:prstGeom>
            <a:solidFill>
              <a:srgbClr val="C55A1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1D91BAD-1050-4D6C-B867-D474D95CC3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046206"/>
                </p:ext>
              </p:extLst>
            </p:nvPr>
          </p:nvGraphicFramePr>
          <p:xfrm>
            <a:off x="3865563" y="2494821"/>
            <a:ext cx="2814637" cy="361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S ChemDraw Drawing" r:id="rId5" imgW="1406263" imgH="1808438" progId="ChemDraw.Document.6.0">
                    <p:embed/>
                  </p:oleObj>
                </mc:Choice>
                <mc:Fallback>
                  <p:oleObj name="CS ChemDraw Drawing" r:id="rId5" imgW="1406263" imgH="1808438" progId="ChemDraw.Document.6.0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BDA43D25-74CB-452B-BEE8-5E3323463C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5563" y="2494821"/>
                          <a:ext cx="2814637" cy="3616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69A74-1E54-4FBD-ABE0-68791D5D7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21450" r="36091" b="23274"/>
          <a:stretch/>
        </p:blipFill>
        <p:spPr bwMode="auto">
          <a:xfrm>
            <a:off x="4903533" y="0"/>
            <a:ext cx="2303419" cy="31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9A5A5-3D65-4BFC-B8E2-E1682A72ED25}"/>
              </a:ext>
            </a:extLst>
          </p:cNvPr>
          <p:cNvSpPr txBox="1"/>
          <p:nvPr/>
        </p:nvSpPr>
        <p:spPr>
          <a:xfrm>
            <a:off x="4736051" y="3086522"/>
            <a:ext cx="26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Mechanism of 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PfATP4</a:t>
            </a:r>
          </a:p>
        </p:txBody>
      </p:sp>
      <p:pic>
        <p:nvPicPr>
          <p:cNvPr id="1032" name="Picture 8" descr="Image result for open source malaria">
            <a:extLst>
              <a:ext uri="{FF2B5EF4-FFF2-40B4-BE49-F238E27FC236}">
                <a16:creationId xmlns:a16="http://schemas.microsoft.com/office/drawing/2014/main" id="{D1B91E17-F307-4AC5-ACCD-E5BD151A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91" y="4523432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E6D794-60CF-4923-A340-BD844B03961A}"/>
              </a:ext>
            </a:extLst>
          </p:cNvPr>
          <p:cNvSpPr/>
          <p:nvPr/>
        </p:nvSpPr>
        <p:spPr>
          <a:xfrm>
            <a:off x="4072376" y="4523432"/>
            <a:ext cx="2780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public domain through open source consortium</a:t>
            </a:r>
          </a:p>
        </p:txBody>
      </p:sp>
    </p:spTree>
    <p:extLst>
      <p:ext uri="{BB962C8B-B14F-4D97-AF65-F5344CB8AC3E}">
        <p14:creationId xmlns:p14="http://schemas.microsoft.com/office/powerpoint/2010/main" val="15567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2E0DC8E-259B-45E3-A9C8-5C1B91D63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29624"/>
              </p:ext>
            </p:extLst>
          </p:nvPr>
        </p:nvGraphicFramePr>
        <p:xfrm>
          <a:off x="5137199" y="233598"/>
          <a:ext cx="3094308" cy="423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S ChemDraw Drawing" r:id="rId3" imgW="2062872" imgH="2825025" progId="ChemDraw.Document.6.0">
                  <p:embed/>
                </p:oleObj>
              </mc:Choice>
              <mc:Fallback>
                <p:oleObj name="CS ChemDraw Drawing" r:id="rId3" imgW="2062872" imgH="2825025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2E0DC8E-259B-45E3-A9C8-5C1B91D63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99" y="233598"/>
                        <a:ext cx="3094308" cy="423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7D23C60-BC18-4371-A351-A7E98B192E68}"/>
              </a:ext>
            </a:extLst>
          </p:cNvPr>
          <p:cNvGrpSpPr>
            <a:grpSpLocks noChangeAspect="1"/>
          </p:cNvGrpSpPr>
          <p:nvPr/>
        </p:nvGrpSpPr>
        <p:grpSpPr>
          <a:xfrm>
            <a:off x="681435" y="153701"/>
            <a:ext cx="2176266" cy="2814638"/>
            <a:chOff x="3865563" y="2468538"/>
            <a:chExt cx="2814637" cy="36426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E772F-125F-4A4B-B238-55BB772CD22E}"/>
                </a:ext>
              </a:extLst>
            </p:cNvPr>
            <p:cNvSpPr/>
            <p:nvPr/>
          </p:nvSpPr>
          <p:spPr>
            <a:xfrm>
              <a:off x="5699072" y="3049710"/>
              <a:ext cx="924808" cy="1009857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6FE3F8-338A-4E42-BD60-E44E4408A318}"/>
                </a:ext>
              </a:extLst>
            </p:cNvPr>
            <p:cNvSpPr/>
            <p:nvPr/>
          </p:nvSpPr>
          <p:spPr>
            <a:xfrm>
              <a:off x="4710412" y="4003891"/>
              <a:ext cx="1619775" cy="1053789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52D082-0A44-4217-B474-8854E39412C7}"/>
                </a:ext>
              </a:extLst>
            </p:cNvPr>
            <p:cNvSpPr/>
            <p:nvPr/>
          </p:nvSpPr>
          <p:spPr>
            <a:xfrm>
              <a:off x="3885239" y="2468538"/>
              <a:ext cx="935268" cy="883756"/>
            </a:xfrm>
            <a:prstGeom prst="ellipse">
              <a:avLst/>
            </a:prstGeom>
            <a:solidFill>
              <a:schemeClr val="accent5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C0B52C-51FE-488F-8353-201592875148}"/>
                </a:ext>
              </a:extLst>
            </p:cNvPr>
            <p:cNvSpPr/>
            <p:nvPr/>
          </p:nvSpPr>
          <p:spPr>
            <a:xfrm rot="19476278">
              <a:off x="4792372" y="3138151"/>
              <a:ext cx="588386" cy="874643"/>
            </a:xfrm>
            <a:prstGeom prst="ellipse">
              <a:avLst/>
            </a:prstGeom>
            <a:solidFill>
              <a:srgbClr val="C55A1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1D91BAD-1050-4D6C-B867-D474D95CC3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800374"/>
                </p:ext>
              </p:extLst>
            </p:nvPr>
          </p:nvGraphicFramePr>
          <p:xfrm>
            <a:off x="3865563" y="2494821"/>
            <a:ext cx="2814637" cy="361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CS ChemDraw Drawing" r:id="rId5" imgW="1406263" imgH="1808438" progId="ChemDraw.Document.6.0">
                    <p:embed/>
                  </p:oleObj>
                </mc:Choice>
                <mc:Fallback>
                  <p:oleObj name="CS ChemDraw Drawing" r:id="rId5" imgW="1406263" imgH="1808438" progId="ChemDraw.Document.6.0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91D91BAD-1050-4D6C-B867-D474D95CC3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5563" y="2494821"/>
                          <a:ext cx="2814637" cy="3616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206C4D-8E20-44D7-9845-CDBAFB3DB04D}"/>
              </a:ext>
            </a:extLst>
          </p:cNvPr>
          <p:cNvSpPr/>
          <p:nvPr/>
        </p:nvSpPr>
        <p:spPr>
          <a:xfrm>
            <a:off x="3398293" y="1651379"/>
            <a:ext cx="1173707" cy="7096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38CB15E-0499-4E63-A6CA-B11402661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21450" r="36091" b="23274"/>
          <a:stretch/>
        </p:blipFill>
        <p:spPr bwMode="auto">
          <a:xfrm rot="3181839">
            <a:off x="512664" y="4150007"/>
            <a:ext cx="2225691" cy="30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D659CC-7FFA-4E56-A830-F48F93A1746E}"/>
              </a:ext>
            </a:extLst>
          </p:cNvPr>
          <p:cNvSpPr txBox="1"/>
          <p:nvPr/>
        </p:nvSpPr>
        <p:spPr>
          <a:xfrm>
            <a:off x="424911" y="5148055"/>
            <a:ext cx="26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Mechanism of Action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PfATP4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00EA815-D6C5-402F-8A1D-0E87C6A4C93A}"/>
              </a:ext>
            </a:extLst>
          </p:cNvPr>
          <p:cNvSpPr/>
          <p:nvPr/>
        </p:nvSpPr>
        <p:spPr>
          <a:xfrm rot="5400000">
            <a:off x="1092263" y="3398340"/>
            <a:ext cx="1173707" cy="7096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607E67-FFFD-4D04-8408-6C9612E546C0}"/>
              </a:ext>
            </a:extLst>
          </p:cNvPr>
          <p:cNvSpPr/>
          <p:nvPr/>
        </p:nvSpPr>
        <p:spPr>
          <a:xfrm>
            <a:off x="3836927" y="4786119"/>
            <a:ext cx="4394580" cy="150595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Image result for open source malaria">
            <a:extLst>
              <a:ext uri="{FF2B5EF4-FFF2-40B4-BE49-F238E27FC236}">
                <a16:creationId xmlns:a16="http://schemas.microsoft.com/office/drawing/2014/main" id="{8C737A50-2A75-401B-9CC1-6A587071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36" y="5042499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4BC465-55C1-4517-8F06-6EDE9212091E}"/>
              </a:ext>
            </a:extLst>
          </p:cNvPr>
          <p:cNvSpPr/>
          <p:nvPr/>
        </p:nvSpPr>
        <p:spPr>
          <a:xfrm>
            <a:off x="3993321" y="5042499"/>
            <a:ext cx="2780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public domain through open source consortium</a:t>
            </a:r>
          </a:p>
        </p:txBody>
      </p:sp>
    </p:spTree>
    <p:extLst>
      <p:ext uri="{BB962C8B-B14F-4D97-AF65-F5344CB8AC3E}">
        <p14:creationId xmlns:p14="http://schemas.microsoft.com/office/powerpoint/2010/main" val="36993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857D3C-A87F-4BF7-9C91-E2AA713565DD}"/>
              </a:ext>
            </a:extLst>
          </p:cNvPr>
          <p:cNvGrpSpPr/>
          <p:nvPr/>
        </p:nvGrpSpPr>
        <p:grpSpPr>
          <a:xfrm>
            <a:off x="14068" y="1138000"/>
            <a:ext cx="2990954" cy="4079631"/>
            <a:chOff x="-26811" y="256128"/>
            <a:chExt cx="2990954" cy="40796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AFE5D9D-CE33-47DC-94B4-F1552D3C8325}"/>
                </a:ext>
              </a:extLst>
            </p:cNvPr>
            <p:cNvSpPr/>
            <p:nvPr/>
          </p:nvSpPr>
          <p:spPr>
            <a:xfrm>
              <a:off x="-26811" y="256128"/>
              <a:ext cx="2990954" cy="4079631"/>
            </a:xfrm>
            <a:prstGeom prst="roundRect">
              <a:avLst/>
            </a:prstGeom>
            <a:gradFill flip="none" rotWithShape="1">
              <a:gsLst>
                <a:gs pos="0">
                  <a:srgbClr val="A53F3C">
                    <a:tint val="66000"/>
                    <a:satMod val="160000"/>
                  </a:srgbClr>
                </a:gs>
                <a:gs pos="50000">
                  <a:srgbClr val="A53F3C">
                    <a:tint val="44500"/>
                    <a:satMod val="160000"/>
                  </a:srgbClr>
                </a:gs>
                <a:gs pos="100000">
                  <a:srgbClr val="A53F3C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02E0DC8E-259B-45E3-A9C8-5C1B91D632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923060"/>
                </p:ext>
              </p:extLst>
            </p:nvPr>
          </p:nvGraphicFramePr>
          <p:xfrm>
            <a:off x="247085" y="429043"/>
            <a:ext cx="2443163" cy="373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CS ChemDraw Drawing" r:id="rId3" imgW="1628663" imgH="2491316" progId="ChemDraw.Document.6.0">
                    <p:embed/>
                  </p:oleObj>
                </mc:Choice>
                <mc:Fallback>
                  <p:oleObj name="CS ChemDraw Drawing" r:id="rId3" imgW="1628663" imgH="2491316" progId="ChemDraw.Document.6.0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02E0DC8E-259B-45E3-A9C8-5C1B91D632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085" y="429043"/>
                          <a:ext cx="2443163" cy="3733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5C9D1D-FC01-48AD-AE72-B1A1927084C8}"/>
              </a:ext>
            </a:extLst>
          </p:cNvPr>
          <p:cNvGrpSpPr/>
          <p:nvPr/>
        </p:nvGrpSpPr>
        <p:grpSpPr>
          <a:xfrm>
            <a:off x="3075469" y="1119131"/>
            <a:ext cx="2990954" cy="4079631"/>
            <a:chOff x="3076522" y="237259"/>
            <a:chExt cx="2990954" cy="407963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9BB63C-8331-420A-B27A-12DC28C8EB96}"/>
                </a:ext>
              </a:extLst>
            </p:cNvPr>
            <p:cNvSpPr/>
            <p:nvPr/>
          </p:nvSpPr>
          <p:spPr>
            <a:xfrm>
              <a:off x="3076522" y="237259"/>
              <a:ext cx="2990954" cy="4079631"/>
            </a:xfrm>
            <a:prstGeom prst="roundRect">
              <a:avLst/>
            </a:prstGeom>
            <a:gradFill flip="none" rotWithShape="1">
              <a:gsLst>
                <a:gs pos="0">
                  <a:srgbClr val="A53F3C">
                    <a:tint val="66000"/>
                    <a:satMod val="160000"/>
                  </a:srgbClr>
                </a:gs>
                <a:gs pos="50000">
                  <a:srgbClr val="A53F3C">
                    <a:tint val="44500"/>
                    <a:satMod val="160000"/>
                  </a:srgbClr>
                </a:gs>
                <a:gs pos="100000">
                  <a:srgbClr val="A53F3C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D23C60-BC18-4371-A351-A7E98B192E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10755" y="737840"/>
              <a:ext cx="2122488" cy="3078468"/>
              <a:chOff x="3847605" y="2468538"/>
              <a:chExt cx="2801131" cy="406539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CE772F-125F-4A4B-B238-55BB772CD22E}"/>
                  </a:ext>
                </a:extLst>
              </p:cNvPr>
              <p:cNvSpPr/>
              <p:nvPr/>
            </p:nvSpPr>
            <p:spPr>
              <a:xfrm>
                <a:off x="5699072" y="3049710"/>
                <a:ext cx="924808" cy="1009857"/>
              </a:xfrm>
              <a:prstGeom prst="ellipse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B6FE3F8-338A-4E42-BD60-E44E4408A318}"/>
                  </a:ext>
                </a:extLst>
              </p:cNvPr>
              <p:cNvSpPr/>
              <p:nvPr/>
            </p:nvSpPr>
            <p:spPr>
              <a:xfrm>
                <a:off x="4710412" y="4003891"/>
                <a:ext cx="1619775" cy="1053789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52D082-0A44-4217-B474-8854E39412C7}"/>
                  </a:ext>
                </a:extLst>
              </p:cNvPr>
              <p:cNvSpPr/>
              <p:nvPr/>
            </p:nvSpPr>
            <p:spPr>
              <a:xfrm>
                <a:off x="3885239" y="2468538"/>
                <a:ext cx="935268" cy="883756"/>
              </a:xfrm>
              <a:prstGeom prst="ellipse">
                <a:avLst/>
              </a:prstGeom>
              <a:solidFill>
                <a:schemeClr val="accent5">
                  <a:lumMod val="7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C0B52C-51FE-488F-8353-201592875148}"/>
                  </a:ext>
                </a:extLst>
              </p:cNvPr>
              <p:cNvSpPr/>
              <p:nvPr/>
            </p:nvSpPr>
            <p:spPr>
              <a:xfrm rot="19476278">
                <a:off x="4792372" y="3138151"/>
                <a:ext cx="588386" cy="874643"/>
              </a:xfrm>
              <a:prstGeom prst="ellipse">
                <a:avLst/>
              </a:prstGeom>
              <a:solidFill>
                <a:srgbClr val="C55A1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>
                <a:extLst>
                  <a:ext uri="{FF2B5EF4-FFF2-40B4-BE49-F238E27FC236}">
                    <a16:creationId xmlns:a16="http://schemas.microsoft.com/office/drawing/2014/main" id="{91D91BAD-1050-4D6C-B867-D474D95CC3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5945705"/>
                  </p:ext>
                </p:extLst>
              </p:nvPr>
            </p:nvGraphicFramePr>
            <p:xfrm>
              <a:off x="3847605" y="2527641"/>
              <a:ext cx="2801131" cy="4006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name="CS ChemDraw Drawing" r:id="rId5" imgW="1406263" imgH="2008286" progId="ChemDraw.Document.6.0">
                      <p:embed/>
                    </p:oleObj>
                  </mc:Choice>
                  <mc:Fallback>
                    <p:oleObj name="CS ChemDraw Drawing" r:id="rId5" imgW="1406263" imgH="2008286" progId="ChemDraw.Document.6.0">
                      <p:embed/>
                      <p:pic>
                        <p:nvPicPr>
                          <p:cNvPr id="12" name="Object 11">
                            <a:extLst>
                              <a:ext uri="{FF2B5EF4-FFF2-40B4-BE49-F238E27FC236}">
                                <a16:creationId xmlns:a16="http://schemas.microsoft.com/office/drawing/2014/main" id="{91D91BAD-1050-4D6C-B867-D474D95CC3E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47605" y="2527641"/>
                            <a:ext cx="2801131" cy="40062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7070E8-1C7E-40A8-8FC5-191E1B359ABE}"/>
              </a:ext>
            </a:extLst>
          </p:cNvPr>
          <p:cNvGrpSpPr/>
          <p:nvPr/>
        </p:nvGrpSpPr>
        <p:grpSpPr>
          <a:xfrm>
            <a:off x="6136871" y="1137999"/>
            <a:ext cx="2990954" cy="4079631"/>
            <a:chOff x="6095992" y="256127"/>
            <a:chExt cx="2990954" cy="40796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AAD7414-2390-445F-9141-ABE8EA4705C2}"/>
                </a:ext>
              </a:extLst>
            </p:cNvPr>
            <p:cNvSpPr/>
            <p:nvPr/>
          </p:nvSpPr>
          <p:spPr>
            <a:xfrm>
              <a:off x="6095992" y="256127"/>
              <a:ext cx="2990954" cy="4079631"/>
            </a:xfrm>
            <a:prstGeom prst="roundRect">
              <a:avLst/>
            </a:prstGeom>
            <a:gradFill flip="none" rotWithShape="1">
              <a:gsLst>
                <a:gs pos="0">
                  <a:srgbClr val="A53F3C">
                    <a:tint val="66000"/>
                    <a:satMod val="160000"/>
                  </a:srgbClr>
                </a:gs>
                <a:gs pos="50000">
                  <a:srgbClr val="A53F3C">
                    <a:tint val="44500"/>
                    <a:satMod val="160000"/>
                  </a:srgbClr>
                </a:gs>
                <a:gs pos="100000">
                  <a:srgbClr val="A53F3C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E6CE5C9-DA40-48CC-AC3E-B421BBA97BDC}"/>
                </a:ext>
              </a:extLst>
            </p:cNvPr>
            <p:cNvGrpSpPr/>
            <p:nvPr/>
          </p:nvGrpSpPr>
          <p:grpSpPr>
            <a:xfrm>
              <a:off x="6272278" y="374973"/>
              <a:ext cx="2638382" cy="3841938"/>
              <a:chOff x="6235487" y="474263"/>
              <a:chExt cx="2638382" cy="384193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89A5A5-3D65-4BFC-B8E2-E1682A72ED25}"/>
                  </a:ext>
                </a:extLst>
              </p:cNvPr>
              <p:cNvSpPr txBox="1"/>
              <p:nvPr/>
            </p:nvSpPr>
            <p:spPr>
              <a:xfrm>
                <a:off x="6235487" y="474263"/>
                <a:ext cx="2638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Mechanism of Action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PfATP4</a:t>
                </a:r>
              </a:p>
            </p:txBody>
          </p:sp>
          <p:pic>
            <p:nvPicPr>
              <p:cNvPr id="6" name="Picture 5" descr="A close up of a flower&#10;&#10;Description automatically generated">
                <a:extLst>
                  <a:ext uri="{FF2B5EF4-FFF2-40B4-BE49-F238E27FC236}">
                    <a16:creationId xmlns:a16="http://schemas.microsoft.com/office/drawing/2014/main" id="{E682F744-830A-44CA-8800-F58CF82E0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1519" y="886722"/>
                <a:ext cx="2286319" cy="3429479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61955C-FFF1-4153-94D4-0DD553D81590}"/>
              </a:ext>
            </a:extLst>
          </p:cNvPr>
          <p:cNvGrpSpPr/>
          <p:nvPr/>
        </p:nvGrpSpPr>
        <p:grpSpPr>
          <a:xfrm>
            <a:off x="0" y="5341980"/>
            <a:ext cx="9170811" cy="1043582"/>
            <a:chOff x="60433" y="4458390"/>
            <a:chExt cx="9017391" cy="10435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9BAA98-1A3D-48BC-8CE4-58AC9F23E273}"/>
                </a:ext>
              </a:extLst>
            </p:cNvPr>
            <p:cNvSpPr/>
            <p:nvPr/>
          </p:nvSpPr>
          <p:spPr>
            <a:xfrm>
              <a:off x="60433" y="4458390"/>
              <a:ext cx="9017391" cy="10435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open source malaria">
              <a:extLst>
                <a:ext uri="{FF2B5EF4-FFF2-40B4-BE49-F238E27FC236}">
                  <a16:creationId xmlns:a16="http://schemas.microsoft.com/office/drawing/2014/main" id="{D1B91E17-F307-4AC5-ACCD-E5BD151A2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218" y="4601390"/>
              <a:ext cx="784940" cy="784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E6D794-60CF-4923-A340-BD844B03961A}"/>
                </a:ext>
              </a:extLst>
            </p:cNvPr>
            <p:cNvSpPr/>
            <p:nvPr/>
          </p:nvSpPr>
          <p:spPr>
            <a:xfrm>
              <a:off x="530243" y="4516806"/>
              <a:ext cx="67133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data public domain through open source consortium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65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Todd</dc:creator>
  <cp:lastModifiedBy>Dana Klug</cp:lastModifiedBy>
  <cp:revision>10</cp:revision>
  <dcterms:created xsi:type="dcterms:W3CDTF">2018-04-19T00:02:55Z</dcterms:created>
  <dcterms:modified xsi:type="dcterms:W3CDTF">2020-07-23T16:44:58Z</dcterms:modified>
</cp:coreProperties>
</file>