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9303-10D3-45A4-A46C-5EB0B604E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6A8D-2345-472D-97E8-1ABCAD8E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58FE-1125-4914-871A-4C485DE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A80-887D-46E6-AA11-4D44E44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DBE5-D57D-4B85-B929-581E4BD7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13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BF4E-DD09-4C84-8752-13793A09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A8AF1-A054-437B-857C-39AE4E5B3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50C4-432C-497C-858C-21638D9C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D125-DC7B-4330-BD87-22C7BF91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B5C5-364C-4FF5-A326-F85938C5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5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C998A-159D-4C07-8EBC-32694025D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9AB65-A1FD-4A72-B7A1-1A7DD2AF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1C29-F17F-4662-85D0-96FBAA3B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9F24-1B7E-4E88-B8F4-E6A94A02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A45E-2736-4B49-A9B8-5281D3D8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0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CC40-5D05-47F4-B723-AE31799D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18AF-81E2-482A-A348-92F60A17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7145-5573-4E63-A1FA-E84E4ECA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3B5B-D142-4F31-A1AA-E599F36B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4D4D-40C0-4ADE-8767-C33125D6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68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EF3-A7A9-4AD2-920C-5BF291F1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FC5C-1DCF-46BB-A502-DF5524A8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8E35-EBB4-45D6-8A29-B5494C63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6AC2-389A-48F7-A485-D4D96B20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324B-4041-47C1-9FEF-630B53E7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3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11B7-B962-4B0F-9ECF-E2A2AC86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1A38-668D-4A58-8FF7-8D6392858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79C9A-7C21-4C78-89DB-EF39AF92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D41D-60B4-4F8B-9562-E58DFEA7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8B3E-F6F5-4C52-AE8D-C8103CA1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3DBF-767B-4FF7-BA0D-FBFB772D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7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248-DE06-4AEF-B2EA-BA831E8F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0D9F5-CA93-42E6-90D7-426B8CD6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B9CE1-3065-4586-B640-1511CEA9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FAC67-C50D-453E-B59A-DC9E7838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AC557-E0E3-472B-8796-1827DC1C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2C71E-42B9-46AC-A1FE-E2C0663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38AE-9610-4CB5-A34E-68118CB8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E3CEB-7E00-455A-8247-51702535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9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4611-5677-4149-9004-C4B0AA14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B5EA4-903C-456B-8928-BD52BD25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838-8A57-4136-ABB1-998DB3EC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80B9F-E2D9-4E07-A28E-4423A572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4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74F8C-4968-4914-98EA-14E8D089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4E06-FFE2-473B-90E3-797DB1F2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81E6-FBF3-4AA4-84FB-5ADB3AD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3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4FB3-12DE-4D01-8A61-82D60C97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8719-8DD6-4247-9E04-D303D76C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FD329-5991-43FA-AB9B-D6F957B4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7ACA-6801-482D-8306-9A316344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4AFE-7F39-4949-B71E-7F9CC6CA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97D5-742D-40FD-A8FE-1CAD7E9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46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A8F1-26E7-490F-9EAF-2E010276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67646-9AAD-46B4-BD79-4ECAEB992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9A99-22D3-4FAD-9EB3-7B75B4ED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81B4D-F879-4B4C-BB92-A1D7FB31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84031-EE19-4FEF-A16A-07882518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EC88D-E9D3-4725-929E-11070419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5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03C57-A95A-4D1E-BF11-B6900E90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F8CF-D542-41B5-B94A-219B7385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8AF4-8EE3-4F1E-9673-0F254A6E5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1840-2966-47D8-9724-7C28933179A9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47E5-2858-49B4-BB9A-067792691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7CB6-A80F-4204-B1FA-D0D1B203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DE46-C4CA-401A-A1A4-220E7CAFA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7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2151A-FFC8-445F-B632-1A9E2D954BB5}"/>
              </a:ext>
            </a:extLst>
          </p:cNvPr>
          <p:cNvSpPr txBox="1"/>
          <p:nvPr/>
        </p:nvSpPr>
        <p:spPr>
          <a:xfrm>
            <a:off x="629739" y="212942"/>
            <a:ext cx="28071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E64626"/>
                </a:solidFill>
                <a:latin typeface="Tw Cen MT" charset="0"/>
                <a:ea typeface="ＭＳ Ｐゴシック" charset="0"/>
              </a:rPr>
              <a:t>MoA</a:t>
            </a:r>
            <a:r>
              <a:rPr lang="en-US" sz="2800" b="1" dirty="0">
                <a:solidFill>
                  <a:srgbClr val="E64626"/>
                </a:solidFill>
                <a:latin typeface="Tw Cen MT" charset="0"/>
                <a:ea typeface="ＭＳ Ｐゴシック" charset="0"/>
              </a:rPr>
              <a:t> and biology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49FDED7-D09B-416F-A92A-A90E19F57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969401"/>
              </p:ext>
            </p:extLst>
          </p:nvPr>
        </p:nvGraphicFramePr>
        <p:xfrm>
          <a:off x="9693774" y="239934"/>
          <a:ext cx="1868487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S ChemDraw Drawing" r:id="rId3" imgW="1868083" imgH="1331819" progId="ChemDraw.Document.6.0">
                  <p:embed/>
                </p:oleObj>
              </mc:Choice>
              <mc:Fallback>
                <p:oleObj name="CS ChemDraw Drawing" r:id="rId3" imgW="1868083" imgH="133181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3774" y="239934"/>
                        <a:ext cx="1868487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6454377-AFA4-47D6-B928-FD4324920D7A}"/>
              </a:ext>
            </a:extLst>
          </p:cNvPr>
          <p:cNvSpPr/>
          <p:nvPr/>
        </p:nvSpPr>
        <p:spPr>
          <a:xfrm>
            <a:off x="629739" y="4482905"/>
            <a:ext cx="7689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MoA</a:t>
            </a:r>
            <a:r>
              <a:rPr lang="en-AU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 studies via the generation of resistant mutants</a:t>
            </a:r>
            <a:r>
              <a:rPr lang="en-US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 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C8FD7-C5C5-417A-937F-2457FE6EF7B7}"/>
              </a:ext>
            </a:extLst>
          </p:cNvPr>
          <p:cNvSpPr/>
          <p:nvPr/>
        </p:nvSpPr>
        <p:spPr>
          <a:xfrm>
            <a:off x="629739" y="5199974"/>
            <a:ext cx="823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UCSD -  </a:t>
            </a:r>
            <a:r>
              <a:rPr lang="en-AU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cytosolic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 </a:t>
            </a:r>
            <a:r>
              <a:rPr lang="en-AU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asparagine-tRNA ligase is the target. 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Other candidates: </a:t>
            </a:r>
            <a:r>
              <a:rPr lang="en-US" dirty="0">
                <a:solidFill>
                  <a:prstClr val="black"/>
                </a:solidFill>
                <a:latin typeface="Tw Cen MT"/>
                <a:ea typeface="ＭＳ Ｐゴシック" charset="0"/>
              </a:rPr>
              <a:t>Nucleoside transporter 4 and Glutamate </a:t>
            </a:r>
            <a:r>
              <a:rPr lang="en-US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Dehydgrogenase</a:t>
            </a:r>
            <a:endParaRPr lang="en-US" dirty="0">
              <a:solidFill>
                <a:prstClr val="black"/>
              </a:solidFill>
              <a:latin typeface="Tw Cen MT"/>
              <a:ea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8A573-FB5D-4EBA-9B66-1C7E1CA8E02D}"/>
              </a:ext>
            </a:extLst>
          </p:cNvPr>
          <p:cNvSpPr/>
          <p:nvPr/>
        </p:nvSpPr>
        <p:spPr>
          <a:xfrm>
            <a:off x="629739" y="1171309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AsnRS</a:t>
            </a:r>
            <a:r>
              <a:rPr lang="en-AU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 assay 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5F3EBA-3C11-4E4D-BD22-1E9BFF6E9ECF}"/>
              </a:ext>
            </a:extLst>
          </p:cNvPr>
          <p:cNvSpPr/>
          <p:nvPr/>
        </p:nvSpPr>
        <p:spPr>
          <a:xfrm>
            <a:off x="629739" y="1831398"/>
            <a:ext cx="9479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SGC-UNICAMP Brazil have expressed the cytosolic tRNA ligase – no inhibition 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– waiting on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160DE-C78C-47CC-BA3D-429254AA8F73}"/>
              </a:ext>
            </a:extLst>
          </p:cNvPr>
          <p:cNvSpPr/>
          <p:nvPr/>
        </p:nvSpPr>
        <p:spPr>
          <a:xfrm>
            <a:off x="474615" y="6367895"/>
            <a:ext cx="3740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>
                <a:solidFill>
                  <a:prstClr val="black"/>
                </a:solidFill>
                <a:latin typeface="Arial" charset="0"/>
                <a:ea typeface="ＭＳ Ｐゴシック" charset="0"/>
              </a:rPr>
              <a:t>https://github.com/OpenSourceMalaria/Series3/issues/16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3DB08-DB2B-4B74-B780-AEE7A3404D5E}"/>
              </a:ext>
            </a:extLst>
          </p:cNvPr>
          <p:cNvSpPr/>
          <p:nvPr/>
        </p:nvSpPr>
        <p:spPr>
          <a:xfrm>
            <a:off x="629739" y="2967496"/>
            <a:ext cx="350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Protein Translation assay 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1FFA60-7D19-4D0B-BE01-7F2EE2B8A58A}"/>
              </a:ext>
            </a:extLst>
          </p:cNvPr>
          <p:cNvSpPr/>
          <p:nvPr/>
        </p:nvSpPr>
        <p:spPr>
          <a:xfrm>
            <a:off x="629739" y="3586209"/>
            <a:ext cx="7409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UCSF – protein translation assay to validate </a:t>
            </a:r>
            <a:r>
              <a:rPr lang="en-AU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MoA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 – does not inhibit translation</a:t>
            </a:r>
          </a:p>
        </p:txBody>
      </p:sp>
    </p:spTree>
    <p:extLst>
      <p:ext uri="{BB962C8B-B14F-4D97-AF65-F5344CB8AC3E}">
        <p14:creationId xmlns:p14="http://schemas.microsoft.com/office/powerpoint/2010/main" val="10708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2151A-FFC8-445F-B632-1A9E2D954BB5}"/>
              </a:ext>
            </a:extLst>
          </p:cNvPr>
          <p:cNvSpPr txBox="1"/>
          <p:nvPr/>
        </p:nvSpPr>
        <p:spPr>
          <a:xfrm>
            <a:off x="703330" y="279166"/>
            <a:ext cx="28071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E64626"/>
                </a:solidFill>
                <a:latin typeface="Tw Cen MT" charset="0"/>
                <a:ea typeface="ＭＳ Ｐゴシック" charset="0"/>
              </a:rPr>
              <a:t>MoA</a:t>
            </a:r>
            <a:r>
              <a:rPr lang="en-US" sz="2800" b="1" dirty="0">
                <a:solidFill>
                  <a:srgbClr val="E64626"/>
                </a:solidFill>
                <a:latin typeface="Tw Cen MT" charset="0"/>
                <a:ea typeface="ＭＳ Ｐゴシック" charset="0"/>
              </a:rPr>
              <a:t> and biology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F54E-7491-43D2-A44F-EAB853D6938D}"/>
              </a:ext>
            </a:extLst>
          </p:cNvPr>
          <p:cNvSpPr/>
          <p:nvPr/>
        </p:nvSpPr>
        <p:spPr>
          <a:xfrm>
            <a:off x="703330" y="421807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Kinome</a:t>
            </a:r>
            <a:r>
              <a:rPr lang="en-AU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 Scan 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5D325-9172-427E-B4A4-59BEF4734E19}"/>
              </a:ext>
            </a:extLst>
          </p:cNvPr>
          <p:cNvSpPr/>
          <p:nvPr/>
        </p:nvSpPr>
        <p:spPr>
          <a:xfrm>
            <a:off x="703330" y="4807649"/>
            <a:ext cx="7032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UNC – preliminary results suggest OSM-S106 hits TYK2, MAP3L19 and maybe PfCDPK1. OSM-S-126 might be a human FLT3 inhibitor. They are currently doing </a:t>
            </a:r>
            <a:r>
              <a:rPr lang="en-AU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Kd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 determinations to validate these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D8760-F3C5-44CD-BB2A-DE341CF3E69A}"/>
              </a:ext>
            </a:extLst>
          </p:cNvPr>
          <p:cNvSpPr/>
          <p:nvPr/>
        </p:nvSpPr>
        <p:spPr>
          <a:xfrm>
            <a:off x="691314" y="605495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>
                <a:solidFill>
                  <a:prstClr val="black"/>
                </a:solidFill>
                <a:latin typeface="Arial" charset="0"/>
                <a:ea typeface="ＭＳ Ｐゴシック" charset="0"/>
              </a:rPr>
              <a:t>https://github.com/OpenSourceMalaria/Series3/issues/15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>
                <a:solidFill>
                  <a:prstClr val="black"/>
                </a:solidFill>
                <a:latin typeface="Arial" charset="0"/>
                <a:ea typeface="ＭＳ Ｐゴシック" charset="0"/>
              </a:rPr>
              <a:t>https://github.com/OpenSourceMalaria/Series3/issues/14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>
                <a:solidFill>
                  <a:prstClr val="black"/>
                </a:solidFill>
                <a:latin typeface="Arial" charset="0"/>
                <a:ea typeface="ＭＳ Ｐゴシック" charset="0"/>
              </a:rPr>
              <a:t>https://github.com/OpenSourceMalaria/Series3/issues/17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CBD5139-E34F-48FF-B0D5-DAAFA411A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13004"/>
              </p:ext>
            </p:extLst>
          </p:nvPr>
        </p:nvGraphicFramePr>
        <p:xfrm>
          <a:off x="9693774" y="239934"/>
          <a:ext cx="1868487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S ChemDraw Drawing" r:id="rId3" imgW="1868083" imgH="1331819" progId="ChemDraw.Document.6.0">
                  <p:embed/>
                </p:oleObj>
              </mc:Choice>
              <mc:Fallback>
                <p:oleObj name="CS ChemDraw Drawing" r:id="rId3" imgW="1868083" imgH="1331819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49FDED7-D09B-416F-A92A-A90E19F576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3774" y="239934"/>
                        <a:ext cx="1868487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292AF26-A1D2-42CB-9E5A-65C3E2604856}"/>
              </a:ext>
            </a:extLst>
          </p:cNvPr>
          <p:cNvSpPr/>
          <p:nvPr/>
        </p:nvSpPr>
        <p:spPr>
          <a:xfrm>
            <a:off x="703330" y="2537814"/>
            <a:ext cx="2831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Carbonic anhydrase 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4A38D-5F32-4426-A666-0C6054C9AA00}"/>
              </a:ext>
            </a:extLst>
          </p:cNvPr>
          <p:cNvSpPr/>
          <p:nvPr/>
        </p:nvSpPr>
        <p:spPr>
          <a:xfrm>
            <a:off x="703330" y="3089836"/>
            <a:ext cx="6980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OSM-S-106 has a primary </a:t>
            </a:r>
            <a:r>
              <a:rPr lang="en-AU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sulfonamide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, it might bind to CA</a:t>
            </a:r>
          </a:p>
          <a:p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Will be sending OSM-S-106 and OSM-S-123 to Griffith for </a:t>
            </a:r>
            <a:r>
              <a:rPr lang="en-AU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HsCAII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 assay</a:t>
            </a:r>
            <a:endParaRPr lang="en-AU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36D7FA7-810B-4AA2-972B-412612044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33140"/>
              </p:ext>
            </p:extLst>
          </p:nvPr>
        </p:nvGraphicFramePr>
        <p:xfrm>
          <a:off x="9693774" y="1612947"/>
          <a:ext cx="1457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S ChemDraw Drawing" r:id="rId5" imgW="1456568" imgH="1154972" progId="ChemDraw.Document.6.0">
                  <p:embed/>
                </p:oleObj>
              </mc:Choice>
              <mc:Fallback>
                <p:oleObj name="CS ChemDraw Drawing" r:id="rId5" imgW="1456568" imgH="115497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3774" y="1612947"/>
                        <a:ext cx="1457325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6944523-F646-4217-AE5D-AB5D5FE53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52795"/>
              </p:ext>
            </p:extLst>
          </p:nvPr>
        </p:nvGraphicFramePr>
        <p:xfrm>
          <a:off x="9693774" y="3063661"/>
          <a:ext cx="145732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S ChemDraw Drawing" r:id="rId7" imgW="1458081" imgH="1615377" progId="ChemDraw.Document.6.0">
                  <p:embed/>
                </p:oleObj>
              </mc:Choice>
              <mc:Fallback>
                <p:oleObj name="CS ChemDraw Drawing" r:id="rId7" imgW="1458081" imgH="16153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3774" y="3063661"/>
                        <a:ext cx="1457325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77DE3DB-2EB5-4C61-8041-890FB19D54A7}"/>
              </a:ext>
            </a:extLst>
          </p:cNvPr>
          <p:cNvSpPr/>
          <p:nvPr/>
        </p:nvSpPr>
        <p:spPr>
          <a:xfrm>
            <a:off x="691314" y="1157709"/>
            <a:ext cx="478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>
                <a:solidFill>
                  <a:prstClr val="black"/>
                </a:solidFill>
                <a:latin typeface="Tw Cen MT"/>
                <a:ea typeface="ＭＳ Ｐゴシック" charset="0"/>
              </a:rPr>
              <a:t>Validation and Conditional studies  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925C4F-3719-46FA-931F-41E822AF3B15}"/>
              </a:ext>
            </a:extLst>
          </p:cNvPr>
          <p:cNvSpPr/>
          <p:nvPr/>
        </p:nvSpPr>
        <p:spPr>
          <a:xfrm>
            <a:off x="703330" y="16505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dirty="0" err="1">
                <a:solidFill>
                  <a:prstClr val="black"/>
                </a:solidFill>
                <a:latin typeface="Tw Cen MT"/>
                <a:ea typeface="ＭＳ Ｐゴシック" charset="0"/>
              </a:rPr>
              <a:t>Wellcome</a:t>
            </a: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 Sanger -  Validation studies – ongoing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prstClr val="black"/>
                </a:solidFill>
                <a:latin typeface="Tw Cen MT"/>
                <a:ea typeface="ＭＳ Ｐゴシック" charset="0"/>
              </a:rPr>
              <a:t>MIT -  Conditional knockout studies - ongoing</a:t>
            </a:r>
            <a:endParaRPr lang="en-AU" dirty="0">
              <a:solidFill>
                <a:prstClr val="black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6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CS ChemDraw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Mathamsanqa Bhebhe</dc:creator>
  <cp:lastModifiedBy>Mathamsanqa Bhebhe</cp:lastModifiedBy>
  <cp:revision>8</cp:revision>
  <dcterms:created xsi:type="dcterms:W3CDTF">2019-08-07T10:59:06Z</dcterms:created>
  <dcterms:modified xsi:type="dcterms:W3CDTF">2019-08-07T12:39:36Z</dcterms:modified>
</cp:coreProperties>
</file>