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30267275" cy="42794238"/>
  <p:notesSz cx="32042100" cy="45300900"/>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New Roman"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7680">
          <p15:clr>
            <a:srgbClr val="A4A3A4"/>
          </p15:clr>
        </p15:guide>
        <p15:guide id="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at Korsik" initials="M. K." lastIdx="0" clrIdx="0">
    <p:extLst>
      <p:ext uri="{19B8F6BF-5375-455C-9EA6-DF929625EA0E}">
        <p15:presenceInfo xmlns:p15="http://schemas.microsoft.com/office/powerpoint/2012/main" userId="Marat Korsi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282B"/>
    <a:srgbClr val="FF66CC"/>
    <a:srgbClr val="FF6600"/>
    <a:srgbClr val="FF3300"/>
    <a:srgbClr val="192AFA"/>
    <a:srgbClr val="24669B"/>
    <a:srgbClr val="E62E25"/>
    <a:srgbClr val="9FD4D0"/>
    <a:srgbClr val="008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2940" autoAdjust="0"/>
  </p:normalViewPr>
  <p:slideViewPr>
    <p:cSldViewPr>
      <p:cViewPr>
        <p:scale>
          <a:sx n="24" d="100"/>
          <a:sy n="24" d="100"/>
        </p:scale>
        <p:origin x="1192" y="12"/>
      </p:cViewPr>
      <p:guideLst>
        <p:guide orient="horz" pos="7680"/>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3.emf"/><Relationship Id="rId7" Type="http://schemas.openxmlformats.org/officeDocument/2006/relationships/image" Target="../media/image7.emf"/><Relationship Id="rId2" Type="http://schemas.openxmlformats.org/officeDocument/2006/relationships/image" Target="../media/image2.emf"/><Relationship Id="rId1" Type="http://schemas.openxmlformats.org/officeDocument/2006/relationships/image" Target="../media/image1.emf"/><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13868400" cy="2286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3075" name="Rectangle 3"/>
          <p:cNvSpPr>
            <a:spLocks noGrp="1" noChangeArrowheads="1"/>
          </p:cNvSpPr>
          <p:nvPr>
            <p:ph type="dt" idx="1"/>
          </p:nvPr>
        </p:nvSpPr>
        <p:spPr bwMode="auto">
          <a:xfrm>
            <a:off x="18135600" y="0"/>
            <a:ext cx="13868400" cy="2286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9993313" y="3429000"/>
            <a:ext cx="12017375" cy="169926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3077" name="Rectangle 5"/>
          <p:cNvSpPr>
            <a:spLocks noGrp="1" noChangeArrowheads="1"/>
          </p:cNvSpPr>
          <p:nvPr>
            <p:ph type="body" sz="quarter" idx="3"/>
          </p:nvPr>
        </p:nvSpPr>
        <p:spPr bwMode="auto">
          <a:xfrm>
            <a:off x="4267200" y="21488400"/>
            <a:ext cx="23469600" cy="2042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43053000"/>
            <a:ext cx="13868400" cy="2209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3079" name="Rectangle 7"/>
          <p:cNvSpPr>
            <a:spLocks noGrp="1" noChangeArrowheads="1"/>
          </p:cNvSpPr>
          <p:nvPr>
            <p:ph type="sldNum" sz="quarter" idx="5"/>
          </p:nvPr>
        </p:nvSpPr>
        <p:spPr bwMode="auto">
          <a:xfrm>
            <a:off x="18135600" y="43053000"/>
            <a:ext cx="13868400" cy="2209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23EC0E2D-67E0-AD40-B7F6-218F38159315}" type="slidenum">
              <a:rPr lang="en-US"/>
              <a:pPr>
                <a:defRPr/>
              </a:pPr>
              <a:t>‹#›</a:t>
            </a:fld>
            <a:endParaRPr lang="en-US"/>
          </a:p>
        </p:txBody>
      </p:sp>
    </p:spTree>
    <p:extLst>
      <p:ext uri="{BB962C8B-B14F-4D97-AF65-F5344CB8AC3E}">
        <p14:creationId xmlns:p14="http://schemas.microsoft.com/office/powerpoint/2010/main" val="25527571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0F63976-4472-6A4B-9D1A-5306C64FE7A1}" type="slidenum">
              <a:rPr lang="en-US"/>
              <a:pPr>
                <a:defRPr/>
              </a:pPr>
              <a:t>1</a:t>
            </a:fld>
            <a:endParaRPr lang="en-US"/>
          </a:p>
        </p:txBody>
      </p:sp>
      <p:sp>
        <p:nvSpPr>
          <p:cNvPr id="40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099" name="Rectangle 3"/>
          <p:cNvSpPr>
            <a:spLocks noGrp="1" noChangeArrowheads="1"/>
          </p:cNvSpPr>
          <p:nvPr>
            <p:ph type="body" idx="1"/>
          </p:nvPr>
        </p:nvSpPr>
        <p:spPr/>
        <p:txBody>
          <a:bodyPr/>
          <a:lstStyle/>
          <a:p>
            <a:pPr>
              <a:defRPr/>
            </a:pPr>
            <a:endParaRPr lang="en-US" dirty="0" smtClean="0">
              <a:cs typeface="+mn-cs"/>
            </a:endParaRPr>
          </a:p>
        </p:txBody>
      </p:sp>
    </p:spTree>
    <p:extLst>
      <p:ext uri="{BB962C8B-B14F-4D97-AF65-F5344CB8AC3E}">
        <p14:creationId xmlns:p14="http://schemas.microsoft.com/office/powerpoint/2010/main" val="4188662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125" y="13293725"/>
            <a:ext cx="25727025" cy="9172575"/>
          </a:xfrm>
        </p:spPr>
        <p:txBody>
          <a:bodyPr/>
          <a:lstStyle/>
          <a:p>
            <a:r>
              <a:rPr lang="en-GB" smtClean="0"/>
              <a:t>Click to edit Master title style</a:t>
            </a:r>
            <a:endParaRPr lang="en-US"/>
          </a:p>
        </p:txBody>
      </p:sp>
      <p:sp>
        <p:nvSpPr>
          <p:cNvPr id="3" name="Subtitle 2"/>
          <p:cNvSpPr>
            <a:spLocks noGrp="1"/>
          </p:cNvSpPr>
          <p:nvPr>
            <p:ph type="subTitle" idx="1"/>
          </p:nvPr>
        </p:nvSpPr>
        <p:spPr>
          <a:xfrm>
            <a:off x="4540250" y="24250650"/>
            <a:ext cx="21186775" cy="109362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F1AD1F9-D134-274B-A1BB-BD946A9670C5}" type="slidenum">
              <a:rPr lang="en-US"/>
              <a:pPr>
                <a:defRPr/>
              </a:pPr>
              <a:t>‹#›</a:t>
            </a:fld>
            <a:endParaRPr lang="en-US"/>
          </a:p>
        </p:txBody>
      </p:sp>
    </p:spTree>
    <p:extLst>
      <p:ext uri="{BB962C8B-B14F-4D97-AF65-F5344CB8AC3E}">
        <p14:creationId xmlns:p14="http://schemas.microsoft.com/office/powerpoint/2010/main" val="2247447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87DB9B8-9D11-C545-A7AA-062C15664599}" type="slidenum">
              <a:rPr lang="en-US"/>
              <a:pPr>
                <a:defRPr/>
              </a:pPr>
              <a:t>‹#›</a:t>
            </a:fld>
            <a:endParaRPr lang="en-US"/>
          </a:p>
        </p:txBody>
      </p:sp>
    </p:spTree>
    <p:extLst>
      <p:ext uri="{BB962C8B-B14F-4D97-AF65-F5344CB8AC3E}">
        <p14:creationId xmlns:p14="http://schemas.microsoft.com/office/powerpoint/2010/main" val="3928200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564600" y="3806825"/>
            <a:ext cx="6430963" cy="34231263"/>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2271713" y="3806825"/>
            <a:ext cx="19140487" cy="34231263"/>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61A6F53-05C4-2D49-AB0A-9D22D79D5B1C}" type="slidenum">
              <a:rPr lang="en-US"/>
              <a:pPr>
                <a:defRPr/>
              </a:pPr>
              <a:t>‹#›</a:t>
            </a:fld>
            <a:endParaRPr lang="en-US"/>
          </a:p>
        </p:txBody>
      </p:sp>
    </p:spTree>
    <p:extLst>
      <p:ext uri="{BB962C8B-B14F-4D97-AF65-F5344CB8AC3E}">
        <p14:creationId xmlns:p14="http://schemas.microsoft.com/office/powerpoint/2010/main" val="3406510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444FA3F-D5B6-444C-BF9D-7724D0ADE18E}" type="slidenum">
              <a:rPr lang="en-US"/>
              <a:pPr>
                <a:defRPr/>
              </a:pPr>
              <a:t>‹#›</a:t>
            </a:fld>
            <a:endParaRPr lang="en-US"/>
          </a:p>
        </p:txBody>
      </p:sp>
    </p:spTree>
    <p:extLst>
      <p:ext uri="{BB962C8B-B14F-4D97-AF65-F5344CB8AC3E}">
        <p14:creationId xmlns:p14="http://schemas.microsoft.com/office/powerpoint/2010/main" val="3375990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0775" y="27498675"/>
            <a:ext cx="25727025" cy="84994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2390775" y="18138775"/>
            <a:ext cx="25727025" cy="9359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EE8EE46-2DCA-B046-96FE-D1C4B592C725}" type="slidenum">
              <a:rPr lang="en-US"/>
              <a:pPr>
                <a:defRPr/>
              </a:pPr>
              <a:t>‹#›</a:t>
            </a:fld>
            <a:endParaRPr lang="en-US"/>
          </a:p>
        </p:txBody>
      </p:sp>
    </p:spTree>
    <p:extLst>
      <p:ext uri="{BB962C8B-B14F-4D97-AF65-F5344CB8AC3E}">
        <p14:creationId xmlns:p14="http://schemas.microsoft.com/office/powerpoint/2010/main" val="1955882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2271713" y="12361863"/>
            <a:ext cx="12785725" cy="25676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15209838" y="12361863"/>
            <a:ext cx="12785725" cy="25676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B0154A3-4554-9341-AE03-11168A5775EB}" type="slidenum">
              <a:rPr lang="en-US"/>
              <a:pPr>
                <a:defRPr/>
              </a:pPr>
              <a:t>‹#›</a:t>
            </a:fld>
            <a:endParaRPr lang="en-US"/>
          </a:p>
        </p:txBody>
      </p:sp>
    </p:spTree>
    <p:extLst>
      <p:ext uri="{BB962C8B-B14F-4D97-AF65-F5344CB8AC3E}">
        <p14:creationId xmlns:p14="http://schemas.microsoft.com/office/powerpoint/2010/main" val="105342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2888" y="1714500"/>
            <a:ext cx="27241500" cy="713105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1512888" y="9578975"/>
            <a:ext cx="13373100" cy="39925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1512888" y="13571538"/>
            <a:ext cx="13373100" cy="24655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15374938" y="9578975"/>
            <a:ext cx="13379450" cy="39925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15374938" y="13571538"/>
            <a:ext cx="13379450" cy="24655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A643AA0-F645-9A42-A749-39B54F9BE4EE}" type="slidenum">
              <a:rPr lang="en-US"/>
              <a:pPr>
                <a:defRPr/>
              </a:pPr>
              <a:t>‹#›</a:t>
            </a:fld>
            <a:endParaRPr lang="en-US"/>
          </a:p>
        </p:txBody>
      </p:sp>
    </p:spTree>
    <p:extLst>
      <p:ext uri="{BB962C8B-B14F-4D97-AF65-F5344CB8AC3E}">
        <p14:creationId xmlns:p14="http://schemas.microsoft.com/office/powerpoint/2010/main" val="2556649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3BAC516D-0E75-D248-9786-FBB9EFBE2829}" type="slidenum">
              <a:rPr lang="en-US"/>
              <a:pPr>
                <a:defRPr/>
              </a:pPr>
              <a:t>‹#›</a:t>
            </a:fld>
            <a:endParaRPr lang="en-US"/>
          </a:p>
        </p:txBody>
      </p:sp>
    </p:spTree>
    <p:extLst>
      <p:ext uri="{BB962C8B-B14F-4D97-AF65-F5344CB8AC3E}">
        <p14:creationId xmlns:p14="http://schemas.microsoft.com/office/powerpoint/2010/main" val="4255594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7F7A7CA-A68A-3344-BB7C-6DA776C55AA7}" type="slidenum">
              <a:rPr lang="en-US"/>
              <a:pPr>
                <a:defRPr/>
              </a:pPr>
              <a:t>‹#›</a:t>
            </a:fld>
            <a:endParaRPr lang="en-US"/>
          </a:p>
        </p:txBody>
      </p:sp>
    </p:spTree>
    <p:extLst>
      <p:ext uri="{BB962C8B-B14F-4D97-AF65-F5344CB8AC3E}">
        <p14:creationId xmlns:p14="http://schemas.microsoft.com/office/powerpoint/2010/main" val="2154901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2888" y="1703388"/>
            <a:ext cx="9958387" cy="725170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11833225" y="1703388"/>
            <a:ext cx="16921163" cy="365236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1512888" y="8955088"/>
            <a:ext cx="9958387" cy="292719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72FAF9B-E070-944A-A5B2-C16EAB3C46F8}" type="slidenum">
              <a:rPr lang="en-US"/>
              <a:pPr>
                <a:defRPr/>
              </a:pPr>
              <a:t>‹#›</a:t>
            </a:fld>
            <a:endParaRPr lang="en-US"/>
          </a:p>
        </p:txBody>
      </p:sp>
    </p:spTree>
    <p:extLst>
      <p:ext uri="{BB962C8B-B14F-4D97-AF65-F5344CB8AC3E}">
        <p14:creationId xmlns:p14="http://schemas.microsoft.com/office/powerpoint/2010/main" val="3206590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2488" y="29956125"/>
            <a:ext cx="18161000" cy="3536950"/>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5932488" y="3824288"/>
            <a:ext cx="18161000" cy="256762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5932488" y="33493075"/>
            <a:ext cx="18161000" cy="50212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AFABBEE-46D3-B44E-97B6-CA47D83C75E8}" type="slidenum">
              <a:rPr lang="en-US"/>
              <a:pPr>
                <a:defRPr/>
              </a:pPr>
              <a:t>‹#›</a:t>
            </a:fld>
            <a:endParaRPr lang="en-US"/>
          </a:p>
        </p:txBody>
      </p:sp>
    </p:spTree>
    <p:extLst>
      <p:ext uri="{BB962C8B-B14F-4D97-AF65-F5344CB8AC3E}">
        <p14:creationId xmlns:p14="http://schemas.microsoft.com/office/powerpoint/2010/main" val="1033817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1282B"/>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71713" y="3806825"/>
            <a:ext cx="25723850" cy="7132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7664" tIns="-201027" rIns="7664" bIns="-201027"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2271713" y="12361863"/>
            <a:ext cx="25723850" cy="25676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7664" tIns="-201027" rIns="7664" bIns="-20102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271713" y="38987413"/>
            <a:ext cx="6303962" cy="28622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7664" tIns="-201027" rIns="7664" bIns="-201027" numCol="1" anchor="t" anchorCtr="0" compatLnSpc="1">
            <a:prstTxWarp prst="textNoShape">
              <a:avLst/>
            </a:prstTxWarp>
          </a:bodyPr>
          <a:lstStyle>
            <a:lvl1pPr defTabSz="4170363">
              <a:defRPr sz="6400">
                <a:latin typeface="+mn-lt"/>
                <a:cs typeface="+mn-cs"/>
              </a:defRPr>
            </a:lvl1pPr>
          </a:lstStyle>
          <a:p>
            <a:pPr>
              <a:defRPr/>
            </a:pPr>
            <a:endParaRPr lang="en-US"/>
          </a:p>
        </p:txBody>
      </p:sp>
      <p:sp>
        <p:nvSpPr>
          <p:cNvPr id="1029" name="Rectangle 5"/>
          <p:cNvSpPr>
            <a:spLocks noGrp="1" noChangeArrowheads="1"/>
          </p:cNvSpPr>
          <p:nvPr>
            <p:ph type="ftr" sz="quarter" idx="3"/>
          </p:nvPr>
        </p:nvSpPr>
        <p:spPr bwMode="auto">
          <a:xfrm>
            <a:off x="10339388" y="38987413"/>
            <a:ext cx="9588500" cy="28622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7664" tIns="-201027" rIns="7664" bIns="-201027" numCol="1" anchor="t" anchorCtr="0" compatLnSpc="1">
            <a:prstTxWarp prst="textNoShape">
              <a:avLst/>
            </a:prstTxWarp>
          </a:bodyPr>
          <a:lstStyle>
            <a:lvl1pPr algn="ctr" defTabSz="4170363">
              <a:defRPr sz="6400">
                <a:latin typeface="+mn-lt"/>
                <a:cs typeface="+mn-cs"/>
              </a:defRPr>
            </a:lvl1pPr>
          </a:lstStyle>
          <a:p>
            <a:pPr>
              <a:defRPr/>
            </a:pPr>
            <a:endParaRPr lang="en-US"/>
          </a:p>
        </p:txBody>
      </p:sp>
      <p:sp>
        <p:nvSpPr>
          <p:cNvPr id="1030" name="Rectangle 6"/>
          <p:cNvSpPr>
            <a:spLocks noGrp="1" noChangeArrowheads="1"/>
          </p:cNvSpPr>
          <p:nvPr>
            <p:ph type="sldNum" sz="quarter" idx="4"/>
          </p:nvPr>
        </p:nvSpPr>
        <p:spPr bwMode="auto">
          <a:xfrm>
            <a:off x="21691600" y="38987413"/>
            <a:ext cx="6303963" cy="28622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7664" tIns="-201027" rIns="7664" bIns="-201027" numCol="1" anchor="t" anchorCtr="0" compatLnSpc="1">
            <a:prstTxWarp prst="textNoShape">
              <a:avLst/>
            </a:prstTxWarp>
          </a:bodyPr>
          <a:lstStyle>
            <a:lvl1pPr algn="r" defTabSz="4170363">
              <a:defRPr sz="6400">
                <a:latin typeface="+mn-lt"/>
                <a:cs typeface="+mn-cs"/>
              </a:defRPr>
            </a:lvl1pPr>
          </a:lstStyle>
          <a:p>
            <a:pPr>
              <a:defRPr/>
            </a:pPr>
            <a:fld id="{1FBE6510-75D3-9B47-A35E-0DFCD9C19EB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0363" rtl="0" eaLnBrk="0" fontAlgn="base" hangingPunct="0">
        <a:spcBef>
          <a:spcPct val="0"/>
        </a:spcBef>
        <a:spcAft>
          <a:spcPct val="0"/>
        </a:spcAft>
        <a:defRPr sz="20000">
          <a:solidFill>
            <a:schemeClr val="tx2"/>
          </a:solidFill>
          <a:latin typeface="+mj-lt"/>
          <a:ea typeface="+mj-ea"/>
          <a:cs typeface="ＭＳ Ｐゴシック" charset="0"/>
        </a:defRPr>
      </a:lvl1pPr>
      <a:lvl2pPr algn="ctr" defTabSz="4170363" rtl="0" eaLnBrk="0" fontAlgn="base" hangingPunct="0">
        <a:spcBef>
          <a:spcPct val="0"/>
        </a:spcBef>
        <a:spcAft>
          <a:spcPct val="0"/>
        </a:spcAft>
        <a:defRPr sz="20000">
          <a:solidFill>
            <a:schemeClr val="tx2"/>
          </a:solidFill>
          <a:latin typeface="Times" charset="0"/>
          <a:ea typeface="ＭＳ Ｐゴシック" charset="0"/>
          <a:cs typeface="ＭＳ Ｐゴシック" charset="0"/>
        </a:defRPr>
      </a:lvl2pPr>
      <a:lvl3pPr algn="ctr" defTabSz="4170363" rtl="0" eaLnBrk="0" fontAlgn="base" hangingPunct="0">
        <a:spcBef>
          <a:spcPct val="0"/>
        </a:spcBef>
        <a:spcAft>
          <a:spcPct val="0"/>
        </a:spcAft>
        <a:defRPr sz="20000">
          <a:solidFill>
            <a:schemeClr val="tx2"/>
          </a:solidFill>
          <a:latin typeface="Times" charset="0"/>
          <a:ea typeface="ＭＳ Ｐゴシック" charset="0"/>
          <a:cs typeface="ＭＳ Ｐゴシック" charset="0"/>
        </a:defRPr>
      </a:lvl3pPr>
      <a:lvl4pPr algn="ctr" defTabSz="4170363" rtl="0" eaLnBrk="0" fontAlgn="base" hangingPunct="0">
        <a:spcBef>
          <a:spcPct val="0"/>
        </a:spcBef>
        <a:spcAft>
          <a:spcPct val="0"/>
        </a:spcAft>
        <a:defRPr sz="20000">
          <a:solidFill>
            <a:schemeClr val="tx2"/>
          </a:solidFill>
          <a:latin typeface="Times" charset="0"/>
          <a:ea typeface="ＭＳ Ｐゴシック" charset="0"/>
          <a:cs typeface="ＭＳ Ｐゴシック" charset="0"/>
        </a:defRPr>
      </a:lvl4pPr>
      <a:lvl5pPr algn="ctr" defTabSz="4170363" rtl="0" eaLnBrk="0" fontAlgn="base" hangingPunct="0">
        <a:spcBef>
          <a:spcPct val="0"/>
        </a:spcBef>
        <a:spcAft>
          <a:spcPct val="0"/>
        </a:spcAft>
        <a:defRPr sz="20000">
          <a:solidFill>
            <a:schemeClr val="tx2"/>
          </a:solidFill>
          <a:latin typeface="Times" charset="0"/>
          <a:ea typeface="ＭＳ Ｐゴシック" charset="0"/>
          <a:cs typeface="ＭＳ Ｐゴシック" charset="0"/>
        </a:defRPr>
      </a:lvl5pPr>
      <a:lvl6pPr marL="457200" algn="ctr" defTabSz="4170363" rtl="0" eaLnBrk="0" fontAlgn="base" hangingPunct="0">
        <a:spcBef>
          <a:spcPct val="0"/>
        </a:spcBef>
        <a:spcAft>
          <a:spcPct val="0"/>
        </a:spcAft>
        <a:defRPr sz="20000">
          <a:solidFill>
            <a:schemeClr val="tx2"/>
          </a:solidFill>
          <a:latin typeface="Times" charset="0"/>
          <a:ea typeface="ＭＳ Ｐゴシック" charset="0"/>
        </a:defRPr>
      </a:lvl6pPr>
      <a:lvl7pPr marL="914400" algn="ctr" defTabSz="4170363" rtl="0" eaLnBrk="0" fontAlgn="base" hangingPunct="0">
        <a:spcBef>
          <a:spcPct val="0"/>
        </a:spcBef>
        <a:spcAft>
          <a:spcPct val="0"/>
        </a:spcAft>
        <a:defRPr sz="20000">
          <a:solidFill>
            <a:schemeClr val="tx2"/>
          </a:solidFill>
          <a:latin typeface="Times" charset="0"/>
          <a:ea typeface="ＭＳ Ｐゴシック" charset="0"/>
        </a:defRPr>
      </a:lvl7pPr>
      <a:lvl8pPr marL="1371600" algn="ctr" defTabSz="4170363" rtl="0" eaLnBrk="0" fontAlgn="base" hangingPunct="0">
        <a:spcBef>
          <a:spcPct val="0"/>
        </a:spcBef>
        <a:spcAft>
          <a:spcPct val="0"/>
        </a:spcAft>
        <a:defRPr sz="20000">
          <a:solidFill>
            <a:schemeClr val="tx2"/>
          </a:solidFill>
          <a:latin typeface="Times" charset="0"/>
          <a:ea typeface="ＭＳ Ｐゴシック" charset="0"/>
        </a:defRPr>
      </a:lvl8pPr>
      <a:lvl9pPr marL="1828800" algn="ctr" defTabSz="4170363" rtl="0" eaLnBrk="0" fontAlgn="base" hangingPunct="0">
        <a:spcBef>
          <a:spcPct val="0"/>
        </a:spcBef>
        <a:spcAft>
          <a:spcPct val="0"/>
        </a:spcAft>
        <a:defRPr sz="20000">
          <a:solidFill>
            <a:schemeClr val="tx2"/>
          </a:solidFill>
          <a:latin typeface="Times" charset="0"/>
          <a:ea typeface="ＭＳ Ｐゴシック" charset="0"/>
        </a:defRPr>
      </a:lvl9pPr>
    </p:titleStyle>
    <p:bodyStyle>
      <a:lvl1pPr marL="1565275" indent="-1565275" algn="l" defTabSz="4170363" rtl="0" eaLnBrk="0" fontAlgn="base" hangingPunct="0">
        <a:spcBef>
          <a:spcPct val="20000"/>
        </a:spcBef>
        <a:spcAft>
          <a:spcPct val="0"/>
        </a:spcAft>
        <a:buChar char="•"/>
        <a:defRPr sz="14800">
          <a:solidFill>
            <a:schemeClr val="tx1"/>
          </a:solidFill>
          <a:latin typeface="+mn-lt"/>
          <a:ea typeface="+mn-ea"/>
          <a:cs typeface="ＭＳ Ｐゴシック" charset="0"/>
        </a:defRPr>
      </a:lvl1pPr>
      <a:lvl2pPr marL="3392488" indent="-1301750" algn="l" defTabSz="4170363" rtl="0" eaLnBrk="0" fontAlgn="base" hangingPunct="0">
        <a:spcBef>
          <a:spcPct val="20000"/>
        </a:spcBef>
        <a:spcAft>
          <a:spcPct val="0"/>
        </a:spcAft>
        <a:buChar char="–"/>
        <a:defRPr sz="12800">
          <a:solidFill>
            <a:schemeClr val="tx1"/>
          </a:solidFill>
          <a:latin typeface="+mn-lt"/>
          <a:ea typeface="+mn-ea"/>
        </a:defRPr>
      </a:lvl2pPr>
      <a:lvl3pPr marL="5214938" indent="-1044575" algn="l" defTabSz="4170363" rtl="0" eaLnBrk="0" fontAlgn="base" hangingPunct="0">
        <a:spcBef>
          <a:spcPct val="20000"/>
        </a:spcBef>
        <a:spcAft>
          <a:spcPct val="0"/>
        </a:spcAft>
        <a:buChar char="•"/>
        <a:defRPr sz="11100">
          <a:solidFill>
            <a:schemeClr val="tx1"/>
          </a:solidFill>
          <a:latin typeface="+mn-lt"/>
          <a:ea typeface="+mn-ea"/>
        </a:defRPr>
      </a:lvl3pPr>
      <a:lvl4pPr marL="7305675" indent="-1044575" algn="l" defTabSz="4170363" rtl="0" eaLnBrk="0" fontAlgn="base" hangingPunct="0">
        <a:spcBef>
          <a:spcPct val="20000"/>
        </a:spcBef>
        <a:spcAft>
          <a:spcPct val="0"/>
        </a:spcAft>
        <a:buChar char="–"/>
        <a:defRPr sz="9000">
          <a:solidFill>
            <a:schemeClr val="tx1"/>
          </a:solidFill>
          <a:latin typeface="+mn-lt"/>
          <a:ea typeface="+mn-ea"/>
        </a:defRPr>
      </a:lvl4pPr>
      <a:lvl5pPr marL="9390063" indent="-1039813" algn="l" defTabSz="4170363" rtl="0" eaLnBrk="0" fontAlgn="base" hangingPunct="0">
        <a:spcBef>
          <a:spcPct val="20000"/>
        </a:spcBef>
        <a:spcAft>
          <a:spcPct val="0"/>
        </a:spcAft>
        <a:buChar char="»"/>
        <a:defRPr sz="9000">
          <a:solidFill>
            <a:schemeClr val="tx1"/>
          </a:solidFill>
          <a:latin typeface="+mn-lt"/>
          <a:ea typeface="+mn-ea"/>
        </a:defRPr>
      </a:lvl5pPr>
      <a:lvl6pPr marL="9847263" indent="-1039813" algn="l" defTabSz="4170363" rtl="0" eaLnBrk="0" fontAlgn="base" hangingPunct="0">
        <a:spcBef>
          <a:spcPct val="20000"/>
        </a:spcBef>
        <a:spcAft>
          <a:spcPct val="0"/>
        </a:spcAft>
        <a:buChar char="»"/>
        <a:defRPr sz="9000">
          <a:solidFill>
            <a:schemeClr val="tx1"/>
          </a:solidFill>
          <a:latin typeface="+mn-lt"/>
          <a:ea typeface="+mn-ea"/>
        </a:defRPr>
      </a:lvl6pPr>
      <a:lvl7pPr marL="10304463" indent="-1039813" algn="l" defTabSz="4170363" rtl="0" eaLnBrk="0" fontAlgn="base" hangingPunct="0">
        <a:spcBef>
          <a:spcPct val="20000"/>
        </a:spcBef>
        <a:spcAft>
          <a:spcPct val="0"/>
        </a:spcAft>
        <a:buChar char="»"/>
        <a:defRPr sz="9000">
          <a:solidFill>
            <a:schemeClr val="tx1"/>
          </a:solidFill>
          <a:latin typeface="+mn-lt"/>
          <a:ea typeface="+mn-ea"/>
        </a:defRPr>
      </a:lvl7pPr>
      <a:lvl8pPr marL="10761663" indent="-1039813" algn="l" defTabSz="4170363" rtl="0" eaLnBrk="0" fontAlgn="base" hangingPunct="0">
        <a:spcBef>
          <a:spcPct val="20000"/>
        </a:spcBef>
        <a:spcAft>
          <a:spcPct val="0"/>
        </a:spcAft>
        <a:buChar char="»"/>
        <a:defRPr sz="9000">
          <a:solidFill>
            <a:schemeClr val="tx1"/>
          </a:solidFill>
          <a:latin typeface="+mn-lt"/>
          <a:ea typeface="+mn-ea"/>
        </a:defRPr>
      </a:lvl8pPr>
      <a:lvl9pPr marL="11218863" indent="-1039813" algn="l" defTabSz="4170363" rtl="0" eaLnBrk="0" fontAlgn="base" hangingPunct="0">
        <a:spcBef>
          <a:spcPct val="20000"/>
        </a:spcBef>
        <a:spcAft>
          <a:spcPct val="0"/>
        </a:spcAft>
        <a:buChar char="»"/>
        <a:defRPr sz="9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oleObject" Target="../embeddings/oleObject1.bin"/><Relationship Id="rId18" Type="http://schemas.openxmlformats.org/officeDocument/2006/relationships/image" Target="../media/image3.emf"/><Relationship Id="rId26" Type="http://schemas.openxmlformats.org/officeDocument/2006/relationships/image" Target="../media/image7.emf"/><Relationship Id="rId3" Type="http://schemas.openxmlformats.org/officeDocument/2006/relationships/notesSlide" Target="../notesSlides/notesSlide1.xml"/><Relationship Id="rId21" Type="http://schemas.openxmlformats.org/officeDocument/2006/relationships/oleObject" Target="../embeddings/oleObject5.bin"/><Relationship Id="rId7" Type="http://schemas.openxmlformats.org/officeDocument/2006/relationships/image" Target="../media/image12.jpeg"/><Relationship Id="rId12" Type="http://schemas.openxmlformats.org/officeDocument/2006/relationships/image" Target="../media/image17.jpeg"/><Relationship Id="rId17" Type="http://schemas.openxmlformats.org/officeDocument/2006/relationships/oleObject" Target="../embeddings/oleObject3.bin"/><Relationship Id="rId25" Type="http://schemas.openxmlformats.org/officeDocument/2006/relationships/oleObject" Target="../embeddings/oleObject7.bin"/><Relationship Id="rId2" Type="http://schemas.openxmlformats.org/officeDocument/2006/relationships/slideLayout" Target="../slideLayouts/slideLayout7.xml"/><Relationship Id="rId16" Type="http://schemas.openxmlformats.org/officeDocument/2006/relationships/image" Target="../media/image2.emf"/><Relationship Id="rId20" Type="http://schemas.openxmlformats.org/officeDocument/2006/relationships/image" Target="../media/image4.emf"/><Relationship Id="rId29" Type="http://schemas.openxmlformats.org/officeDocument/2006/relationships/image" Target="../media/image8.emf"/><Relationship Id="rId1" Type="http://schemas.openxmlformats.org/officeDocument/2006/relationships/vmlDrawing" Target="../drawings/vmlDrawing1.vml"/><Relationship Id="rId6" Type="http://schemas.openxmlformats.org/officeDocument/2006/relationships/image" Target="../media/image11.png"/><Relationship Id="rId11" Type="http://schemas.openxmlformats.org/officeDocument/2006/relationships/image" Target="../media/image16.emf"/><Relationship Id="rId24" Type="http://schemas.openxmlformats.org/officeDocument/2006/relationships/image" Target="../media/image6.emf"/><Relationship Id="rId5" Type="http://schemas.openxmlformats.org/officeDocument/2006/relationships/image" Target="../media/image10.png"/><Relationship Id="rId15" Type="http://schemas.openxmlformats.org/officeDocument/2006/relationships/oleObject" Target="../embeddings/oleObject2.bin"/><Relationship Id="rId23" Type="http://schemas.openxmlformats.org/officeDocument/2006/relationships/oleObject" Target="../embeddings/oleObject6.bin"/><Relationship Id="rId28" Type="http://schemas.openxmlformats.org/officeDocument/2006/relationships/oleObject" Target="../embeddings/oleObject8.bin"/><Relationship Id="rId10" Type="http://schemas.openxmlformats.org/officeDocument/2006/relationships/image" Target="../media/image15.png"/><Relationship Id="rId19" Type="http://schemas.openxmlformats.org/officeDocument/2006/relationships/oleObject" Target="../embeddings/oleObject4.bin"/><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emf"/><Relationship Id="rId22" Type="http://schemas.openxmlformats.org/officeDocument/2006/relationships/image" Target="../media/image5.emf"/><Relationship Id="rId27"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148"/>
          <p:cNvSpPr>
            <a:spLocks noChangeArrowheads="1"/>
          </p:cNvSpPr>
          <p:nvPr/>
        </p:nvSpPr>
        <p:spPr bwMode="auto">
          <a:xfrm>
            <a:off x="357710" y="37119874"/>
            <a:ext cx="14865978" cy="5287151"/>
          </a:xfrm>
          <a:prstGeom prst="rect">
            <a:avLst/>
          </a:prstGeom>
          <a:solidFill>
            <a:schemeClr val="bg1"/>
          </a:solidFill>
          <a:ln w="38100">
            <a:solidFill>
              <a:srgbClr val="FFFFFF"/>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000" dirty="0">
              <a:solidFill>
                <a:srgbClr val="000000"/>
              </a:solidFill>
              <a:latin typeface="Helvetica" charset="0"/>
              <a:cs typeface="+mn-cs"/>
            </a:endParaRPr>
          </a:p>
          <a:p>
            <a:pPr algn="ctr">
              <a:defRPr/>
            </a:pPr>
            <a:r>
              <a:rPr lang="en-US" sz="2000" dirty="0">
                <a:solidFill>
                  <a:srgbClr val="000000"/>
                </a:solidFill>
                <a:latin typeface="Tahoma" charset="0"/>
                <a:cs typeface="+mn-cs"/>
              </a:rPr>
              <a:t> </a:t>
            </a:r>
            <a:endParaRPr lang="en-US" sz="2000" dirty="0">
              <a:solidFill>
                <a:srgbClr val="000000"/>
              </a:solidFill>
              <a:latin typeface="Helvetica" charset="0"/>
              <a:cs typeface="+mn-cs"/>
            </a:endParaRPr>
          </a:p>
          <a:p>
            <a:pPr algn="ctr">
              <a:defRPr/>
            </a:pPr>
            <a:endParaRPr lang="en-US" sz="2000" dirty="0">
              <a:cs typeface="+mn-cs"/>
            </a:endParaRPr>
          </a:p>
        </p:txBody>
      </p:sp>
      <p:sp>
        <p:nvSpPr>
          <p:cNvPr id="131" name="Rectangle 200"/>
          <p:cNvSpPr>
            <a:spLocks noChangeArrowheads="1"/>
          </p:cNvSpPr>
          <p:nvPr/>
        </p:nvSpPr>
        <p:spPr bwMode="auto">
          <a:xfrm>
            <a:off x="357709" y="271993"/>
            <a:ext cx="29537567" cy="4156319"/>
          </a:xfrm>
          <a:prstGeom prst="rect">
            <a:avLst/>
          </a:prstGeom>
          <a:solidFill>
            <a:schemeClr val="bg1"/>
          </a:solidFill>
          <a:ln w="38100">
            <a:solidFill>
              <a:srgbClr val="FFFFFF"/>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b="1">
              <a:solidFill>
                <a:srgbClr val="000066"/>
              </a:solidFill>
              <a:latin typeface="Helvetica" charset="0"/>
              <a:cs typeface="+mn-cs"/>
            </a:endParaRPr>
          </a:p>
        </p:txBody>
      </p:sp>
      <p:pic>
        <p:nvPicPr>
          <p:cNvPr id="34" name="Рисунок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22324" y="37175529"/>
            <a:ext cx="3943599" cy="3843493"/>
          </a:xfrm>
          <a:prstGeom prst="rect">
            <a:avLst/>
          </a:prstGeom>
        </p:spPr>
      </p:pic>
      <p:sp>
        <p:nvSpPr>
          <p:cNvPr id="113" name="Rectangle 148"/>
          <p:cNvSpPr>
            <a:spLocks noChangeArrowheads="1"/>
          </p:cNvSpPr>
          <p:nvPr/>
        </p:nvSpPr>
        <p:spPr bwMode="auto">
          <a:xfrm>
            <a:off x="15425885" y="17430118"/>
            <a:ext cx="14461576" cy="7398518"/>
          </a:xfrm>
          <a:prstGeom prst="rect">
            <a:avLst/>
          </a:prstGeom>
          <a:solidFill>
            <a:schemeClr val="bg1"/>
          </a:solidFill>
          <a:ln w="38100">
            <a:solidFill>
              <a:srgbClr val="FFFFFF"/>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000" dirty="0">
              <a:solidFill>
                <a:srgbClr val="000000"/>
              </a:solidFill>
              <a:latin typeface="Helvetica" charset="0"/>
              <a:cs typeface="+mn-cs"/>
            </a:endParaRPr>
          </a:p>
          <a:p>
            <a:pPr algn="ctr">
              <a:defRPr/>
            </a:pPr>
            <a:r>
              <a:rPr lang="en-US" sz="2000" dirty="0">
                <a:solidFill>
                  <a:srgbClr val="000000"/>
                </a:solidFill>
                <a:latin typeface="Tahoma" charset="0"/>
                <a:cs typeface="+mn-cs"/>
              </a:rPr>
              <a:t> </a:t>
            </a:r>
            <a:endParaRPr lang="en-US" sz="2000" dirty="0">
              <a:solidFill>
                <a:srgbClr val="000000"/>
              </a:solidFill>
              <a:latin typeface="Helvetica" charset="0"/>
              <a:cs typeface="+mn-cs"/>
            </a:endParaRPr>
          </a:p>
          <a:p>
            <a:pPr algn="ctr">
              <a:defRPr/>
            </a:pPr>
            <a:endParaRPr lang="en-US" sz="2000" dirty="0">
              <a:cs typeface="+mn-cs"/>
            </a:endParaRPr>
          </a:p>
        </p:txBody>
      </p:sp>
      <p:sp>
        <p:nvSpPr>
          <p:cNvPr id="5268" name="Rectangle 148"/>
          <p:cNvSpPr>
            <a:spLocks noChangeArrowheads="1"/>
          </p:cNvSpPr>
          <p:nvPr/>
        </p:nvSpPr>
        <p:spPr bwMode="auto">
          <a:xfrm>
            <a:off x="371998" y="11171239"/>
            <a:ext cx="16345966" cy="6052256"/>
          </a:xfrm>
          <a:prstGeom prst="rect">
            <a:avLst/>
          </a:prstGeom>
          <a:solidFill>
            <a:schemeClr val="bg1"/>
          </a:solidFill>
          <a:ln w="38100">
            <a:solidFill>
              <a:srgbClr val="FFFFFF"/>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000" dirty="0">
              <a:solidFill>
                <a:srgbClr val="000000"/>
              </a:solidFill>
              <a:latin typeface="Helvetica" charset="0"/>
              <a:cs typeface="+mn-cs"/>
            </a:endParaRPr>
          </a:p>
          <a:p>
            <a:pPr algn="ctr">
              <a:defRPr/>
            </a:pPr>
            <a:r>
              <a:rPr lang="en-US" sz="2000" dirty="0">
                <a:solidFill>
                  <a:srgbClr val="000000"/>
                </a:solidFill>
                <a:latin typeface="Tahoma" charset="0"/>
                <a:cs typeface="+mn-cs"/>
              </a:rPr>
              <a:t> </a:t>
            </a:r>
            <a:endParaRPr lang="en-US" sz="2000" dirty="0">
              <a:solidFill>
                <a:srgbClr val="000000"/>
              </a:solidFill>
              <a:latin typeface="Helvetica" charset="0"/>
              <a:cs typeface="+mn-cs"/>
            </a:endParaRPr>
          </a:p>
          <a:p>
            <a:pPr algn="ctr">
              <a:defRPr/>
            </a:pPr>
            <a:endParaRPr lang="en-US" sz="2000" dirty="0">
              <a:cs typeface="+mn-cs"/>
            </a:endParaRPr>
          </a:p>
        </p:txBody>
      </p:sp>
      <p:sp>
        <p:nvSpPr>
          <p:cNvPr id="5320" name="Rectangle 200"/>
          <p:cNvSpPr>
            <a:spLocks noChangeArrowheads="1"/>
          </p:cNvSpPr>
          <p:nvPr/>
        </p:nvSpPr>
        <p:spPr bwMode="auto">
          <a:xfrm>
            <a:off x="371997" y="4691063"/>
            <a:ext cx="16345967" cy="6264275"/>
          </a:xfrm>
          <a:prstGeom prst="rect">
            <a:avLst/>
          </a:prstGeom>
          <a:solidFill>
            <a:schemeClr val="bg1"/>
          </a:solidFill>
          <a:ln w="38100">
            <a:solidFill>
              <a:srgbClr val="FFFFFF"/>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b="1" dirty="0">
              <a:solidFill>
                <a:srgbClr val="000066"/>
              </a:solidFill>
              <a:latin typeface="Helvetica" charset="0"/>
              <a:cs typeface="+mn-cs"/>
            </a:endParaRPr>
          </a:p>
        </p:txBody>
      </p:sp>
      <p:sp>
        <p:nvSpPr>
          <p:cNvPr id="2082" name="Text Box 34"/>
          <p:cNvSpPr txBox="1">
            <a:spLocks noChangeArrowheads="1"/>
          </p:cNvSpPr>
          <p:nvPr/>
        </p:nvSpPr>
        <p:spPr bwMode="auto">
          <a:xfrm>
            <a:off x="17191038" y="4144963"/>
            <a:ext cx="10599737" cy="1219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65221" tIns="122251" rIns="-165221" bIns="122251">
            <a:spAutoFit/>
          </a:bodyPr>
          <a:lstStyle>
            <a:lvl1pPr defTabSz="2444750">
              <a:defRPr sz="2400">
                <a:solidFill>
                  <a:schemeClr val="tx1"/>
                </a:solidFill>
                <a:latin typeface="Times" charset="0"/>
                <a:ea typeface="ＭＳ Ｐゴシック" charset="0"/>
              </a:defRPr>
            </a:lvl1pPr>
            <a:lvl2pPr marL="1225550" defTabSz="2444750">
              <a:defRPr sz="2400">
                <a:solidFill>
                  <a:schemeClr val="tx1"/>
                </a:solidFill>
                <a:latin typeface="Times" charset="0"/>
                <a:ea typeface="ＭＳ Ｐゴシック" charset="0"/>
              </a:defRPr>
            </a:lvl2pPr>
            <a:lvl3pPr marL="2444750" defTabSz="2444750">
              <a:defRPr sz="2400">
                <a:solidFill>
                  <a:schemeClr val="tx1"/>
                </a:solidFill>
                <a:latin typeface="Times" charset="0"/>
                <a:ea typeface="ＭＳ Ｐゴシック" charset="0"/>
              </a:defRPr>
            </a:lvl3pPr>
            <a:lvl4pPr marL="3668713" defTabSz="2444750">
              <a:defRPr sz="2400">
                <a:solidFill>
                  <a:schemeClr val="tx1"/>
                </a:solidFill>
                <a:latin typeface="Times" charset="0"/>
                <a:ea typeface="ＭＳ Ｐゴシック" charset="0"/>
              </a:defRPr>
            </a:lvl4pPr>
            <a:lvl5pPr marL="4892675" defTabSz="2444750">
              <a:defRPr sz="2400">
                <a:solidFill>
                  <a:schemeClr val="tx1"/>
                </a:solidFill>
                <a:latin typeface="Times" charset="0"/>
                <a:ea typeface="ＭＳ Ｐゴシック" charset="0"/>
              </a:defRPr>
            </a:lvl5pPr>
            <a:lvl6pPr marL="5349875" defTabSz="2444750" eaLnBrk="0" fontAlgn="base" hangingPunct="0">
              <a:spcBef>
                <a:spcPct val="0"/>
              </a:spcBef>
              <a:spcAft>
                <a:spcPct val="0"/>
              </a:spcAft>
              <a:defRPr sz="2400">
                <a:solidFill>
                  <a:schemeClr val="tx1"/>
                </a:solidFill>
                <a:latin typeface="Times" charset="0"/>
                <a:ea typeface="ＭＳ Ｐゴシック" charset="0"/>
              </a:defRPr>
            </a:lvl6pPr>
            <a:lvl7pPr marL="5807075" defTabSz="2444750" eaLnBrk="0" fontAlgn="base" hangingPunct="0">
              <a:spcBef>
                <a:spcPct val="0"/>
              </a:spcBef>
              <a:spcAft>
                <a:spcPct val="0"/>
              </a:spcAft>
              <a:defRPr sz="2400">
                <a:solidFill>
                  <a:schemeClr val="tx1"/>
                </a:solidFill>
                <a:latin typeface="Times" charset="0"/>
                <a:ea typeface="ＭＳ Ｐゴシック" charset="0"/>
              </a:defRPr>
            </a:lvl7pPr>
            <a:lvl8pPr marL="6264275" defTabSz="2444750" eaLnBrk="0" fontAlgn="base" hangingPunct="0">
              <a:spcBef>
                <a:spcPct val="0"/>
              </a:spcBef>
              <a:spcAft>
                <a:spcPct val="0"/>
              </a:spcAft>
              <a:defRPr sz="2400">
                <a:solidFill>
                  <a:schemeClr val="tx1"/>
                </a:solidFill>
                <a:latin typeface="Times" charset="0"/>
                <a:ea typeface="ＭＳ Ｐゴシック" charset="0"/>
              </a:defRPr>
            </a:lvl8pPr>
            <a:lvl9pPr marL="6721475" defTabSz="2444750" eaLnBrk="0" fontAlgn="base" hangingPunct="0">
              <a:spcBef>
                <a:spcPct val="0"/>
              </a:spcBef>
              <a:spcAft>
                <a:spcPct val="0"/>
              </a:spcAft>
              <a:defRPr sz="2400">
                <a:solidFill>
                  <a:schemeClr val="tx1"/>
                </a:solidFill>
                <a:latin typeface="Times" charset="0"/>
                <a:ea typeface="ＭＳ Ｐゴシック" charset="0"/>
              </a:defRPr>
            </a:lvl9pPr>
          </a:lstStyle>
          <a:p>
            <a:pPr>
              <a:spcBef>
                <a:spcPct val="50000"/>
              </a:spcBef>
              <a:defRPr/>
            </a:pPr>
            <a:endParaRPr lang="en-GB" sz="6400" smtClean="0">
              <a:cs typeface="+mn-cs"/>
            </a:endParaRPr>
          </a:p>
        </p:txBody>
      </p:sp>
      <p:sp>
        <p:nvSpPr>
          <p:cNvPr id="2944" name="Rectangle 896"/>
          <p:cNvSpPr>
            <a:spLocks noChangeArrowheads="1"/>
          </p:cNvSpPr>
          <p:nvPr/>
        </p:nvSpPr>
        <p:spPr bwMode="auto">
          <a:xfrm>
            <a:off x="4908501" y="457994"/>
            <a:ext cx="18708425" cy="39703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GB" sz="4400" b="1" dirty="0" smtClean="0">
                <a:latin typeface="Helvetica" charset="0"/>
                <a:cs typeface="+mn-cs"/>
              </a:rPr>
              <a:t>Open Source Malaria (OSM) Series 4:</a:t>
            </a:r>
          </a:p>
          <a:p>
            <a:pPr algn="ctr">
              <a:defRPr/>
            </a:pPr>
            <a:r>
              <a:rPr lang="en-AU" sz="4400" b="1" i="1" dirty="0">
                <a:latin typeface="Helvetica" panose="020B0604020202020204" pitchFamily="34" charset="0"/>
                <a:cs typeface="Helvetica" panose="020B0604020202020204" pitchFamily="34" charset="0"/>
              </a:rPr>
              <a:t>in vivo</a:t>
            </a:r>
            <a:r>
              <a:rPr lang="en-AU" sz="4400" b="1" dirty="0">
                <a:latin typeface="Helvetica" panose="020B0604020202020204" pitchFamily="34" charset="0"/>
                <a:cs typeface="Helvetica" panose="020B0604020202020204" pitchFamily="34" charset="0"/>
              </a:rPr>
              <a:t> active, public domain drug </a:t>
            </a:r>
            <a:r>
              <a:rPr lang="en-AU" sz="4400" b="1" dirty="0" smtClean="0">
                <a:latin typeface="Helvetica" panose="020B0604020202020204" pitchFamily="34" charset="0"/>
                <a:cs typeface="Helvetica" panose="020B0604020202020204" pitchFamily="34" charset="0"/>
              </a:rPr>
              <a:t>leads</a:t>
            </a:r>
            <a:endParaRPr lang="en-GB" sz="4400" b="1" dirty="0" smtClean="0">
              <a:latin typeface="Helvetica" charset="0"/>
              <a:cs typeface="+mn-cs"/>
            </a:endParaRPr>
          </a:p>
          <a:p>
            <a:pPr algn="ctr">
              <a:defRPr/>
            </a:pPr>
            <a:r>
              <a:rPr lang="en-GB" sz="3600" u="sng" dirty="0" smtClean="0">
                <a:latin typeface="Helvetica" charset="0"/>
                <a:cs typeface="+mn-cs"/>
              </a:rPr>
              <a:t>Marat Korsik</a:t>
            </a:r>
            <a:r>
              <a:rPr lang="en-GB" sz="3600" baseline="30000" dirty="0" smtClean="0">
                <a:latin typeface="Helvetica" charset="0"/>
                <a:cs typeface="+mn-cs"/>
              </a:rPr>
              <a:t>†</a:t>
            </a:r>
            <a:r>
              <a:rPr lang="en-GB" sz="3600" dirty="0" smtClean="0">
                <a:latin typeface="Helvetica" charset="0"/>
                <a:cs typeface="+mn-cs"/>
              </a:rPr>
              <a:t>, Edwin G. </a:t>
            </a:r>
            <a:r>
              <a:rPr lang="en-GB" sz="3600" dirty="0" err="1" smtClean="0">
                <a:latin typeface="Helvetica" charset="0"/>
                <a:cs typeface="+mn-cs"/>
              </a:rPr>
              <a:t>Tse</a:t>
            </a:r>
            <a:r>
              <a:rPr lang="en-GB" sz="3600" baseline="30000" dirty="0">
                <a:latin typeface="Helvetica" charset="0"/>
              </a:rPr>
              <a:t>†</a:t>
            </a:r>
            <a:r>
              <a:rPr lang="en-GB" sz="3600" dirty="0" smtClean="0">
                <a:latin typeface="Helvetica" charset="0"/>
                <a:cs typeface="+mn-cs"/>
              </a:rPr>
              <a:t>, David G. Smith</a:t>
            </a:r>
            <a:r>
              <a:rPr lang="en-GB" sz="3600" baseline="30000" dirty="0">
                <a:latin typeface="Helvetica" charset="0"/>
              </a:rPr>
              <a:t>†</a:t>
            </a:r>
            <a:r>
              <a:rPr lang="en-GB" sz="3600" dirty="0" smtClean="0">
                <a:latin typeface="Helvetica" charset="0"/>
                <a:cs typeface="+mn-cs"/>
              </a:rPr>
              <a:t>, Peter J. Rutledge</a:t>
            </a:r>
            <a:r>
              <a:rPr lang="en-GB" sz="3600" baseline="30000" dirty="0" smtClean="0">
                <a:latin typeface="Helvetica" charset="0"/>
              </a:rPr>
              <a:t>†</a:t>
            </a:r>
            <a:r>
              <a:rPr lang="en-GB" sz="3600" dirty="0" smtClean="0">
                <a:latin typeface="Helvetica" charset="0"/>
                <a:cs typeface="+mn-cs"/>
              </a:rPr>
              <a:t>, Matthew H. Todd</a:t>
            </a:r>
            <a:r>
              <a:rPr lang="en-US" sz="3600" baseline="30000" dirty="0" smtClean="0">
                <a:latin typeface="Helvetica" charset="0"/>
                <a:cs typeface="+mn-cs"/>
              </a:rPr>
              <a:t>‡</a:t>
            </a:r>
            <a:r>
              <a:rPr lang="en-GB" sz="3600" dirty="0">
                <a:latin typeface="Helvetica" charset="0"/>
              </a:rPr>
              <a:t>*</a:t>
            </a:r>
            <a:endParaRPr lang="en-US" sz="3600" baseline="30000" dirty="0">
              <a:latin typeface="Helvetica" charset="0"/>
              <a:cs typeface="+mn-cs"/>
            </a:endParaRPr>
          </a:p>
          <a:p>
            <a:pPr algn="ctr">
              <a:defRPr/>
            </a:pPr>
            <a:r>
              <a:rPr lang="en-US" sz="3600" dirty="0" smtClean="0">
                <a:latin typeface="Helvetica" charset="0"/>
                <a:cs typeface="+mn-cs"/>
              </a:rPr>
              <a:t>Email</a:t>
            </a:r>
            <a:r>
              <a:rPr lang="en-US" sz="3600" dirty="0">
                <a:latin typeface="Helvetica" charset="0"/>
                <a:cs typeface="+mn-cs"/>
              </a:rPr>
              <a:t>: </a:t>
            </a:r>
            <a:r>
              <a:rPr lang="en-US" sz="3600" dirty="0">
                <a:solidFill>
                  <a:srgbClr val="FF0000"/>
                </a:solidFill>
                <a:latin typeface="Helvetica" charset="0"/>
                <a:cs typeface="+mn-cs"/>
              </a:rPr>
              <a:t>opensourcemalaria@gmail.com</a:t>
            </a:r>
            <a:endParaRPr lang="en-US" sz="2000" dirty="0">
              <a:solidFill>
                <a:srgbClr val="FF0000"/>
              </a:solidFill>
              <a:latin typeface="Helvetica" charset="0"/>
              <a:cs typeface="+mn-cs"/>
            </a:endParaRPr>
          </a:p>
          <a:p>
            <a:pPr algn="ctr">
              <a:defRPr/>
            </a:pPr>
            <a:r>
              <a:rPr lang="en-US" sz="3000" dirty="0" smtClean="0">
                <a:latin typeface="Helvetica" charset="0"/>
                <a:cs typeface="+mn-cs"/>
              </a:rPr>
              <a:t>@</a:t>
            </a:r>
            <a:r>
              <a:rPr lang="en-US" sz="3000" dirty="0" err="1" smtClean="0">
                <a:latin typeface="Helvetica" charset="0"/>
                <a:cs typeface="+mn-cs"/>
              </a:rPr>
              <a:t>marat_korsik</a:t>
            </a:r>
            <a:r>
              <a:rPr lang="en-US" sz="3000" dirty="0" smtClean="0">
                <a:latin typeface="Helvetica" charset="0"/>
                <a:cs typeface="+mn-cs"/>
              </a:rPr>
              <a:t>, @</a:t>
            </a:r>
            <a:r>
              <a:rPr lang="en-US" sz="3000" dirty="0" err="1" smtClean="0">
                <a:latin typeface="Helvetica" charset="0"/>
                <a:cs typeface="+mn-cs"/>
              </a:rPr>
              <a:t>edwintse</a:t>
            </a:r>
            <a:r>
              <a:rPr lang="en-US" sz="3000" dirty="0" smtClean="0">
                <a:latin typeface="Helvetica" charset="0"/>
                <a:cs typeface="+mn-cs"/>
              </a:rPr>
              <a:t>_, </a:t>
            </a:r>
            <a:r>
              <a:rPr lang="en-US" sz="3000" dirty="0">
                <a:latin typeface="Helvetica" charset="0"/>
                <a:cs typeface="+mn-cs"/>
              </a:rPr>
              <a:t>@</a:t>
            </a:r>
            <a:r>
              <a:rPr lang="en-US" sz="3000" dirty="0" err="1">
                <a:latin typeface="Helvetica" charset="0"/>
                <a:cs typeface="+mn-cs"/>
              </a:rPr>
              <a:t>DavidSmithChem</a:t>
            </a:r>
            <a:r>
              <a:rPr lang="en-US" sz="3000" dirty="0">
                <a:latin typeface="Helvetica" charset="0"/>
                <a:cs typeface="+mn-cs"/>
              </a:rPr>
              <a:t>, @</a:t>
            </a:r>
            <a:r>
              <a:rPr lang="en-US" sz="3000" dirty="0" err="1">
                <a:latin typeface="Helvetica" charset="0"/>
                <a:cs typeface="+mn-cs"/>
              </a:rPr>
              <a:t>MatToddChem</a:t>
            </a:r>
            <a:r>
              <a:rPr lang="en-US" sz="3000" dirty="0">
                <a:latin typeface="Helvetica" charset="0"/>
                <a:cs typeface="+mn-cs"/>
              </a:rPr>
              <a:t>* from </a:t>
            </a:r>
            <a:r>
              <a:rPr lang="en-US" sz="3000" dirty="0">
                <a:solidFill>
                  <a:srgbClr val="D1282B"/>
                </a:solidFill>
                <a:latin typeface="Helvetica" charset="0"/>
                <a:cs typeface="+mn-cs"/>
              </a:rPr>
              <a:t>www.opensourcemalaria.org</a:t>
            </a:r>
          </a:p>
          <a:p>
            <a:pPr algn="ctr">
              <a:defRPr/>
            </a:pPr>
            <a:r>
              <a:rPr lang="en-GB" sz="3200" baseline="30000" dirty="0">
                <a:latin typeface="Helvetica" charset="0"/>
              </a:rPr>
              <a:t>†</a:t>
            </a:r>
            <a:r>
              <a:rPr lang="en-US" sz="3000" dirty="0" smtClean="0">
                <a:latin typeface="Helvetica" charset="0"/>
                <a:cs typeface="+mn-cs"/>
              </a:rPr>
              <a:t>School </a:t>
            </a:r>
            <a:r>
              <a:rPr lang="en-US" sz="3000" dirty="0">
                <a:latin typeface="Helvetica" charset="0"/>
                <a:cs typeface="+mn-cs"/>
              </a:rPr>
              <a:t>of Chemistry</a:t>
            </a:r>
            <a:r>
              <a:rPr lang="en-US" sz="3000" dirty="0" smtClean="0">
                <a:latin typeface="Helvetica" charset="0"/>
                <a:cs typeface="+mn-cs"/>
              </a:rPr>
              <a:t>, </a:t>
            </a:r>
            <a:r>
              <a:rPr lang="en-US" sz="3000" dirty="0">
                <a:latin typeface="Helvetica" charset="0"/>
                <a:cs typeface="+mn-cs"/>
              </a:rPr>
              <a:t>University of </a:t>
            </a:r>
            <a:r>
              <a:rPr lang="en-US" sz="3000" dirty="0" smtClean="0">
                <a:latin typeface="Helvetica" charset="0"/>
                <a:cs typeface="+mn-cs"/>
              </a:rPr>
              <a:t>Sydney, Australia</a:t>
            </a:r>
          </a:p>
          <a:p>
            <a:pPr algn="ctr">
              <a:defRPr/>
            </a:pPr>
            <a:r>
              <a:rPr lang="en-US" sz="3000" baseline="30000" dirty="0" smtClean="0">
                <a:latin typeface="Helvetica" charset="0"/>
              </a:rPr>
              <a:t>‡</a:t>
            </a:r>
            <a:r>
              <a:rPr lang="en-US" sz="3000" dirty="0" smtClean="0">
                <a:latin typeface="Helvetica" charset="0"/>
              </a:rPr>
              <a:t>School of Pharmacy, </a:t>
            </a:r>
            <a:r>
              <a:rPr lang="en-US" sz="3000" dirty="0">
                <a:latin typeface="Helvetica" charset="0"/>
              </a:rPr>
              <a:t>University College </a:t>
            </a:r>
            <a:r>
              <a:rPr lang="en-US" sz="3000" dirty="0" smtClean="0">
                <a:latin typeface="Helvetica" charset="0"/>
              </a:rPr>
              <a:t>London, United Kingdom</a:t>
            </a:r>
            <a:endParaRPr lang="en-US" sz="3000" dirty="0">
              <a:latin typeface="Helvetica" charset="0"/>
              <a:cs typeface="+mn-cs"/>
            </a:endParaRPr>
          </a:p>
        </p:txBody>
      </p:sp>
      <p:sp>
        <p:nvSpPr>
          <p:cNvPr id="5325" name="Text Box 205"/>
          <p:cNvSpPr txBox="1">
            <a:spLocks noChangeArrowheads="1"/>
          </p:cNvSpPr>
          <p:nvPr/>
        </p:nvSpPr>
        <p:spPr bwMode="auto">
          <a:xfrm>
            <a:off x="659706" y="11333163"/>
            <a:ext cx="5328916" cy="949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86374" tIns="43187" rIns="86374" bIns="43187">
            <a:spAutoFit/>
          </a:bodyPr>
          <a:lstStyle>
            <a:lvl1pPr defTabSz="863600">
              <a:defRPr sz="2400">
                <a:solidFill>
                  <a:schemeClr val="tx1"/>
                </a:solidFill>
                <a:latin typeface="Times" charset="0"/>
                <a:ea typeface="ＭＳ Ｐゴシック" charset="0"/>
              </a:defRPr>
            </a:lvl1pPr>
            <a:lvl2pPr marL="431800" defTabSz="863600">
              <a:defRPr sz="2400">
                <a:solidFill>
                  <a:schemeClr val="tx1"/>
                </a:solidFill>
                <a:latin typeface="Times" charset="0"/>
                <a:ea typeface="ＭＳ Ｐゴシック" charset="0"/>
              </a:defRPr>
            </a:lvl2pPr>
            <a:lvl3pPr marL="863600" defTabSz="863600">
              <a:defRPr sz="2400">
                <a:solidFill>
                  <a:schemeClr val="tx1"/>
                </a:solidFill>
                <a:latin typeface="Times" charset="0"/>
                <a:ea typeface="ＭＳ Ｐゴシック" charset="0"/>
              </a:defRPr>
            </a:lvl3pPr>
            <a:lvl4pPr marL="1295400" defTabSz="863600">
              <a:defRPr sz="2400">
                <a:solidFill>
                  <a:schemeClr val="tx1"/>
                </a:solidFill>
                <a:latin typeface="Times" charset="0"/>
                <a:ea typeface="ＭＳ Ｐゴシック" charset="0"/>
              </a:defRPr>
            </a:lvl4pPr>
            <a:lvl5pPr marL="1727200" defTabSz="863600">
              <a:defRPr sz="2400">
                <a:solidFill>
                  <a:schemeClr val="tx1"/>
                </a:solidFill>
                <a:latin typeface="Times" charset="0"/>
                <a:ea typeface="ＭＳ Ｐゴシック" charset="0"/>
              </a:defRPr>
            </a:lvl5pPr>
            <a:lvl6pPr marL="2184400" defTabSz="863600" eaLnBrk="0" fontAlgn="base" hangingPunct="0">
              <a:spcBef>
                <a:spcPct val="0"/>
              </a:spcBef>
              <a:spcAft>
                <a:spcPct val="0"/>
              </a:spcAft>
              <a:defRPr sz="2400">
                <a:solidFill>
                  <a:schemeClr val="tx1"/>
                </a:solidFill>
                <a:latin typeface="Times" charset="0"/>
                <a:ea typeface="ＭＳ Ｐゴシック" charset="0"/>
              </a:defRPr>
            </a:lvl6pPr>
            <a:lvl7pPr marL="2641600" defTabSz="863600" eaLnBrk="0" fontAlgn="base" hangingPunct="0">
              <a:spcBef>
                <a:spcPct val="0"/>
              </a:spcBef>
              <a:spcAft>
                <a:spcPct val="0"/>
              </a:spcAft>
              <a:defRPr sz="2400">
                <a:solidFill>
                  <a:schemeClr val="tx1"/>
                </a:solidFill>
                <a:latin typeface="Times" charset="0"/>
                <a:ea typeface="ＭＳ Ｐゴシック" charset="0"/>
              </a:defRPr>
            </a:lvl7pPr>
            <a:lvl8pPr marL="3098800" defTabSz="863600" eaLnBrk="0" fontAlgn="base" hangingPunct="0">
              <a:spcBef>
                <a:spcPct val="0"/>
              </a:spcBef>
              <a:spcAft>
                <a:spcPct val="0"/>
              </a:spcAft>
              <a:defRPr sz="2400">
                <a:solidFill>
                  <a:schemeClr val="tx1"/>
                </a:solidFill>
                <a:latin typeface="Times" charset="0"/>
                <a:ea typeface="ＭＳ Ｐゴシック" charset="0"/>
              </a:defRPr>
            </a:lvl8pPr>
            <a:lvl9pPr marL="3556000" defTabSz="863600" eaLnBrk="0" fontAlgn="base" hangingPunct="0">
              <a:spcBef>
                <a:spcPct val="0"/>
              </a:spcBef>
              <a:spcAft>
                <a:spcPct val="0"/>
              </a:spcAft>
              <a:defRPr sz="2400">
                <a:solidFill>
                  <a:schemeClr val="tx1"/>
                </a:solidFill>
                <a:latin typeface="Times" charset="0"/>
                <a:ea typeface="ＭＳ Ｐゴシック" charset="0"/>
              </a:defRPr>
            </a:lvl9pPr>
          </a:lstStyle>
          <a:p>
            <a:pPr>
              <a:defRPr/>
            </a:pPr>
            <a:r>
              <a:rPr lang="en-US" sz="2800" b="1" i="1" dirty="0" smtClean="0">
                <a:solidFill>
                  <a:srgbClr val="D1282B"/>
                </a:solidFill>
                <a:latin typeface="Helvetica" charset="0"/>
                <a:cs typeface="+mn-cs"/>
              </a:rPr>
              <a:t>2. Series 4: </a:t>
            </a:r>
            <a:r>
              <a:rPr lang="en-US" sz="2800" b="1" i="1" dirty="0" err="1" smtClean="0">
                <a:solidFill>
                  <a:srgbClr val="D1282B"/>
                </a:solidFill>
                <a:latin typeface="Helvetica" charset="0"/>
                <a:cs typeface="+mn-cs"/>
              </a:rPr>
              <a:t>Triazolopyrazines</a:t>
            </a:r>
            <a:endParaRPr lang="en-US" sz="2800" b="1" i="1" dirty="0" smtClean="0">
              <a:solidFill>
                <a:srgbClr val="D1282B"/>
              </a:solidFill>
              <a:latin typeface="Helvetica" charset="0"/>
              <a:cs typeface="+mn-cs"/>
            </a:endParaRPr>
          </a:p>
          <a:p>
            <a:pPr>
              <a:defRPr/>
            </a:pPr>
            <a:endParaRPr lang="en-US" sz="2800" b="1" i="1" dirty="0" smtClean="0">
              <a:solidFill>
                <a:srgbClr val="FF0000"/>
              </a:solidFill>
              <a:latin typeface="Helvetica" charset="0"/>
              <a:cs typeface="+mn-cs"/>
            </a:endParaRPr>
          </a:p>
        </p:txBody>
      </p:sp>
      <p:sp>
        <p:nvSpPr>
          <p:cNvPr id="5437" name="Rectangle 317"/>
          <p:cNvSpPr>
            <a:spLocks noChangeArrowheads="1"/>
          </p:cNvSpPr>
          <p:nvPr/>
        </p:nvSpPr>
        <p:spPr bwMode="auto">
          <a:xfrm>
            <a:off x="29524325" y="26988"/>
            <a:ext cx="1841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endParaRPr lang="en-US">
              <a:cs typeface="+mn-cs"/>
            </a:endParaRPr>
          </a:p>
        </p:txBody>
      </p:sp>
      <p:sp>
        <p:nvSpPr>
          <p:cNvPr id="5612" name="Rectangle 492"/>
          <p:cNvSpPr>
            <a:spLocks noChangeArrowheads="1"/>
          </p:cNvSpPr>
          <p:nvPr/>
        </p:nvSpPr>
        <p:spPr bwMode="auto">
          <a:xfrm>
            <a:off x="4302125" y="41365488"/>
            <a:ext cx="1841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endParaRPr lang="en-US">
              <a:cs typeface="+mn-cs"/>
            </a:endParaRPr>
          </a:p>
        </p:txBody>
      </p:sp>
      <p:sp>
        <p:nvSpPr>
          <p:cNvPr id="5622" name="Rectangle 502"/>
          <p:cNvSpPr>
            <a:spLocks noChangeArrowheads="1"/>
          </p:cNvSpPr>
          <p:nvPr/>
        </p:nvSpPr>
        <p:spPr bwMode="auto">
          <a:xfrm>
            <a:off x="15425885" y="36734750"/>
            <a:ext cx="14469391" cy="3744913"/>
          </a:xfrm>
          <a:prstGeom prst="rect">
            <a:avLst/>
          </a:prstGeom>
          <a:solidFill>
            <a:schemeClr val="bg1"/>
          </a:solidFill>
          <a:ln w="38100">
            <a:solidFill>
              <a:srgbClr val="FFFFFF"/>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000">
              <a:solidFill>
                <a:srgbClr val="000000"/>
              </a:solidFill>
              <a:latin typeface="Helvetica" charset="0"/>
              <a:cs typeface="+mn-cs"/>
            </a:endParaRPr>
          </a:p>
          <a:p>
            <a:pPr algn="ctr">
              <a:defRPr/>
            </a:pPr>
            <a:r>
              <a:rPr lang="en-US" sz="2000">
                <a:solidFill>
                  <a:srgbClr val="000000"/>
                </a:solidFill>
                <a:latin typeface="Tahoma" charset="0"/>
                <a:cs typeface="+mn-cs"/>
              </a:rPr>
              <a:t> </a:t>
            </a:r>
            <a:endParaRPr lang="en-US" sz="2000">
              <a:solidFill>
                <a:srgbClr val="000000"/>
              </a:solidFill>
              <a:latin typeface="Helvetica" charset="0"/>
              <a:cs typeface="+mn-cs"/>
            </a:endParaRPr>
          </a:p>
          <a:p>
            <a:pPr algn="ctr">
              <a:defRPr/>
            </a:pPr>
            <a:endParaRPr lang="en-US" sz="2000">
              <a:cs typeface="+mn-cs"/>
            </a:endParaRPr>
          </a:p>
        </p:txBody>
      </p:sp>
      <p:sp>
        <p:nvSpPr>
          <p:cNvPr id="5623" name="Text Box 503"/>
          <p:cNvSpPr txBox="1">
            <a:spLocks noChangeArrowheads="1"/>
          </p:cNvSpPr>
          <p:nvPr/>
        </p:nvSpPr>
        <p:spPr bwMode="auto">
          <a:xfrm>
            <a:off x="974725" y="39928800"/>
            <a:ext cx="1841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endParaRPr lang="en-US">
              <a:cs typeface="+mn-cs"/>
            </a:endParaRPr>
          </a:p>
        </p:txBody>
      </p:sp>
      <p:sp>
        <p:nvSpPr>
          <p:cNvPr id="5630" name="Text Box 510"/>
          <p:cNvSpPr txBox="1">
            <a:spLocks noChangeArrowheads="1"/>
          </p:cNvSpPr>
          <p:nvPr/>
        </p:nvSpPr>
        <p:spPr bwMode="auto">
          <a:xfrm>
            <a:off x="15505906" y="36862397"/>
            <a:ext cx="13970000" cy="43550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marL="457200" indent="-457200">
              <a:defRPr sz="2400">
                <a:solidFill>
                  <a:schemeClr val="tx1"/>
                </a:solidFill>
                <a:latin typeface="Times" charset="0"/>
                <a:ea typeface="ＭＳ Ｐゴシック" charset="0"/>
              </a:defRPr>
            </a:lvl1pPr>
            <a:lvl2pPr marL="914400" indent="-457200">
              <a:defRPr sz="2400">
                <a:solidFill>
                  <a:schemeClr val="tx1"/>
                </a:solidFill>
                <a:latin typeface="Times" charset="0"/>
                <a:ea typeface="ＭＳ Ｐゴシック" charset="0"/>
              </a:defRPr>
            </a:lvl2pPr>
            <a:lvl3pPr marL="1371600" indent="-457200">
              <a:defRPr sz="2400">
                <a:solidFill>
                  <a:schemeClr val="tx1"/>
                </a:solidFill>
                <a:latin typeface="Times" charset="0"/>
                <a:ea typeface="ＭＳ Ｐゴシック" charset="0"/>
              </a:defRPr>
            </a:lvl3pPr>
            <a:lvl4pPr marL="1828800" indent="-457200">
              <a:defRPr sz="2400">
                <a:solidFill>
                  <a:schemeClr val="tx1"/>
                </a:solidFill>
                <a:latin typeface="Times" charset="0"/>
                <a:ea typeface="ＭＳ Ｐゴシック" charset="0"/>
              </a:defRPr>
            </a:lvl4pPr>
            <a:lvl5pPr marL="2286000" indent="-457200">
              <a:defRPr sz="2400">
                <a:solidFill>
                  <a:schemeClr val="tx1"/>
                </a:solidFill>
                <a:latin typeface="Times" charset="0"/>
                <a:ea typeface="ＭＳ Ｐゴシック" charset="0"/>
              </a:defRPr>
            </a:lvl5pPr>
            <a:lvl6pPr marL="2743200" indent="-457200" eaLnBrk="0" fontAlgn="base" hangingPunct="0">
              <a:spcBef>
                <a:spcPct val="0"/>
              </a:spcBef>
              <a:spcAft>
                <a:spcPct val="0"/>
              </a:spcAft>
              <a:defRPr sz="2400">
                <a:solidFill>
                  <a:schemeClr val="tx1"/>
                </a:solidFill>
                <a:latin typeface="Times" charset="0"/>
                <a:ea typeface="ＭＳ Ｐゴシック" charset="0"/>
              </a:defRPr>
            </a:lvl6pPr>
            <a:lvl7pPr marL="3200400" indent="-457200" eaLnBrk="0" fontAlgn="base" hangingPunct="0">
              <a:spcBef>
                <a:spcPct val="0"/>
              </a:spcBef>
              <a:spcAft>
                <a:spcPct val="0"/>
              </a:spcAft>
              <a:defRPr sz="2400">
                <a:solidFill>
                  <a:schemeClr val="tx1"/>
                </a:solidFill>
                <a:latin typeface="Times" charset="0"/>
                <a:ea typeface="ＭＳ Ｐゴシック" charset="0"/>
              </a:defRPr>
            </a:lvl7pPr>
            <a:lvl8pPr marL="3657600" indent="-457200" eaLnBrk="0" fontAlgn="base" hangingPunct="0">
              <a:spcBef>
                <a:spcPct val="0"/>
              </a:spcBef>
              <a:spcAft>
                <a:spcPct val="0"/>
              </a:spcAft>
              <a:defRPr sz="2400">
                <a:solidFill>
                  <a:schemeClr val="tx1"/>
                </a:solidFill>
                <a:latin typeface="Times" charset="0"/>
                <a:ea typeface="ＭＳ Ｐゴシック" charset="0"/>
              </a:defRPr>
            </a:lvl8pPr>
            <a:lvl9pPr marL="4114800" indent="-457200" eaLnBrk="0" fontAlgn="base" hangingPunct="0">
              <a:spcBef>
                <a:spcPct val="0"/>
              </a:spcBef>
              <a:spcAft>
                <a:spcPct val="0"/>
              </a:spcAft>
              <a:defRPr sz="2400">
                <a:solidFill>
                  <a:schemeClr val="tx1"/>
                </a:solidFill>
                <a:latin typeface="Times" charset="0"/>
                <a:ea typeface="ＭＳ Ｐゴシック" charset="0"/>
              </a:defRPr>
            </a:lvl9pPr>
          </a:lstStyle>
          <a:p>
            <a:pPr>
              <a:defRPr/>
            </a:pPr>
            <a:r>
              <a:rPr lang="en-GB" sz="2200" b="1" i="1" dirty="0" smtClean="0">
                <a:solidFill>
                  <a:srgbClr val="D1282B"/>
                </a:solidFill>
                <a:latin typeface="Helvetica"/>
                <a:cs typeface="Helvetica"/>
              </a:rPr>
              <a:t>References</a:t>
            </a:r>
            <a:r>
              <a:rPr lang="en-GB" sz="2200" dirty="0" smtClean="0">
                <a:solidFill>
                  <a:srgbClr val="D1282B"/>
                </a:solidFill>
                <a:latin typeface="Helvetica"/>
                <a:cs typeface="Helvetica"/>
              </a:rPr>
              <a:t>  </a:t>
            </a:r>
          </a:p>
          <a:p>
            <a:pPr>
              <a:defRPr/>
            </a:pPr>
            <a:endParaRPr lang="en-GB" sz="1000" dirty="0" smtClean="0">
              <a:solidFill>
                <a:srgbClr val="D1282B"/>
              </a:solidFill>
              <a:latin typeface="Helvetica"/>
              <a:cs typeface="Helvetica"/>
            </a:endParaRPr>
          </a:p>
          <a:p>
            <a:pPr marL="0" indent="0">
              <a:spcBef>
                <a:spcPts val="300"/>
              </a:spcBef>
              <a:defRPr/>
            </a:pPr>
            <a:r>
              <a:rPr lang="en-US" sz="2200" baseline="30000" dirty="0" smtClean="0">
                <a:latin typeface="Helvetica"/>
                <a:cs typeface="Helvetica"/>
              </a:rPr>
              <a:t>1</a:t>
            </a:r>
            <a:r>
              <a:rPr lang="en-US" sz="2200" dirty="0" smtClean="0">
                <a:latin typeface="Helvetica"/>
                <a:cs typeface="Helvetica"/>
              </a:rPr>
              <a:t> A.E. Williamson </a:t>
            </a:r>
            <a:r>
              <a:rPr lang="en-US" sz="2200" i="1" dirty="0" smtClean="0">
                <a:latin typeface="Helvetica"/>
                <a:cs typeface="Helvetica"/>
              </a:rPr>
              <a:t>et al.</a:t>
            </a:r>
            <a:r>
              <a:rPr lang="en-US" sz="2200" dirty="0" smtClean="0">
                <a:latin typeface="Helvetica"/>
                <a:cs typeface="Helvetica"/>
              </a:rPr>
              <a:t>, </a:t>
            </a:r>
            <a:r>
              <a:rPr lang="en-US" sz="2200" i="1" dirty="0" smtClean="0">
                <a:latin typeface="Helvetica"/>
                <a:cs typeface="Helvetica"/>
              </a:rPr>
              <a:t>ACS Cent. Sci.</a:t>
            </a:r>
            <a:r>
              <a:rPr lang="en-US" sz="2200" dirty="0" smtClean="0">
                <a:latin typeface="Helvetica"/>
                <a:cs typeface="Helvetica"/>
              </a:rPr>
              <a:t> </a:t>
            </a:r>
            <a:r>
              <a:rPr lang="en-US" sz="2200" b="1" dirty="0" smtClean="0">
                <a:latin typeface="Helvetica"/>
                <a:cs typeface="Helvetica"/>
              </a:rPr>
              <a:t>2016</a:t>
            </a:r>
            <a:r>
              <a:rPr lang="en-US" sz="2200" dirty="0" smtClean="0">
                <a:latin typeface="Helvetica"/>
                <a:cs typeface="Helvetica"/>
              </a:rPr>
              <a:t>, DOI: 10.1021/acscentsci.6b00086</a:t>
            </a:r>
            <a:endParaRPr lang="en-US" sz="2200" baseline="30000" dirty="0">
              <a:latin typeface="Helvetica"/>
              <a:cs typeface="Helvetica"/>
            </a:endParaRPr>
          </a:p>
          <a:p>
            <a:pPr marL="0" indent="0">
              <a:spcBef>
                <a:spcPts val="300"/>
              </a:spcBef>
              <a:defRPr/>
            </a:pPr>
            <a:r>
              <a:rPr lang="en-GB" sz="2200" baseline="30000" dirty="0">
                <a:latin typeface="Helvetica"/>
                <a:cs typeface="Helvetica"/>
              </a:rPr>
              <a:t>2</a:t>
            </a:r>
            <a:r>
              <a:rPr lang="en-GB" sz="2200" dirty="0" smtClean="0">
                <a:latin typeface="Helvetica"/>
                <a:cs typeface="Helvetica"/>
              </a:rPr>
              <a:t> N.J. </a:t>
            </a:r>
            <a:r>
              <a:rPr lang="en-AU" sz="2200" dirty="0" err="1" smtClean="0">
                <a:latin typeface="Helvetica"/>
                <a:cs typeface="Helvetica"/>
              </a:rPr>
              <a:t>Spillman</a:t>
            </a:r>
            <a:r>
              <a:rPr lang="en-AU" sz="2200" dirty="0" smtClean="0">
                <a:latin typeface="Helvetica"/>
                <a:cs typeface="Helvetica"/>
              </a:rPr>
              <a:t> </a:t>
            </a:r>
            <a:r>
              <a:rPr lang="en-AU" sz="2200" i="1" dirty="0" smtClean="0">
                <a:latin typeface="Helvetica"/>
                <a:cs typeface="Helvetica"/>
              </a:rPr>
              <a:t>et al., </a:t>
            </a:r>
            <a:r>
              <a:rPr lang="en-AU" sz="2200" i="1" dirty="0" err="1" smtClean="0">
                <a:latin typeface="Helvetica"/>
                <a:cs typeface="Helvetica"/>
              </a:rPr>
              <a:t>Int</a:t>
            </a:r>
            <a:r>
              <a:rPr lang="en-AU" sz="2200" i="1" dirty="0" smtClean="0">
                <a:latin typeface="Helvetica"/>
                <a:cs typeface="Helvetica"/>
              </a:rPr>
              <a:t> </a:t>
            </a:r>
            <a:r>
              <a:rPr lang="en-AU" sz="2200" i="1" dirty="0">
                <a:latin typeface="Helvetica"/>
                <a:cs typeface="Helvetica"/>
              </a:rPr>
              <a:t>J </a:t>
            </a:r>
            <a:r>
              <a:rPr lang="en-AU" sz="2200" i="1" dirty="0" err="1">
                <a:latin typeface="Helvetica"/>
                <a:cs typeface="Helvetica"/>
              </a:rPr>
              <a:t>Parasitol</a:t>
            </a:r>
            <a:r>
              <a:rPr lang="en-AU" sz="2200" i="1" dirty="0">
                <a:latin typeface="Helvetica"/>
                <a:cs typeface="Helvetica"/>
              </a:rPr>
              <a:t> Drugs Drug Resist</a:t>
            </a:r>
            <a:r>
              <a:rPr lang="en-AU" sz="2200" dirty="0" smtClean="0">
                <a:latin typeface="Helvetica"/>
                <a:cs typeface="Helvetica"/>
              </a:rPr>
              <a:t> </a:t>
            </a:r>
            <a:r>
              <a:rPr lang="en-AU" sz="2200" b="1" dirty="0" smtClean="0">
                <a:latin typeface="Helvetica"/>
                <a:cs typeface="Helvetica"/>
              </a:rPr>
              <a:t>2015</a:t>
            </a:r>
            <a:r>
              <a:rPr lang="en-AU" sz="2200" dirty="0" smtClean="0">
                <a:latin typeface="Helvetica"/>
                <a:cs typeface="Helvetica"/>
              </a:rPr>
              <a:t>, 5, 149-162, DOI:10.1016/j.ijpddr.2015.07.001 </a:t>
            </a:r>
          </a:p>
          <a:p>
            <a:pPr marL="0" indent="0">
              <a:spcBef>
                <a:spcPts val="300"/>
              </a:spcBef>
              <a:defRPr/>
            </a:pPr>
            <a:r>
              <a:rPr lang="en-GB" sz="2200" baseline="30000" dirty="0">
                <a:latin typeface="Helvetica"/>
                <a:cs typeface="Helvetica"/>
              </a:rPr>
              <a:t>3</a:t>
            </a:r>
            <a:r>
              <a:rPr lang="en-GB" sz="2200" dirty="0" smtClean="0">
                <a:latin typeface="Helvetica"/>
                <a:cs typeface="Helvetica"/>
              </a:rPr>
              <a:t> </a:t>
            </a:r>
            <a:r>
              <a:rPr lang="en-GB" sz="2200" dirty="0" err="1" smtClean="0">
                <a:latin typeface="Helvetica"/>
                <a:cs typeface="Helvetica"/>
              </a:rPr>
              <a:t>GitHub</a:t>
            </a:r>
            <a:r>
              <a:rPr lang="en-GB" sz="2200" dirty="0" smtClean="0">
                <a:latin typeface="Helvetica"/>
                <a:cs typeface="Helvetica"/>
              </a:rPr>
              <a:t>/</a:t>
            </a:r>
            <a:r>
              <a:rPr lang="en-GB" sz="2200" dirty="0" err="1" smtClean="0">
                <a:latin typeface="Helvetica"/>
                <a:cs typeface="Helvetica"/>
              </a:rPr>
              <a:t>OSM_To_Do_List</a:t>
            </a:r>
            <a:r>
              <a:rPr lang="en-GB" sz="2200" dirty="0" smtClean="0">
                <a:latin typeface="Helvetica"/>
                <a:cs typeface="Helvetica"/>
              </a:rPr>
              <a:t> issue #</a:t>
            </a:r>
            <a:r>
              <a:rPr lang="en-GB" sz="2200" b="1" dirty="0" smtClean="0">
                <a:solidFill>
                  <a:srgbClr val="0000FF"/>
                </a:solidFill>
                <a:latin typeface="Helvetica"/>
                <a:cs typeface="Helvetica"/>
              </a:rPr>
              <a:t>390</a:t>
            </a:r>
          </a:p>
          <a:p>
            <a:pPr marL="0" indent="0">
              <a:spcBef>
                <a:spcPts val="300"/>
              </a:spcBef>
              <a:defRPr/>
            </a:pPr>
            <a:r>
              <a:rPr lang="en-GB" sz="2200" baseline="30000" dirty="0" smtClean="0">
                <a:latin typeface="Helvetica"/>
                <a:cs typeface="Helvetica"/>
              </a:rPr>
              <a:t>4</a:t>
            </a:r>
            <a:r>
              <a:rPr lang="en-GB" sz="2200" dirty="0" smtClean="0">
                <a:latin typeface="Helvetica"/>
                <a:cs typeface="Helvetica"/>
              </a:rPr>
              <a:t> </a:t>
            </a:r>
            <a:r>
              <a:rPr lang="en-GB" sz="2200" dirty="0" err="1">
                <a:latin typeface="Helvetica"/>
                <a:cs typeface="Helvetica"/>
              </a:rPr>
              <a:t>GitHub</a:t>
            </a:r>
            <a:r>
              <a:rPr lang="en-GB" sz="2200" dirty="0">
                <a:latin typeface="Helvetica"/>
                <a:cs typeface="Helvetica"/>
              </a:rPr>
              <a:t>/</a:t>
            </a:r>
            <a:r>
              <a:rPr lang="en-GB" sz="2200" dirty="0" err="1">
                <a:latin typeface="Helvetica"/>
                <a:cs typeface="Helvetica"/>
              </a:rPr>
              <a:t>OSM_To_Do_List</a:t>
            </a:r>
            <a:r>
              <a:rPr lang="en-GB" sz="2200" dirty="0">
                <a:latin typeface="Helvetica"/>
                <a:cs typeface="Helvetica"/>
              </a:rPr>
              <a:t> issue </a:t>
            </a:r>
            <a:r>
              <a:rPr lang="en-GB" sz="2200" dirty="0" smtClean="0">
                <a:latin typeface="Helvetica"/>
                <a:cs typeface="Helvetica"/>
              </a:rPr>
              <a:t>#</a:t>
            </a:r>
            <a:r>
              <a:rPr lang="en-GB" sz="2200" b="1" dirty="0" smtClean="0">
                <a:solidFill>
                  <a:srgbClr val="0000FF"/>
                </a:solidFill>
                <a:latin typeface="Helvetica"/>
                <a:cs typeface="Helvetica"/>
              </a:rPr>
              <a:t>513</a:t>
            </a:r>
          </a:p>
          <a:p>
            <a:pPr marL="0" indent="0">
              <a:spcBef>
                <a:spcPts val="300"/>
              </a:spcBef>
              <a:defRPr/>
            </a:pPr>
            <a:r>
              <a:rPr lang="en-GB" sz="2200" baseline="30000" dirty="0">
                <a:latin typeface="Helvetica"/>
                <a:cs typeface="Helvetica"/>
              </a:rPr>
              <a:t>5</a:t>
            </a:r>
            <a:r>
              <a:rPr lang="en-GB" sz="2200" dirty="0" smtClean="0">
                <a:latin typeface="Helvetica"/>
                <a:cs typeface="Helvetica"/>
              </a:rPr>
              <a:t> </a:t>
            </a:r>
            <a:r>
              <a:rPr lang="en-GB" sz="2200" dirty="0" err="1" smtClean="0">
                <a:latin typeface="Helvetica"/>
                <a:cs typeface="Helvetica"/>
              </a:rPr>
              <a:t>GitHub</a:t>
            </a:r>
            <a:r>
              <a:rPr lang="en-GB" sz="2200" dirty="0" smtClean="0">
                <a:latin typeface="Helvetica"/>
                <a:cs typeface="Helvetica"/>
              </a:rPr>
              <a:t>/Series4 </a:t>
            </a:r>
            <a:r>
              <a:rPr lang="en-GB" sz="2200" dirty="0">
                <a:latin typeface="Helvetica"/>
                <a:cs typeface="Helvetica"/>
              </a:rPr>
              <a:t>issue </a:t>
            </a:r>
            <a:r>
              <a:rPr lang="en-GB" sz="2200" dirty="0" smtClean="0">
                <a:latin typeface="Helvetica"/>
                <a:cs typeface="Helvetica"/>
              </a:rPr>
              <a:t>#</a:t>
            </a:r>
            <a:r>
              <a:rPr lang="en-GB" sz="2200" b="1" dirty="0" smtClean="0">
                <a:solidFill>
                  <a:srgbClr val="0000FF"/>
                </a:solidFill>
                <a:latin typeface="Helvetica"/>
                <a:cs typeface="Helvetica"/>
              </a:rPr>
              <a:t>36</a:t>
            </a:r>
            <a:endParaRPr lang="en-GB" sz="2200" b="1" dirty="0">
              <a:solidFill>
                <a:srgbClr val="0000FF"/>
              </a:solidFill>
              <a:latin typeface="Helvetica"/>
              <a:cs typeface="Helvetica"/>
            </a:endParaRPr>
          </a:p>
          <a:p>
            <a:pPr marL="0" indent="0">
              <a:spcBef>
                <a:spcPts val="300"/>
              </a:spcBef>
              <a:defRPr/>
            </a:pPr>
            <a:r>
              <a:rPr lang="en-GB" sz="2200" baseline="30000" dirty="0">
                <a:latin typeface="Helvetica"/>
                <a:cs typeface="Helvetica"/>
              </a:rPr>
              <a:t>6</a:t>
            </a:r>
            <a:r>
              <a:rPr lang="en-GB" sz="2200" dirty="0" smtClean="0">
                <a:latin typeface="Helvetica"/>
                <a:cs typeface="Helvetica"/>
              </a:rPr>
              <a:t> </a:t>
            </a:r>
            <a:r>
              <a:rPr lang="en-GB" sz="2200" dirty="0">
                <a:latin typeface="Helvetica"/>
                <a:cs typeface="Helvetica"/>
              </a:rPr>
              <a:t>https://goldbook.iupac.org/html/T/T06256.html accessed </a:t>
            </a:r>
            <a:r>
              <a:rPr lang="en-GB" sz="2200" dirty="0" smtClean="0">
                <a:latin typeface="Helvetica"/>
                <a:cs typeface="Helvetica"/>
              </a:rPr>
              <a:t>November 22, 2018</a:t>
            </a:r>
            <a:endParaRPr lang="en-GB" sz="2200" b="1" dirty="0" smtClean="0">
              <a:solidFill>
                <a:srgbClr val="0000FF"/>
              </a:solidFill>
              <a:latin typeface="Helvetica"/>
              <a:cs typeface="Helvetica"/>
            </a:endParaRPr>
          </a:p>
          <a:p>
            <a:pPr marL="0" indent="0">
              <a:spcBef>
                <a:spcPts val="300"/>
              </a:spcBef>
              <a:defRPr/>
            </a:pPr>
            <a:r>
              <a:rPr lang="en-US" sz="2200" baseline="30000" dirty="0">
                <a:latin typeface="Helvetica"/>
                <a:cs typeface="Helvetica"/>
              </a:rPr>
              <a:t>7</a:t>
            </a:r>
            <a:r>
              <a:rPr lang="en-US" sz="2200" dirty="0" smtClean="0">
                <a:latin typeface="Helvetica"/>
                <a:cs typeface="Helvetica"/>
              </a:rPr>
              <a:t> B. </a:t>
            </a:r>
            <a:r>
              <a:rPr lang="en-US" sz="2200" dirty="0" err="1" smtClean="0">
                <a:latin typeface="Helvetica"/>
                <a:cs typeface="Helvetica"/>
              </a:rPr>
              <a:t>Vercek</a:t>
            </a:r>
            <a:r>
              <a:rPr lang="en-US" sz="2200" i="1" dirty="0">
                <a:latin typeface="Helvetica"/>
                <a:cs typeface="Helvetica"/>
              </a:rPr>
              <a:t> et al.</a:t>
            </a:r>
            <a:r>
              <a:rPr lang="en-US" sz="2200" dirty="0">
                <a:latin typeface="Helvetica"/>
                <a:cs typeface="Helvetica"/>
              </a:rPr>
              <a:t>, </a:t>
            </a:r>
            <a:r>
              <a:rPr lang="en-US" sz="2200" dirty="0" smtClean="0">
                <a:latin typeface="Helvetica"/>
                <a:cs typeface="Helvetica"/>
              </a:rPr>
              <a:t>Tetrahedron </a:t>
            </a:r>
            <a:r>
              <a:rPr lang="en-US" sz="2200" dirty="0" err="1">
                <a:latin typeface="Helvetica"/>
                <a:cs typeface="Helvetica"/>
              </a:rPr>
              <a:t>Lett</a:t>
            </a:r>
            <a:r>
              <a:rPr lang="en-US" sz="2200" dirty="0">
                <a:latin typeface="Helvetica"/>
                <a:cs typeface="Helvetica"/>
              </a:rPr>
              <a:t>., 1974, 51/52, 4539-4542, DOI: </a:t>
            </a:r>
            <a:r>
              <a:rPr lang="en-US" sz="2200" dirty="0" smtClean="0">
                <a:latin typeface="Helvetica"/>
                <a:cs typeface="Helvetica"/>
              </a:rPr>
              <a:t>10.1016/S0040-4039(01)92213-0</a:t>
            </a:r>
          </a:p>
          <a:p>
            <a:pPr marL="0" indent="0">
              <a:spcBef>
                <a:spcPts val="300"/>
              </a:spcBef>
              <a:defRPr/>
            </a:pPr>
            <a:r>
              <a:rPr lang="en-US" sz="2200" baseline="30000" dirty="0" smtClean="0">
                <a:latin typeface="Helvetica"/>
                <a:cs typeface="Helvetica"/>
              </a:rPr>
              <a:t>8</a:t>
            </a:r>
            <a:r>
              <a:rPr lang="en-GB" sz="2200" dirty="0" smtClean="0">
                <a:latin typeface="Helvetica"/>
                <a:cs typeface="Helvetica"/>
              </a:rPr>
              <a:t> </a:t>
            </a:r>
            <a:r>
              <a:rPr lang="en-GB" sz="2200" dirty="0" err="1">
                <a:latin typeface="Helvetica"/>
                <a:cs typeface="Helvetica"/>
              </a:rPr>
              <a:t>GitHub</a:t>
            </a:r>
            <a:r>
              <a:rPr lang="en-GB" sz="2200" dirty="0">
                <a:latin typeface="Helvetica"/>
                <a:cs typeface="Helvetica"/>
              </a:rPr>
              <a:t>/Series4 issue #</a:t>
            </a:r>
            <a:r>
              <a:rPr lang="en-GB" sz="2200" b="1" dirty="0" smtClean="0">
                <a:solidFill>
                  <a:srgbClr val="0000FF"/>
                </a:solidFill>
                <a:latin typeface="Helvetica"/>
                <a:cs typeface="Helvetica"/>
              </a:rPr>
              <a:t>39</a:t>
            </a:r>
          </a:p>
          <a:p>
            <a:pPr marL="0" indent="0">
              <a:spcBef>
                <a:spcPts val="300"/>
              </a:spcBef>
              <a:defRPr/>
            </a:pPr>
            <a:endParaRPr lang="en-US" sz="2200" b="1" dirty="0">
              <a:solidFill>
                <a:srgbClr val="0000FF"/>
              </a:solidFill>
              <a:latin typeface="Helvetica"/>
              <a:cs typeface="Helvetica"/>
            </a:endParaRPr>
          </a:p>
          <a:p>
            <a:pPr marL="0" indent="0">
              <a:spcBef>
                <a:spcPts val="300"/>
              </a:spcBef>
              <a:defRPr/>
            </a:pPr>
            <a:endParaRPr lang="en-US" sz="2200" b="1" dirty="0" smtClean="0">
              <a:solidFill>
                <a:srgbClr val="0000FF"/>
              </a:solidFill>
              <a:latin typeface="Helvetica"/>
              <a:cs typeface="Helvetica"/>
            </a:endParaRPr>
          </a:p>
        </p:txBody>
      </p:sp>
      <p:sp>
        <p:nvSpPr>
          <p:cNvPr id="5631" name="Text Box 511"/>
          <p:cNvSpPr txBox="1">
            <a:spLocks noChangeArrowheads="1"/>
          </p:cNvSpPr>
          <p:nvPr/>
        </p:nvSpPr>
        <p:spPr bwMode="auto">
          <a:xfrm>
            <a:off x="33131125" y="41505188"/>
            <a:ext cx="1841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endParaRPr lang="en-US">
              <a:cs typeface="+mn-cs"/>
            </a:endParaRPr>
          </a:p>
        </p:txBody>
      </p:sp>
      <p:sp>
        <p:nvSpPr>
          <p:cNvPr id="5687" name="Rectangle 567"/>
          <p:cNvSpPr>
            <a:spLocks noChangeArrowheads="1"/>
          </p:cNvSpPr>
          <p:nvPr/>
        </p:nvSpPr>
        <p:spPr bwMode="auto">
          <a:xfrm>
            <a:off x="15425885" y="40695563"/>
            <a:ext cx="14469391" cy="1711463"/>
          </a:xfrm>
          <a:prstGeom prst="rect">
            <a:avLst/>
          </a:prstGeom>
          <a:solidFill>
            <a:schemeClr val="bg1"/>
          </a:solidFill>
          <a:ln w="38100">
            <a:solidFill>
              <a:srgbClr val="FFFFFF"/>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000">
              <a:solidFill>
                <a:srgbClr val="000000"/>
              </a:solidFill>
              <a:latin typeface="Helvetica" charset="0"/>
              <a:cs typeface="+mn-cs"/>
            </a:endParaRPr>
          </a:p>
          <a:p>
            <a:pPr algn="ctr">
              <a:defRPr/>
            </a:pPr>
            <a:r>
              <a:rPr lang="en-US" sz="2000">
                <a:solidFill>
                  <a:srgbClr val="000000"/>
                </a:solidFill>
                <a:latin typeface="Tahoma" charset="0"/>
                <a:cs typeface="+mn-cs"/>
              </a:rPr>
              <a:t> </a:t>
            </a:r>
            <a:endParaRPr lang="en-US" sz="2000">
              <a:solidFill>
                <a:srgbClr val="000000"/>
              </a:solidFill>
              <a:latin typeface="Helvetica" charset="0"/>
              <a:cs typeface="+mn-cs"/>
            </a:endParaRPr>
          </a:p>
          <a:p>
            <a:pPr algn="ctr">
              <a:defRPr/>
            </a:pPr>
            <a:endParaRPr lang="en-US" sz="2000">
              <a:cs typeface="+mn-cs"/>
            </a:endParaRPr>
          </a:p>
        </p:txBody>
      </p:sp>
      <p:sp>
        <p:nvSpPr>
          <p:cNvPr id="5688" name="Text Box 568"/>
          <p:cNvSpPr txBox="1">
            <a:spLocks noChangeArrowheads="1"/>
          </p:cNvSpPr>
          <p:nvPr/>
        </p:nvSpPr>
        <p:spPr bwMode="auto">
          <a:xfrm>
            <a:off x="15505906" y="40830577"/>
            <a:ext cx="14112875" cy="1441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86374" tIns="43187" rIns="86374" bIns="43187">
            <a:spAutoFit/>
          </a:bodyPr>
          <a:lstStyle>
            <a:lvl1pPr defTabSz="863600">
              <a:defRPr sz="2400">
                <a:solidFill>
                  <a:schemeClr val="tx1"/>
                </a:solidFill>
                <a:latin typeface="Times" charset="0"/>
                <a:ea typeface="ＭＳ Ｐゴシック" charset="0"/>
              </a:defRPr>
            </a:lvl1pPr>
            <a:lvl2pPr marL="431800" defTabSz="863600">
              <a:defRPr sz="2400">
                <a:solidFill>
                  <a:schemeClr val="tx1"/>
                </a:solidFill>
                <a:latin typeface="Times" charset="0"/>
                <a:ea typeface="ＭＳ Ｐゴシック" charset="0"/>
              </a:defRPr>
            </a:lvl2pPr>
            <a:lvl3pPr marL="863600" defTabSz="863600">
              <a:defRPr sz="2400">
                <a:solidFill>
                  <a:schemeClr val="tx1"/>
                </a:solidFill>
                <a:latin typeface="Times" charset="0"/>
                <a:ea typeface="ＭＳ Ｐゴシック" charset="0"/>
              </a:defRPr>
            </a:lvl3pPr>
            <a:lvl4pPr marL="1295400" defTabSz="863600">
              <a:defRPr sz="2400">
                <a:solidFill>
                  <a:schemeClr val="tx1"/>
                </a:solidFill>
                <a:latin typeface="Times" charset="0"/>
                <a:ea typeface="ＭＳ Ｐゴシック" charset="0"/>
              </a:defRPr>
            </a:lvl4pPr>
            <a:lvl5pPr marL="1727200" defTabSz="863600">
              <a:defRPr sz="2400">
                <a:solidFill>
                  <a:schemeClr val="tx1"/>
                </a:solidFill>
                <a:latin typeface="Times" charset="0"/>
                <a:ea typeface="ＭＳ Ｐゴシック" charset="0"/>
              </a:defRPr>
            </a:lvl5pPr>
            <a:lvl6pPr marL="2184400" defTabSz="863600" eaLnBrk="0" fontAlgn="base" hangingPunct="0">
              <a:spcBef>
                <a:spcPct val="0"/>
              </a:spcBef>
              <a:spcAft>
                <a:spcPct val="0"/>
              </a:spcAft>
              <a:defRPr sz="2400">
                <a:solidFill>
                  <a:schemeClr val="tx1"/>
                </a:solidFill>
                <a:latin typeface="Times" charset="0"/>
                <a:ea typeface="ＭＳ Ｐゴシック" charset="0"/>
              </a:defRPr>
            </a:lvl6pPr>
            <a:lvl7pPr marL="2641600" defTabSz="863600" eaLnBrk="0" fontAlgn="base" hangingPunct="0">
              <a:spcBef>
                <a:spcPct val="0"/>
              </a:spcBef>
              <a:spcAft>
                <a:spcPct val="0"/>
              </a:spcAft>
              <a:defRPr sz="2400">
                <a:solidFill>
                  <a:schemeClr val="tx1"/>
                </a:solidFill>
                <a:latin typeface="Times" charset="0"/>
                <a:ea typeface="ＭＳ Ｐゴシック" charset="0"/>
              </a:defRPr>
            </a:lvl7pPr>
            <a:lvl8pPr marL="3098800" defTabSz="863600" eaLnBrk="0" fontAlgn="base" hangingPunct="0">
              <a:spcBef>
                <a:spcPct val="0"/>
              </a:spcBef>
              <a:spcAft>
                <a:spcPct val="0"/>
              </a:spcAft>
              <a:defRPr sz="2400">
                <a:solidFill>
                  <a:schemeClr val="tx1"/>
                </a:solidFill>
                <a:latin typeface="Times" charset="0"/>
                <a:ea typeface="ＭＳ Ｐゴシック" charset="0"/>
              </a:defRPr>
            </a:lvl8pPr>
            <a:lvl9pPr marL="3556000" defTabSz="863600" eaLnBrk="0" fontAlgn="base" hangingPunct="0">
              <a:spcBef>
                <a:spcPct val="0"/>
              </a:spcBef>
              <a:spcAft>
                <a:spcPct val="0"/>
              </a:spcAft>
              <a:defRPr sz="2400">
                <a:solidFill>
                  <a:schemeClr val="tx1"/>
                </a:solidFill>
                <a:latin typeface="Times" charset="0"/>
                <a:ea typeface="ＭＳ Ｐゴシック" charset="0"/>
              </a:defRPr>
            </a:lvl9pPr>
          </a:lstStyle>
          <a:p>
            <a:pPr>
              <a:defRPr/>
            </a:pPr>
            <a:r>
              <a:rPr lang="en-US" sz="2200" b="1" i="1" dirty="0" smtClean="0">
                <a:solidFill>
                  <a:srgbClr val="D1282B"/>
                </a:solidFill>
                <a:latin typeface="Helvetica"/>
                <a:cs typeface="Helvetica"/>
              </a:rPr>
              <a:t>Acknowledgements</a:t>
            </a:r>
          </a:p>
          <a:p>
            <a:pPr>
              <a:defRPr/>
            </a:pPr>
            <a:endParaRPr lang="en-US" sz="2200" dirty="0" smtClean="0">
              <a:solidFill>
                <a:srgbClr val="D1282B"/>
              </a:solidFill>
              <a:latin typeface="Arial" charset="0"/>
              <a:cs typeface="+mn-cs"/>
            </a:endParaRPr>
          </a:p>
          <a:p>
            <a:pPr algn="just">
              <a:defRPr/>
            </a:pPr>
            <a:r>
              <a:rPr lang="en-US" sz="2200" dirty="0" smtClean="0">
                <a:latin typeface="Arial" charset="0"/>
                <a:cs typeface="+mn-cs"/>
              </a:rPr>
              <a:t>We thank</a:t>
            </a:r>
            <a:r>
              <a:rPr lang="en-US" sz="2200" b="1" dirty="0" smtClean="0">
                <a:latin typeface="Arial" charset="0"/>
                <a:cs typeface="+mn-cs"/>
              </a:rPr>
              <a:t> The Medicines for Malaria Venture (MMV) </a:t>
            </a:r>
            <a:r>
              <a:rPr lang="en-US" sz="2200" dirty="0" smtClean="0">
                <a:latin typeface="Arial" charset="0"/>
                <a:cs typeface="+mn-cs"/>
              </a:rPr>
              <a:t>and </a:t>
            </a:r>
            <a:r>
              <a:rPr lang="en-US" sz="2200" b="1" dirty="0" smtClean="0">
                <a:latin typeface="Arial" charset="0"/>
                <a:cs typeface="+mn-cs"/>
              </a:rPr>
              <a:t>The Australian Government </a:t>
            </a:r>
            <a:r>
              <a:rPr lang="en-US" sz="2200" dirty="0" smtClean="0">
                <a:latin typeface="Arial" charset="0"/>
                <a:cs typeface="+mn-cs"/>
              </a:rPr>
              <a:t>for a Linkage grant. We also thank all members of the OSM team (</a:t>
            </a:r>
            <a:r>
              <a:rPr lang="en-US" sz="2200" dirty="0" err="1" smtClean="0">
                <a:latin typeface="Arial" charset="0"/>
                <a:cs typeface="+mn-cs"/>
              </a:rPr>
              <a:t>opensourcemalaria.org</a:t>
            </a:r>
            <a:r>
              <a:rPr lang="en-US" sz="2200" dirty="0" smtClean="0">
                <a:latin typeface="Arial" charset="0"/>
                <a:cs typeface="+mn-cs"/>
              </a:rPr>
              <a:t>).</a:t>
            </a:r>
            <a:endParaRPr lang="en-GB" dirty="0" smtClean="0">
              <a:latin typeface="Arial" charset="0"/>
              <a:cs typeface="+mn-cs"/>
            </a:endParaRPr>
          </a:p>
        </p:txBody>
      </p:sp>
      <p:pic>
        <p:nvPicPr>
          <p:cNvPr id="14354" name="Picture 4" descr="OSM_Malaria_Logo_Final.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73808" y="887225"/>
            <a:ext cx="2770188" cy="2771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7" name="Text Box 484"/>
          <p:cNvSpPr txBox="1">
            <a:spLocks noChangeArrowheads="1"/>
          </p:cNvSpPr>
          <p:nvPr/>
        </p:nvSpPr>
        <p:spPr bwMode="auto">
          <a:xfrm>
            <a:off x="659706" y="36518850"/>
            <a:ext cx="2857500" cy="517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6374" tIns="43187" rIns="86374" bIns="43187">
            <a:spAutoFit/>
          </a:bodyPr>
          <a:lstStyle>
            <a:lvl1pPr defTabSz="863600">
              <a:defRPr sz="2400">
                <a:solidFill>
                  <a:schemeClr val="tx1"/>
                </a:solidFill>
                <a:latin typeface="Times" charset="0"/>
                <a:ea typeface="ＭＳ Ｐゴシック" charset="0"/>
              </a:defRPr>
            </a:lvl1pPr>
            <a:lvl2pPr marL="431800" defTabSz="863600">
              <a:defRPr sz="2400">
                <a:solidFill>
                  <a:schemeClr val="tx1"/>
                </a:solidFill>
                <a:latin typeface="Times" charset="0"/>
                <a:ea typeface="ＭＳ Ｐゴシック" charset="0"/>
              </a:defRPr>
            </a:lvl2pPr>
            <a:lvl3pPr marL="863600" defTabSz="863600">
              <a:defRPr sz="2400">
                <a:solidFill>
                  <a:schemeClr val="tx1"/>
                </a:solidFill>
                <a:latin typeface="Times" charset="0"/>
                <a:ea typeface="ＭＳ Ｐゴシック" charset="0"/>
              </a:defRPr>
            </a:lvl3pPr>
            <a:lvl4pPr marL="1295400" defTabSz="863600">
              <a:defRPr sz="2400">
                <a:solidFill>
                  <a:schemeClr val="tx1"/>
                </a:solidFill>
                <a:latin typeface="Times" charset="0"/>
                <a:ea typeface="ＭＳ Ｐゴシック" charset="0"/>
              </a:defRPr>
            </a:lvl4pPr>
            <a:lvl5pPr marL="1727200" defTabSz="863600">
              <a:defRPr sz="2400">
                <a:solidFill>
                  <a:schemeClr val="tx1"/>
                </a:solidFill>
                <a:latin typeface="Times" charset="0"/>
                <a:ea typeface="ＭＳ Ｐゴシック" charset="0"/>
              </a:defRPr>
            </a:lvl5pPr>
            <a:lvl6pPr marL="2184400" defTabSz="863600" eaLnBrk="0" fontAlgn="base" hangingPunct="0">
              <a:spcBef>
                <a:spcPct val="0"/>
              </a:spcBef>
              <a:spcAft>
                <a:spcPct val="0"/>
              </a:spcAft>
              <a:defRPr sz="2400">
                <a:solidFill>
                  <a:schemeClr val="tx1"/>
                </a:solidFill>
                <a:latin typeface="Times" charset="0"/>
                <a:ea typeface="ＭＳ Ｐゴシック" charset="0"/>
              </a:defRPr>
            </a:lvl6pPr>
            <a:lvl7pPr marL="2641600" defTabSz="863600" eaLnBrk="0" fontAlgn="base" hangingPunct="0">
              <a:spcBef>
                <a:spcPct val="0"/>
              </a:spcBef>
              <a:spcAft>
                <a:spcPct val="0"/>
              </a:spcAft>
              <a:defRPr sz="2400">
                <a:solidFill>
                  <a:schemeClr val="tx1"/>
                </a:solidFill>
                <a:latin typeface="Times" charset="0"/>
                <a:ea typeface="ＭＳ Ｐゴシック" charset="0"/>
              </a:defRPr>
            </a:lvl7pPr>
            <a:lvl8pPr marL="3098800" defTabSz="863600" eaLnBrk="0" fontAlgn="base" hangingPunct="0">
              <a:spcBef>
                <a:spcPct val="0"/>
              </a:spcBef>
              <a:spcAft>
                <a:spcPct val="0"/>
              </a:spcAft>
              <a:defRPr sz="2400">
                <a:solidFill>
                  <a:schemeClr val="tx1"/>
                </a:solidFill>
                <a:latin typeface="Times" charset="0"/>
                <a:ea typeface="ＭＳ Ｐゴシック" charset="0"/>
              </a:defRPr>
            </a:lvl8pPr>
            <a:lvl9pPr marL="3556000" defTabSz="863600" eaLnBrk="0" fontAlgn="base" hangingPunct="0">
              <a:spcBef>
                <a:spcPct val="0"/>
              </a:spcBef>
              <a:spcAft>
                <a:spcPct val="0"/>
              </a:spcAft>
              <a:defRPr sz="2400">
                <a:solidFill>
                  <a:schemeClr val="tx1"/>
                </a:solidFill>
                <a:latin typeface="Times" charset="0"/>
                <a:ea typeface="ＭＳ Ｐゴシック" charset="0"/>
              </a:defRPr>
            </a:lvl9pPr>
          </a:lstStyle>
          <a:p>
            <a:pPr>
              <a:defRPr/>
            </a:pPr>
            <a:r>
              <a:rPr lang="en-US" sz="2800" b="1" i="1" dirty="0" smtClean="0">
                <a:solidFill>
                  <a:srgbClr val="D1282B"/>
                </a:solidFill>
                <a:latin typeface="Helvetica" charset="0"/>
                <a:cs typeface="+mn-cs"/>
              </a:rPr>
              <a:t>Join The Team: </a:t>
            </a:r>
            <a:endParaRPr lang="en-GB" sz="2800" b="1" i="1" dirty="0">
              <a:solidFill>
                <a:srgbClr val="D1282B"/>
              </a:solidFill>
              <a:latin typeface="Helvetica" charset="0"/>
              <a:cs typeface="+mn-cs"/>
            </a:endParaRPr>
          </a:p>
        </p:txBody>
      </p:sp>
      <p:sp>
        <p:nvSpPr>
          <p:cNvPr id="108" name="Text Box 532"/>
          <p:cNvSpPr txBox="1">
            <a:spLocks noChangeArrowheads="1"/>
          </p:cNvSpPr>
          <p:nvPr/>
        </p:nvSpPr>
        <p:spPr bwMode="auto">
          <a:xfrm>
            <a:off x="746125" y="37697420"/>
            <a:ext cx="10715103" cy="26314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just">
              <a:lnSpc>
                <a:spcPct val="150000"/>
              </a:lnSpc>
              <a:defRPr/>
            </a:pPr>
            <a:r>
              <a:rPr lang="en-US" sz="2200" dirty="0">
                <a:latin typeface="Helvetica"/>
                <a:cs typeface="Helvetica"/>
              </a:rPr>
              <a:t>You can simply scan </a:t>
            </a:r>
            <a:r>
              <a:rPr lang="en-US" sz="2200" dirty="0" smtClean="0">
                <a:latin typeface="Helvetica"/>
                <a:cs typeface="Helvetica"/>
              </a:rPr>
              <a:t>the QR-code </a:t>
            </a:r>
            <a:r>
              <a:rPr lang="en-US" sz="2200" dirty="0">
                <a:latin typeface="Helvetica"/>
                <a:cs typeface="Helvetica"/>
              </a:rPr>
              <a:t>on the right to access </a:t>
            </a:r>
            <a:r>
              <a:rPr lang="en-US" sz="2200" dirty="0" smtClean="0">
                <a:latin typeface="Helvetica"/>
                <a:cs typeface="Helvetica"/>
              </a:rPr>
              <a:t>OSM Series 4 </a:t>
            </a:r>
            <a:r>
              <a:rPr lang="en-US" sz="2200" dirty="0" err="1" smtClean="0">
                <a:latin typeface="Helvetica"/>
                <a:cs typeface="Helvetica"/>
              </a:rPr>
              <a:t>GitHub</a:t>
            </a:r>
            <a:r>
              <a:rPr lang="en-US" sz="2200" dirty="0" smtClean="0">
                <a:latin typeface="Helvetica"/>
                <a:cs typeface="Helvetica"/>
              </a:rPr>
              <a:t> page. </a:t>
            </a:r>
            <a:r>
              <a:rPr lang="en-US" sz="2200" dirty="0">
                <a:latin typeface="Helvetica"/>
                <a:cs typeface="Helvetica"/>
              </a:rPr>
              <a:t>Here you can check yourself how Open Science works and just reply to any discussion or start a new issue. Some of our </a:t>
            </a:r>
            <a:r>
              <a:rPr lang="en-US" sz="2200" dirty="0" smtClean="0">
                <a:latin typeface="Helvetica"/>
                <a:cs typeface="Helvetica"/>
              </a:rPr>
              <a:t>collaborators </a:t>
            </a:r>
            <a:r>
              <a:rPr lang="en-AU" sz="2200" dirty="0" smtClean="0">
                <a:latin typeface="Helvetica"/>
                <a:cs typeface="Helvetica"/>
              </a:rPr>
              <a:t>synthesise</a:t>
            </a:r>
            <a:r>
              <a:rPr lang="en-US" sz="2200" dirty="0" smtClean="0">
                <a:latin typeface="Helvetica"/>
                <a:cs typeface="Helvetica"/>
              </a:rPr>
              <a:t> </a:t>
            </a:r>
            <a:r>
              <a:rPr lang="en-US" sz="2200" dirty="0">
                <a:latin typeface="Helvetica"/>
                <a:cs typeface="Helvetica"/>
              </a:rPr>
              <a:t>desirable molecules in their spare time in the laboratory, others provide computational modeling </a:t>
            </a:r>
            <a:r>
              <a:rPr lang="en-US" sz="2200" dirty="0" smtClean="0">
                <a:latin typeface="Helvetica"/>
                <a:cs typeface="Helvetica"/>
              </a:rPr>
              <a:t>to identify </a:t>
            </a:r>
            <a:r>
              <a:rPr lang="en-US" sz="2200" dirty="0">
                <a:latin typeface="Helvetica"/>
                <a:cs typeface="Helvetica"/>
              </a:rPr>
              <a:t>new targets for </a:t>
            </a:r>
            <a:r>
              <a:rPr lang="en-US" sz="2200" dirty="0" smtClean="0">
                <a:latin typeface="Helvetica"/>
                <a:cs typeface="Helvetica"/>
              </a:rPr>
              <a:t>the anti-malarial screening. </a:t>
            </a:r>
          </a:p>
        </p:txBody>
      </p:sp>
      <p:grpSp>
        <p:nvGrpSpPr>
          <p:cNvPr id="5" name="Group 4"/>
          <p:cNvGrpSpPr/>
          <p:nvPr/>
        </p:nvGrpSpPr>
        <p:grpSpPr>
          <a:xfrm>
            <a:off x="23774400" y="735806"/>
            <a:ext cx="5472113" cy="3384550"/>
            <a:chOff x="23774400" y="587375"/>
            <a:chExt cx="5472113" cy="3384550"/>
          </a:xfrm>
        </p:grpSpPr>
        <p:pic>
          <p:nvPicPr>
            <p:cNvPr id="14353" name="Picture 1"/>
            <p:cNvPicPr>
              <a:picLocks noChangeAspect="1"/>
            </p:cNvPicPr>
            <p:nvPr/>
          </p:nvPicPr>
          <p:blipFill>
            <a:blip r:embed="rId6">
              <a:extLst>
                <a:ext uri="{28A0092B-C50C-407E-A947-70E740481C1C}">
                  <a14:useLocalDpi xmlns:a14="http://schemas.microsoft.com/office/drawing/2010/main" val="0"/>
                </a:ext>
              </a:extLst>
            </a:blip>
            <a:srcRect t="16586" r="5569" b="21677"/>
            <a:stretch>
              <a:fillRect/>
            </a:stretch>
          </p:blipFill>
          <p:spPr bwMode="auto">
            <a:xfrm>
              <a:off x="23774400" y="587375"/>
              <a:ext cx="5457825" cy="167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360" name="Picture 1" descr="MMV logo.jp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4220488" y="2243138"/>
              <a:ext cx="5026025" cy="1728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80" name="Text Box 205"/>
          <p:cNvSpPr txBox="1">
            <a:spLocks noChangeArrowheads="1"/>
          </p:cNvSpPr>
          <p:nvPr/>
        </p:nvSpPr>
        <p:spPr bwMode="auto">
          <a:xfrm>
            <a:off x="659705" y="4934001"/>
            <a:ext cx="13266737" cy="949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86374" tIns="43187" rIns="86374" bIns="43187">
            <a:spAutoFit/>
          </a:bodyPr>
          <a:lstStyle>
            <a:lvl1pPr defTabSz="863600">
              <a:defRPr sz="2400">
                <a:solidFill>
                  <a:schemeClr val="tx1"/>
                </a:solidFill>
                <a:latin typeface="Times" charset="0"/>
                <a:ea typeface="ＭＳ Ｐゴシック" charset="0"/>
              </a:defRPr>
            </a:lvl1pPr>
            <a:lvl2pPr marL="431800" defTabSz="863600">
              <a:defRPr sz="2400">
                <a:solidFill>
                  <a:schemeClr val="tx1"/>
                </a:solidFill>
                <a:latin typeface="Times" charset="0"/>
                <a:ea typeface="ＭＳ Ｐゴシック" charset="0"/>
              </a:defRPr>
            </a:lvl2pPr>
            <a:lvl3pPr marL="863600" defTabSz="863600">
              <a:defRPr sz="2400">
                <a:solidFill>
                  <a:schemeClr val="tx1"/>
                </a:solidFill>
                <a:latin typeface="Times" charset="0"/>
                <a:ea typeface="ＭＳ Ｐゴシック" charset="0"/>
              </a:defRPr>
            </a:lvl3pPr>
            <a:lvl4pPr marL="1295400" defTabSz="863600">
              <a:defRPr sz="2400">
                <a:solidFill>
                  <a:schemeClr val="tx1"/>
                </a:solidFill>
                <a:latin typeface="Times" charset="0"/>
                <a:ea typeface="ＭＳ Ｐゴシック" charset="0"/>
              </a:defRPr>
            </a:lvl4pPr>
            <a:lvl5pPr marL="1727200" defTabSz="863600">
              <a:defRPr sz="2400">
                <a:solidFill>
                  <a:schemeClr val="tx1"/>
                </a:solidFill>
                <a:latin typeface="Times" charset="0"/>
                <a:ea typeface="ＭＳ Ｐゴシック" charset="0"/>
              </a:defRPr>
            </a:lvl5pPr>
            <a:lvl6pPr marL="2184400" defTabSz="863600" eaLnBrk="0" fontAlgn="base" hangingPunct="0">
              <a:spcBef>
                <a:spcPct val="0"/>
              </a:spcBef>
              <a:spcAft>
                <a:spcPct val="0"/>
              </a:spcAft>
              <a:defRPr sz="2400">
                <a:solidFill>
                  <a:schemeClr val="tx1"/>
                </a:solidFill>
                <a:latin typeface="Times" charset="0"/>
                <a:ea typeface="ＭＳ Ｐゴシック" charset="0"/>
              </a:defRPr>
            </a:lvl6pPr>
            <a:lvl7pPr marL="2641600" defTabSz="863600" eaLnBrk="0" fontAlgn="base" hangingPunct="0">
              <a:spcBef>
                <a:spcPct val="0"/>
              </a:spcBef>
              <a:spcAft>
                <a:spcPct val="0"/>
              </a:spcAft>
              <a:defRPr sz="2400">
                <a:solidFill>
                  <a:schemeClr val="tx1"/>
                </a:solidFill>
                <a:latin typeface="Times" charset="0"/>
                <a:ea typeface="ＭＳ Ｐゴシック" charset="0"/>
              </a:defRPr>
            </a:lvl7pPr>
            <a:lvl8pPr marL="3098800" defTabSz="863600" eaLnBrk="0" fontAlgn="base" hangingPunct="0">
              <a:spcBef>
                <a:spcPct val="0"/>
              </a:spcBef>
              <a:spcAft>
                <a:spcPct val="0"/>
              </a:spcAft>
              <a:defRPr sz="2400">
                <a:solidFill>
                  <a:schemeClr val="tx1"/>
                </a:solidFill>
                <a:latin typeface="Times" charset="0"/>
                <a:ea typeface="ＭＳ Ｐゴシック" charset="0"/>
              </a:defRPr>
            </a:lvl8pPr>
            <a:lvl9pPr marL="3556000" defTabSz="863600" eaLnBrk="0" fontAlgn="base" hangingPunct="0">
              <a:spcBef>
                <a:spcPct val="0"/>
              </a:spcBef>
              <a:spcAft>
                <a:spcPct val="0"/>
              </a:spcAft>
              <a:defRPr sz="2400">
                <a:solidFill>
                  <a:schemeClr val="tx1"/>
                </a:solidFill>
                <a:latin typeface="Times" charset="0"/>
                <a:ea typeface="ＭＳ Ｐゴシック" charset="0"/>
              </a:defRPr>
            </a:lvl9pPr>
          </a:lstStyle>
          <a:p>
            <a:pPr>
              <a:defRPr/>
            </a:pPr>
            <a:r>
              <a:rPr lang="en-US" sz="2800" b="1" i="1" dirty="0" smtClean="0">
                <a:solidFill>
                  <a:srgbClr val="D1282B"/>
                </a:solidFill>
                <a:latin typeface="Helvetica" charset="0"/>
                <a:cs typeface="+mn-cs"/>
              </a:rPr>
              <a:t>1. An Open Source Drug Discovery Project</a:t>
            </a:r>
          </a:p>
          <a:p>
            <a:pPr>
              <a:defRPr/>
            </a:pPr>
            <a:endParaRPr lang="en-US" sz="2800" b="1" i="1" dirty="0" smtClean="0">
              <a:solidFill>
                <a:srgbClr val="FF0000"/>
              </a:solidFill>
              <a:latin typeface="Helvetica" charset="0"/>
              <a:cs typeface="+mn-cs"/>
            </a:endParaRPr>
          </a:p>
        </p:txBody>
      </p:sp>
      <p:sp>
        <p:nvSpPr>
          <p:cNvPr id="81" name="Text Box 446"/>
          <p:cNvSpPr txBox="1">
            <a:spLocks noChangeArrowheads="1"/>
          </p:cNvSpPr>
          <p:nvPr/>
        </p:nvSpPr>
        <p:spPr bwMode="auto">
          <a:xfrm>
            <a:off x="659706" y="5503914"/>
            <a:ext cx="15698068" cy="16158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just">
              <a:lnSpc>
                <a:spcPct val="150000"/>
              </a:lnSpc>
              <a:defRPr/>
            </a:pPr>
            <a:r>
              <a:rPr lang="en-GB" sz="2200" dirty="0" smtClean="0">
                <a:latin typeface="Helvetica"/>
                <a:cs typeface="Helvetica"/>
              </a:rPr>
              <a:t>Inspired by </a:t>
            </a:r>
            <a:r>
              <a:rPr lang="en-GB" sz="2200" dirty="0">
                <a:latin typeface="Helvetica"/>
                <a:cs typeface="Helvetica"/>
              </a:rPr>
              <a:t>o</a:t>
            </a:r>
            <a:r>
              <a:rPr lang="en-GB" sz="2200" dirty="0" smtClean="0">
                <a:latin typeface="Helvetica"/>
                <a:cs typeface="Helvetica"/>
              </a:rPr>
              <a:t>pen </a:t>
            </a:r>
            <a:r>
              <a:rPr lang="en-GB" sz="2200" dirty="0">
                <a:latin typeface="Helvetica"/>
                <a:cs typeface="Helvetica"/>
              </a:rPr>
              <a:t>s</a:t>
            </a:r>
            <a:r>
              <a:rPr lang="en-GB" sz="2200" dirty="0" smtClean="0">
                <a:latin typeface="Helvetica"/>
                <a:cs typeface="Helvetica"/>
              </a:rPr>
              <a:t>ource software development, the OSM project applies the </a:t>
            </a:r>
            <a:r>
              <a:rPr lang="en-GB" sz="2200" dirty="0">
                <a:latin typeface="Helvetica"/>
                <a:cs typeface="Helvetica"/>
              </a:rPr>
              <a:t>same </a:t>
            </a:r>
            <a:r>
              <a:rPr lang="en-GB" sz="2200" dirty="0" smtClean="0">
                <a:latin typeface="Helvetica"/>
                <a:cs typeface="Helvetica"/>
              </a:rPr>
              <a:t>approach to science, a field that is historically very secretive and competitive. Research follows </a:t>
            </a:r>
            <a:r>
              <a:rPr lang="en-GB" sz="2200" dirty="0">
                <a:latin typeface="Helvetica"/>
                <a:cs typeface="Helvetica"/>
              </a:rPr>
              <a:t>the ‘</a:t>
            </a:r>
            <a:r>
              <a:rPr lang="en-GB" sz="2200" dirty="0">
                <a:solidFill>
                  <a:srgbClr val="D1282B"/>
                </a:solidFill>
                <a:latin typeface="Helvetica"/>
                <a:cs typeface="Helvetica"/>
              </a:rPr>
              <a:t>Six Laws</a:t>
            </a:r>
            <a:r>
              <a:rPr lang="en-GB" sz="2200" dirty="0">
                <a:latin typeface="Helvetica"/>
                <a:cs typeface="Helvetica"/>
              </a:rPr>
              <a:t>’ (see right)</a:t>
            </a:r>
            <a:r>
              <a:rPr lang="en-GB" sz="2200" baseline="30000" dirty="0">
                <a:latin typeface="Helvetica"/>
                <a:cs typeface="Helvetica"/>
              </a:rPr>
              <a:t>1</a:t>
            </a:r>
            <a:r>
              <a:rPr lang="en-GB" sz="2200" dirty="0">
                <a:latin typeface="Helvetica"/>
                <a:cs typeface="Helvetica"/>
              </a:rPr>
              <a:t> </a:t>
            </a:r>
            <a:r>
              <a:rPr lang="en-GB" sz="2200" dirty="0" smtClean="0">
                <a:latin typeface="Helvetica"/>
                <a:cs typeface="Helvetica"/>
              </a:rPr>
              <a:t>which, among other benefits, allows sharing of all generated data including unsuccessful results, something that would otherwise not be available to the public.</a:t>
            </a:r>
            <a:endParaRPr lang="en-GB" sz="2200" dirty="0">
              <a:latin typeface="Helvetica"/>
              <a:cs typeface="Helvetica"/>
            </a:endParaRPr>
          </a:p>
        </p:txBody>
      </p:sp>
      <p:pic>
        <p:nvPicPr>
          <p:cNvPr id="14366" name="Picture 43"/>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744413" y="7346699"/>
            <a:ext cx="1008534" cy="8386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367" name="Rectangle 137"/>
          <p:cNvSpPr>
            <a:spLocks noChangeArrowheads="1"/>
          </p:cNvSpPr>
          <p:nvPr/>
        </p:nvSpPr>
        <p:spPr bwMode="auto">
          <a:xfrm>
            <a:off x="8918008" y="7390904"/>
            <a:ext cx="7535440" cy="5373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just">
              <a:lnSpc>
                <a:spcPct val="150000"/>
              </a:lnSpc>
            </a:pPr>
            <a:r>
              <a:rPr lang="en-GB" sz="2200" b="1" dirty="0" err="1" smtClean="0">
                <a:solidFill>
                  <a:srgbClr val="D1282B"/>
                </a:solidFill>
                <a:latin typeface="Helvetica" charset="0"/>
                <a:cs typeface="Helvetica" charset="0"/>
              </a:rPr>
              <a:t>GitHub</a:t>
            </a:r>
            <a:r>
              <a:rPr lang="en-GB" sz="2200" dirty="0">
                <a:solidFill>
                  <a:srgbClr val="D1282B"/>
                </a:solidFill>
                <a:latin typeface="Helvetica" charset="0"/>
                <a:cs typeface="Helvetica" charset="0"/>
              </a:rPr>
              <a:t>/</a:t>
            </a:r>
            <a:r>
              <a:rPr lang="en-GB" sz="2200" dirty="0" err="1" smtClean="0">
                <a:solidFill>
                  <a:srgbClr val="D1282B"/>
                </a:solidFill>
                <a:latin typeface="Helvetica" charset="0"/>
                <a:cs typeface="Helvetica" charset="0"/>
              </a:rPr>
              <a:t>OpenSourceMalaria</a:t>
            </a:r>
            <a:r>
              <a:rPr lang="en-GB" sz="2200" dirty="0" smtClean="0">
                <a:solidFill>
                  <a:srgbClr val="D1282B"/>
                </a:solidFill>
                <a:latin typeface="Helvetica" charset="0"/>
                <a:cs typeface="Helvetica" charset="0"/>
              </a:rPr>
              <a:t> </a:t>
            </a:r>
            <a:r>
              <a:rPr lang="en-GB" sz="2200" dirty="0">
                <a:latin typeface="Helvetica" charset="0"/>
                <a:cs typeface="Helvetica" charset="0"/>
              </a:rPr>
              <a:t>is used to plan the </a:t>
            </a:r>
            <a:r>
              <a:rPr lang="en-GB" sz="2200" dirty="0" smtClean="0">
                <a:latin typeface="Helvetica" charset="0"/>
                <a:cs typeface="Helvetica" charset="0"/>
              </a:rPr>
              <a:t>project.</a:t>
            </a:r>
          </a:p>
        </p:txBody>
      </p:sp>
      <p:pic>
        <p:nvPicPr>
          <p:cNvPr id="14368" name="Picture 46"/>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7914743" y="8409358"/>
            <a:ext cx="630237" cy="6309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370" name="Picture 47"/>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7416201" y="9373731"/>
            <a:ext cx="1232817" cy="7195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0" name="Text Box 446"/>
          <p:cNvSpPr txBox="1">
            <a:spLocks noChangeArrowheads="1"/>
          </p:cNvSpPr>
          <p:nvPr/>
        </p:nvSpPr>
        <p:spPr bwMode="auto">
          <a:xfrm>
            <a:off x="659706" y="11963400"/>
            <a:ext cx="10889906" cy="21236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just">
              <a:lnSpc>
                <a:spcPct val="150000"/>
              </a:lnSpc>
              <a:defRPr/>
            </a:pPr>
            <a:r>
              <a:rPr lang="en-GB" sz="2200" dirty="0">
                <a:latin typeface="Helvetica"/>
                <a:cs typeface="Helvetica"/>
              </a:rPr>
              <a:t>The </a:t>
            </a:r>
            <a:r>
              <a:rPr lang="en-GB" sz="2200" dirty="0" err="1">
                <a:latin typeface="Helvetica"/>
                <a:cs typeface="Helvetica"/>
              </a:rPr>
              <a:t>triazolopyrazine</a:t>
            </a:r>
            <a:r>
              <a:rPr lang="en-GB" sz="2200" dirty="0">
                <a:latin typeface="Helvetica"/>
                <a:cs typeface="Helvetica"/>
              </a:rPr>
              <a:t> series </a:t>
            </a:r>
            <a:r>
              <a:rPr lang="en-GB" sz="2200" dirty="0" smtClean="0">
                <a:latin typeface="Helvetica"/>
                <a:cs typeface="Helvetica"/>
              </a:rPr>
              <a:t>originates from work </a:t>
            </a:r>
            <a:r>
              <a:rPr lang="en-GB" sz="2200" dirty="0">
                <a:latin typeface="Helvetica"/>
                <a:cs typeface="Helvetica"/>
              </a:rPr>
              <a:t>performed at </a:t>
            </a:r>
            <a:r>
              <a:rPr lang="en-GB" sz="2200" dirty="0" smtClean="0">
                <a:latin typeface="Helvetica"/>
                <a:cs typeface="Helvetica"/>
              </a:rPr>
              <a:t>Pfizer. Many potent compounds with IC</a:t>
            </a:r>
            <a:r>
              <a:rPr lang="en-GB" sz="2200" baseline="-25000" dirty="0" smtClean="0">
                <a:latin typeface="Helvetica"/>
                <a:cs typeface="Helvetica"/>
              </a:rPr>
              <a:t>50</a:t>
            </a:r>
            <a:r>
              <a:rPr lang="en-GB" sz="2200" dirty="0" smtClean="0">
                <a:latin typeface="Helvetica"/>
                <a:cs typeface="Helvetica"/>
              </a:rPr>
              <a:t>&lt;0.050 </a:t>
            </a:r>
            <a:r>
              <a:rPr lang="en-GB" sz="2200" dirty="0">
                <a:latin typeface="Helvetica"/>
                <a:cs typeface="Helvetica"/>
              </a:rPr>
              <a:t>µM were </a:t>
            </a:r>
            <a:r>
              <a:rPr lang="en-GB" sz="2200" dirty="0" smtClean="0">
                <a:latin typeface="Helvetica"/>
                <a:cs typeface="Helvetica"/>
              </a:rPr>
              <a:t>inherited and synthesised. Several compounds showed good </a:t>
            </a:r>
            <a:r>
              <a:rPr lang="en-GB" sz="2200" i="1" dirty="0" smtClean="0">
                <a:latin typeface="Helvetica"/>
                <a:cs typeface="Helvetica"/>
              </a:rPr>
              <a:t>in vivo</a:t>
            </a:r>
            <a:r>
              <a:rPr lang="en-GB" sz="2200" dirty="0" smtClean="0">
                <a:latin typeface="Helvetica"/>
                <a:cs typeface="Helvetica"/>
              </a:rPr>
              <a:t> activity. </a:t>
            </a:r>
            <a:r>
              <a:rPr lang="en-GB" sz="2200" dirty="0">
                <a:latin typeface="Helvetica"/>
                <a:cs typeface="Helvetica"/>
              </a:rPr>
              <a:t>Toxicity </a:t>
            </a:r>
            <a:r>
              <a:rPr lang="en-GB" sz="2200" dirty="0" smtClean="0">
                <a:latin typeface="Helvetica"/>
                <a:cs typeface="Helvetica"/>
              </a:rPr>
              <a:t>testing </a:t>
            </a:r>
            <a:r>
              <a:rPr lang="en-GB" sz="2200" dirty="0">
                <a:latin typeface="Helvetica"/>
                <a:cs typeface="Helvetica"/>
              </a:rPr>
              <a:t>against </a:t>
            </a:r>
            <a:r>
              <a:rPr lang="en-GB" sz="2200" dirty="0" smtClean="0">
                <a:latin typeface="Helvetica"/>
                <a:cs typeface="Helvetica"/>
              </a:rPr>
              <a:t>the </a:t>
            </a:r>
            <a:r>
              <a:rPr lang="en-GB" sz="2200" dirty="0" err="1" smtClean="0">
                <a:latin typeface="Helvetica"/>
                <a:cs typeface="Helvetica"/>
              </a:rPr>
              <a:t>hERG</a:t>
            </a:r>
            <a:r>
              <a:rPr lang="en-GB" sz="2200" dirty="0" smtClean="0">
                <a:latin typeface="Helvetica"/>
                <a:cs typeface="Helvetica"/>
              </a:rPr>
              <a:t> ion channel proved </a:t>
            </a:r>
            <a:r>
              <a:rPr lang="en-GB" sz="2200" dirty="0">
                <a:latin typeface="Helvetica"/>
                <a:cs typeface="Helvetica"/>
              </a:rPr>
              <a:t>the compounds to be safe. </a:t>
            </a:r>
          </a:p>
        </p:txBody>
      </p:sp>
      <p:sp>
        <p:nvSpPr>
          <p:cNvPr id="5650" name="Rectangle 530"/>
          <p:cNvSpPr>
            <a:spLocks noChangeArrowheads="1"/>
          </p:cNvSpPr>
          <p:nvPr/>
        </p:nvSpPr>
        <p:spPr bwMode="auto">
          <a:xfrm>
            <a:off x="16933863" y="11171239"/>
            <a:ext cx="12961414" cy="6052256"/>
          </a:xfrm>
          <a:prstGeom prst="rect">
            <a:avLst/>
          </a:prstGeom>
          <a:solidFill>
            <a:schemeClr val="bg1"/>
          </a:solidFill>
          <a:ln w="38100">
            <a:solidFill>
              <a:srgbClr val="FFFFFF"/>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000">
              <a:solidFill>
                <a:srgbClr val="000000"/>
              </a:solidFill>
              <a:latin typeface="Helvetica" charset="0"/>
              <a:cs typeface="+mn-cs"/>
            </a:endParaRPr>
          </a:p>
          <a:p>
            <a:pPr algn="ctr">
              <a:defRPr/>
            </a:pPr>
            <a:r>
              <a:rPr lang="en-US" sz="2000">
                <a:solidFill>
                  <a:srgbClr val="000000"/>
                </a:solidFill>
                <a:latin typeface="Tahoma" charset="0"/>
                <a:cs typeface="+mn-cs"/>
              </a:rPr>
              <a:t> </a:t>
            </a:r>
            <a:endParaRPr lang="en-US" sz="2000">
              <a:solidFill>
                <a:srgbClr val="000000"/>
              </a:solidFill>
              <a:latin typeface="Helvetica" charset="0"/>
              <a:cs typeface="+mn-cs"/>
            </a:endParaRPr>
          </a:p>
          <a:p>
            <a:pPr algn="ctr">
              <a:defRPr/>
            </a:pPr>
            <a:endParaRPr lang="en-US" sz="2000">
              <a:cs typeface="+mn-cs"/>
            </a:endParaRPr>
          </a:p>
        </p:txBody>
      </p:sp>
      <p:sp>
        <p:nvSpPr>
          <p:cNvPr id="5652" name="Text Box 532"/>
          <p:cNvSpPr txBox="1">
            <a:spLocks noChangeArrowheads="1"/>
          </p:cNvSpPr>
          <p:nvPr/>
        </p:nvSpPr>
        <p:spPr bwMode="auto">
          <a:xfrm>
            <a:off x="17294224" y="11963400"/>
            <a:ext cx="6768207" cy="51706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just">
              <a:lnSpc>
                <a:spcPct val="150000"/>
              </a:lnSpc>
              <a:defRPr/>
            </a:pPr>
            <a:r>
              <a:rPr lang="en-GB" sz="2200" dirty="0" smtClean="0">
                <a:solidFill>
                  <a:srgbClr val="000000"/>
                </a:solidFill>
                <a:latin typeface="Helvetica"/>
                <a:cs typeface="Helvetica"/>
              </a:rPr>
              <a:t>The Kirk laboratory at the Australian National University screened active and inactive compounds in an ion regulation assay and identified </a:t>
            </a:r>
            <a:r>
              <a:rPr lang="en-GB" sz="2200" i="1" dirty="0">
                <a:solidFill>
                  <a:srgbClr val="000000"/>
                </a:solidFill>
                <a:latin typeface="Helvetica"/>
                <a:cs typeface="Helvetica"/>
              </a:rPr>
              <a:t>Pf</a:t>
            </a:r>
            <a:r>
              <a:rPr lang="en-GB" sz="2200" dirty="0">
                <a:solidFill>
                  <a:srgbClr val="000000"/>
                </a:solidFill>
                <a:latin typeface="Helvetica"/>
                <a:cs typeface="Helvetica"/>
              </a:rPr>
              <a:t>ATP4 </a:t>
            </a:r>
            <a:r>
              <a:rPr lang="en-GB" sz="2200" dirty="0" smtClean="0">
                <a:solidFill>
                  <a:srgbClr val="000000"/>
                </a:solidFill>
                <a:latin typeface="Helvetica"/>
                <a:cs typeface="Helvetica"/>
              </a:rPr>
              <a:t>as the likely target for the Series 4 compounds. Binding to this protein is known to disrupt the sodium </a:t>
            </a:r>
            <a:r>
              <a:rPr lang="en-GB" sz="2200" dirty="0">
                <a:solidFill>
                  <a:srgbClr val="000000"/>
                </a:solidFill>
                <a:latin typeface="Helvetica"/>
                <a:cs typeface="Helvetica"/>
              </a:rPr>
              <a:t>homeostasis of the </a:t>
            </a:r>
            <a:r>
              <a:rPr lang="en-GB" sz="2200" dirty="0" smtClean="0">
                <a:solidFill>
                  <a:srgbClr val="000000"/>
                </a:solidFill>
                <a:latin typeface="Helvetica"/>
                <a:cs typeface="Helvetica"/>
              </a:rPr>
              <a:t>parasite. Interestingly, several antimalarial compounds in development have been found to target this protein, yet no cross-resistance has been found through forced evolution experiments.</a:t>
            </a:r>
            <a:r>
              <a:rPr lang="en-GB" sz="2200" baseline="30000" dirty="0" smtClean="0">
                <a:solidFill>
                  <a:srgbClr val="000000"/>
                </a:solidFill>
                <a:latin typeface="Helvetica"/>
                <a:cs typeface="Helvetica"/>
              </a:rPr>
              <a:t>2</a:t>
            </a:r>
          </a:p>
        </p:txBody>
      </p:sp>
      <p:sp>
        <p:nvSpPr>
          <p:cNvPr id="43" name="Rectangle 148"/>
          <p:cNvSpPr>
            <a:spLocks noChangeArrowheads="1"/>
          </p:cNvSpPr>
          <p:nvPr/>
        </p:nvSpPr>
        <p:spPr bwMode="auto">
          <a:xfrm>
            <a:off x="371997" y="17430117"/>
            <a:ext cx="14825903" cy="12398054"/>
          </a:xfrm>
          <a:prstGeom prst="rect">
            <a:avLst/>
          </a:prstGeom>
          <a:solidFill>
            <a:schemeClr val="bg1"/>
          </a:solidFill>
          <a:ln w="38100">
            <a:solidFill>
              <a:srgbClr val="FFFFFF"/>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000" dirty="0">
              <a:solidFill>
                <a:srgbClr val="000000"/>
              </a:solidFill>
              <a:latin typeface="Helvetica" charset="0"/>
              <a:cs typeface="+mn-cs"/>
            </a:endParaRPr>
          </a:p>
          <a:p>
            <a:pPr algn="ctr">
              <a:defRPr/>
            </a:pPr>
            <a:r>
              <a:rPr lang="en-US" sz="2000" dirty="0">
                <a:solidFill>
                  <a:srgbClr val="000000"/>
                </a:solidFill>
                <a:latin typeface="Tahoma" charset="0"/>
                <a:cs typeface="+mn-cs"/>
              </a:rPr>
              <a:t> </a:t>
            </a:r>
            <a:endParaRPr lang="en-US" sz="2000" dirty="0">
              <a:solidFill>
                <a:srgbClr val="000000"/>
              </a:solidFill>
              <a:latin typeface="Helvetica" charset="0"/>
              <a:cs typeface="+mn-cs"/>
            </a:endParaRPr>
          </a:p>
          <a:p>
            <a:pPr algn="ctr">
              <a:defRPr/>
            </a:pPr>
            <a:endParaRPr lang="en-US" sz="2000" dirty="0">
              <a:cs typeface="+mn-cs"/>
            </a:endParaRPr>
          </a:p>
        </p:txBody>
      </p:sp>
      <p:sp>
        <p:nvSpPr>
          <p:cNvPr id="44" name="Text Box 205"/>
          <p:cNvSpPr txBox="1">
            <a:spLocks noChangeArrowheads="1"/>
          </p:cNvSpPr>
          <p:nvPr/>
        </p:nvSpPr>
        <p:spPr bwMode="auto">
          <a:xfrm>
            <a:off x="659707" y="17659153"/>
            <a:ext cx="13266737" cy="949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86374" tIns="43187" rIns="86374" bIns="43187">
            <a:spAutoFit/>
          </a:bodyPr>
          <a:lstStyle>
            <a:lvl1pPr defTabSz="863600">
              <a:defRPr sz="2400">
                <a:solidFill>
                  <a:schemeClr val="tx1"/>
                </a:solidFill>
                <a:latin typeface="Times" charset="0"/>
                <a:ea typeface="ＭＳ Ｐゴシック" charset="0"/>
              </a:defRPr>
            </a:lvl1pPr>
            <a:lvl2pPr marL="431800" defTabSz="863600">
              <a:defRPr sz="2400">
                <a:solidFill>
                  <a:schemeClr val="tx1"/>
                </a:solidFill>
                <a:latin typeface="Times" charset="0"/>
                <a:ea typeface="ＭＳ Ｐゴシック" charset="0"/>
              </a:defRPr>
            </a:lvl2pPr>
            <a:lvl3pPr marL="863600" defTabSz="863600">
              <a:defRPr sz="2400">
                <a:solidFill>
                  <a:schemeClr val="tx1"/>
                </a:solidFill>
                <a:latin typeface="Times" charset="0"/>
                <a:ea typeface="ＭＳ Ｐゴシック" charset="0"/>
              </a:defRPr>
            </a:lvl3pPr>
            <a:lvl4pPr marL="1295400" defTabSz="863600">
              <a:defRPr sz="2400">
                <a:solidFill>
                  <a:schemeClr val="tx1"/>
                </a:solidFill>
                <a:latin typeface="Times" charset="0"/>
                <a:ea typeface="ＭＳ Ｐゴシック" charset="0"/>
              </a:defRPr>
            </a:lvl4pPr>
            <a:lvl5pPr marL="1727200" defTabSz="863600">
              <a:defRPr sz="2400">
                <a:solidFill>
                  <a:schemeClr val="tx1"/>
                </a:solidFill>
                <a:latin typeface="Times" charset="0"/>
                <a:ea typeface="ＭＳ Ｐゴシック" charset="0"/>
              </a:defRPr>
            </a:lvl5pPr>
            <a:lvl6pPr marL="2184400" defTabSz="863600" eaLnBrk="0" fontAlgn="base" hangingPunct="0">
              <a:spcBef>
                <a:spcPct val="0"/>
              </a:spcBef>
              <a:spcAft>
                <a:spcPct val="0"/>
              </a:spcAft>
              <a:defRPr sz="2400">
                <a:solidFill>
                  <a:schemeClr val="tx1"/>
                </a:solidFill>
                <a:latin typeface="Times" charset="0"/>
                <a:ea typeface="ＭＳ Ｐゴシック" charset="0"/>
              </a:defRPr>
            </a:lvl6pPr>
            <a:lvl7pPr marL="2641600" defTabSz="863600" eaLnBrk="0" fontAlgn="base" hangingPunct="0">
              <a:spcBef>
                <a:spcPct val="0"/>
              </a:spcBef>
              <a:spcAft>
                <a:spcPct val="0"/>
              </a:spcAft>
              <a:defRPr sz="2400">
                <a:solidFill>
                  <a:schemeClr val="tx1"/>
                </a:solidFill>
                <a:latin typeface="Times" charset="0"/>
                <a:ea typeface="ＭＳ Ｐゴシック" charset="0"/>
              </a:defRPr>
            </a:lvl7pPr>
            <a:lvl8pPr marL="3098800" defTabSz="863600" eaLnBrk="0" fontAlgn="base" hangingPunct="0">
              <a:spcBef>
                <a:spcPct val="0"/>
              </a:spcBef>
              <a:spcAft>
                <a:spcPct val="0"/>
              </a:spcAft>
              <a:defRPr sz="2400">
                <a:solidFill>
                  <a:schemeClr val="tx1"/>
                </a:solidFill>
                <a:latin typeface="Times" charset="0"/>
                <a:ea typeface="ＭＳ Ｐゴシック" charset="0"/>
              </a:defRPr>
            </a:lvl8pPr>
            <a:lvl9pPr marL="3556000" defTabSz="863600" eaLnBrk="0" fontAlgn="base" hangingPunct="0">
              <a:spcBef>
                <a:spcPct val="0"/>
              </a:spcBef>
              <a:spcAft>
                <a:spcPct val="0"/>
              </a:spcAft>
              <a:defRPr sz="2400">
                <a:solidFill>
                  <a:schemeClr val="tx1"/>
                </a:solidFill>
                <a:latin typeface="Times" charset="0"/>
                <a:ea typeface="ＭＳ Ｐゴシック" charset="0"/>
              </a:defRPr>
            </a:lvl9pPr>
          </a:lstStyle>
          <a:p>
            <a:pPr>
              <a:defRPr/>
            </a:pPr>
            <a:r>
              <a:rPr lang="en-US" sz="2800" b="1" i="1" dirty="0" smtClean="0">
                <a:solidFill>
                  <a:srgbClr val="D1282B"/>
                </a:solidFill>
                <a:latin typeface="Helvetica" charset="0"/>
                <a:cs typeface="+mn-cs"/>
              </a:rPr>
              <a:t>4. Exploration of 3-substituents in </a:t>
            </a:r>
            <a:r>
              <a:rPr lang="en-US" sz="2800" b="1" i="1" dirty="0" err="1" smtClean="0">
                <a:solidFill>
                  <a:srgbClr val="D1282B"/>
                </a:solidFill>
                <a:latin typeface="Helvetica" charset="0"/>
                <a:cs typeface="+mn-cs"/>
              </a:rPr>
              <a:t>triazolopyrazine</a:t>
            </a:r>
            <a:endParaRPr lang="en-US" sz="2800" b="1" i="1" dirty="0" smtClean="0">
              <a:solidFill>
                <a:srgbClr val="D1282B"/>
              </a:solidFill>
              <a:latin typeface="Helvetica" charset="0"/>
              <a:cs typeface="+mn-cs"/>
            </a:endParaRPr>
          </a:p>
          <a:p>
            <a:pPr>
              <a:defRPr/>
            </a:pPr>
            <a:endParaRPr lang="en-US" sz="2800" b="1" i="1" dirty="0" smtClean="0">
              <a:solidFill>
                <a:srgbClr val="FF0000"/>
              </a:solidFill>
              <a:latin typeface="Helvetica" charset="0"/>
              <a:cs typeface="+mn-cs"/>
            </a:endParaRPr>
          </a:p>
        </p:txBody>
      </p:sp>
      <p:sp>
        <p:nvSpPr>
          <p:cNvPr id="88" name="TextBox 51"/>
          <p:cNvSpPr txBox="1">
            <a:spLocks noChangeArrowheads="1"/>
          </p:cNvSpPr>
          <p:nvPr/>
        </p:nvSpPr>
        <p:spPr bwMode="auto">
          <a:xfrm>
            <a:off x="659706" y="31839440"/>
            <a:ext cx="3241254"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200" b="1" i="1" dirty="0" smtClean="0">
                <a:solidFill>
                  <a:srgbClr val="D1282B"/>
                </a:solidFill>
                <a:latin typeface="Helvetica" charset="0"/>
              </a:rPr>
              <a:t>Diversification Route</a:t>
            </a:r>
            <a:endParaRPr lang="en-US" sz="2200" b="1" i="1" dirty="0">
              <a:solidFill>
                <a:srgbClr val="D1282B"/>
              </a:solidFill>
              <a:latin typeface="Helvetica" charset="0"/>
            </a:endParaRPr>
          </a:p>
        </p:txBody>
      </p:sp>
      <p:grpSp>
        <p:nvGrpSpPr>
          <p:cNvPr id="29" name="Group 28"/>
          <p:cNvGrpSpPr/>
          <p:nvPr/>
        </p:nvGrpSpPr>
        <p:grpSpPr>
          <a:xfrm>
            <a:off x="24363338" y="12162274"/>
            <a:ext cx="5112568" cy="3844215"/>
            <a:chOff x="23270541" y="12113385"/>
            <a:chExt cx="6048672" cy="4763552"/>
          </a:xfrm>
        </p:grpSpPr>
        <p:pic>
          <p:nvPicPr>
            <p:cNvPr id="9" name="Picture 8"/>
            <p:cNvPicPr>
              <a:picLocks noChangeAspect="1"/>
            </p:cNvPicPr>
            <p:nvPr/>
          </p:nvPicPr>
          <p:blipFill>
            <a:blip r:embed="rId11"/>
            <a:stretch>
              <a:fillRect/>
            </a:stretch>
          </p:blipFill>
          <p:spPr>
            <a:xfrm>
              <a:off x="28095077" y="15636479"/>
              <a:ext cx="1224136" cy="1240458"/>
            </a:xfrm>
            <a:prstGeom prst="rect">
              <a:avLst/>
            </a:prstGeom>
          </p:spPr>
        </p:pic>
        <p:grpSp>
          <p:nvGrpSpPr>
            <p:cNvPr id="22" name="Group 21"/>
            <p:cNvGrpSpPr/>
            <p:nvPr/>
          </p:nvGrpSpPr>
          <p:grpSpPr>
            <a:xfrm>
              <a:off x="23270541" y="12113385"/>
              <a:ext cx="4824536" cy="4675222"/>
              <a:chOff x="12901389" y="10739935"/>
              <a:chExt cx="10134600" cy="9994900"/>
            </a:xfrm>
          </p:grpSpPr>
          <p:pic>
            <p:nvPicPr>
              <p:cNvPr id="20" name="Picture 19"/>
              <p:cNvPicPr>
                <a:picLocks noChangeAspect="1"/>
              </p:cNvPicPr>
              <p:nvPr/>
            </p:nvPicPr>
            <p:blipFill>
              <a:blip r:embed="rId12"/>
              <a:stretch>
                <a:fillRect/>
              </a:stretch>
            </p:blipFill>
            <p:spPr>
              <a:xfrm>
                <a:off x="12901389" y="10739935"/>
                <a:ext cx="10134600" cy="9994900"/>
              </a:xfrm>
              <a:prstGeom prst="rect">
                <a:avLst/>
              </a:prstGeom>
            </p:spPr>
          </p:pic>
          <p:sp>
            <p:nvSpPr>
              <p:cNvPr id="21" name="Multiply 20"/>
              <p:cNvSpPr/>
              <p:nvPr/>
            </p:nvSpPr>
            <p:spPr bwMode="auto">
              <a:xfrm>
                <a:off x="16954411" y="13476239"/>
                <a:ext cx="1203562" cy="1872208"/>
              </a:xfrm>
              <a:prstGeom prst="mathMultiply">
                <a:avLst>
                  <a:gd name="adj1" fmla="val 15503"/>
                </a:avLst>
              </a:prstGeom>
              <a:solidFill>
                <a:srgbClr val="E62E25"/>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0" i="0" u="none" strike="noStrike" cap="none" normalizeH="0" baseline="0">
                  <a:ln>
                    <a:noFill/>
                  </a:ln>
                  <a:solidFill>
                    <a:srgbClr val="000000"/>
                  </a:solidFill>
                  <a:effectLst/>
                  <a:latin typeface="Times New Roman" charset="0"/>
                  <a:ea typeface="ＭＳ Ｐゴシック" charset="0"/>
                </a:endParaRPr>
              </a:p>
            </p:txBody>
          </p:sp>
        </p:grpSp>
        <p:sp>
          <p:nvSpPr>
            <p:cNvPr id="28" name="Bent Arrow 27"/>
            <p:cNvSpPr/>
            <p:nvPr/>
          </p:nvSpPr>
          <p:spPr bwMode="auto">
            <a:xfrm flipH="1">
              <a:off x="25934837" y="13692263"/>
              <a:ext cx="2736304" cy="1728192"/>
            </a:xfrm>
            <a:prstGeom prst="bentArrow">
              <a:avLst>
                <a:gd name="adj1" fmla="val 6564"/>
                <a:gd name="adj2" fmla="val 9330"/>
                <a:gd name="adj3" fmla="val 18547"/>
                <a:gd name="adj4" fmla="val 43750"/>
              </a:avLst>
            </a:prstGeom>
            <a:solidFill>
              <a:srgbClr val="24669B"/>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0" i="0" u="none" strike="noStrike" cap="none" normalizeH="0" baseline="0">
                <a:ln>
                  <a:noFill/>
                </a:ln>
                <a:solidFill>
                  <a:srgbClr val="000000"/>
                </a:solidFill>
                <a:effectLst/>
                <a:latin typeface="Times New Roman" charset="0"/>
                <a:ea typeface="ＭＳ Ｐゴシック" charset="0"/>
              </a:endParaRPr>
            </a:p>
          </p:txBody>
        </p:sp>
      </p:grpSp>
      <p:sp>
        <p:nvSpPr>
          <p:cNvPr id="93" name="Rectangle 200"/>
          <p:cNvSpPr>
            <a:spLocks noChangeArrowheads="1"/>
          </p:cNvSpPr>
          <p:nvPr/>
        </p:nvSpPr>
        <p:spPr bwMode="auto">
          <a:xfrm>
            <a:off x="16933863" y="4704724"/>
            <a:ext cx="12961413" cy="6259892"/>
          </a:xfrm>
          <a:prstGeom prst="rect">
            <a:avLst/>
          </a:prstGeom>
          <a:solidFill>
            <a:schemeClr val="bg1"/>
          </a:solidFill>
          <a:ln w="76200">
            <a:solidFill>
              <a:srgbClr val="FFFFFF"/>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b="1">
              <a:solidFill>
                <a:srgbClr val="000066"/>
              </a:solidFill>
              <a:latin typeface="Helvetica" charset="0"/>
              <a:cs typeface="+mn-cs"/>
            </a:endParaRPr>
          </a:p>
        </p:txBody>
      </p:sp>
      <p:sp>
        <p:nvSpPr>
          <p:cNvPr id="7" name="TextBox 6"/>
          <p:cNvSpPr txBox="1"/>
          <p:nvPr/>
        </p:nvSpPr>
        <p:spPr>
          <a:xfrm>
            <a:off x="17543833" y="4812482"/>
            <a:ext cx="12207427" cy="6309420"/>
          </a:xfrm>
          <a:prstGeom prst="rect">
            <a:avLst/>
          </a:prstGeom>
          <a:noFill/>
        </p:spPr>
        <p:txBody>
          <a:bodyPr wrap="square" rtlCol="0">
            <a:spAutoFit/>
          </a:bodyPr>
          <a:lstStyle/>
          <a:p>
            <a:pPr algn="ctr">
              <a:lnSpc>
                <a:spcPct val="150000"/>
              </a:lnSpc>
            </a:pPr>
            <a:r>
              <a:rPr lang="en-US" sz="3600" dirty="0">
                <a:latin typeface="Gill Sans" charset="0"/>
                <a:cs typeface="Gill Sans" charset="0"/>
              </a:rPr>
              <a:t>The Six Laws </a:t>
            </a:r>
            <a:r>
              <a:rPr lang="en-US" sz="3600" dirty="0" smtClean="0">
                <a:latin typeface="Gill Sans" charset="0"/>
                <a:cs typeface="Gill Sans" charset="0"/>
              </a:rPr>
              <a:t>of Open Science</a:t>
            </a:r>
            <a:endParaRPr lang="en-US" sz="3600" dirty="0">
              <a:latin typeface="Gill Sans" charset="0"/>
              <a:cs typeface="Gill Sans" charset="0"/>
            </a:endParaRPr>
          </a:p>
          <a:p>
            <a:pPr>
              <a:lnSpc>
                <a:spcPct val="150000"/>
              </a:lnSpc>
            </a:pPr>
            <a:r>
              <a:rPr lang="en-US" b="1" dirty="0">
                <a:solidFill>
                  <a:srgbClr val="D1282B"/>
                </a:solidFill>
                <a:latin typeface="Gill Sans" charset="0"/>
                <a:cs typeface="Gill Sans" charset="0"/>
              </a:rPr>
              <a:t>  </a:t>
            </a:r>
            <a:r>
              <a:rPr lang="en-US" sz="2600" b="1" dirty="0">
                <a:latin typeface="Gill Sans" charset="0"/>
                <a:cs typeface="Gill Sans" charset="0"/>
              </a:rPr>
              <a:t>First law: 		</a:t>
            </a:r>
            <a:r>
              <a:rPr lang="en-US" sz="2600" dirty="0">
                <a:latin typeface="Gill Sans" charset="0"/>
                <a:cs typeface="Gill Sans" charset="0"/>
              </a:rPr>
              <a:t>All data are open and all ideas are shared</a:t>
            </a:r>
          </a:p>
          <a:p>
            <a:pPr>
              <a:lnSpc>
                <a:spcPct val="150000"/>
              </a:lnSpc>
            </a:pPr>
            <a:r>
              <a:rPr lang="en-US" sz="2600" b="1" dirty="0">
                <a:latin typeface="Gill Sans" charset="0"/>
                <a:cs typeface="Gill Sans" charset="0"/>
              </a:rPr>
              <a:t>  Second Law</a:t>
            </a:r>
            <a:r>
              <a:rPr lang="en-US" sz="2600" dirty="0">
                <a:latin typeface="Gill Sans" charset="0"/>
                <a:cs typeface="Gill Sans" charset="0"/>
              </a:rPr>
              <a:t>:	Anyone can take part at any level of the project</a:t>
            </a:r>
          </a:p>
          <a:p>
            <a:pPr>
              <a:lnSpc>
                <a:spcPct val="150000"/>
              </a:lnSpc>
            </a:pPr>
            <a:r>
              <a:rPr lang="en-US" sz="2600" b="1" dirty="0">
                <a:latin typeface="Gill Sans" charset="0"/>
                <a:cs typeface="Gill Sans" charset="0"/>
              </a:rPr>
              <a:t>  Third Law</a:t>
            </a:r>
            <a:r>
              <a:rPr lang="en-US" sz="2600" dirty="0">
                <a:latin typeface="Gill Sans" charset="0"/>
                <a:cs typeface="Gill Sans" charset="0"/>
              </a:rPr>
              <a:t>: 	There will be no patents</a:t>
            </a:r>
          </a:p>
          <a:p>
            <a:pPr>
              <a:lnSpc>
                <a:spcPct val="150000"/>
              </a:lnSpc>
            </a:pPr>
            <a:r>
              <a:rPr lang="en-US" sz="2600" b="1" dirty="0">
                <a:latin typeface="Gill Sans" charset="0"/>
                <a:cs typeface="Gill Sans" charset="0"/>
              </a:rPr>
              <a:t>  Fourth Law</a:t>
            </a:r>
            <a:r>
              <a:rPr lang="en-US" sz="2600" dirty="0">
                <a:latin typeface="Gill Sans" charset="0"/>
                <a:cs typeface="Gill Sans" charset="0"/>
              </a:rPr>
              <a:t>: 	Suggestions are the best form of criticism</a:t>
            </a:r>
          </a:p>
          <a:p>
            <a:pPr>
              <a:lnSpc>
                <a:spcPct val="150000"/>
              </a:lnSpc>
            </a:pPr>
            <a:r>
              <a:rPr lang="en-US" sz="2600" b="1" dirty="0">
                <a:latin typeface="Gill Sans" charset="0"/>
                <a:cs typeface="Gill Sans" charset="0"/>
              </a:rPr>
              <a:t>  Fifth Law</a:t>
            </a:r>
            <a:r>
              <a:rPr lang="en-US" sz="2600" dirty="0">
                <a:latin typeface="Gill Sans" charset="0"/>
                <a:cs typeface="Gill Sans" charset="0"/>
              </a:rPr>
              <a:t>:  	Public discussion is much more valuable than private email</a:t>
            </a:r>
          </a:p>
          <a:p>
            <a:pPr>
              <a:lnSpc>
                <a:spcPct val="150000"/>
              </a:lnSpc>
            </a:pPr>
            <a:r>
              <a:rPr lang="en-US" sz="2600" b="1" dirty="0">
                <a:latin typeface="Gill Sans" charset="0"/>
                <a:cs typeface="Gill Sans" charset="0"/>
              </a:rPr>
              <a:t>  Sixth Law</a:t>
            </a:r>
            <a:r>
              <a:rPr lang="en-US" sz="2600" dirty="0">
                <a:latin typeface="Gill Sans" charset="0"/>
                <a:cs typeface="Gill Sans" charset="0"/>
              </a:rPr>
              <a:t>:  	The project is bigger than, and is not owned by, any given lab. </a:t>
            </a:r>
          </a:p>
          <a:p>
            <a:pPr>
              <a:lnSpc>
                <a:spcPct val="150000"/>
              </a:lnSpc>
            </a:pPr>
            <a:r>
              <a:rPr lang="en-US" dirty="0">
                <a:solidFill>
                  <a:schemeClr val="bg1"/>
                </a:solidFill>
                <a:latin typeface="Gill Sans" charset="0"/>
                <a:cs typeface="Gill Sans" charset="0"/>
              </a:rPr>
              <a:t>			</a:t>
            </a:r>
          </a:p>
          <a:p>
            <a:pPr algn="ctr"/>
            <a:r>
              <a:rPr lang="en-US" sz="2800" b="1" i="1" dirty="0">
                <a:solidFill>
                  <a:srgbClr val="D1282B"/>
                </a:solidFill>
                <a:latin typeface="Gill Sans" charset="0"/>
                <a:cs typeface="Gill Sans" charset="0"/>
              </a:rPr>
              <a:t>The aim is to find a good drug for malaria, by whatever means, as quickly as possible</a:t>
            </a:r>
          </a:p>
          <a:p>
            <a:endParaRPr lang="en-US" dirty="0"/>
          </a:p>
        </p:txBody>
      </p:sp>
      <p:graphicFrame>
        <p:nvGraphicFramePr>
          <p:cNvPr id="11" name="Объект 10"/>
          <p:cNvGraphicFramePr>
            <a:graphicFrameLocks noChangeAspect="1"/>
          </p:cNvGraphicFramePr>
          <p:nvPr>
            <p:extLst>
              <p:ext uri="{D42A27DB-BD31-4B8C-83A1-F6EECF244321}">
                <p14:modId xmlns:p14="http://schemas.microsoft.com/office/powerpoint/2010/main" val="1633125847"/>
              </p:ext>
            </p:extLst>
          </p:nvPr>
        </p:nvGraphicFramePr>
        <p:xfrm>
          <a:off x="663575" y="18329275"/>
          <a:ext cx="14117638" cy="11166475"/>
        </p:xfrm>
        <a:graphic>
          <a:graphicData uri="http://schemas.openxmlformats.org/presentationml/2006/ole">
            <mc:AlternateContent xmlns:mc="http://schemas.openxmlformats.org/markup-compatibility/2006">
              <mc:Choice xmlns:v="urn:schemas-microsoft-com:vml" Requires="v">
                <p:oleObj spid="_x0000_s1733" name="CS ChemDraw Drawing" r:id="rId13" imgW="9945247" imgH="7863738" progId="ChemDraw.Document.6.0">
                  <p:embed/>
                </p:oleObj>
              </mc:Choice>
              <mc:Fallback>
                <p:oleObj name="CS ChemDraw Drawing" r:id="rId13" imgW="9945247" imgH="7863738" progId="ChemDraw.Document.6.0">
                  <p:embed/>
                  <p:pic>
                    <p:nvPicPr>
                      <p:cNvPr id="0" name=""/>
                      <p:cNvPicPr/>
                      <p:nvPr/>
                    </p:nvPicPr>
                    <p:blipFill>
                      <a:blip r:embed="rId14"/>
                      <a:stretch>
                        <a:fillRect/>
                      </a:stretch>
                    </p:blipFill>
                    <p:spPr>
                      <a:xfrm>
                        <a:off x="663575" y="18329275"/>
                        <a:ext cx="14117638" cy="11166475"/>
                      </a:xfrm>
                      <a:prstGeom prst="rect">
                        <a:avLst/>
                      </a:prstGeom>
                    </p:spPr>
                  </p:pic>
                </p:oleObj>
              </mc:Fallback>
            </mc:AlternateContent>
          </a:graphicData>
        </a:graphic>
      </p:graphicFrame>
      <p:graphicFrame>
        <p:nvGraphicFramePr>
          <p:cNvPr id="16" name="Объект 15"/>
          <p:cNvGraphicFramePr>
            <a:graphicFrameLocks noChangeAspect="1"/>
          </p:cNvGraphicFramePr>
          <p:nvPr>
            <p:extLst>
              <p:ext uri="{D42A27DB-BD31-4B8C-83A1-F6EECF244321}">
                <p14:modId xmlns:p14="http://schemas.microsoft.com/office/powerpoint/2010/main" val="3145974608"/>
              </p:ext>
            </p:extLst>
          </p:nvPr>
        </p:nvGraphicFramePr>
        <p:xfrm>
          <a:off x="6605588" y="12155488"/>
          <a:ext cx="9777412" cy="4594225"/>
        </p:xfrm>
        <a:graphic>
          <a:graphicData uri="http://schemas.openxmlformats.org/presentationml/2006/ole">
            <mc:AlternateContent xmlns:mc="http://schemas.openxmlformats.org/markup-compatibility/2006">
              <mc:Choice xmlns:v="urn:schemas-microsoft-com:vml" Requires="v">
                <p:oleObj spid="_x0000_s1734" name="CS ChemDraw Drawing" r:id="rId15" imgW="6121383" imgH="2874125" progId="ChemDraw.Document.6.0">
                  <p:embed/>
                </p:oleObj>
              </mc:Choice>
              <mc:Fallback>
                <p:oleObj name="CS ChemDraw Drawing" r:id="rId15" imgW="6121383" imgH="2874125" progId="ChemDraw.Document.6.0">
                  <p:embed/>
                  <p:pic>
                    <p:nvPicPr>
                      <p:cNvPr id="0" name=""/>
                      <p:cNvPicPr/>
                      <p:nvPr/>
                    </p:nvPicPr>
                    <p:blipFill>
                      <a:blip r:embed="rId16"/>
                      <a:stretch>
                        <a:fillRect/>
                      </a:stretch>
                    </p:blipFill>
                    <p:spPr>
                      <a:xfrm>
                        <a:off x="6605588" y="12155488"/>
                        <a:ext cx="9777412" cy="4594225"/>
                      </a:xfrm>
                      <a:prstGeom prst="rect">
                        <a:avLst/>
                      </a:prstGeom>
                    </p:spPr>
                  </p:pic>
                </p:oleObj>
              </mc:Fallback>
            </mc:AlternateContent>
          </a:graphicData>
        </a:graphic>
      </p:graphicFrame>
      <p:sp>
        <p:nvSpPr>
          <p:cNvPr id="99" name="Text Box 446"/>
          <p:cNvSpPr txBox="1">
            <a:spLocks noChangeArrowheads="1"/>
          </p:cNvSpPr>
          <p:nvPr/>
        </p:nvSpPr>
        <p:spPr bwMode="auto">
          <a:xfrm>
            <a:off x="658867" y="14143216"/>
            <a:ext cx="5710012" cy="26314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just">
              <a:lnSpc>
                <a:spcPct val="150000"/>
              </a:lnSpc>
              <a:defRPr/>
            </a:pPr>
            <a:r>
              <a:rPr lang="en-GB" sz="2200" dirty="0" smtClean="0">
                <a:latin typeface="Helvetica"/>
                <a:cs typeface="Helvetica"/>
              </a:rPr>
              <a:t>The work presented here focuses on </a:t>
            </a:r>
            <a:r>
              <a:rPr lang="en-GB" sz="2200" dirty="0">
                <a:latin typeface="Helvetica"/>
                <a:cs typeface="Helvetica"/>
              </a:rPr>
              <a:t>further </a:t>
            </a:r>
            <a:r>
              <a:rPr lang="en-GB" sz="2200" dirty="0" smtClean="0">
                <a:latin typeface="Helvetica"/>
                <a:cs typeface="Helvetica"/>
              </a:rPr>
              <a:t>exploration of the structure activity relationships (SAR) through variation of the aryl  substituent in north-east area of the </a:t>
            </a:r>
            <a:r>
              <a:rPr lang="en-GB" sz="2200" dirty="0" err="1" smtClean="0">
                <a:latin typeface="Helvetica"/>
                <a:cs typeface="Helvetica"/>
              </a:rPr>
              <a:t>triazolopyrazine</a:t>
            </a:r>
            <a:r>
              <a:rPr lang="en-GB" sz="2200" dirty="0" smtClean="0">
                <a:latin typeface="Helvetica"/>
                <a:cs typeface="Helvetica"/>
              </a:rPr>
              <a:t>.</a:t>
            </a:r>
            <a:endParaRPr lang="en-GB" sz="2200" dirty="0">
              <a:latin typeface="Helvetica"/>
              <a:cs typeface="Helvetica"/>
            </a:endParaRPr>
          </a:p>
        </p:txBody>
      </p:sp>
      <p:sp>
        <p:nvSpPr>
          <p:cNvPr id="102" name="Rectangle 148"/>
          <p:cNvSpPr>
            <a:spLocks noChangeArrowheads="1"/>
          </p:cNvSpPr>
          <p:nvPr/>
        </p:nvSpPr>
        <p:spPr bwMode="auto">
          <a:xfrm>
            <a:off x="357709" y="30031370"/>
            <a:ext cx="14835429" cy="6885306"/>
          </a:xfrm>
          <a:prstGeom prst="rect">
            <a:avLst/>
          </a:prstGeom>
          <a:solidFill>
            <a:schemeClr val="bg1"/>
          </a:solidFill>
          <a:ln w="38100">
            <a:solidFill>
              <a:srgbClr val="FFFFFF"/>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000" dirty="0">
              <a:solidFill>
                <a:srgbClr val="000000"/>
              </a:solidFill>
              <a:latin typeface="Helvetica" charset="0"/>
              <a:cs typeface="+mn-cs"/>
            </a:endParaRPr>
          </a:p>
          <a:p>
            <a:pPr algn="ctr">
              <a:defRPr/>
            </a:pPr>
            <a:r>
              <a:rPr lang="en-US" sz="2000" dirty="0">
                <a:solidFill>
                  <a:srgbClr val="000000"/>
                </a:solidFill>
                <a:latin typeface="Tahoma" charset="0"/>
                <a:cs typeface="+mn-cs"/>
              </a:rPr>
              <a:t> </a:t>
            </a:r>
            <a:endParaRPr lang="en-US" sz="2000" dirty="0">
              <a:solidFill>
                <a:srgbClr val="000000"/>
              </a:solidFill>
              <a:latin typeface="Helvetica" charset="0"/>
              <a:cs typeface="+mn-cs"/>
            </a:endParaRPr>
          </a:p>
          <a:p>
            <a:pPr algn="ctr">
              <a:defRPr/>
            </a:pPr>
            <a:endParaRPr lang="en-US" sz="2000" dirty="0">
              <a:cs typeface="+mn-cs"/>
            </a:endParaRPr>
          </a:p>
        </p:txBody>
      </p:sp>
      <p:graphicFrame>
        <p:nvGraphicFramePr>
          <p:cNvPr id="23" name="Объект 22"/>
          <p:cNvGraphicFramePr>
            <a:graphicFrameLocks noChangeAspect="1"/>
          </p:cNvGraphicFramePr>
          <p:nvPr>
            <p:extLst>
              <p:ext uri="{D42A27DB-BD31-4B8C-83A1-F6EECF244321}">
                <p14:modId xmlns:p14="http://schemas.microsoft.com/office/powerpoint/2010/main" val="488735088"/>
              </p:ext>
            </p:extLst>
          </p:nvPr>
        </p:nvGraphicFramePr>
        <p:xfrm>
          <a:off x="1720850" y="30691138"/>
          <a:ext cx="12061825" cy="6043612"/>
        </p:xfrm>
        <a:graphic>
          <a:graphicData uri="http://schemas.openxmlformats.org/presentationml/2006/ole">
            <mc:AlternateContent xmlns:mc="http://schemas.openxmlformats.org/markup-compatibility/2006">
              <mc:Choice xmlns:v="urn:schemas-microsoft-com:vml" Requires="v">
                <p:oleObj spid="_x0000_s1735" name="CS ChemDraw Drawing" r:id="rId17" imgW="8492789" imgH="4256532" progId="ChemDraw.Document.6.0">
                  <p:embed/>
                </p:oleObj>
              </mc:Choice>
              <mc:Fallback>
                <p:oleObj name="CS ChemDraw Drawing" r:id="rId17" imgW="8492789" imgH="4256532" progId="ChemDraw.Document.6.0">
                  <p:embed/>
                  <p:pic>
                    <p:nvPicPr>
                      <p:cNvPr id="0" name=""/>
                      <p:cNvPicPr/>
                      <p:nvPr/>
                    </p:nvPicPr>
                    <p:blipFill>
                      <a:blip r:embed="rId18"/>
                      <a:stretch>
                        <a:fillRect/>
                      </a:stretch>
                    </p:blipFill>
                    <p:spPr>
                      <a:xfrm>
                        <a:off x="1720850" y="30691138"/>
                        <a:ext cx="12061825" cy="6043612"/>
                      </a:xfrm>
                      <a:prstGeom prst="rect">
                        <a:avLst/>
                      </a:prstGeom>
                    </p:spPr>
                  </p:pic>
                </p:oleObj>
              </mc:Fallback>
            </mc:AlternateContent>
          </a:graphicData>
        </a:graphic>
      </p:graphicFrame>
      <p:sp>
        <p:nvSpPr>
          <p:cNvPr id="112" name="Text Box 205"/>
          <p:cNvSpPr txBox="1">
            <a:spLocks noChangeArrowheads="1"/>
          </p:cNvSpPr>
          <p:nvPr/>
        </p:nvSpPr>
        <p:spPr bwMode="auto">
          <a:xfrm>
            <a:off x="731627" y="30098731"/>
            <a:ext cx="13266737" cy="5181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86374" tIns="43187" rIns="86374" bIns="43187">
            <a:spAutoFit/>
          </a:bodyPr>
          <a:lstStyle>
            <a:lvl1pPr defTabSz="863600">
              <a:defRPr sz="2400">
                <a:solidFill>
                  <a:schemeClr val="tx1"/>
                </a:solidFill>
                <a:latin typeface="Times" charset="0"/>
                <a:ea typeface="ＭＳ Ｐゴシック" charset="0"/>
              </a:defRPr>
            </a:lvl1pPr>
            <a:lvl2pPr marL="431800" defTabSz="863600">
              <a:defRPr sz="2400">
                <a:solidFill>
                  <a:schemeClr val="tx1"/>
                </a:solidFill>
                <a:latin typeface="Times" charset="0"/>
                <a:ea typeface="ＭＳ Ｐゴシック" charset="0"/>
              </a:defRPr>
            </a:lvl2pPr>
            <a:lvl3pPr marL="863600" defTabSz="863600">
              <a:defRPr sz="2400">
                <a:solidFill>
                  <a:schemeClr val="tx1"/>
                </a:solidFill>
                <a:latin typeface="Times" charset="0"/>
                <a:ea typeface="ＭＳ Ｐゴシック" charset="0"/>
              </a:defRPr>
            </a:lvl3pPr>
            <a:lvl4pPr marL="1295400" defTabSz="863600">
              <a:defRPr sz="2400">
                <a:solidFill>
                  <a:schemeClr val="tx1"/>
                </a:solidFill>
                <a:latin typeface="Times" charset="0"/>
                <a:ea typeface="ＭＳ Ｐゴシック" charset="0"/>
              </a:defRPr>
            </a:lvl4pPr>
            <a:lvl5pPr marL="1727200" defTabSz="863600">
              <a:defRPr sz="2400">
                <a:solidFill>
                  <a:schemeClr val="tx1"/>
                </a:solidFill>
                <a:latin typeface="Times" charset="0"/>
                <a:ea typeface="ＭＳ Ｐゴシック" charset="0"/>
              </a:defRPr>
            </a:lvl5pPr>
            <a:lvl6pPr marL="2184400" defTabSz="863600" eaLnBrk="0" fontAlgn="base" hangingPunct="0">
              <a:spcBef>
                <a:spcPct val="0"/>
              </a:spcBef>
              <a:spcAft>
                <a:spcPct val="0"/>
              </a:spcAft>
              <a:defRPr sz="2400">
                <a:solidFill>
                  <a:schemeClr val="tx1"/>
                </a:solidFill>
                <a:latin typeface="Times" charset="0"/>
                <a:ea typeface="ＭＳ Ｐゴシック" charset="0"/>
              </a:defRPr>
            </a:lvl6pPr>
            <a:lvl7pPr marL="2641600" defTabSz="863600" eaLnBrk="0" fontAlgn="base" hangingPunct="0">
              <a:spcBef>
                <a:spcPct val="0"/>
              </a:spcBef>
              <a:spcAft>
                <a:spcPct val="0"/>
              </a:spcAft>
              <a:defRPr sz="2400">
                <a:solidFill>
                  <a:schemeClr val="tx1"/>
                </a:solidFill>
                <a:latin typeface="Times" charset="0"/>
                <a:ea typeface="ＭＳ Ｐゴシック" charset="0"/>
              </a:defRPr>
            </a:lvl7pPr>
            <a:lvl8pPr marL="3098800" defTabSz="863600" eaLnBrk="0" fontAlgn="base" hangingPunct="0">
              <a:spcBef>
                <a:spcPct val="0"/>
              </a:spcBef>
              <a:spcAft>
                <a:spcPct val="0"/>
              </a:spcAft>
              <a:defRPr sz="2400">
                <a:solidFill>
                  <a:schemeClr val="tx1"/>
                </a:solidFill>
                <a:latin typeface="Times" charset="0"/>
                <a:ea typeface="ＭＳ Ｐゴシック" charset="0"/>
              </a:defRPr>
            </a:lvl8pPr>
            <a:lvl9pPr marL="3556000" defTabSz="863600" eaLnBrk="0" fontAlgn="base" hangingPunct="0">
              <a:spcBef>
                <a:spcPct val="0"/>
              </a:spcBef>
              <a:spcAft>
                <a:spcPct val="0"/>
              </a:spcAft>
              <a:defRPr sz="2400">
                <a:solidFill>
                  <a:schemeClr val="tx1"/>
                </a:solidFill>
                <a:latin typeface="Times" charset="0"/>
                <a:ea typeface="ＭＳ Ｐゴシック" charset="0"/>
              </a:defRPr>
            </a:lvl9pPr>
          </a:lstStyle>
          <a:p>
            <a:pPr>
              <a:defRPr/>
            </a:pPr>
            <a:r>
              <a:rPr lang="en-US" sz="2800" b="1" i="1" dirty="0">
                <a:solidFill>
                  <a:srgbClr val="D1282B"/>
                </a:solidFill>
                <a:latin typeface="Helvetica" charset="0"/>
                <a:cs typeface="+mn-cs"/>
              </a:rPr>
              <a:t>7</a:t>
            </a:r>
            <a:r>
              <a:rPr lang="en-US" sz="2800" b="1" i="1" dirty="0" smtClean="0">
                <a:solidFill>
                  <a:srgbClr val="D1282B"/>
                </a:solidFill>
                <a:latin typeface="Helvetica" charset="0"/>
                <a:cs typeface="+mn-cs"/>
              </a:rPr>
              <a:t>. Further project goals</a:t>
            </a:r>
            <a:endParaRPr lang="en-US" sz="2800" b="1" i="1" baseline="30000" dirty="0" smtClean="0">
              <a:latin typeface="Helvetica" charset="0"/>
              <a:cs typeface="+mn-cs"/>
            </a:endParaRPr>
          </a:p>
        </p:txBody>
      </p:sp>
      <p:graphicFrame>
        <p:nvGraphicFramePr>
          <p:cNvPr id="25" name="Объект 24"/>
          <p:cNvGraphicFramePr>
            <a:graphicFrameLocks noChangeAspect="1"/>
          </p:cNvGraphicFramePr>
          <p:nvPr>
            <p:extLst>
              <p:ext uri="{D42A27DB-BD31-4B8C-83A1-F6EECF244321}">
                <p14:modId xmlns:p14="http://schemas.microsoft.com/office/powerpoint/2010/main" val="643863240"/>
              </p:ext>
            </p:extLst>
          </p:nvPr>
        </p:nvGraphicFramePr>
        <p:xfrm>
          <a:off x="21696384" y="18160891"/>
          <a:ext cx="7854959" cy="6056478"/>
        </p:xfrm>
        <a:graphic>
          <a:graphicData uri="http://schemas.openxmlformats.org/presentationml/2006/ole">
            <mc:AlternateContent xmlns:mc="http://schemas.openxmlformats.org/markup-compatibility/2006">
              <mc:Choice xmlns:v="urn:schemas-microsoft-com:vml" Requires="v">
                <p:oleObj spid="_x0000_s1736" name="CS ChemDraw Drawing" r:id="rId19" imgW="5531661" imgH="4265125" progId="ChemDraw.Document.6.0">
                  <p:embed/>
                </p:oleObj>
              </mc:Choice>
              <mc:Fallback>
                <p:oleObj name="CS ChemDraw Drawing" r:id="rId19" imgW="5531661" imgH="4265125" progId="ChemDraw.Document.6.0">
                  <p:embed/>
                  <p:pic>
                    <p:nvPicPr>
                      <p:cNvPr id="0" name=""/>
                      <p:cNvPicPr/>
                      <p:nvPr/>
                    </p:nvPicPr>
                    <p:blipFill>
                      <a:blip r:embed="rId20"/>
                      <a:stretch>
                        <a:fillRect/>
                      </a:stretch>
                    </p:blipFill>
                    <p:spPr>
                      <a:xfrm>
                        <a:off x="21696384" y="18160891"/>
                        <a:ext cx="7854959" cy="6056478"/>
                      </a:xfrm>
                      <a:prstGeom prst="rect">
                        <a:avLst/>
                      </a:prstGeom>
                    </p:spPr>
                  </p:pic>
                </p:oleObj>
              </mc:Fallback>
            </mc:AlternateContent>
          </a:graphicData>
        </a:graphic>
      </p:graphicFrame>
      <p:sp>
        <p:nvSpPr>
          <p:cNvPr id="114" name="Text Box 205"/>
          <p:cNvSpPr txBox="1">
            <a:spLocks noChangeArrowheads="1"/>
          </p:cNvSpPr>
          <p:nvPr/>
        </p:nvSpPr>
        <p:spPr bwMode="auto">
          <a:xfrm>
            <a:off x="15660719" y="17568551"/>
            <a:ext cx="13266737" cy="5181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86374" tIns="43187" rIns="86374" bIns="43187">
            <a:spAutoFit/>
          </a:bodyPr>
          <a:lstStyle>
            <a:lvl1pPr defTabSz="863600">
              <a:defRPr sz="2400">
                <a:solidFill>
                  <a:schemeClr val="tx1"/>
                </a:solidFill>
                <a:latin typeface="Times" charset="0"/>
                <a:ea typeface="ＭＳ Ｐゴシック" charset="0"/>
              </a:defRPr>
            </a:lvl1pPr>
            <a:lvl2pPr marL="431800" defTabSz="863600">
              <a:defRPr sz="2400">
                <a:solidFill>
                  <a:schemeClr val="tx1"/>
                </a:solidFill>
                <a:latin typeface="Times" charset="0"/>
                <a:ea typeface="ＭＳ Ｐゴシック" charset="0"/>
              </a:defRPr>
            </a:lvl2pPr>
            <a:lvl3pPr marL="863600" defTabSz="863600">
              <a:defRPr sz="2400">
                <a:solidFill>
                  <a:schemeClr val="tx1"/>
                </a:solidFill>
                <a:latin typeface="Times" charset="0"/>
                <a:ea typeface="ＭＳ Ｐゴシック" charset="0"/>
              </a:defRPr>
            </a:lvl3pPr>
            <a:lvl4pPr marL="1295400" defTabSz="863600">
              <a:defRPr sz="2400">
                <a:solidFill>
                  <a:schemeClr val="tx1"/>
                </a:solidFill>
                <a:latin typeface="Times" charset="0"/>
                <a:ea typeface="ＭＳ Ｐゴシック" charset="0"/>
              </a:defRPr>
            </a:lvl4pPr>
            <a:lvl5pPr marL="1727200" defTabSz="863600">
              <a:defRPr sz="2400">
                <a:solidFill>
                  <a:schemeClr val="tx1"/>
                </a:solidFill>
                <a:latin typeface="Times" charset="0"/>
                <a:ea typeface="ＭＳ Ｐゴシック" charset="0"/>
              </a:defRPr>
            </a:lvl5pPr>
            <a:lvl6pPr marL="2184400" defTabSz="863600" eaLnBrk="0" fontAlgn="base" hangingPunct="0">
              <a:spcBef>
                <a:spcPct val="0"/>
              </a:spcBef>
              <a:spcAft>
                <a:spcPct val="0"/>
              </a:spcAft>
              <a:defRPr sz="2400">
                <a:solidFill>
                  <a:schemeClr val="tx1"/>
                </a:solidFill>
                <a:latin typeface="Times" charset="0"/>
                <a:ea typeface="ＭＳ Ｐゴシック" charset="0"/>
              </a:defRPr>
            </a:lvl6pPr>
            <a:lvl7pPr marL="2641600" defTabSz="863600" eaLnBrk="0" fontAlgn="base" hangingPunct="0">
              <a:spcBef>
                <a:spcPct val="0"/>
              </a:spcBef>
              <a:spcAft>
                <a:spcPct val="0"/>
              </a:spcAft>
              <a:defRPr sz="2400">
                <a:solidFill>
                  <a:schemeClr val="tx1"/>
                </a:solidFill>
                <a:latin typeface="Times" charset="0"/>
                <a:ea typeface="ＭＳ Ｐゴシック" charset="0"/>
              </a:defRPr>
            </a:lvl7pPr>
            <a:lvl8pPr marL="3098800" defTabSz="863600" eaLnBrk="0" fontAlgn="base" hangingPunct="0">
              <a:spcBef>
                <a:spcPct val="0"/>
              </a:spcBef>
              <a:spcAft>
                <a:spcPct val="0"/>
              </a:spcAft>
              <a:defRPr sz="2400">
                <a:solidFill>
                  <a:schemeClr val="tx1"/>
                </a:solidFill>
                <a:latin typeface="Times" charset="0"/>
                <a:ea typeface="ＭＳ Ｐゴシック" charset="0"/>
              </a:defRPr>
            </a:lvl8pPr>
            <a:lvl9pPr marL="3556000" defTabSz="863600" eaLnBrk="0" fontAlgn="base" hangingPunct="0">
              <a:spcBef>
                <a:spcPct val="0"/>
              </a:spcBef>
              <a:spcAft>
                <a:spcPct val="0"/>
              </a:spcAft>
              <a:defRPr sz="2400">
                <a:solidFill>
                  <a:schemeClr val="tx1"/>
                </a:solidFill>
                <a:latin typeface="Times" charset="0"/>
                <a:ea typeface="ＭＳ Ｐゴシック" charset="0"/>
              </a:defRPr>
            </a:lvl9pPr>
          </a:lstStyle>
          <a:p>
            <a:pPr>
              <a:defRPr/>
            </a:pPr>
            <a:r>
              <a:rPr lang="en-US" sz="2800" b="1" i="1" dirty="0">
                <a:solidFill>
                  <a:srgbClr val="D1282B"/>
                </a:solidFill>
                <a:latin typeface="Helvetica" charset="0"/>
                <a:cs typeface="+mn-cs"/>
              </a:rPr>
              <a:t>5</a:t>
            </a:r>
            <a:r>
              <a:rPr lang="en-US" sz="2800" b="1" i="1" dirty="0" smtClean="0">
                <a:solidFill>
                  <a:srgbClr val="D1282B"/>
                </a:solidFill>
                <a:latin typeface="Helvetica" charset="0"/>
                <a:cs typeface="+mn-cs"/>
              </a:rPr>
              <a:t>. Late stage </a:t>
            </a:r>
            <a:r>
              <a:rPr lang="en-US" sz="2800" b="1" i="1" dirty="0" err="1" smtClean="0">
                <a:solidFill>
                  <a:srgbClr val="D1282B"/>
                </a:solidFill>
                <a:latin typeface="Helvetica" charset="0"/>
                <a:cs typeface="+mn-cs"/>
              </a:rPr>
              <a:t>biofunctionalisation</a:t>
            </a:r>
            <a:r>
              <a:rPr lang="en-US" sz="2800" b="1" i="1" dirty="0" smtClean="0">
                <a:solidFill>
                  <a:srgbClr val="D1282B"/>
                </a:solidFill>
                <a:latin typeface="Helvetica" charset="0"/>
                <a:cs typeface="+mn-cs"/>
              </a:rPr>
              <a:t> by Pfizer </a:t>
            </a:r>
          </a:p>
        </p:txBody>
      </p:sp>
      <p:sp>
        <p:nvSpPr>
          <p:cNvPr id="115" name="Text Box 446"/>
          <p:cNvSpPr txBox="1">
            <a:spLocks noChangeArrowheads="1"/>
          </p:cNvSpPr>
          <p:nvPr/>
        </p:nvSpPr>
        <p:spPr bwMode="auto">
          <a:xfrm>
            <a:off x="15660719" y="18187981"/>
            <a:ext cx="5476596" cy="30765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just">
              <a:lnSpc>
                <a:spcPct val="150000"/>
              </a:lnSpc>
              <a:defRPr/>
            </a:pPr>
            <a:r>
              <a:rPr lang="en-GB" sz="2200" dirty="0" smtClean="0">
                <a:latin typeface="Helvetica"/>
                <a:cs typeface="Helvetica"/>
              </a:rPr>
              <a:t>Late stage functionalization is a relatively new technique in medicinal chemistry: a method </a:t>
            </a:r>
            <a:r>
              <a:rPr lang="en-GB" sz="2200" dirty="0">
                <a:latin typeface="Helvetica"/>
                <a:cs typeface="Helvetica"/>
              </a:rPr>
              <a:t> </a:t>
            </a:r>
            <a:r>
              <a:rPr lang="en-GB" sz="2200" dirty="0" smtClean="0">
                <a:latin typeface="Helvetica"/>
                <a:cs typeface="Helvetica"/>
              </a:rPr>
              <a:t>in which molecules showing good biological activity are randomly functionalized by chemical or biological means. </a:t>
            </a:r>
            <a:endParaRPr lang="en-GB" sz="2200" dirty="0">
              <a:latin typeface="Helvetica"/>
              <a:cs typeface="Helvetica"/>
            </a:endParaRPr>
          </a:p>
        </p:txBody>
      </p:sp>
      <p:sp>
        <p:nvSpPr>
          <p:cNvPr id="116" name="Text Box 446"/>
          <p:cNvSpPr txBox="1">
            <a:spLocks noChangeArrowheads="1"/>
          </p:cNvSpPr>
          <p:nvPr/>
        </p:nvSpPr>
        <p:spPr bwMode="auto">
          <a:xfrm>
            <a:off x="15608447" y="21125823"/>
            <a:ext cx="10575663" cy="36471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just">
              <a:lnSpc>
                <a:spcPct val="150000"/>
              </a:lnSpc>
              <a:defRPr/>
            </a:pPr>
            <a:r>
              <a:rPr lang="en-GB" sz="2200" dirty="0" smtClean="0">
                <a:latin typeface="Helvetica"/>
                <a:cs typeface="Helvetica"/>
              </a:rPr>
              <a:t>A number </a:t>
            </a:r>
            <a:r>
              <a:rPr lang="en-GB" sz="2200" dirty="0">
                <a:latin typeface="Helvetica"/>
                <a:cs typeface="Helvetica"/>
              </a:rPr>
              <a:t>of </a:t>
            </a:r>
            <a:r>
              <a:rPr lang="en-GB" sz="2200" dirty="0" smtClean="0">
                <a:latin typeface="Helvetica"/>
                <a:cs typeface="Helvetica"/>
              </a:rPr>
              <a:t>OSM Series 4 </a:t>
            </a:r>
            <a:r>
              <a:rPr lang="en-GB" sz="2200" dirty="0">
                <a:latin typeface="Helvetica"/>
                <a:cs typeface="Helvetica"/>
              </a:rPr>
              <a:t>compounds were </a:t>
            </a:r>
            <a:r>
              <a:rPr lang="en-GB" sz="2200" dirty="0" smtClean="0">
                <a:latin typeface="Helvetica"/>
                <a:cs typeface="Helvetica"/>
              </a:rPr>
              <a:t>subjected to the late stage </a:t>
            </a:r>
            <a:r>
              <a:rPr lang="en-GB" sz="2200" dirty="0" err="1" smtClean="0">
                <a:latin typeface="Helvetica"/>
                <a:cs typeface="Helvetica"/>
              </a:rPr>
              <a:t>biofunctionalisation</a:t>
            </a:r>
            <a:r>
              <a:rPr lang="en-GB" sz="2200" dirty="0" smtClean="0">
                <a:latin typeface="Helvetica"/>
                <a:cs typeface="Helvetica"/>
              </a:rPr>
              <a:t> by Pfizer.</a:t>
            </a:r>
            <a:r>
              <a:rPr lang="en-GB" sz="2200" baseline="30000" dirty="0" smtClean="0">
                <a:latin typeface="Helvetica"/>
                <a:cs typeface="Helvetica"/>
              </a:rPr>
              <a:t>4</a:t>
            </a:r>
            <a:r>
              <a:rPr lang="en-GB" sz="2200" dirty="0" smtClean="0">
                <a:latin typeface="Helvetica"/>
                <a:cs typeface="Helvetica"/>
              </a:rPr>
              <a:t> This was performed in microsomal cytosol, with resulting metabolites isolated by HPLC, with further tests by MS and NMR used to determine their structure. One of these metabolites showed very high antimalarial activity with an IC</a:t>
            </a:r>
            <a:r>
              <a:rPr lang="en-GB" sz="2200" baseline="-25000" dirty="0" smtClean="0">
                <a:latin typeface="Helvetica"/>
                <a:cs typeface="Helvetica"/>
              </a:rPr>
              <a:t>50</a:t>
            </a:r>
            <a:r>
              <a:rPr lang="en-GB" sz="2200" dirty="0" smtClean="0">
                <a:latin typeface="Helvetica"/>
                <a:cs typeface="Helvetica"/>
              </a:rPr>
              <a:t> value of </a:t>
            </a:r>
            <a:r>
              <a:rPr lang="en-GB" sz="2200" dirty="0">
                <a:latin typeface="Helvetica"/>
                <a:cs typeface="Helvetica"/>
              </a:rPr>
              <a:t>0.006 </a:t>
            </a:r>
            <a:r>
              <a:rPr lang="en-GB" sz="2200" dirty="0" smtClean="0">
                <a:latin typeface="Helvetica"/>
                <a:cs typeface="Helvetica"/>
              </a:rPr>
              <a:t>µM, making it the most potent compound in Series 4 so far. When chemically synthesised</a:t>
            </a:r>
            <a:r>
              <a:rPr lang="en-GB" sz="2200" baseline="30000" dirty="0" smtClean="0">
                <a:latin typeface="Helvetica"/>
                <a:cs typeface="Helvetica"/>
              </a:rPr>
              <a:t>5</a:t>
            </a:r>
            <a:r>
              <a:rPr lang="en-GB" sz="2200" dirty="0" smtClean="0">
                <a:latin typeface="Helvetica"/>
                <a:cs typeface="Helvetica"/>
              </a:rPr>
              <a:t>, however, it showed an </a:t>
            </a:r>
            <a:r>
              <a:rPr lang="en-GB" sz="2200" dirty="0" smtClean="0">
                <a:latin typeface="Helvetica"/>
                <a:cs typeface="Helvetica"/>
              </a:rPr>
              <a:t>IC</a:t>
            </a:r>
            <a:r>
              <a:rPr lang="en-GB" sz="2200" baseline="-25000" dirty="0" smtClean="0">
                <a:latin typeface="Helvetica"/>
                <a:cs typeface="Helvetica"/>
              </a:rPr>
              <a:t>50 </a:t>
            </a:r>
            <a:r>
              <a:rPr lang="en-GB" sz="2200" dirty="0" smtClean="0">
                <a:latin typeface="Helvetica"/>
                <a:cs typeface="Helvetica"/>
              </a:rPr>
              <a:t>= </a:t>
            </a:r>
            <a:r>
              <a:rPr lang="en-GB" sz="2200" dirty="0">
                <a:latin typeface="Helvetica"/>
                <a:cs typeface="Helvetica"/>
              </a:rPr>
              <a:t>0.659 µM</a:t>
            </a:r>
            <a:r>
              <a:rPr lang="en-GB" sz="2200" dirty="0" smtClean="0">
                <a:latin typeface="Helvetica"/>
                <a:cs typeface="Helvetica"/>
              </a:rPr>
              <a:t>. Further investigation is ongoing.</a:t>
            </a:r>
            <a:endParaRPr lang="en-GB" sz="2200" dirty="0">
              <a:latin typeface="Helvetica"/>
              <a:cs typeface="Helvetica"/>
            </a:endParaRPr>
          </a:p>
        </p:txBody>
      </p:sp>
      <p:sp>
        <p:nvSpPr>
          <p:cNvPr id="117" name="Text Box 205"/>
          <p:cNvSpPr txBox="1">
            <a:spLocks noChangeArrowheads="1"/>
          </p:cNvSpPr>
          <p:nvPr/>
        </p:nvSpPr>
        <p:spPr bwMode="auto">
          <a:xfrm>
            <a:off x="17294225" y="11273162"/>
            <a:ext cx="13266737" cy="949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86374" tIns="43187" rIns="86374" bIns="43187">
            <a:spAutoFit/>
          </a:bodyPr>
          <a:lstStyle>
            <a:lvl1pPr defTabSz="863600">
              <a:defRPr sz="2400">
                <a:solidFill>
                  <a:schemeClr val="tx1"/>
                </a:solidFill>
                <a:latin typeface="Times" charset="0"/>
                <a:ea typeface="ＭＳ Ｐゴシック" charset="0"/>
              </a:defRPr>
            </a:lvl1pPr>
            <a:lvl2pPr marL="431800" defTabSz="863600">
              <a:defRPr sz="2400">
                <a:solidFill>
                  <a:schemeClr val="tx1"/>
                </a:solidFill>
                <a:latin typeface="Times" charset="0"/>
                <a:ea typeface="ＭＳ Ｐゴシック" charset="0"/>
              </a:defRPr>
            </a:lvl2pPr>
            <a:lvl3pPr marL="863600" defTabSz="863600">
              <a:defRPr sz="2400">
                <a:solidFill>
                  <a:schemeClr val="tx1"/>
                </a:solidFill>
                <a:latin typeface="Times" charset="0"/>
                <a:ea typeface="ＭＳ Ｐゴシック" charset="0"/>
              </a:defRPr>
            </a:lvl3pPr>
            <a:lvl4pPr marL="1295400" defTabSz="863600">
              <a:defRPr sz="2400">
                <a:solidFill>
                  <a:schemeClr val="tx1"/>
                </a:solidFill>
                <a:latin typeface="Times" charset="0"/>
                <a:ea typeface="ＭＳ Ｐゴシック" charset="0"/>
              </a:defRPr>
            </a:lvl4pPr>
            <a:lvl5pPr marL="1727200" defTabSz="863600">
              <a:defRPr sz="2400">
                <a:solidFill>
                  <a:schemeClr val="tx1"/>
                </a:solidFill>
                <a:latin typeface="Times" charset="0"/>
                <a:ea typeface="ＭＳ Ｐゴシック" charset="0"/>
              </a:defRPr>
            </a:lvl5pPr>
            <a:lvl6pPr marL="2184400" defTabSz="863600" eaLnBrk="0" fontAlgn="base" hangingPunct="0">
              <a:spcBef>
                <a:spcPct val="0"/>
              </a:spcBef>
              <a:spcAft>
                <a:spcPct val="0"/>
              </a:spcAft>
              <a:defRPr sz="2400">
                <a:solidFill>
                  <a:schemeClr val="tx1"/>
                </a:solidFill>
                <a:latin typeface="Times" charset="0"/>
                <a:ea typeface="ＭＳ Ｐゴシック" charset="0"/>
              </a:defRPr>
            </a:lvl6pPr>
            <a:lvl7pPr marL="2641600" defTabSz="863600" eaLnBrk="0" fontAlgn="base" hangingPunct="0">
              <a:spcBef>
                <a:spcPct val="0"/>
              </a:spcBef>
              <a:spcAft>
                <a:spcPct val="0"/>
              </a:spcAft>
              <a:defRPr sz="2400">
                <a:solidFill>
                  <a:schemeClr val="tx1"/>
                </a:solidFill>
                <a:latin typeface="Times" charset="0"/>
                <a:ea typeface="ＭＳ Ｐゴシック" charset="0"/>
              </a:defRPr>
            </a:lvl7pPr>
            <a:lvl8pPr marL="3098800" defTabSz="863600" eaLnBrk="0" fontAlgn="base" hangingPunct="0">
              <a:spcBef>
                <a:spcPct val="0"/>
              </a:spcBef>
              <a:spcAft>
                <a:spcPct val="0"/>
              </a:spcAft>
              <a:defRPr sz="2400">
                <a:solidFill>
                  <a:schemeClr val="tx1"/>
                </a:solidFill>
                <a:latin typeface="Times" charset="0"/>
                <a:ea typeface="ＭＳ Ｐゴシック" charset="0"/>
              </a:defRPr>
            </a:lvl8pPr>
            <a:lvl9pPr marL="3556000" defTabSz="863600" eaLnBrk="0" fontAlgn="base" hangingPunct="0">
              <a:spcBef>
                <a:spcPct val="0"/>
              </a:spcBef>
              <a:spcAft>
                <a:spcPct val="0"/>
              </a:spcAft>
              <a:defRPr sz="2400">
                <a:solidFill>
                  <a:schemeClr val="tx1"/>
                </a:solidFill>
                <a:latin typeface="Times" charset="0"/>
                <a:ea typeface="ＭＳ Ｐゴシック" charset="0"/>
              </a:defRPr>
            </a:lvl9pPr>
          </a:lstStyle>
          <a:p>
            <a:pPr>
              <a:defRPr/>
            </a:pPr>
            <a:r>
              <a:rPr lang="en-US" sz="2800" b="1" i="1" dirty="0">
                <a:solidFill>
                  <a:srgbClr val="D1282B"/>
                </a:solidFill>
                <a:latin typeface="Helvetica" charset="0"/>
                <a:cs typeface="+mn-cs"/>
              </a:rPr>
              <a:t>3</a:t>
            </a:r>
            <a:r>
              <a:rPr lang="en-US" sz="2800" b="1" i="1" dirty="0" smtClean="0">
                <a:solidFill>
                  <a:srgbClr val="D1282B"/>
                </a:solidFill>
                <a:latin typeface="Helvetica" charset="0"/>
                <a:cs typeface="+mn-cs"/>
              </a:rPr>
              <a:t>. Mode of action</a:t>
            </a:r>
          </a:p>
          <a:p>
            <a:pPr>
              <a:defRPr/>
            </a:pPr>
            <a:endParaRPr lang="en-US" sz="2800" b="1" i="1" dirty="0" smtClean="0">
              <a:solidFill>
                <a:srgbClr val="FF0000"/>
              </a:solidFill>
              <a:latin typeface="Helvetica" charset="0"/>
              <a:cs typeface="+mn-cs"/>
            </a:endParaRPr>
          </a:p>
        </p:txBody>
      </p:sp>
      <p:sp>
        <p:nvSpPr>
          <p:cNvPr id="118" name="Rectangle 148"/>
          <p:cNvSpPr>
            <a:spLocks noChangeArrowheads="1"/>
          </p:cNvSpPr>
          <p:nvPr/>
        </p:nvSpPr>
        <p:spPr bwMode="auto">
          <a:xfrm>
            <a:off x="15425885" y="25044536"/>
            <a:ext cx="14424850" cy="11474314"/>
          </a:xfrm>
          <a:prstGeom prst="rect">
            <a:avLst/>
          </a:prstGeom>
          <a:solidFill>
            <a:schemeClr val="bg1"/>
          </a:solidFill>
          <a:ln w="38100">
            <a:solidFill>
              <a:srgbClr val="FFFFFF"/>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000" dirty="0">
              <a:cs typeface="+mn-cs"/>
            </a:endParaRPr>
          </a:p>
        </p:txBody>
      </p:sp>
      <p:sp>
        <p:nvSpPr>
          <p:cNvPr id="119" name="Text Box 205"/>
          <p:cNvSpPr txBox="1">
            <a:spLocks noChangeArrowheads="1"/>
          </p:cNvSpPr>
          <p:nvPr/>
        </p:nvSpPr>
        <p:spPr bwMode="auto">
          <a:xfrm>
            <a:off x="15660719" y="25385775"/>
            <a:ext cx="13266737" cy="5181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86374" tIns="43187" rIns="86374" bIns="43187">
            <a:spAutoFit/>
          </a:bodyPr>
          <a:lstStyle>
            <a:lvl1pPr defTabSz="863600">
              <a:defRPr sz="2400">
                <a:solidFill>
                  <a:schemeClr val="tx1"/>
                </a:solidFill>
                <a:latin typeface="Times" charset="0"/>
                <a:ea typeface="ＭＳ Ｐゴシック" charset="0"/>
              </a:defRPr>
            </a:lvl1pPr>
            <a:lvl2pPr marL="431800" defTabSz="863600">
              <a:defRPr sz="2400">
                <a:solidFill>
                  <a:schemeClr val="tx1"/>
                </a:solidFill>
                <a:latin typeface="Times" charset="0"/>
                <a:ea typeface="ＭＳ Ｐゴシック" charset="0"/>
              </a:defRPr>
            </a:lvl2pPr>
            <a:lvl3pPr marL="863600" defTabSz="863600">
              <a:defRPr sz="2400">
                <a:solidFill>
                  <a:schemeClr val="tx1"/>
                </a:solidFill>
                <a:latin typeface="Times" charset="0"/>
                <a:ea typeface="ＭＳ Ｐゴシック" charset="0"/>
              </a:defRPr>
            </a:lvl3pPr>
            <a:lvl4pPr marL="1295400" defTabSz="863600">
              <a:defRPr sz="2400">
                <a:solidFill>
                  <a:schemeClr val="tx1"/>
                </a:solidFill>
                <a:latin typeface="Times" charset="0"/>
                <a:ea typeface="ＭＳ Ｐゴシック" charset="0"/>
              </a:defRPr>
            </a:lvl4pPr>
            <a:lvl5pPr marL="1727200" defTabSz="863600">
              <a:defRPr sz="2400">
                <a:solidFill>
                  <a:schemeClr val="tx1"/>
                </a:solidFill>
                <a:latin typeface="Times" charset="0"/>
                <a:ea typeface="ＭＳ Ｐゴシック" charset="0"/>
              </a:defRPr>
            </a:lvl5pPr>
            <a:lvl6pPr marL="2184400" defTabSz="863600" eaLnBrk="0" fontAlgn="base" hangingPunct="0">
              <a:spcBef>
                <a:spcPct val="0"/>
              </a:spcBef>
              <a:spcAft>
                <a:spcPct val="0"/>
              </a:spcAft>
              <a:defRPr sz="2400">
                <a:solidFill>
                  <a:schemeClr val="tx1"/>
                </a:solidFill>
                <a:latin typeface="Times" charset="0"/>
                <a:ea typeface="ＭＳ Ｐゴシック" charset="0"/>
              </a:defRPr>
            </a:lvl6pPr>
            <a:lvl7pPr marL="2641600" defTabSz="863600" eaLnBrk="0" fontAlgn="base" hangingPunct="0">
              <a:spcBef>
                <a:spcPct val="0"/>
              </a:spcBef>
              <a:spcAft>
                <a:spcPct val="0"/>
              </a:spcAft>
              <a:defRPr sz="2400">
                <a:solidFill>
                  <a:schemeClr val="tx1"/>
                </a:solidFill>
                <a:latin typeface="Times" charset="0"/>
                <a:ea typeface="ＭＳ Ｐゴシック" charset="0"/>
              </a:defRPr>
            </a:lvl7pPr>
            <a:lvl8pPr marL="3098800" defTabSz="863600" eaLnBrk="0" fontAlgn="base" hangingPunct="0">
              <a:spcBef>
                <a:spcPct val="0"/>
              </a:spcBef>
              <a:spcAft>
                <a:spcPct val="0"/>
              </a:spcAft>
              <a:defRPr sz="2400">
                <a:solidFill>
                  <a:schemeClr val="tx1"/>
                </a:solidFill>
                <a:latin typeface="Times" charset="0"/>
                <a:ea typeface="ＭＳ Ｐゴシック" charset="0"/>
              </a:defRPr>
            </a:lvl8pPr>
            <a:lvl9pPr marL="3556000" defTabSz="863600" eaLnBrk="0" fontAlgn="base" hangingPunct="0">
              <a:spcBef>
                <a:spcPct val="0"/>
              </a:spcBef>
              <a:spcAft>
                <a:spcPct val="0"/>
              </a:spcAft>
              <a:defRPr sz="2400">
                <a:solidFill>
                  <a:schemeClr val="tx1"/>
                </a:solidFill>
                <a:latin typeface="Times" charset="0"/>
                <a:ea typeface="ＭＳ Ｐゴシック" charset="0"/>
              </a:defRPr>
            </a:lvl9pPr>
          </a:lstStyle>
          <a:p>
            <a:pPr>
              <a:defRPr/>
            </a:pPr>
            <a:r>
              <a:rPr lang="en-US" sz="2800" b="1" i="1" dirty="0">
                <a:solidFill>
                  <a:srgbClr val="D1282B"/>
                </a:solidFill>
                <a:latin typeface="Helvetica" charset="0"/>
                <a:cs typeface="+mn-cs"/>
              </a:rPr>
              <a:t>6</a:t>
            </a:r>
            <a:r>
              <a:rPr lang="en-US" sz="2800" b="1" i="1" dirty="0" smtClean="0">
                <a:solidFill>
                  <a:srgbClr val="D1282B"/>
                </a:solidFill>
                <a:latin typeface="Helvetica" charset="0"/>
                <a:cs typeface="+mn-cs"/>
              </a:rPr>
              <a:t>. Tele-substitution in </a:t>
            </a:r>
            <a:r>
              <a:rPr lang="en-US" sz="2800" b="1" i="1" dirty="0" err="1" smtClean="0">
                <a:solidFill>
                  <a:srgbClr val="D1282B"/>
                </a:solidFill>
                <a:latin typeface="Helvetica" charset="0"/>
                <a:cs typeface="+mn-cs"/>
              </a:rPr>
              <a:t>triazolopyrazines</a:t>
            </a:r>
            <a:endParaRPr lang="en-US" sz="2800" b="1" i="1" dirty="0" smtClean="0">
              <a:solidFill>
                <a:srgbClr val="D1282B"/>
              </a:solidFill>
              <a:latin typeface="Helvetica" charset="0"/>
              <a:cs typeface="+mn-cs"/>
            </a:endParaRPr>
          </a:p>
        </p:txBody>
      </p:sp>
      <p:sp>
        <p:nvSpPr>
          <p:cNvPr id="122" name="Text Box 446"/>
          <p:cNvSpPr txBox="1">
            <a:spLocks noChangeArrowheads="1"/>
          </p:cNvSpPr>
          <p:nvPr/>
        </p:nvSpPr>
        <p:spPr bwMode="auto">
          <a:xfrm>
            <a:off x="15705460" y="26245119"/>
            <a:ext cx="5836889" cy="36471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just">
              <a:lnSpc>
                <a:spcPct val="150000"/>
              </a:lnSpc>
              <a:defRPr/>
            </a:pPr>
            <a:r>
              <a:rPr lang="en-US" sz="2200" dirty="0" smtClean="0">
                <a:latin typeface="Helvetica"/>
                <a:cs typeface="Helvetica"/>
              </a:rPr>
              <a:t>Tele-substitution is a</a:t>
            </a:r>
            <a:r>
              <a:rPr lang="en-US" sz="2200" dirty="0">
                <a:latin typeface="Helvetica"/>
                <a:cs typeface="Helvetica"/>
              </a:rPr>
              <a:t> substitution reaction in which the entering group takes up a position more than one atom away from the atom to which the leaving group was </a:t>
            </a:r>
            <a:r>
              <a:rPr lang="en-US" sz="2200" dirty="0" smtClean="0">
                <a:latin typeface="Helvetica"/>
                <a:cs typeface="Helvetica"/>
              </a:rPr>
              <a:t>attached.</a:t>
            </a:r>
            <a:r>
              <a:rPr lang="en-US" sz="2200" baseline="30000" dirty="0">
                <a:latin typeface="Helvetica"/>
                <a:cs typeface="Helvetica"/>
              </a:rPr>
              <a:t>6</a:t>
            </a:r>
            <a:r>
              <a:rPr lang="en-US" sz="2200" dirty="0" smtClean="0">
                <a:latin typeface="Helvetica"/>
                <a:cs typeface="Helvetica"/>
              </a:rPr>
              <a:t> Reported for the first time in  1974  by  M.  Tisler,</a:t>
            </a:r>
            <a:r>
              <a:rPr lang="en-US" sz="2200" baseline="30000" dirty="0" smtClean="0">
                <a:latin typeface="Helvetica"/>
                <a:cs typeface="Helvetica"/>
              </a:rPr>
              <a:t>7</a:t>
            </a:r>
            <a:r>
              <a:rPr lang="en-US" sz="2200" dirty="0" smtClean="0">
                <a:latin typeface="Helvetica"/>
                <a:cs typeface="Helvetica"/>
              </a:rPr>
              <a:t> this </a:t>
            </a:r>
            <a:r>
              <a:rPr lang="en-US" sz="2200" dirty="0">
                <a:latin typeface="Helvetica"/>
                <a:cs typeface="Helvetica"/>
              </a:rPr>
              <a:t>reaction was recently found to be very important for </a:t>
            </a:r>
            <a:r>
              <a:rPr lang="en-US" sz="2200" dirty="0" smtClean="0">
                <a:latin typeface="Helvetica"/>
                <a:cs typeface="Helvetica"/>
              </a:rPr>
              <a:t>this project, </a:t>
            </a:r>
            <a:r>
              <a:rPr lang="en-US" sz="2200" dirty="0">
                <a:latin typeface="Helvetica"/>
                <a:cs typeface="Helvetica"/>
              </a:rPr>
              <a:t>as a number of </a:t>
            </a:r>
          </a:p>
        </p:txBody>
      </p:sp>
      <p:graphicFrame>
        <p:nvGraphicFramePr>
          <p:cNvPr id="26" name="Объект 25"/>
          <p:cNvGraphicFramePr>
            <a:graphicFrameLocks noChangeAspect="1"/>
          </p:cNvGraphicFramePr>
          <p:nvPr>
            <p:extLst>
              <p:ext uri="{D42A27DB-BD31-4B8C-83A1-F6EECF244321}">
                <p14:modId xmlns:p14="http://schemas.microsoft.com/office/powerpoint/2010/main" val="2078419549"/>
              </p:ext>
            </p:extLst>
          </p:nvPr>
        </p:nvGraphicFramePr>
        <p:xfrm>
          <a:off x="15608447" y="34300714"/>
          <a:ext cx="9979025" cy="2141537"/>
        </p:xfrm>
        <a:graphic>
          <a:graphicData uri="http://schemas.openxmlformats.org/presentationml/2006/ole">
            <mc:AlternateContent xmlns:mc="http://schemas.openxmlformats.org/markup-compatibility/2006">
              <mc:Choice xmlns:v="urn:schemas-microsoft-com:vml" Requires="v">
                <p:oleObj spid="_x0000_s1737" name="CS ChemDraw Drawing" r:id="rId21" imgW="6237187" imgH="1337616" progId="ChemDraw.Document.6.0">
                  <p:embed/>
                </p:oleObj>
              </mc:Choice>
              <mc:Fallback>
                <p:oleObj name="CS ChemDraw Drawing" r:id="rId21" imgW="6237187" imgH="1337616" progId="ChemDraw.Document.6.0">
                  <p:embed/>
                  <p:pic>
                    <p:nvPicPr>
                      <p:cNvPr id="0" name=""/>
                      <p:cNvPicPr/>
                      <p:nvPr/>
                    </p:nvPicPr>
                    <p:blipFill>
                      <a:blip r:embed="rId22"/>
                      <a:stretch>
                        <a:fillRect/>
                      </a:stretch>
                    </p:blipFill>
                    <p:spPr>
                      <a:xfrm>
                        <a:off x="15608447" y="34300714"/>
                        <a:ext cx="9979025" cy="2141537"/>
                      </a:xfrm>
                      <a:prstGeom prst="rect">
                        <a:avLst/>
                      </a:prstGeom>
                    </p:spPr>
                  </p:pic>
                </p:oleObj>
              </mc:Fallback>
            </mc:AlternateContent>
          </a:graphicData>
        </a:graphic>
      </p:graphicFrame>
      <p:graphicFrame>
        <p:nvGraphicFramePr>
          <p:cNvPr id="123" name="Объект 122"/>
          <p:cNvGraphicFramePr>
            <a:graphicFrameLocks noChangeAspect="1"/>
          </p:cNvGraphicFramePr>
          <p:nvPr>
            <p:extLst>
              <p:ext uri="{D42A27DB-BD31-4B8C-83A1-F6EECF244321}">
                <p14:modId xmlns:p14="http://schemas.microsoft.com/office/powerpoint/2010/main" val="3153161325"/>
              </p:ext>
            </p:extLst>
          </p:nvPr>
        </p:nvGraphicFramePr>
        <p:xfrm>
          <a:off x="25967923" y="34300714"/>
          <a:ext cx="3919538" cy="2166937"/>
        </p:xfrm>
        <a:graphic>
          <a:graphicData uri="http://schemas.openxmlformats.org/presentationml/2006/ole">
            <mc:AlternateContent xmlns:mc="http://schemas.openxmlformats.org/markup-compatibility/2006">
              <mc:Choice xmlns:v="urn:schemas-microsoft-com:vml" Requires="v">
                <p:oleObj spid="_x0000_s1738" name="CS ChemDraw Drawing" r:id="rId23" imgW="2453283" imgH="1354455" progId="ChemDraw.Document.6.0">
                  <p:embed/>
                </p:oleObj>
              </mc:Choice>
              <mc:Fallback>
                <p:oleObj name="CS ChemDraw Drawing" r:id="rId23" imgW="2453283" imgH="1354455" progId="ChemDraw.Document.6.0">
                  <p:embed/>
                  <p:pic>
                    <p:nvPicPr>
                      <p:cNvPr id="0" name=""/>
                      <p:cNvPicPr/>
                      <p:nvPr/>
                    </p:nvPicPr>
                    <p:blipFill>
                      <a:blip r:embed="rId24"/>
                      <a:stretch>
                        <a:fillRect/>
                      </a:stretch>
                    </p:blipFill>
                    <p:spPr>
                      <a:xfrm>
                        <a:off x="25967923" y="34300714"/>
                        <a:ext cx="3919538" cy="2166937"/>
                      </a:xfrm>
                      <a:prstGeom prst="rect">
                        <a:avLst/>
                      </a:prstGeom>
                    </p:spPr>
                  </p:pic>
                </p:oleObj>
              </mc:Fallback>
            </mc:AlternateContent>
          </a:graphicData>
        </a:graphic>
      </p:graphicFrame>
      <p:graphicFrame>
        <p:nvGraphicFramePr>
          <p:cNvPr id="27" name="Таблица 26"/>
          <p:cNvGraphicFramePr>
            <a:graphicFrameLocks noGrp="1"/>
          </p:cNvGraphicFramePr>
          <p:nvPr>
            <p:extLst>
              <p:ext uri="{D42A27DB-BD31-4B8C-83A1-F6EECF244321}">
                <p14:modId xmlns:p14="http://schemas.microsoft.com/office/powerpoint/2010/main" val="2903919553"/>
              </p:ext>
            </p:extLst>
          </p:nvPr>
        </p:nvGraphicFramePr>
        <p:xfrm>
          <a:off x="21696384" y="28168271"/>
          <a:ext cx="7980458" cy="1483360"/>
        </p:xfrm>
        <a:graphic>
          <a:graphicData uri="http://schemas.openxmlformats.org/drawingml/2006/table">
            <a:tbl>
              <a:tblPr firstRow="1" bandRow="1">
                <a:tableStyleId>{5C22544A-7EE6-4342-B048-85BDC9FD1C3A}</a:tableStyleId>
              </a:tblPr>
              <a:tblGrid>
                <a:gridCol w="3935172"/>
                <a:gridCol w="2023736"/>
                <a:gridCol w="2021550"/>
              </a:tblGrid>
              <a:tr h="370840">
                <a:tc>
                  <a:txBody>
                    <a:bodyPr/>
                    <a:lstStyle/>
                    <a:p>
                      <a:r>
                        <a:rPr lang="en-AU" dirty="0" smtClean="0">
                          <a:ln>
                            <a:noFill/>
                          </a:ln>
                          <a:solidFill>
                            <a:schemeClr val="tx1"/>
                          </a:solidFill>
                        </a:rPr>
                        <a:t>Halogen</a:t>
                      </a:r>
                      <a:endParaRPr lang="en-US" dirty="0">
                        <a:ln>
                          <a:noFill/>
                        </a:ln>
                        <a:solidFill>
                          <a:schemeClr val="tx1"/>
                        </a:solidFill>
                      </a:endParaRPr>
                    </a:p>
                  </a:txBody>
                  <a:tcPr>
                    <a:solidFill>
                      <a:srgbClr val="C00000">
                        <a:alpha val="31000"/>
                      </a:srgbClr>
                    </a:solidFill>
                  </a:tcPr>
                </a:tc>
                <a:tc>
                  <a:txBody>
                    <a:bodyPr/>
                    <a:lstStyle/>
                    <a:p>
                      <a:r>
                        <a:rPr lang="en-AU" dirty="0" smtClean="0">
                          <a:ln>
                            <a:noFill/>
                          </a:ln>
                          <a:solidFill>
                            <a:schemeClr val="tx1"/>
                          </a:solidFill>
                        </a:rPr>
                        <a:t>5-substituted yield</a:t>
                      </a:r>
                      <a:endParaRPr lang="en-US" dirty="0">
                        <a:ln>
                          <a:noFill/>
                        </a:ln>
                        <a:solidFill>
                          <a:schemeClr val="tx1"/>
                        </a:solidFill>
                      </a:endParaRPr>
                    </a:p>
                  </a:txBody>
                  <a:tcPr>
                    <a:solidFill>
                      <a:srgbClr val="C00000">
                        <a:alpha val="31000"/>
                      </a:srgbClr>
                    </a:solidFill>
                  </a:tcPr>
                </a:tc>
                <a:tc>
                  <a:txBody>
                    <a:bodyPr/>
                    <a:lstStyle/>
                    <a:p>
                      <a:r>
                        <a:rPr lang="en-AU" dirty="0" smtClean="0">
                          <a:ln>
                            <a:noFill/>
                          </a:ln>
                          <a:solidFill>
                            <a:schemeClr val="tx1"/>
                          </a:solidFill>
                        </a:rPr>
                        <a:t>8-substituted yield</a:t>
                      </a:r>
                      <a:endParaRPr lang="en-US" dirty="0">
                        <a:ln>
                          <a:noFill/>
                        </a:ln>
                        <a:solidFill>
                          <a:schemeClr val="tx1"/>
                        </a:solidFill>
                      </a:endParaRPr>
                    </a:p>
                  </a:txBody>
                  <a:tcPr>
                    <a:solidFill>
                      <a:srgbClr val="C00000">
                        <a:alpha val="31000"/>
                      </a:srgbClr>
                    </a:solidFill>
                  </a:tcPr>
                </a:tc>
              </a:tr>
              <a:tr h="370840">
                <a:tc>
                  <a:txBody>
                    <a:bodyPr/>
                    <a:lstStyle/>
                    <a:p>
                      <a:r>
                        <a:rPr lang="en-AU" dirty="0" smtClean="0">
                          <a:ln>
                            <a:noFill/>
                          </a:ln>
                          <a:solidFill>
                            <a:schemeClr val="tx1"/>
                          </a:solidFill>
                        </a:rPr>
                        <a:t>Chlorine</a:t>
                      </a:r>
                      <a:endParaRPr lang="en-US" dirty="0">
                        <a:ln>
                          <a:noFill/>
                        </a:ln>
                        <a:solidFill>
                          <a:schemeClr val="tx1"/>
                        </a:solidFill>
                      </a:endParaRPr>
                    </a:p>
                  </a:txBody>
                  <a:tcPr>
                    <a:solidFill>
                      <a:srgbClr val="FF0000">
                        <a:alpha val="31000"/>
                      </a:srgbClr>
                    </a:solidFill>
                  </a:tcPr>
                </a:tc>
                <a:tc>
                  <a:txBody>
                    <a:bodyPr/>
                    <a:lstStyle/>
                    <a:p>
                      <a:r>
                        <a:rPr lang="en-AU" dirty="0" smtClean="0">
                          <a:ln>
                            <a:noFill/>
                          </a:ln>
                          <a:solidFill>
                            <a:schemeClr val="tx1"/>
                          </a:solidFill>
                        </a:rPr>
                        <a:t>70%</a:t>
                      </a:r>
                      <a:endParaRPr lang="en-US" dirty="0">
                        <a:ln>
                          <a:noFill/>
                        </a:ln>
                        <a:solidFill>
                          <a:schemeClr val="tx1"/>
                        </a:solidFill>
                      </a:endParaRPr>
                    </a:p>
                  </a:txBody>
                  <a:tcPr>
                    <a:solidFill>
                      <a:srgbClr val="FF0000">
                        <a:alpha val="31000"/>
                      </a:srgbClr>
                    </a:solidFill>
                  </a:tcPr>
                </a:tc>
                <a:tc>
                  <a:txBody>
                    <a:bodyPr/>
                    <a:lstStyle/>
                    <a:p>
                      <a:r>
                        <a:rPr lang="en-AU" dirty="0" smtClean="0">
                          <a:ln>
                            <a:noFill/>
                          </a:ln>
                          <a:solidFill>
                            <a:schemeClr val="tx1"/>
                          </a:solidFill>
                        </a:rPr>
                        <a:t>4%</a:t>
                      </a:r>
                      <a:endParaRPr lang="en-US" dirty="0">
                        <a:ln>
                          <a:noFill/>
                        </a:ln>
                        <a:solidFill>
                          <a:schemeClr val="tx1"/>
                        </a:solidFill>
                      </a:endParaRPr>
                    </a:p>
                  </a:txBody>
                  <a:tcPr>
                    <a:solidFill>
                      <a:srgbClr val="FF0000">
                        <a:alpha val="31000"/>
                      </a:srgbClr>
                    </a:solidFill>
                  </a:tcPr>
                </a:tc>
              </a:tr>
              <a:tr h="370840">
                <a:tc>
                  <a:txBody>
                    <a:bodyPr/>
                    <a:lstStyle/>
                    <a:p>
                      <a:r>
                        <a:rPr lang="en-AU" dirty="0" smtClean="0">
                          <a:ln>
                            <a:noFill/>
                          </a:ln>
                          <a:solidFill>
                            <a:schemeClr val="tx1"/>
                          </a:solidFill>
                        </a:rPr>
                        <a:t>Bromine</a:t>
                      </a:r>
                      <a:endParaRPr lang="en-US" dirty="0">
                        <a:ln>
                          <a:noFill/>
                        </a:ln>
                        <a:solidFill>
                          <a:schemeClr val="tx1"/>
                        </a:solidFill>
                      </a:endParaRPr>
                    </a:p>
                  </a:txBody>
                  <a:tcPr>
                    <a:solidFill>
                      <a:srgbClr val="C00000">
                        <a:alpha val="31000"/>
                      </a:srgbClr>
                    </a:solidFill>
                  </a:tcPr>
                </a:tc>
                <a:tc>
                  <a:txBody>
                    <a:bodyPr/>
                    <a:lstStyle/>
                    <a:p>
                      <a:r>
                        <a:rPr lang="en-AU" dirty="0" smtClean="0">
                          <a:ln>
                            <a:noFill/>
                          </a:ln>
                          <a:solidFill>
                            <a:schemeClr val="tx1"/>
                          </a:solidFill>
                        </a:rPr>
                        <a:t>34%</a:t>
                      </a:r>
                      <a:endParaRPr lang="en-US" dirty="0">
                        <a:ln>
                          <a:noFill/>
                        </a:ln>
                        <a:solidFill>
                          <a:schemeClr val="tx1"/>
                        </a:solidFill>
                      </a:endParaRPr>
                    </a:p>
                  </a:txBody>
                  <a:tcPr>
                    <a:solidFill>
                      <a:srgbClr val="C00000">
                        <a:alpha val="31000"/>
                      </a:srgbClr>
                    </a:solidFill>
                  </a:tcPr>
                </a:tc>
                <a:tc>
                  <a:txBody>
                    <a:bodyPr/>
                    <a:lstStyle/>
                    <a:p>
                      <a:r>
                        <a:rPr lang="en-AU" dirty="0" smtClean="0">
                          <a:ln>
                            <a:noFill/>
                          </a:ln>
                          <a:solidFill>
                            <a:schemeClr val="tx1"/>
                          </a:solidFill>
                        </a:rPr>
                        <a:t>34%</a:t>
                      </a:r>
                      <a:endParaRPr lang="en-US" dirty="0">
                        <a:ln>
                          <a:noFill/>
                        </a:ln>
                        <a:solidFill>
                          <a:schemeClr val="tx1"/>
                        </a:solidFill>
                      </a:endParaRPr>
                    </a:p>
                  </a:txBody>
                  <a:tcPr>
                    <a:solidFill>
                      <a:srgbClr val="C00000">
                        <a:alpha val="31000"/>
                      </a:srgbClr>
                    </a:solidFill>
                  </a:tcPr>
                </a:tc>
              </a:tr>
              <a:tr h="370840">
                <a:tc>
                  <a:txBody>
                    <a:bodyPr/>
                    <a:lstStyle/>
                    <a:p>
                      <a:r>
                        <a:rPr lang="en-AU" dirty="0" smtClean="0">
                          <a:ln>
                            <a:noFill/>
                          </a:ln>
                          <a:solidFill>
                            <a:schemeClr val="tx1"/>
                          </a:solidFill>
                        </a:rPr>
                        <a:t>Iodine</a:t>
                      </a:r>
                      <a:endParaRPr lang="en-US" dirty="0">
                        <a:ln>
                          <a:noFill/>
                        </a:ln>
                        <a:solidFill>
                          <a:schemeClr val="tx1"/>
                        </a:solidFill>
                      </a:endParaRPr>
                    </a:p>
                  </a:txBody>
                  <a:tcPr>
                    <a:solidFill>
                      <a:srgbClr val="FF0000">
                        <a:alpha val="31000"/>
                      </a:srgbClr>
                    </a:solidFill>
                  </a:tcPr>
                </a:tc>
                <a:tc>
                  <a:txBody>
                    <a:bodyPr/>
                    <a:lstStyle/>
                    <a:p>
                      <a:r>
                        <a:rPr lang="en-AU" dirty="0" smtClean="0">
                          <a:ln>
                            <a:noFill/>
                          </a:ln>
                          <a:solidFill>
                            <a:schemeClr val="tx1"/>
                          </a:solidFill>
                        </a:rPr>
                        <a:t>23%</a:t>
                      </a:r>
                      <a:endParaRPr lang="en-US" dirty="0">
                        <a:ln>
                          <a:noFill/>
                        </a:ln>
                        <a:solidFill>
                          <a:schemeClr val="tx1"/>
                        </a:solidFill>
                      </a:endParaRPr>
                    </a:p>
                  </a:txBody>
                  <a:tcPr>
                    <a:solidFill>
                      <a:srgbClr val="FF0000">
                        <a:alpha val="31000"/>
                      </a:srgbClr>
                    </a:solidFill>
                  </a:tcPr>
                </a:tc>
                <a:tc>
                  <a:txBody>
                    <a:bodyPr/>
                    <a:lstStyle/>
                    <a:p>
                      <a:r>
                        <a:rPr lang="en-AU" smtClean="0">
                          <a:ln>
                            <a:noFill/>
                          </a:ln>
                          <a:solidFill>
                            <a:schemeClr val="tx1"/>
                          </a:solidFill>
                        </a:rPr>
                        <a:t>54%</a:t>
                      </a:r>
                      <a:endParaRPr lang="en-US" dirty="0">
                        <a:ln>
                          <a:noFill/>
                        </a:ln>
                        <a:solidFill>
                          <a:schemeClr val="tx1"/>
                        </a:solidFill>
                      </a:endParaRPr>
                    </a:p>
                  </a:txBody>
                  <a:tcPr>
                    <a:solidFill>
                      <a:srgbClr val="FF0000">
                        <a:alpha val="31000"/>
                      </a:srgbClr>
                    </a:solidFill>
                  </a:tcPr>
                </a:tc>
              </a:tr>
            </a:tbl>
          </a:graphicData>
        </a:graphic>
      </p:graphicFrame>
      <p:graphicFrame>
        <p:nvGraphicFramePr>
          <p:cNvPr id="32" name="Объект 31"/>
          <p:cNvGraphicFramePr>
            <a:graphicFrameLocks noChangeAspect="1"/>
          </p:cNvGraphicFramePr>
          <p:nvPr>
            <p:extLst>
              <p:ext uri="{D42A27DB-BD31-4B8C-83A1-F6EECF244321}">
                <p14:modId xmlns:p14="http://schemas.microsoft.com/office/powerpoint/2010/main" val="1982559938"/>
              </p:ext>
            </p:extLst>
          </p:nvPr>
        </p:nvGraphicFramePr>
        <p:xfrm>
          <a:off x="18818225" y="24381632"/>
          <a:ext cx="10804525" cy="3676650"/>
        </p:xfrm>
        <a:graphic>
          <a:graphicData uri="http://schemas.openxmlformats.org/presentationml/2006/ole">
            <mc:AlternateContent xmlns:mc="http://schemas.openxmlformats.org/markup-compatibility/2006">
              <mc:Choice xmlns:v="urn:schemas-microsoft-com:vml" Requires="v">
                <p:oleObj spid="_x0000_s1739" name="CS ChemDraw Drawing" r:id="rId25" imgW="6752492" imgH="2298042" progId="ChemDraw.Document.6.0">
                  <p:embed/>
                </p:oleObj>
              </mc:Choice>
              <mc:Fallback>
                <p:oleObj name="CS ChemDraw Drawing" r:id="rId25" imgW="6752492" imgH="2298042" progId="ChemDraw.Document.6.0">
                  <p:embed/>
                  <p:pic>
                    <p:nvPicPr>
                      <p:cNvPr id="0" name=""/>
                      <p:cNvPicPr/>
                      <p:nvPr/>
                    </p:nvPicPr>
                    <p:blipFill>
                      <a:blip r:embed="rId26"/>
                      <a:stretch>
                        <a:fillRect/>
                      </a:stretch>
                    </p:blipFill>
                    <p:spPr>
                      <a:xfrm>
                        <a:off x="18818225" y="24381632"/>
                        <a:ext cx="10804525" cy="3676650"/>
                      </a:xfrm>
                      <a:prstGeom prst="rect">
                        <a:avLst/>
                      </a:prstGeom>
                    </p:spPr>
                  </p:pic>
                </p:oleObj>
              </mc:Fallback>
            </mc:AlternateContent>
          </a:graphicData>
        </a:graphic>
      </p:graphicFrame>
      <p:pic>
        <p:nvPicPr>
          <p:cNvPr id="33" name="Рисунок 32"/>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403555" y="7267940"/>
            <a:ext cx="3303323" cy="3303323"/>
          </a:xfrm>
          <a:prstGeom prst="rect">
            <a:avLst/>
          </a:prstGeom>
        </p:spPr>
      </p:pic>
      <p:sp>
        <p:nvSpPr>
          <p:cNvPr id="14365" name="Rectangle 40"/>
          <p:cNvSpPr>
            <a:spLocks noChangeArrowheads="1"/>
          </p:cNvSpPr>
          <p:nvPr/>
        </p:nvSpPr>
        <p:spPr bwMode="auto">
          <a:xfrm>
            <a:off x="3575850" y="7393060"/>
            <a:ext cx="3814316" cy="31393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just">
              <a:lnSpc>
                <a:spcPct val="150000"/>
              </a:lnSpc>
            </a:pPr>
            <a:r>
              <a:rPr lang="en-GB" sz="2200" dirty="0">
                <a:latin typeface="Helvetica" charset="0"/>
                <a:cs typeface="Helvetica" charset="0"/>
              </a:rPr>
              <a:t>All </a:t>
            </a:r>
            <a:r>
              <a:rPr lang="en-GB" sz="2200" dirty="0" smtClean="0">
                <a:latin typeface="Helvetica" charset="0"/>
                <a:cs typeface="Helvetica" charset="0"/>
              </a:rPr>
              <a:t>experiments </a:t>
            </a:r>
            <a:r>
              <a:rPr lang="en-GB" sz="2200" dirty="0">
                <a:latin typeface="Helvetica" charset="0"/>
                <a:cs typeface="Helvetica" charset="0"/>
              </a:rPr>
              <a:t>and raw data are posted in an </a:t>
            </a:r>
            <a:r>
              <a:rPr lang="en-GB" sz="2200" dirty="0">
                <a:solidFill>
                  <a:srgbClr val="D1282B"/>
                </a:solidFill>
                <a:latin typeface="Helvetica" charset="0"/>
                <a:cs typeface="Helvetica" charset="0"/>
              </a:rPr>
              <a:t>online electronic lab </a:t>
            </a:r>
            <a:r>
              <a:rPr lang="en-GB" sz="2200" dirty="0" smtClean="0">
                <a:solidFill>
                  <a:srgbClr val="D1282B"/>
                </a:solidFill>
                <a:latin typeface="Helvetica" charset="0"/>
                <a:cs typeface="Helvetica" charset="0"/>
              </a:rPr>
              <a:t>notebook </a:t>
            </a:r>
            <a:r>
              <a:rPr lang="en-GB" sz="2200" dirty="0">
                <a:latin typeface="Helvetica" charset="0"/>
                <a:cs typeface="Helvetica" charset="0"/>
              </a:rPr>
              <a:t>that can be accessed by </a:t>
            </a:r>
            <a:r>
              <a:rPr lang="en-GB" sz="2200" dirty="0" smtClean="0">
                <a:latin typeface="Helvetica" charset="0"/>
                <a:cs typeface="Helvetica" charset="0"/>
              </a:rPr>
              <a:t>you right now </a:t>
            </a:r>
            <a:r>
              <a:rPr lang="en-GB" sz="2200" dirty="0" smtClean="0">
                <a:latin typeface="Helvetica" charset="0"/>
                <a:cs typeface="Helvetica" charset="0"/>
                <a:sym typeface="Symbol" panose="05050102010706020507" pitchFamily="18" charset="2"/>
              </a:rPr>
              <a:t></a:t>
            </a:r>
            <a:r>
              <a:rPr lang="en-GB" sz="2200" dirty="0" smtClean="0">
                <a:latin typeface="Helvetica" charset="0"/>
                <a:cs typeface="Helvetica" charset="0"/>
              </a:rPr>
              <a:t> just scan the QR-code!</a:t>
            </a:r>
            <a:endParaRPr lang="en-GB" sz="2200" dirty="0">
              <a:solidFill>
                <a:srgbClr val="D1282B"/>
              </a:solidFill>
              <a:latin typeface="Helvetica" charset="0"/>
              <a:cs typeface="Helvetica" charset="0"/>
            </a:endParaRPr>
          </a:p>
        </p:txBody>
      </p:sp>
      <p:sp>
        <p:nvSpPr>
          <p:cNvPr id="127" name="Text Box 205"/>
          <p:cNvSpPr txBox="1">
            <a:spLocks noChangeArrowheads="1"/>
          </p:cNvSpPr>
          <p:nvPr/>
        </p:nvSpPr>
        <p:spPr bwMode="auto">
          <a:xfrm>
            <a:off x="731627" y="37301269"/>
            <a:ext cx="13266737" cy="5181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86374" tIns="43187" rIns="86374" bIns="43187">
            <a:spAutoFit/>
          </a:bodyPr>
          <a:lstStyle>
            <a:lvl1pPr defTabSz="863600">
              <a:defRPr sz="2400">
                <a:solidFill>
                  <a:schemeClr val="tx1"/>
                </a:solidFill>
                <a:latin typeface="Times" charset="0"/>
                <a:ea typeface="ＭＳ Ｐゴシック" charset="0"/>
              </a:defRPr>
            </a:lvl1pPr>
            <a:lvl2pPr marL="431800" defTabSz="863600">
              <a:defRPr sz="2400">
                <a:solidFill>
                  <a:schemeClr val="tx1"/>
                </a:solidFill>
                <a:latin typeface="Times" charset="0"/>
                <a:ea typeface="ＭＳ Ｐゴシック" charset="0"/>
              </a:defRPr>
            </a:lvl2pPr>
            <a:lvl3pPr marL="863600" defTabSz="863600">
              <a:defRPr sz="2400">
                <a:solidFill>
                  <a:schemeClr val="tx1"/>
                </a:solidFill>
                <a:latin typeface="Times" charset="0"/>
                <a:ea typeface="ＭＳ Ｐゴシック" charset="0"/>
              </a:defRPr>
            </a:lvl3pPr>
            <a:lvl4pPr marL="1295400" defTabSz="863600">
              <a:defRPr sz="2400">
                <a:solidFill>
                  <a:schemeClr val="tx1"/>
                </a:solidFill>
                <a:latin typeface="Times" charset="0"/>
                <a:ea typeface="ＭＳ Ｐゴシック" charset="0"/>
              </a:defRPr>
            </a:lvl4pPr>
            <a:lvl5pPr marL="1727200" defTabSz="863600">
              <a:defRPr sz="2400">
                <a:solidFill>
                  <a:schemeClr val="tx1"/>
                </a:solidFill>
                <a:latin typeface="Times" charset="0"/>
                <a:ea typeface="ＭＳ Ｐゴシック" charset="0"/>
              </a:defRPr>
            </a:lvl5pPr>
            <a:lvl6pPr marL="2184400" defTabSz="863600" eaLnBrk="0" fontAlgn="base" hangingPunct="0">
              <a:spcBef>
                <a:spcPct val="0"/>
              </a:spcBef>
              <a:spcAft>
                <a:spcPct val="0"/>
              </a:spcAft>
              <a:defRPr sz="2400">
                <a:solidFill>
                  <a:schemeClr val="tx1"/>
                </a:solidFill>
                <a:latin typeface="Times" charset="0"/>
                <a:ea typeface="ＭＳ Ｐゴシック" charset="0"/>
              </a:defRPr>
            </a:lvl6pPr>
            <a:lvl7pPr marL="2641600" defTabSz="863600" eaLnBrk="0" fontAlgn="base" hangingPunct="0">
              <a:spcBef>
                <a:spcPct val="0"/>
              </a:spcBef>
              <a:spcAft>
                <a:spcPct val="0"/>
              </a:spcAft>
              <a:defRPr sz="2400">
                <a:solidFill>
                  <a:schemeClr val="tx1"/>
                </a:solidFill>
                <a:latin typeface="Times" charset="0"/>
                <a:ea typeface="ＭＳ Ｐゴシック" charset="0"/>
              </a:defRPr>
            </a:lvl7pPr>
            <a:lvl8pPr marL="3098800" defTabSz="863600" eaLnBrk="0" fontAlgn="base" hangingPunct="0">
              <a:spcBef>
                <a:spcPct val="0"/>
              </a:spcBef>
              <a:spcAft>
                <a:spcPct val="0"/>
              </a:spcAft>
              <a:defRPr sz="2400">
                <a:solidFill>
                  <a:schemeClr val="tx1"/>
                </a:solidFill>
                <a:latin typeface="Times" charset="0"/>
                <a:ea typeface="ＭＳ Ｐゴシック" charset="0"/>
              </a:defRPr>
            </a:lvl8pPr>
            <a:lvl9pPr marL="3556000" defTabSz="863600" eaLnBrk="0" fontAlgn="base" hangingPunct="0">
              <a:spcBef>
                <a:spcPct val="0"/>
              </a:spcBef>
              <a:spcAft>
                <a:spcPct val="0"/>
              </a:spcAft>
              <a:defRPr sz="2400">
                <a:solidFill>
                  <a:schemeClr val="tx1"/>
                </a:solidFill>
                <a:latin typeface="Times" charset="0"/>
                <a:ea typeface="ＭＳ Ｐゴシック" charset="0"/>
              </a:defRPr>
            </a:lvl9pPr>
          </a:lstStyle>
          <a:p>
            <a:pPr>
              <a:defRPr/>
            </a:pPr>
            <a:r>
              <a:rPr lang="en-US" sz="2800" b="1" i="1" dirty="0">
                <a:solidFill>
                  <a:srgbClr val="D1282B"/>
                </a:solidFill>
                <a:latin typeface="Helvetica" charset="0"/>
                <a:cs typeface="+mn-cs"/>
              </a:rPr>
              <a:t>8</a:t>
            </a:r>
            <a:r>
              <a:rPr lang="en-US" sz="2800" b="1" i="1" dirty="0" smtClean="0">
                <a:solidFill>
                  <a:srgbClr val="D1282B"/>
                </a:solidFill>
                <a:latin typeface="Helvetica" charset="0"/>
                <a:cs typeface="+mn-cs"/>
              </a:rPr>
              <a:t>. Way to get involved </a:t>
            </a:r>
          </a:p>
        </p:txBody>
      </p:sp>
      <p:sp>
        <p:nvSpPr>
          <p:cNvPr id="35" name="TextBox 34"/>
          <p:cNvSpPr txBox="1"/>
          <p:nvPr/>
        </p:nvSpPr>
        <p:spPr>
          <a:xfrm>
            <a:off x="746125" y="40644853"/>
            <a:ext cx="13996577" cy="1615827"/>
          </a:xfrm>
          <a:prstGeom prst="rect">
            <a:avLst/>
          </a:prstGeom>
          <a:noFill/>
        </p:spPr>
        <p:txBody>
          <a:bodyPr wrap="square" rtlCol="0">
            <a:spAutoFit/>
          </a:bodyPr>
          <a:lstStyle/>
          <a:p>
            <a:pPr algn="just">
              <a:lnSpc>
                <a:spcPct val="150000"/>
              </a:lnSpc>
              <a:defRPr/>
            </a:pPr>
            <a:r>
              <a:rPr lang="en-US" sz="2200" dirty="0">
                <a:solidFill>
                  <a:srgbClr val="000000"/>
                </a:solidFill>
                <a:latin typeface="Helvetica"/>
                <a:cs typeface="Helvetica"/>
              </a:rPr>
              <a:t>If you would like to find out more you can contact us </a:t>
            </a:r>
            <a:r>
              <a:rPr lang="en-US" sz="2200" dirty="0">
                <a:solidFill>
                  <a:srgbClr val="FF0000"/>
                </a:solidFill>
                <a:latin typeface="Helvetica"/>
                <a:cs typeface="Helvetica"/>
              </a:rPr>
              <a:t>@O_S_M</a:t>
            </a:r>
            <a:r>
              <a:rPr lang="en-US" sz="2200" dirty="0">
                <a:solidFill>
                  <a:srgbClr val="000000"/>
                </a:solidFill>
                <a:latin typeface="Helvetica"/>
                <a:cs typeface="Helvetica"/>
              </a:rPr>
              <a:t> or leave a comment on the </a:t>
            </a:r>
            <a:r>
              <a:rPr lang="en-US" sz="2200" dirty="0" err="1">
                <a:solidFill>
                  <a:srgbClr val="000000"/>
                </a:solidFill>
                <a:latin typeface="Helvetica"/>
                <a:cs typeface="Helvetica"/>
              </a:rPr>
              <a:t>GitHub</a:t>
            </a:r>
            <a:r>
              <a:rPr lang="en-US" sz="2200" dirty="0">
                <a:solidFill>
                  <a:srgbClr val="000000"/>
                </a:solidFill>
                <a:latin typeface="Helvetica"/>
                <a:cs typeface="Helvetica"/>
              </a:rPr>
              <a:t> pages. Email is best avoided, but you </a:t>
            </a:r>
            <a:r>
              <a:rPr lang="en-US" sz="2200">
                <a:solidFill>
                  <a:srgbClr val="000000"/>
                </a:solidFill>
                <a:latin typeface="Helvetica"/>
                <a:cs typeface="Helvetica"/>
              </a:rPr>
              <a:t>can </a:t>
            </a:r>
            <a:r>
              <a:rPr lang="en-US" sz="2200" smtClean="0">
                <a:solidFill>
                  <a:srgbClr val="000000"/>
                </a:solidFill>
                <a:latin typeface="Helvetica"/>
                <a:cs typeface="Helvetica"/>
              </a:rPr>
              <a:t>contact </a:t>
            </a:r>
            <a:r>
              <a:rPr lang="en-US" sz="2200" dirty="0">
                <a:solidFill>
                  <a:srgbClr val="000000"/>
                </a:solidFill>
                <a:latin typeface="Helvetica"/>
                <a:cs typeface="Helvetica"/>
              </a:rPr>
              <a:t>someone at </a:t>
            </a:r>
            <a:r>
              <a:rPr lang="en-US" sz="2200" dirty="0">
                <a:solidFill>
                  <a:srgbClr val="FF0000"/>
                </a:solidFill>
                <a:latin typeface="Helvetica"/>
                <a:cs typeface="Helvetica"/>
              </a:rPr>
              <a:t>opensourcemalaria@gmail.com</a:t>
            </a:r>
            <a:r>
              <a:rPr lang="en-US" sz="2200" dirty="0">
                <a:solidFill>
                  <a:srgbClr val="000000"/>
                </a:solidFill>
                <a:latin typeface="Helvetica"/>
                <a:cs typeface="Helvetica"/>
              </a:rPr>
              <a:t> </a:t>
            </a:r>
            <a:r>
              <a:rPr lang="en-US" sz="2200" dirty="0" smtClean="0">
                <a:solidFill>
                  <a:srgbClr val="000000"/>
                </a:solidFill>
                <a:latin typeface="Helvetica"/>
                <a:cs typeface="Helvetica"/>
              </a:rPr>
              <a:t>if you </a:t>
            </a:r>
            <a:r>
              <a:rPr lang="en-US" sz="2200" dirty="0">
                <a:solidFill>
                  <a:srgbClr val="000000"/>
                </a:solidFill>
                <a:latin typeface="Helvetica"/>
                <a:cs typeface="Helvetica"/>
              </a:rPr>
              <a:t>would like to know more about what needs to be done next for Series 4 or if you'd like to run your own OSM project.</a:t>
            </a:r>
            <a:endParaRPr lang="en-US" sz="2200" dirty="0"/>
          </a:p>
        </p:txBody>
      </p:sp>
      <p:graphicFrame>
        <p:nvGraphicFramePr>
          <p:cNvPr id="36" name="Объект 35"/>
          <p:cNvGraphicFramePr>
            <a:graphicFrameLocks noChangeAspect="1"/>
          </p:cNvGraphicFramePr>
          <p:nvPr>
            <p:extLst>
              <p:ext uri="{D42A27DB-BD31-4B8C-83A1-F6EECF244321}">
                <p14:modId xmlns:p14="http://schemas.microsoft.com/office/powerpoint/2010/main" val="623230563"/>
              </p:ext>
            </p:extLst>
          </p:nvPr>
        </p:nvGraphicFramePr>
        <p:xfrm>
          <a:off x="25325388" y="29860875"/>
          <a:ext cx="4292600" cy="3319463"/>
        </p:xfrm>
        <a:graphic>
          <a:graphicData uri="http://schemas.openxmlformats.org/presentationml/2006/ole">
            <mc:AlternateContent xmlns:mc="http://schemas.openxmlformats.org/markup-compatibility/2006">
              <mc:Choice xmlns:v="urn:schemas-microsoft-com:vml" Requires="v">
                <p:oleObj spid="_x0000_s1740" name="CS ChemDraw Drawing" r:id="rId28" imgW="2683488" imgH="2072363" progId="ChemDraw.Document.6.0">
                  <p:embed/>
                </p:oleObj>
              </mc:Choice>
              <mc:Fallback>
                <p:oleObj name="CS ChemDraw Drawing" r:id="rId28" imgW="2683488" imgH="2072363" progId="ChemDraw.Document.6.0">
                  <p:embed/>
                  <p:pic>
                    <p:nvPicPr>
                      <p:cNvPr id="0" name=""/>
                      <p:cNvPicPr/>
                      <p:nvPr/>
                    </p:nvPicPr>
                    <p:blipFill>
                      <a:blip r:embed="rId29"/>
                      <a:stretch>
                        <a:fillRect/>
                      </a:stretch>
                    </p:blipFill>
                    <p:spPr>
                      <a:xfrm>
                        <a:off x="25325388" y="29860875"/>
                        <a:ext cx="4292600" cy="3319463"/>
                      </a:xfrm>
                      <a:prstGeom prst="rect">
                        <a:avLst/>
                      </a:prstGeom>
                    </p:spPr>
                  </p:pic>
                </p:oleObj>
              </mc:Fallback>
            </mc:AlternateContent>
          </a:graphicData>
        </a:graphic>
      </p:graphicFrame>
      <p:sp>
        <p:nvSpPr>
          <p:cNvPr id="130" name="Text Box 446"/>
          <p:cNvSpPr txBox="1">
            <a:spLocks noChangeArrowheads="1"/>
          </p:cNvSpPr>
          <p:nvPr/>
        </p:nvSpPr>
        <p:spPr bwMode="auto">
          <a:xfrm>
            <a:off x="15681472" y="29764971"/>
            <a:ext cx="9532551" cy="49705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just">
              <a:lnSpc>
                <a:spcPct val="150000"/>
              </a:lnSpc>
            </a:pPr>
            <a:r>
              <a:rPr lang="en-US" sz="2200" dirty="0" smtClean="0">
                <a:latin typeface="Helvetica"/>
                <a:cs typeface="Helvetica"/>
              </a:rPr>
              <a:t>compounds </a:t>
            </a:r>
            <a:r>
              <a:rPr lang="en-US" sz="2200" dirty="0">
                <a:latin typeface="Helvetica"/>
                <a:cs typeface="Helvetica"/>
              </a:rPr>
              <a:t>were </a:t>
            </a:r>
            <a:r>
              <a:rPr lang="en-US" sz="2200" dirty="0" smtClean="0">
                <a:latin typeface="Helvetica"/>
                <a:cs typeface="Helvetica"/>
              </a:rPr>
              <a:t>found to have been </a:t>
            </a:r>
            <a:r>
              <a:rPr lang="en-US" sz="2200" dirty="0" err="1" smtClean="0">
                <a:latin typeface="Helvetica"/>
                <a:cs typeface="Helvetica"/>
              </a:rPr>
              <a:t>misassigned</a:t>
            </a:r>
            <a:r>
              <a:rPr lang="en-US" sz="2200" dirty="0" smtClean="0">
                <a:latin typeface="Helvetica"/>
                <a:cs typeface="Helvetica"/>
              </a:rPr>
              <a:t> </a:t>
            </a:r>
            <a:r>
              <a:rPr lang="en-US" sz="2200" dirty="0">
                <a:latin typeface="Helvetica"/>
                <a:cs typeface="Helvetica"/>
              </a:rPr>
              <a:t>as a result of </a:t>
            </a:r>
            <a:r>
              <a:rPr lang="en-US" sz="2200" dirty="0" smtClean="0">
                <a:latin typeface="Helvetica"/>
                <a:cs typeface="Helvetica"/>
              </a:rPr>
              <a:t>this unexpected </a:t>
            </a:r>
            <a:r>
              <a:rPr lang="en-US" sz="2200" dirty="0">
                <a:latin typeface="Helvetica"/>
                <a:cs typeface="Helvetica"/>
              </a:rPr>
              <a:t>substitution reaction. For </a:t>
            </a:r>
            <a:r>
              <a:rPr lang="en-US" sz="2200" dirty="0" smtClean="0">
                <a:latin typeface="Helvetica"/>
                <a:cs typeface="Helvetica"/>
              </a:rPr>
              <a:t>instance, MMV693164 (originally misidentified as 5-substituted compound) was found </a:t>
            </a:r>
            <a:r>
              <a:rPr lang="en-US" sz="2200" dirty="0">
                <a:latin typeface="Helvetica"/>
                <a:cs typeface="Helvetica"/>
              </a:rPr>
              <a:t>to be completely inactive </a:t>
            </a:r>
            <a:r>
              <a:rPr lang="en-US" sz="2200" dirty="0" smtClean="0">
                <a:latin typeface="Helvetica"/>
                <a:cs typeface="Helvetica"/>
              </a:rPr>
              <a:t>(</a:t>
            </a:r>
            <a:r>
              <a:rPr lang="en-GB" sz="2200" dirty="0" smtClean="0">
                <a:latin typeface="Helvetica"/>
                <a:cs typeface="Helvetica"/>
              </a:rPr>
              <a:t>IC</a:t>
            </a:r>
            <a:r>
              <a:rPr lang="en-GB" sz="2200" baseline="-25000" dirty="0" smtClean="0">
                <a:latin typeface="Helvetica"/>
                <a:cs typeface="Helvetica"/>
              </a:rPr>
              <a:t>50 </a:t>
            </a:r>
            <a:r>
              <a:rPr lang="en-GB" sz="2200" dirty="0" smtClean="0">
                <a:latin typeface="Helvetica"/>
                <a:cs typeface="Helvetica"/>
              </a:rPr>
              <a:t>&gt; 10</a:t>
            </a:r>
            <a:r>
              <a:rPr lang="en-GB" sz="2200" dirty="0">
                <a:latin typeface="Helvetica"/>
                <a:cs typeface="Helvetica"/>
              </a:rPr>
              <a:t> µM</a:t>
            </a:r>
            <a:r>
              <a:rPr lang="en-US" sz="2200" dirty="0">
                <a:latin typeface="Helvetica"/>
                <a:cs typeface="Helvetica"/>
              </a:rPr>
              <a:t>) but </a:t>
            </a:r>
            <a:r>
              <a:rPr lang="en-US" sz="2200" dirty="0" smtClean="0">
                <a:latin typeface="Helvetica"/>
                <a:cs typeface="Helvetica"/>
              </a:rPr>
              <a:t>it was later revealed to be the 8-isomer. The actual 5-substituted </a:t>
            </a:r>
            <a:r>
              <a:rPr lang="en-US" sz="2200" dirty="0">
                <a:latin typeface="Helvetica"/>
                <a:cs typeface="Helvetica"/>
              </a:rPr>
              <a:t>compound </a:t>
            </a:r>
            <a:r>
              <a:rPr lang="en-US" sz="2200" dirty="0" smtClean="0">
                <a:latin typeface="Helvetica"/>
                <a:cs typeface="Helvetica"/>
              </a:rPr>
              <a:t>MMV1581336 was found to be weakly active (</a:t>
            </a:r>
            <a:r>
              <a:rPr lang="en-GB" sz="2200" dirty="0" smtClean="0">
                <a:latin typeface="Helvetica"/>
                <a:cs typeface="Helvetica"/>
              </a:rPr>
              <a:t>IC</a:t>
            </a:r>
            <a:r>
              <a:rPr lang="en-GB" sz="2200" baseline="-25000" dirty="0" smtClean="0">
                <a:latin typeface="Helvetica"/>
                <a:cs typeface="Helvetica"/>
              </a:rPr>
              <a:t>50 </a:t>
            </a:r>
            <a:r>
              <a:rPr lang="en-GB" sz="2200" dirty="0" smtClean="0">
                <a:latin typeface="Helvetica"/>
                <a:cs typeface="Helvetica"/>
              </a:rPr>
              <a:t>=  1.05 µM). The mechanism for this transformation has not been well studied, however Mark </a:t>
            </a:r>
            <a:r>
              <a:rPr lang="en-GB" sz="2200" dirty="0" err="1" smtClean="0">
                <a:latin typeface="Helvetica"/>
                <a:cs typeface="Helvetica"/>
              </a:rPr>
              <a:t>Coster</a:t>
            </a:r>
            <a:r>
              <a:rPr lang="en-GB" sz="2200" dirty="0">
                <a:latin typeface="Helvetica"/>
                <a:cs typeface="Helvetica"/>
              </a:rPr>
              <a:t> (Griffith </a:t>
            </a:r>
            <a:r>
              <a:rPr lang="en-GB" sz="2200" dirty="0" smtClean="0">
                <a:latin typeface="Helvetica"/>
                <a:cs typeface="Helvetica"/>
              </a:rPr>
              <a:t>University)</a:t>
            </a:r>
            <a:r>
              <a:rPr lang="en-GB" sz="2200" baseline="30000" dirty="0">
                <a:latin typeface="Helvetica"/>
                <a:cs typeface="Helvetica"/>
              </a:rPr>
              <a:t> </a:t>
            </a:r>
            <a:r>
              <a:rPr lang="en-GB" sz="2200" dirty="0" smtClean="0">
                <a:latin typeface="Helvetica"/>
                <a:cs typeface="Helvetica"/>
              </a:rPr>
              <a:t>recently proposed the mechanism shown below.</a:t>
            </a:r>
            <a:r>
              <a:rPr lang="en-GB" sz="2200" baseline="30000" dirty="0" smtClean="0">
                <a:latin typeface="Helvetica"/>
                <a:cs typeface="Helvetica"/>
              </a:rPr>
              <a:t>8</a:t>
            </a:r>
            <a:r>
              <a:rPr lang="en-GB" sz="2200" dirty="0" smtClean="0">
                <a:latin typeface="Helvetica"/>
                <a:cs typeface="Helvetica"/>
              </a:rPr>
              <a:t> It has also been seen that bigger halogens favour the </a:t>
            </a:r>
            <a:r>
              <a:rPr lang="en-GB" sz="2200" dirty="0" err="1" smtClean="0">
                <a:latin typeface="Helvetica"/>
                <a:cs typeface="Helvetica"/>
              </a:rPr>
              <a:t>tele</a:t>
            </a:r>
            <a:r>
              <a:rPr lang="en-GB" sz="2200" dirty="0" smtClean="0">
                <a:latin typeface="Helvetica"/>
                <a:cs typeface="Helvetica"/>
              </a:rPr>
              <a:t>-substitution reaction. </a:t>
            </a:r>
            <a:endParaRPr lang="en-US" sz="2200" dirty="0">
              <a:latin typeface="Helvetica"/>
              <a:cs typeface="Helvetica"/>
            </a:endParaRPr>
          </a:p>
          <a:p>
            <a:endParaRPr lang="en-US" sz="2000" dirty="0"/>
          </a:p>
        </p:txBody>
      </p:sp>
      <p:sp>
        <p:nvSpPr>
          <p:cNvPr id="69" name="Rectangle 137"/>
          <p:cNvSpPr>
            <a:spLocks noChangeArrowheads="1"/>
          </p:cNvSpPr>
          <p:nvPr/>
        </p:nvSpPr>
        <p:spPr bwMode="auto">
          <a:xfrm>
            <a:off x="8915771" y="9378778"/>
            <a:ext cx="7535440" cy="11079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just">
              <a:lnSpc>
                <a:spcPct val="150000"/>
              </a:lnSpc>
            </a:pPr>
            <a:r>
              <a:rPr lang="en-GB" sz="2200" dirty="0" smtClean="0">
                <a:solidFill>
                  <a:srgbClr val="D1282B"/>
                </a:solidFill>
                <a:latin typeface="Helvetica" charset="0"/>
                <a:cs typeface="Helvetica" charset="0"/>
              </a:rPr>
              <a:t>github.com/</a:t>
            </a:r>
            <a:r>
              <a:rPr lang="en-GB" sz="2200" dirty="0" err="1" smtClean="0">
                <a:solidFill>
                  <a:srgbClr val="D1282B"/>
                </a:solidFill>
                <a:latin typeface="Helvetica" charset="0"/>
                <a:cs typeface="Helvetica" charset="0"/>
              </a:rPr>
              <a:t>OpenSourceMalaria</a:t>
            </a:r>
            <a:r>
              <a:rPr lang="en-GB" sz="2200" dirty="0" smtClean="0">
                <a:solidFill>
                  <a:srgbClr val="D1282B"/>
                </a:solidFill>
                <a:latin typeface="Helvetica" charset="0"/>
                <a:cs typeface="Helvetica" charset="0"/>
              </a:rPr>
              <a:t>/Series4/</a:t>
            </a:r>
            <a:r>
              <a:rPr lang="en-GB" sz="2200" b="1" dirty="0" smtClean="0">
                <a:solidFill>
                  <a:srgbClr val="D1282B"/>
                </a:solidFill>
                <a:latin typeface="Helvetica" charset="0"/>
                <a:cs typeface="Helvetica" charset="0"/>
              </a:rPr>
              <a:t>Wiki</a:t>
            </a:r>
            <a:r>
              <a:rPr lang="en-GB" sz="2200" dirty="0" smtClean="0">
                <a:latin typeface="Helvetica" charset="0"/>
                <a:cs typeface="Helvetica" charset="0"/>
              </a:rPr>
              <a:t> used to summarize </a:t>
            </a:r>
            <a:r>
              <a:rPr lang="en-GB" sz="2200" dirty="0">
                <a:latin typeface="Helvetica" charset="0"/>
                <a:cs typeface="Helvetica" charset="0"/>
              </a:rPr>
              <a:t>developments in the </a:t>
            </a:r>
            <a:r>
              <a:rPr lang="en-GB" sz="2200" dirty="0" smtClean="0">
                <a:latin typeface="Helvetica" charset="0"/>
                <a:cs typeface="Helvetica" charset="0"/>
              </a:rPr>
              <a:t>project.</a:t>
            </a:r>
            <a:endParaRPr lang="en-GB" sz="2200" b="1" baseline="30000" dirty="0">
              <a:solidFill>
                <a:srgbClr val="D1282B"/>
              </a:solidFill>
              <a:latin typeface="Helvetica" charset="0"/>
              <a:cs typeface="Helvetica" charset="0"/>
            </a:endParaRPr>
          </a:p>
        </p:txBody>
      </p:sp>
      <p:sp>
        <p:nvSpPr>
          <p:cNvPr id="70" name="Rectangle 137"/>
          <p:cNvSpPr>
            <a:spLocks noChangeArrowheads="1"/>
          </p:cNvSpPr>
          <p:nvPr/>
        </p:nvSpPr>
        <p:spPr bwMode="auto">
          <a:xfrm>
            <a:off x="8915771" y="8405724"/>
            <a:ext cx="7535440" cy="5373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just">
              <a:lnSpc>
                <a:spcPct val="150000"/>
              </a:lnSpc>
            </a:pPr>
            <a:r>
              <a:rPr lang="en-GB" sz="2200" b="1" dirty="0" smtClean="0">
                <a:solidFill>
                  <a:srgbClr val="D1282B"/>
                </a:solidFill>
                <a:latin typeface="Helvetica" charset="0"/>
                <a:cs typeface="Helvetica" charset="0"/>
              </a:rPr>
              <a:t>Twitter</a:t>
            </a:r>
            <a:r>
              <a:rPr lang="en-GB" sz="2200" b="1" dirty="0">
                <a:solidFill>
                  <a:srgbClr val="D1282B"/>
                </a:solidFill>
                <a:latin typeface="Helvetica" charset="0"/>
                <a:cs typeface="Helvetica" charset="0"/>
              </a:rPr>
              <a:t>/</a:t>
            </a:r>
            <a:r>
              <a:rPr lang="en-GB" sz="2200" dirty="0">
                <a:solidFill>
                  <a:srgbClr val="D1282B"/>
                </a:solidFill>
                <a:latin typeface="Helvetica" charset="0"/>
                <a:cs typeface="Helvetica" charset="0"/>
              </a:rPr>
              <a:t>@O_S_M</a:t>
            </a:r>
            <a:r>
              <a:rPr lang="en-GB" sz="2200" b="1" dirty="0">
                <a:solidFill>
                  <a:srgbClr val="D1282B"/>
                </a:solidFill>
                <a:latin typeface="Helvetica" charset="0"/>
                <a:cs typeface="Helvetica" charset="0"/>
              </a:rPr>
              <a:t>  </a:t>
            </a:r>
            <a:r>
              <a:rPr lang="en-GB" sz="2200" dirty="0" smtClean="0">
                <a:latin typeface="Helvetica" charset="0"/>
                <a:cs typeface="Helvetica" charset="0"/>
              </a:rPr>
              <a:t> helps to </a:t>
            </a:r>
            <a:r>
              <a:rPr lang="en-GB" sz="2200" dirty="0">
                <a:latin typeface="Helvetica" charset="0"/>
                <a:cs typeface="Helvetica" charset="0"/>
              </a:rPr>
              <a:t>reach out to </a:t>
            </a:r>
            <a:r>
              <a:rPr lang="en-GB" sz="2200" dirty="0" smtClean="0">
                <a:latin typeface="Helvetica" charset="0"/>
                <a:cs typeface="Helvetica" charset="0"/>
              </a:rPr>
              <a:t>collaborators.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a:majorFont>
        <a:latin typeface="Times"/>
        <a:ea typeface="ＭＳ Ｐゴシック"/>
        <a:cs typeface=""/>
      </a:majorFont>
      <a:minorFont>
        <a:latin typeface="Time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700" b="0" i="0" u="none" strike="noStrike" cap="none" normalizeH="0" baseline="0">
            <a:ln>
              <a:noFill/>
            </a:ln>
            <a:solidFill>
              <a:srgbClr val="000000"/>
            </a:solidFill>
            <a:effectLst/>
            <a:latin typeface="Times New Roman"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700" b="0" i="0" u="none" strike="noStrike" cap="none" normalizeH="0" baseline="0">
            <a:ln>
              <a:noFill/>
            </a:ln>
            <a:solidFill>
              <a:srgbClr val="000000"/>
            </a:solidFill>
            <a:effectLst/>
            <a:latin typeface="Times New Roman" charset="0"/>
            <a:ea typeface="ＭＳ Ｐゴシック" charset="0"/>
          </a:defRPr>
        </a:defPPr>
      </a:lstStyle>
    </a:lnDef>
  </a:objectDefaults>
  <a:extraClrSchemeLst>
    <a:extraClrScheme>
      <a:clrScheme name="Blan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18073</TotalTime>
  <Words>908</Words>
  <Application>Microsoft Office PowerPoint</Application>
  <PresentationFormat>Произвольный</PresentationFormat>
  <Paragraphs>82</Paragraphs>
  <Slides>1</Slides>
  <Notes>1</Notes>
  <HiddenSlides>0</HiddenSlides>
  <MMClips>0</MMClips>
  <ScaleCrop>false</ScaleCrop>
  <HeadingPairs>
    <vt:vector size="8" baseType="variant">
      <vt:variant>
        <vt:lpstr>Использованные шрифты</vt:lpstr>
      </vt:variant>
      <vt:variant>
        <vt:i4>8</vt:i4>
      </vt:variant>
      <vt:variant>
        <vt:lpstr>Тема</vt:lpstr>
      </vt:variant>
      <vt:variant>
        <vt:i4>1</vt:i4>
      </vt:variant>
      <vt:variant>
        <vt:lpstr>Внедренные серверы OLE</vt:lpstr>
      </vt:variant>
      <vt:variant>
        <vt:i4>1</vt:i4>
      </vt:variant>
      <vt:variant>
        <vt:lpstr>Заголовки слайдов</vt:lpstr>
      </vt:variant>
      <vt:variant>
        <vt:i4>1</vt:i4>
      </vt:variant>
    </vt:vector>
  </HeadingPairs>
  <TitlesOfParts>
    <vt:vector size="11" baseType="lpstr">
      <vt:lpstr>ＭＳ Ｐゴシック</vt:lpstr>
      <vt:lpstr>Arial</vt:lpstr>
      <vt:lpstr>Gill Sans</vt:lpstr>
      <vt:lpstr>Helvetica</vt:lpstr>
      <vt:lpstr>Symbol</vt:lpstr>
      <vt:lpstr>Tahoma</vt:lpstr>
      <vt:lpstr>Times</vt:lpstr>
      <vt:lpstr>Times New Roman</vt:lpstr>
      <vt:lpstr>Blank</vt:lpstr>
      <vt:lpstr>CS ChemDraw Drawing</vt:lpstr>
      <vt:lpstr>Презентация PowerPoint</vt:lpstr>
    </vt:vector>
  </TitlesOfParts>
  <Company>Matthew Gaunt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laptop</dc:creator>
  <cp:keywords/>
  <cp:lastModifiedBy>Marat Korsik</cp:lastModifiedBy>
  <cp:revision>585</cp:revision>
  <cp:lastPrinted>2009-07-14T15:40:12Z</cp:lastPrinted>
  <dcterms:modified xsi:type="dcterms:W3CDTF">2018-11-29T00:14:36Z</dcterms:modified>
</cp:coreProperties>
</file>