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8" r:id="rId2"/>
  </p:sldMasterIdLst>
  <p:notesMasterIdLst>
    <p:notesMasterId r:id="rId9"/>
  </p:notesMasterIdLst>
  <p:sldIdLst>
    <p:sldId id="458" r:id="rId3"/>
    <p:sldId id="495" r:id="rId4"/>
    <p:sldId id="497" r:id="rId5"/>
    <p:sldId id="542" r:id="rId6"/>
    <p:sldId id="446" r:id="rId7"/>
    <p:sldId id="543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  <a:srgbClr val="800000"/>
    <a:srgbClr val="CC0000"/>
    <a:srgbClr val="FFFFFF"/>
    <a:srgbClr val="990000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243" autoAdjust="0"/>
  </p:normalViewPr>
  <p:slideViewPr>
    <p:cSldViewPr>
      <p:cViewPr varScale="1">
        <p:scale>
          <a:sx n="64" d="100"/>
          <a:sy n="64" d="100"/>
        </p:scale>
        <p:origin x="-22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74517E-9566-4845-B2F5-194541975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3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4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11/12/18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892969" y="863947"/>
            <a:ext cx="7358063" cy="174128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892969" y="2652117"/>
            <a:ext cx="7358063" cy="59605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87"/>
            </a:lvl1pPr>
            <a:lvl2pPr marL="0" indent="120541" algn="ctr">
              <a:spcBef>
                <a:spcPts val="0"/>
              </a:spcBef>
              <a:buSzTx/>
              <a:buNone/>
              <a:defRPr sz="1687"/>
            </a:lvl2pPr>
            <a:lvl3pPr marL="0" indent="241082" algn="ctr">
              <a:spcBef>
                <a:spcPts val="0"/>
              </a:spcBef>
              <a:buSzTx/>
              <a:buNone/>
              <a:defRPr sz="1687"/>
            </a:lvl3pPr>
            <a:lvl4pPr marL="0" indent="361622" algn="ctr">
              <a:spcBef>
                <a:spcPts val="0"/>
              </a:spcBef>
              <a:buSzTx/>
              <a:buNone/>
              <a:defRPr sz="1687"/>
            </a:lvl4pPr>
            <a:lvl5pPr marL="0" indent="482163" algn="ctr">
              <a:spcBef>
                <a:spcPts val="0"/>
              </a:spcBef>
              <a:buSzTx/>
              <a:buNone/>
              <a:defRPr sz="168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982960"/>
      </p:ext>
    </p:extLst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11/12/18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E72B96DA-FE8F-8E43-9F69-C4CCB3FDECD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11/12/18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2B4420F-DE6C-AE48-83DD-EE107A7BD8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865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4" Type="http://schemas.openxmlformats.org/officeDocument/2006/relationships/image" Target="../media/image9.tiff"/><Relationship Id="rId5" Type="http://schemas.openxmlformats.org/officeDocument/2006/relationships/image" Target="../media/image10.png"/><Relationship Id="rId6" Type="http://schemas.openxmlformats.org/officeDocument/2006/relationships/image" Target="../media/image11.tiff"/><Relationship Id="rId7" Type="http://schemas.openxmlformats.org/officeDocument/2006/relationships/image" Target="../media/image12.tiff"/><Relationship Id="rId8" Type="http://schemas.openxmlformats.org/officeDocument/2006/relationships/image" Target="../media/image13.tiff"/><Relationship Id="rId9" Type="http://schemas.openxmlformats.org/officeDocument/2006/relationships/image" Target="../media/image14.tiff"/><Relationship Id="rId10" Type="http://schemas.openxmlformats.org/officeDocument/2006/relationships/image" Target="../media/image15.tiff"/><Relationship Id="rId11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0" y="409600"/>
            <a:ext cx="9144000" cy="76944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AU" sz="4400" dirty="0" smtClean="0">
                <a:solidFill>
                  <a:prstClr val="black"/>
                </a:solidFill>
                <a:latin typeface="Calibri"/>
              </a:rPr>
              <a:t>Open Source Research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9872" y="3921899"/>
            <a:ext cx="5724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Open Source Chemistry Project for Drug Synthesis</a:t>
            </a:r>
            <a:r>
              <a:rPr lang="en-US" sz="1400" i="1" dirty="0" smtClean="0"/>
              <a:t>:</a:t>
            </a:r>
          </a:p>
          <a:p>
            <a:pPr algn="ctr"/>
            <a:r>
              <a:rPr lang="en-US" sz="1400" i="1" dirty="0" smtClean="0"/>
              <a:t>Nature Chemistry</a:t>
            </a:r>
            <a:r>
              <a:rPr lang="en-US" sz="1400" dirty="0" smtClean="0"/>
              <a:t> </a:t>
            </a:r>
            <a:r>
              <a:rPr lang="en-US" sz="1400" b="1" dirty="0" smtClean="0"/>
              <a:t>2011</a:t>
            </a:r>
            <a:r>
              <a:rPr lang="en-US" sz="1400" dirty="0" smtClean="0"/>
              <a:t>, </a:t>
            </a:r>
            <a:r>
              <a:rPr lang="en-US" sz="1400" i="1" dirty="0" smtClean="0"/>
              <a:t>3</a:t>
            </a:r>
            <a:r>
              <a:rPr lang="en-US" sz="1400" dirty="0" smtClean="0"/>
              <a:t>, 745-748; </a:t>
            </a:r>
            <a:r>
              <a:rPr lang="en-US" sz="1400" i="1" dirty="0" err="1"/>
              <a:t>PLoS</a:t>
            </a:r>
            <a:r>
              <a:rPr lang="en-US" sz="1400" i="1" dirty="0"/>
              <a:t> NTD</a:t>
            </a:r>
            <a:r>
              <a:rPr lang="en-US" sz="1400" dirty="0"/>
              <a:t> </a:t>
            </a:r>
            <a:r>
              <a:rPr lang="en-US" sz="1400" b="1" dirty="0"/>
              <a:t>2011</a:t>
            </a:r>
            <a:r>
              <a:rPr lang="en-US" sz="1400" dirty="0"/>
              <a:t>, 5(9): e1260 </a:t>
            </a:r>
            <a:endParaRPr lang="en-US" sz="1400" dirty="0" smtClean="0"/>
          </a:p>
          <a:p>
            <a:pPr algn="ctr"/>
            <a:r>
              <a:rPr lang="en-US" sz="1400" dirty="0" smtClean="0"/>
              <a:t>First Open Source Malaria paper:</a:t>
            </a:r>
          </a:p>
          <a:p>
            <a:pPr algn="ctr"/>
            <a:r>
              <a:rPr lang="en-US" sz="1400" i="1" dirty="0"/>
              <a:t>ACS Cent. Sci.</a:t>
            </a:r>
            <a:r>
              <a:rPr lang="en-US" sz="1400" dirty="0"/>
              <a:t> </a:t>
            </a:r>
            <a:r>
              <a:rPr lang="en-US" sz="1400" b="1" dirty="0"/>
              <a:t>2016</a:t>
            </a:r>
            <a:r>
              <a:rPr lang="en-US" sz="1400" dirty="0"/>
              <a:t>, </a:t>
            </a:r>
            <a:r>
              <a:rPr lang="en-US" sz="1400" i="1" dirty="0"/>
              <a:t>2</a:t>
            </a:r>
            <a:r>
              <a:rPr lang="en-US" sz="1400" dirty="0"/>
              <a:t>, 687–</a:t>
            </a:r>
            <a:r>
              <a:rPr lang="en-US" sz="1400" dirty="0" smtClean="0"/>
              <a:t>701</a:t>
            </a:r>
            <a:endParaRPr lang="en-US" sz="1400" dirty="0"/>
          </a:p>
        </p:txBody>
      </p:sp>
      <p:pic>
        <p:nvPicPr>
          <p:cNvPr id="10" name="Picture 9" descr="OSDD_Malaria_Logo_Fin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723878"/>
            <a:ext cx="1324145" cy="11204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3648" y="4011910"/>
            <a:ext cx="2123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Open Source Malaria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Twitter: @O_S_M</a:t>
            </a:r>
            <a:endParaRPr lang="en-US" sz="1600" dirty="0">
              <a:solidFill>
                <a:schemeClr val="accent6"/>
              </a:solidFill>
            </a:endParaRPr>
          </a:p>
        </p:txBody>
      </p:sp>
      <p:pic>
        <p:nvPicPr>
          <p:cNvPr id="5" name="Picture 4" descr="Figure 1 png Cro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562100"/>
            <a:ext cx="8483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9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2272693" y="-92545"/>
            <a:ext cx="459871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How Does it Work?</a:t>
            </a:r>
            <a:endParaRPr lang="en-US" sz="4400" dirty="0">
              <a:solidFill>
                <a:srgbClr val="C0504D">
                  <a:lumMod val="50000"/>
                </a:srgbClr>
              </a:solidFill>
              <a:effectLst>
                <a:glow rad="101600">
                  <a:prstClr val="white">
                    <a:alpha val="75000"/>
                  </a:prstClr>
                </a:glow>
              </a:effectLst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085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Picture 2" descr="Screen Shot 2018-01-22 at 2.2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99542"/>
            <a:ext cx="3528392" cy="3054085"/>
          </a:xfrm>
          <a:prstGeom prst="rect">
            <a:avLst/>
          </a:prstGeom>
          <a:effectLst>
            <a:glow rad="101600">
              <a:schemeClr val="tx1">
                <a:lumMod val="65000"/>
                <a:alpha val="75000"/>
              </a:schemeClr>
            </a:glow>
          </a:effectLst>
        </p:spPr>
      </p:pic>
      <p:sp>
        <p:nvSpPr>
          <p:cNvPr id="6" name="TextBox 5"/>
          <p:cNvSpPr txBox="1"/>
          <p:nvPr/>
        </p:nvSpPr>
        <p:spPr>
          <a:xfrm>
            <a:off x="107504" y="3952674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2">
                    <a:lumMod val="75000"/>
                  </a:schemeClr>
                </a:solidFill>
              </a:rPr>
              <a:t>Electronic Lab Notebook</a:t>
            </a:r>
          </a:p>
          <a:p>
            <a:pPr algn="ctr"/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Real-time, open deposition of all research data. The bedrock.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3528" y="3939902"/>
            <a:ext cx="3600400" cy="1008112"/>
          </a:xfrm>
          <a:prstGeom prst="round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Shot 2018-01-22 at 2.38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22298"/>
            <a:ext cx="4912568" cy="1872183"/>
          </a:xfrm>
          <a:prstGeom prst="rect">
            <a:avLst/>
          </a:prstGeom>
          <a:effectLst>
            <a:glow rad="101600">
              <a:schemeClr val="tx1">
                <a:lumMod val="65000"/>
                <a:alpha val="75000"/>
              </a:schemeClr>
            </a:glow>
          </a:effectLst>
        </p:spPr>
      </p:pic>
      <p:sp>
        <p:nvSpPr>
          <p:cNvPr id="14" name="TextBox 13"/>
          <p:cNvSpPr txBox="1"/>
          <p:nvPr/>
        </p:nvSpPr>
        <p:spPr>
          <a:xfrm>
            <a:off x="4572000" y="3282538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2">
                    <a:lumMod val="75000"/>
                  </a:schemeClr>
                </a:solidFill>
              </a:rPr>
              <a:t>Discussion/Wiki/To Do List</a:t>
            </a:r>
          </a:p>
          <a:p>
            <a:pPr algn="ctr"/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We’ve hijacked/repurposed </a:t>
            </a:r>
            <a:r>
              <a:rPr lang="en-US" i="1" dirty="0" err="1" smtClean="0">
                <a:solidFill>
                  <a:schemeClr val="bg2">
                    <a:lumMod val="75000"/>
                  </a:schemeClr>
                </a:solidFill>
              </a:rPr>
              <a:t>Github</a:t>
            </a:r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, but don’t know what we’re doing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4008" y="4362658"/>
            <a:ext cx="412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https://</a:t>
            </a:r>
            <a:r>
              <a:rPr lang="en-US" dirty="0" err="1">
                <a:solidFill>
                  <a:srgbClr val="17375E"/>
                </a:solidFill>
              </a:rPr>
              <a:t>github.com</a:t>
            </a:r>
            <a:r>
              <a:rPr lang="en-US" dirty="0">
                <a:solidFill>
                  <a:srgbClr val="17375E"/>
                </a:solidFill>
              </a:rPr>
              <a:t>/</a:t>
            </a:r>
            <a:r>
              <a:rPr lang="en-US" dirty="0" err="1">
                <a:solidFill>
                  <a:srgbClr val="17375E"/>
                </a:solidFill>
              </a:rPr>
              <a:t>OpenSourceMalaria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16016" y="3219822"/>
            <a:ext cx="3744416" cy="1008112"/>
          </a:xfrm>
          <a:prstGeom prst="round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5379" y="10858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527" y="2728540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2">
                    <a:lumMod val="75000"/>
                  </a:schemeClr>
                </a:solidFill>
              </a:rPr>
              <a:t>Open Data</a:t>
            </a:r>
          </a:p>
          <a:p>
            <a:pPr algn="ctr"/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Details of all molecules and their potencies. Easy to reuse.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12539" y="2715766"/>
            <a:ext cx="3744416" cy="1008112"/>
          </a:xfrm>
          <a:prstGeom prst="round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539" y="4011910"/>
            <a:ext cx="378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7375E"/>
                </a:solidFill>
              </a:rPr>
              <a:t>http://</a:t>
            </a:r>
            <a:r>
              <a:rPr lang="en-US" dirty="0" err="1">
                <a:solidFill>
                  <a:srgbClr val="17375E"/>
                </a:solidFill>
              </a:rPr>
              <a:t>tinyurl.com</a:t>
            </a:r>
            <a:r>
              <a:rPr lang="en-US" dirty="0">
                <a:solidFill>
                  <a:srgbClr val="17375E"/>
                </a:solidFill>
              </a:rPr>
              <a:t>/OSM-Compounds</a:t>
            </a:r>
          </a:p>
        </p:txBody>
      </p:sp>
      <p:pic>
        <p:nvPicPr>
          <p:cNvPr id="2" name="Picture 1" descr="Screen Shot 2018-01-22 at 2.4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3" y="774726"/>
            <a:ext cx="4230872" cy="1653008"/>
          </a:xfrm>
          <a:prstGeom prst="rect">
            <a:avLst/>
          </a:prstGeom>
          <a:effectLst>
            <a:glow rad="101600">
              <a:schemeClr val="tx1">
                <a:lumMod val="65000"/>
                <a:alpha val="75000"/>
              </a:schemeClr>
            </a:glow>
          </a:effectLst>
        </p:spPr>
      </p:pic>
      <p:pic>
        <p:nvPicPr>
          <p:cNvPr id="11" name="Picture 10" descr="Screen Shot 2018-01-22 at 2.43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71550"/>
            <a:ext cx="4372979" cy="1656184"/>
          </a:xfrm>
          <a:prstGeom prst="rect">
            <a:avLst/>
          </a:prstGeom>
          <a:effectLst>
            <a:glow rad="101600">
              <a:schemeClr val="tx1">
                <a:lumMod val="65000"/>
                <a:alpha val="75000"/>
              </a:schemeClr>
            </a:glow>
          </a:effectLst>
        </p:spPr>
      </p:pic>
      <p:sp>
        <p:nvSpPr>
          <p:cNvPr id="12" name="TextBox 11"/>
          <p:cNvSpPr txBox="1"/>
          <p:nvPr/>
        </p:nvSpPr>
        <p:spPr>
          <a:xfrm>
            <a:off x="4841031" y="2728540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chemeClr val="bg2">
                    <a:lumMod val="75000"/>
                  </a:schemeClr>
                </a:solidFill>
              </a:rPr>
              <a:t>Landing Page, </a:t>
            </a:r>
            <a:r>
              <a:rPr lang="en-US" b="1" i="1" dirty="0" err="1" smtClean="0">
                <a:solidFill>
                  <a:schemeClr val="bg2">
                    <a:lumMod val="75000"/>
                  </a:schemeClr>
                </a:solidFill>
              </a:rPr>
              <a:t>SocMed</a:t>
            </a:r>
            <a:endParaRPr lang="en-US" b="1" i="1" dirty="0" smtClean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i="1" dirty="0" smtClean="0">
                <a:solidFill>
                  <a:schemeClr val="bg2">
                    <a:lumMod val="75000"/>
                  </a:schemeClr>
                </a:solidFill>
              </a:rPr>
              <a:t>Need to be discovered, and to reach out to people.</a:t>
            </a:r>
            <a:endParaRPr 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877035" y="2715766"/>
            <a:ext cx="3744416" cy="1008112"/>
          </a:xfrm>
          <a:prstGeom prst="round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37075" y="3939902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17375E"/>
                </a:solidFill>
              </a:rPr>
              <a:t>http://opensourcemalaria.org</a:t>
            </a:r>
            <a:r>
              <a:rPr lang="en-US" dirty="0" smtClean="0">
                <a:solidFill>
                  <a:srgbClr val="17375E"/>
                </a:solidFill>
              </a:rPr>
              <a:t>/</a:t>
            </a:r>
          </a:p>
          <a:p>
            <a:pPr algn="ctr"/>
            <a:r>
              <a:rPr lang="en-US" dirty="0" smtClean="0">
                <a:solidFill>
                  <a:srgbClr val="17375E"/>
                </a:solidFill>
              </a:rPr>
              <a:t>@O_S_M</a:t>
            </a:r>
            <a:endParaRPr lang="en-US" dirty="0">
              <a:solidFill>
                <a:srgbClr val="17375E"/>
              </a:solidFill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272693" y="-92545"/>
            <a:ext cx="459871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How Does it Work?</a:t>
            </a:r>
            <a:endParaRPr lang="en-US" sz="4400" dirty="0">
              <a:solidFill>
                <a:srgbClr val="C0504D">
                  <a:lumMod val="50000"/>
                </a:srgbClr>
              </a:solidFill>
              <a:effectLst>
                <a:glow rad="101600">
                  <a:prstClr val="white">
                    <a:alpha val="75000"/>
                  </a:prstClr>
                </a:glo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798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2411760" y="0"/>
            <a:ext cx="6695080" cy="51361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2300"/>
            </a:pPr>
            <a:endParaRPr sz="1213" dirty="0"/>
          </a:p>
        </p:txBody>
      </p:sp>
      <p:sp>
        <p:nvSpPr>
          <p:cNvPr id="241" name="Shape 241"/>
          <p:cNvSpPr/>
          <p:nvPr/>
        </p:nvSpPr>
        <p:spPr>
          <a:xfrm>
            <a:off x="2447606" y="2039280"/>
            <a:ext cx="6697061" cy="462202"/>
          </a:xfrm>
          <a:prstGeom prst="rect">
            <a:avLst/>
          </a:prstGeom>
          <a:solidFill>
            <a:srgbClr val="106B1B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>
              <a:defRPr sz="2400"/>
            </a:pPr>
            <a:endParaRPr sz="1266" dirty="0"/>
          </a:p>
        </p:txBody>
      </p:sp>
      <p:sp>
        <p:nvSpPr>
          <p:cNvPr id="242" name="Shape 242"/>
          <p:cNvSpPr/>
          <p:nvPr/>
        </p:nvSpPr>
        <p:spPr>
          <a:xfrm>
            <a:off x="2484948" y="2129775"/>
            <a:ext cx="728964" cy="2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8" tIns="26788" rIns="26788" bIns="26788" anchor="ctr">
            <a:spAutoFit/>
          </a:bodyPr>
          <a:lstStyle>
            <a:lvl1pPr>
              <a:defRPr sz="2800" i="1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476" b="1" dirty="0">
                <a:solidFill>
                  <a:schemeClr val="bg1"/>
                </a:solidFill>
              </a:rPr>
              <a:t>Nov ’12</a:t>
            </a:r>
          </a:p>
        </p:txBody>
      </p:sp>
      <p:sp>
        <p:nvSpPr>
          <p:cNvPr id="243" name="Shape 243"/>
          <p:cNvSpPr/>
          <p:nvPr/>
        </p:nvSpPr>
        <p:spPr>
          <a:xfrm>
            <a:off x="3347078" y="2129775"/>
            <a:ext cx="696904" cy="2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8" tIns="26788" rIns="26788" bIns="26788" anchor="ctr">
            <a:spAutoFit/>
          </a:bodyPr>
          <a:lstStyle>
            <a:lvl1pPr>
              <a:defRPr sz="2800" i="1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476" b="1" dirty="0">
                <a:solidFill>
                  <a:schemeClr val="bg1"/>
                </a:solidFill>
              </a:rPr>
              <a:t>Apr ‘13</a:t>
            </a:r>
          </a:p>
        </p:txBody>
      </p:sp>
      <p:sp>
        <p:nvSpPr>
          <p:cNvPr id="244" name="Shape 244"/>
          <p:cNvSpPr/>
          <p:nvPr/>
        </p:nvSpPr>
        <p:spPr>
          <a:xfrm>
            <a:off x="5033669" y="2129775"/>
            <a:ext cx="708124" cy="2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8" tIns="26788" rIns="26788" bIns="26788" anchor="ctr">
            <a:spAutoFit/>
          </a:bodyPr>
          <a:lstStyle>
            <a:lvl1pPr>
              <a:defRPr sz="2800" i="1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476" b="1" dirty="0">
                <a:solidFill>
                  <a:schemeClr val="bg1"/>
                </a:solidFill>
              </a:rPr>
              <a:t>Feb ‘15</a:t>
            </a:r>
          </a:p>
        </p:txBody>
      </p:sp>
      <p:sp>
        <p:nvSpPr>
          <p:cNvPr id="245" name="Shape 245"/>
          <p:cNvSpPr/>
          <p:nvPr/>
        </p:nvSpPr>
        <p:spPr>
          <a:xfrm>
            <a:off x="5890188" y="2129775"/>
            <a:ext cx="687286" cy="2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8" tIns="26788" rIns="26788" bIns="26788" anchor="ctr">
            <a:spAutoFit/>
          </a:bodyPr>
          <a:lstStyle>
            <a:lvl1pPr>
              <a:defRPr sz="2800" i="1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476" b="1" dirty="0">
                <a:solidFill>
                  <a:schemeClr val="bg1"/>
                </a:solidFill>
              </a:rPr>
              <a:t>Oct ‘15</a:t>
            </a:r>
          </a:p>
        </p:txBody>
      </p:sp>
      <p:sp>
        <p:nvSpPr>
          <p:cNvPr id="246" name="Shape 246"/>
          <p:cNvSpPr/>
          <p:nvPr/>
        </p:nvSpPr>
        <p:spPr>
          <a:xfrm>
            <a:off x="6725871" y="2129775"/>
            <a:ext cx="708125" cy="2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8" tIns="26788" rIns="26788" bIns="26788" anchor="ctr">
            <a:spAutoFit/>
          </a:bodyPr>
          <a:lstStyle>
            <a:lvl1pPr>
              <a:defRPr sz="2800" i="1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476" b="1" dirty="0">
                <a:solidFill>
                  <a:schemeClr val="bg1"/>
                </a:solidFill>
              </a:rPr>
              <a:t>Mar ‘16</a:t>
            </a:r>
          </a:p>
        </p:txBody>
      </p:sp>
      <p:sp>
        <p:nvSpPr>
          <p:cNvPr id="247" name="Shape 247"/>
          <p:cNvSpPr/>
          <p:nvPr/>
        </p:nvSpPr>
        <p:spPr>
          <a:xfrm>
            <a:off x="7571970" y="2129775"/>
            <a:ext cx="708125" cy="2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8" tIns="26788" rIns="26788" bIns="26788" anchor="ctr">
            <a:spAutoFit/>
          </a:bodyPr>
          <a:lstStyle>
            <a:lvl1pPr>
              <a:defRPr sz="2800" i="1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476" b="1" dirty="0">
                <a:solidFill>
                  <a:schemeClr val="bg1"/>
                </a:solidFill>
              </a:rPr>
              <a:t>Jun ‘16</a:t>
            </a:r>
          </a:p>
        </p:txBody>
      </p:sp>
      <p:sp>
        <p:nvSpPr>
          <p:cNvPr id="248" name="Shape 248"/>
          <p:cNvSpPr/>
          <p:nvPr/>
        </p:nvSpPr>
        <p:spPr>
          <a:xfrm>
            <a:off x="8430583" y="2129775"/>
            <a:ext cx="683101" cy="2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6788" tIns="26788" rIns="26788" bIns="26788" anchor="ctr">
            <a:spAutoFit/>
          </a:bodyPr>
          <a:lstStyle>
            <a:lvl1pPr algn="l">
              <a:defRPr sz="2800" i="1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476" b="1" dirty="0">
                <a:solidFill>
                  <a:schemeClr val="bg1"/>
                </a:solidFill>
              </a:rPr>
              <a:t>’</a:t>
            </a:r>
            <a:r>
              <a:rPr sz="1476" b="1" dirty="0" smtClean="0">
                <a:solidFill>
                  <a:schemeClr val="bg1"/>
                </a:solidFill>
              </a:rPr>
              <a:t>1</a:t>
            </a:r>
            <a:r>
              <a:rPr lang="en-US" sz="1476" b="1" dirty="0" smtClean="0">
                <a:solidFill>
                  <a:schemeClr val="bg1"/>
                </a:solidFill>
              </a:rPr>
              <a:t>8</a:t>
            </a:r>
            <a:r>
              <a:rPr sz="1476" b="1" dirty="0" smtClean="0">
                <a:solidFill>
                  <a:schemeClr val="bg1"/>
                </a:solidFill>
              </a:rPr>
              <a:t> </a:t>
            </a:r>
            <a:r>
              <a:rPr sz="1476" b="1" dirty="0">
                <a:solidFill>
                  <a:schemeClr val="bg1"/>
                </a:solidFill>
              </a:rPr>
              <a:t>–     </a:t>
            </a:r>
          </a:p>
        </p:txBody>
      </p:sp>
      <p:sp>
        <p:nvSpPr>
          <p:cNvPr id="249" name="Shape 249"/>
          <p:cNvSpPr/>
          <p:nvPr/>
        </p:nvSpPr>
        <p:spPr>
          <a:xfrm flipV="1">
            <a:off x="2956583" y="1098396"/>
            <a:ext cx="1" cy="80364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26788" tIns="26788" rIns="26788" bIns="26788" anchor="ctr"/>
          <a:lstStyle/>
          <a:p>
            <a:pPr>
              <a:defRPr sz="2400"/>
            </a:pPr>
            <a:endParaRPr sz="1266" dirty="0"/>
          </a:p>
        </p:txBody>
      </p:sp>
      <p:sp>
        <p:nvSpPr>
          <p:cNvPr id="250" name="Shape 250"/>
          <p:cNvSpPr/>
          <p:nvPr/>
        </p:nvSpPr>
        <p:spPr>
          <a:xfrm flipV="1">
            <a:off x="3695530" y="2638719"/>
            <a:ext cx="1" cy="110030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26788" tIns="26788" rIns="26788" bIns="26788" anchor="ctr"/>
          <a:lstStyle/>
          <a:p>
            <a:pPr>
              <a:defRPr sz="2400"/>
            </a:pPr>
            <a:endParaRPr sz="1266" dirty="0"/>
          </a:p>
        </p:txBody>
      </p:sp>
      <p:sp>
        <p:nvSpPr>
          <p:cNvPr id="251" name="Shape 251"/>
          <p:cNvSpPr/>
          <p:nvPr/>
        </p:nvSpPr>
        <p:spPr>
          <a:xfrm flipV="1">
            <a:off x="4541630" y="1627463"/>
            <a:ext cx="1" cy="27458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26788" tIns="26788" rIns="26788" bIns="26788" anchor="ctr"/>
          <a:lstStyle/>
          <a:p>
            <a:pPr>
              <a:defRPr sz="2400"/>
            </a:pPr>
            <a:endParaRPr sz="1266" dirty="0"/>
          </a:p>
        </p:txBody>
      </p:sp>
      <p:sp>
        <p:nvSpPr>
          <p:cNvPr id="252" name="Shape 252"/>
          <p:cNvSpPr/>
          <p:nvPr/>
        </p:nvSpPr>
        <p:spPr>
          <a:xfrm flipV="1">
            <a:off x="5387731" y="2638719"/>
            <a:ext cx="1" cy="110030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26788" tIns="26788" rIns="26788" bIns="26788" anchor="ctr"/>
          <a:lstStyle/>
          <a:p>
            <a:pPr>
              <a:defRPr sz="2400"/>
            </a:pPr>
            <a:endParaRPr sz="1266" dirty="0"/>
          </a:p>
        </p:txBody>
      </p:sp>
      <p:sp>
        <p:nvSpPr>
          <p:cNvPr id="253" name="Shape 253"/>
          <p:cNvSpPr/>
          <p:nvPr/>
        </p:nvSpPr>
        <p:spPr>
          <a:xfrm flipV="1">
            <a:off x="6233831" y="1098396"/>
            <a:ext cx="1" cy="803648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26788" tIns="26788" rIns="26788" bIns="26788" anchor="ctr"/>
          <a:lstStyle/>
          <a:p>
            <a:pPr>
              <a:defRPr sz="2400"/>
            </a:pPr>
            <a:endParaRPr sz="1266" dirty="0"/>
          </a:p>
        </p:txBody>
      </p:sp>
      <p:sp>
        <p:nvSpPr>
          <p:cNvPr id="254" name="Shape 254"/>
          <p:cNvSpPr/>
          <p:nvPr/>
        </p:nvSpPr>
        <p:spPr>
          <a:xfrm>
            <a:off x="4177148" y="2129775"/>
            <a:ext cx="728964" cy="281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6788" tIns="26788" rIns="26788" bIns="26788" anchor="ctr">
            <a:spAutoFit/>
          </a:bodyPr>
          <a:lstStyle>
            <a:lvl1pPr>
              <a:defRPr sz="2800" i="1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r>
              <a:rPr sz="1476" b="1" dirty="0">
                <a:solidFill>
                  <a:schemeClr val="bg1"/>
                </a:solidFill>
              </a:rPr>
              <a:t>Nov ‘14</a:t>
            </a:r>
          </a:p>
        </p:txBody>
      </p:sp>
      <p:sp>
        <p:nvSpPr>
          <p:cNvPr id="255" name="Shape 255"/>
          <p:cNvSpPr/>
          <p:nvPr/>
        </p:nvSpPr>
        <p:spPr>
          <a:xfrm flipV="1">
            <a:off x="8651586" y="2638719"/>
            <a:ext cx="1" cy="110030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26788" tIns="26788" rIns="26788" bIns="26788" anchor="ctr"/>
          <a:lstStyle/>
          <a:p>
            <a:pPr>
              <a:defRPr sz="2400"/>
            </a:pPr>
            <a:endParaRPr sz="1266" dirty="0"/>
          </a:p>
        </p:txBody>
      </p:sp>
      <p:pic>
        <p:nvPicPr>
          <p:cNvPr id="256" name="pasted-image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15" y="3579605"/>
            <a:ext cx="1029434" cy="1029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asted-image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18" y="462949"/>
            <a:ext cx="1635284" cy="457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asted-image.tif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92" y="846265"/>
            <a:ext cx="1402278" cy="643961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 flipV="1">
            <a:off x="8050890" y="1627463"/>
            <a:ext cx="1" cy="27458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26788" tIns="26788" rIns="26788" bIns="26788" anchor="ctr"/>
          <a:lstStyle/>
          <a:p>
            <a:pPr>
              <a:defRPr sz="2400"/>
            </a:pPr>
            <a:endParaRPr sz="1266" dirty="0"/>
          </a:p>
        </p:txBody>
      </p:sp>
      <p:sp>
        <p:nvSpPr>
          <p:cNvPr id="261" name="Shape 261"/>
          <p:cNvSpPr/>
          <p:nvPr/>
        </p:nvSpPr>
        <p:spPr>
          <a:xfrm flipV="1">
            <a:off x="7079932" y="2638719"/>
            <a:ext cx="1" cy="1100307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26788" tIns="26788" rIns="26788" bIns="26788" anchor="ctr"/>
          <a:lstStyle/>
          <a:p>
            <a:pPr>
              <a:defRPr sz="2400"/>
            </a:pPr>
            <a:endParaRPr sz="1266" dirty="0"/>
          </a:p>
        </p:txBody>
      </p:sp>
      <p:pic>
        <p:nvPicPr>
          <p:cNvPr id="262" name="pasted-imag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44" y="3760264"/>
            <a:ext cx="1539375" cy="668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tif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06" y="157511"/>
            <a:ext cx="798154" cy="803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asted-image.tif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25" y="3772405"/>
            <a:ext cx="1303009" cy="6079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asted-image.tif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27" y="477242"/>
            <a:ext cx="766814" cy="7668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asted-image.tif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418" y="3876263"/>
            <a:ext cx="975808" cy="954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asted-image.tiff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014" y="93835"/>
            <a:ext cx="547039" cy="547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asted-image.tiff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466" y="1082076"/>
            <a:ext cx="686342" cy="60797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30"/>
          <p:cNvSpPr txBox="1"/>
          <p:nvPr/>
        </p:nvSpPr>
        <p:spPr>
          <a:xfrm>
            <a:off x="0" y="1275606"/>
            <a:ext cx="2411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Highly amenable to </a:t>
            </a:r>
          </a:p>
          <a:p>
            <a:pPr algn="ctr"/>
            <a:r>
              <a:rPr lang="en-US" sz="2400" b="1" i="1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Crowdsourced</a:t>
            </a:r>
            <a:r>
              <a:rPr lang="en-US" sz="2400" b="1" i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venir Light"/>
                <a:cs typeface="Avenir Light"/>
              </a:rPr>
              <a:t>, Open Educational Initiatives</a:t>
            </a:r>
            <a:endParaRPr 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63180917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8" y="0"/>
            <a:ext cx="9149718" cy="5143500"/>
          </a:xfrm>
          <a:prstGeom prst="rect">
            <a:avLst/>
          </a:prstGeom>
        </p:spPr>
      </p:pic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00704" y="-92545"/>
            <a:ext cx="81427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 smtClean="0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“Breaking Good</a:t>
            </a:r>
            <a:r>
              <a:rPr lang="en-US" sz="3600" dirty="0" smtClean="0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”: </a:t>
            </a:r>
            <a:r>
              <a:rPr lang="en-US" sz="3600" dirty="0" err="1" smtClean="0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Crowdsourced</a:t>
            </a:r>
            <a:r>
              <a:rPr lang="en-US" sz="3600" dirty="0" smtClean="0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 Synthesis</a:t>
            </a:r>
            <a:endParaRPr lang="en-US" sz="3600" dirty="0">
              <a:solidFill>
                <a:srgbClr val="C0504D">
                  <a:lumMod val="50000"/>
                </a:srgbClr>
              </a:solidFill>
              <a:effectLst>
                <a:glow rad="101600">
                  <a:prstClr val="white">
                    <a:alpha val="75000"/>
                  </a:prstClr>
                </a:glow>
              </a:effectLst>
              <a:latin typeface="Calibri"/>
            </a:endParaRPr>
          </a:p>
        </p:txBody>
      </p:sp>
      <p:pic>
        <p:nvPicPr>
          <p:cNvPr id="3" name="Picture 2" descr="Screen Shot 2017-05-03 at 12.24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" y="889279"/>
            <a:ext cx="4999222" cy="890384"/>
          </a:xfrm>
          <a:prstGeom prst="rect">
            <a:avLst/>
          </a:prstGeom>
        </p:spPr>
      </p:pic>
      <p:pic>
        <p:nvPicPr>
          <p:cNvPr id="6" name="Picture 5" descr="Screen Shot 2017-05-03 at 12.24.24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" y="1779664"/>
            <a:ext cx="5327299" cy="2880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74" y="699544"/>
            <a:ext cx="4155926" cy="4155926"/>
          </a:xfrm>
          <a:prstGeom prst="rect">
            <a:avLst/>
          </a:prstGeom>
          <a:effectLst>
            <a:glow rad="101600">
              <a:schemeClr val="accent2">
                <a:lumMod val="75000"/>
                <a:alpha val="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06639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580416" y="-92545"/>
            <a:ext cx="598327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4000" dirty="0" smtClean="0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Easy to Clone </a:t>
            </a:r>
            <a:r>
              <a:rPr lang="en-US" sz="4000" dirty="0" smtClean="0">
                <a:solidFill>
                  <a:srgbClr val="C0504D">
                    <a:lumMod val="50000"/>
                  </a:srgbClr>
                </a:solidFill>
                <a:effectLst>
                  <a:glow rad="101600">
                    <a:prstClr val="white">
                      <a:alpha val="75000"/>
                    </a:prstClr>
                  </a:glow>
                </a:effectLst>
                <a:latin typeface="Calibri"/>
              </a:rPr>
              <a:t>this Approach</a:t>
            </a:r>
            <a:endParaRPr lang="en-US" sz="4000" dirty="0">
              <a:solidFill>
                <a:srgbClr val="C0504D">
                  <a:lumMod val="50000"/>
                </a:srgbClr>
              </a:solidFill>
              <a:effectLst>
                <a:glow rad="101600">
                  <a:prstClr val="white">
                    <a:alpha val="75000"/>
                  </a:prstClr>
                </a:glow>
              </a:effectLst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87793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1" name="Picture 10" descr="ostb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987574"/>
            <a:ext cx="1317750" cy="1193862"/>
          </a:xfrm>
          <a:prstGeom prst="rect">
            <a:avLst/>
          </a:prstGeom>
        </p:spPr>
      </p:pic>
      <p:pic>
        <p:nvPicPr>
          <p:cNvPr id="13" name="Picture 12" descr="DNDi_Infographic_MycetOS_FinalDraft_vertical_we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667514"/>
            <a:ext cx="2613459" cy="40644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44008" y="2355726"/>
            <a:ext cx="3207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Open Source Tuberculosis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568" y="4743390"/>
            <a:ext cx="2950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Open Source </a:t>
            </a:r>
            <a:r>
              <a:rPr lang="en-US" sz="2000" dirty="0" err="1" smtClean="0">
                <a:solidFill>
                  <a:schemeClr val="bg1"/>
                </a:solidFill>
              </a:rPr>
              <a:t>Mycetoma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99992" y="2931790"/>
            <a:ext cx="3928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Open Source </a:t>
            </a:r>
            <a:r>
              <a:rPr lang="mr-IN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Antibacterials</a:t>
            </a:r>
            <a:r>
              <a:rPr lang="mr-IN" sz="2000" dirty="0" smtClean="0">
                <a:solidFill>
                  <a:schemeClr val="bg1"/>
                </a:solidFill>
              </a:rPr>
              <a:t>…</a:t>
            </a:r>
            <a:r>
              <a:rPr lang="en-US" sz="2000" dirty="0" smtClean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4208" y="3939902"/>
            <a:ext cx="2105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Interested?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 Matthew Todd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@</a:t>
            </a:r>
            <a:r>
              <a:rPr lang="en-US" dirty="0" err="1" smtClean="0">
                <a:solidFill>
                  <a:schemeClr val="bg1"/>
                </a:solidFill>
              </a:rPr>
              <a:t>mattoddchem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Iguazu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579862"/>
            <a:ext cx="126856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4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56852</TotalTime>
  <Words>219</Words>
  <Application>Microsoft Macintosh PowerPoint</Application>
  <PresentationFormat>On-screen Show (16:9)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Wordy Wizard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Matthew Todd</dc:creator>
  <cp:lastModifiedBy>Matthew Todd</cp:lastModifiedBy>
  <cp:revision>602</cp:revision>
  <dcterms:created xsi:type="dcterms:W3CDTF">2013-05-11T13:19:18Z</dcterms:created>
  <dcterms:modified xsi:type="dcterms:W3CDTF">2018-11-12T16:32:35Z</dcterms:modified>
</cp:coreProperties>
</file>