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42"/>
  </p:notesMasterIdLst>
  <p:sldIdLst>
    <p:sldId id="256" r:id="rId2"/>
    <p:sldId id="315" r:id="rId3"/>
    <p:sldId id="334" r:id="rId4"/>
    <p:sldId id="333" r:id="rId5"/>
    <p:sldId id="287" r:id="rId6"/>
    <p:sldId id="335" r:id="rId7"/>
    <p:sldId id="336" r:id="rId8"/>
    <p:sldId id="341" r:id="rId9"/>
    <p:sldId id="338" r:id="rId10"/>
    <p:sldId id="339" r:id="rId11"/>
    <p:sldId id="337" r:id="rId12"/>
    <p:sldId id="340" r:id="rId13"/>
    <p:sldId id="342" r:id="rId14"/>
    <p:sldId id="343" r:id="rId15"/>
    <p:sldId id="344" r:id="rId16"/>
    <p:sldId id="345" r:id="rId17"/>
    <p:sldId id="346" r:id="rId18"/>
    <p:sldId id="370" r:id="rId19"/>
    <p:sldId id="347" r:id="rId20"/>
    <p:sldId id="351" r:id="rId21"/>
    <p:sldId id="348" r:id="rId22"/>
    <p:sldId id="352" r:id="rId23"/>
    <p:sldId id="349" r:id="rId24"/>
    <p:sldId id="350" r:id="rId25"/>
    <p:sldId id="353" r:id="rId26"/>
    <p:sldId id="354" r:id="rId27"/>
    <p:sldId id="355" r:id="rId28"/>
    <p:sldId id="356" r:id="rId29"/>
    <p:sldId id="357" r:id="rId30"/>
    <p:sldId id="358" r:id="rId31"/>
    <p:sldId id="363" r:id="rId32"/>
    <p:sldId id="362" r:id="rId33"/>
    <p:sldId id="361" r:id="rId34"/>
    <p:sldId id="360" r:id="rId35"/>
    <p:sldId id="359" r:id="rId36"/>
    <p:sldId id="364" r:id="rId37"/>
    <p:sldId id="365" r:id="rId38"/>
    <p:sldId id="366" r:id="rId39"/>
    <p:sldId id="367" r:id="rId40"/>
    <p:sldId id="368" r:id="rId41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6600"/>
    <a:srgbClr val="FF9933"/>
    <a:srgbClr val="CC00FF"/>
    <a:srgbClr val="FF0000"/>
    <a:srgbClr val="E5F77B"/>
    <a:srgbClr val="000066"/>
    <a:srgbClr val="F3F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78" autoAdjust="0"/>
  </p:normalViewPr>
  <p:slideViewPr>
    <p:cSldViewPr>
      <p:cViewPr varScale="1">
        <p:scale>
          <a:sx n="71" d="100"/>
          <a:sy n="71" d="100"/>
        </p:scale>
        <p:origin x="-19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BD0879-3F93-4E01-B7D9-5708CF81F1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54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2B680-A388-44E0-AB2F-B2115F35953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8100" cy="3838575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32163D-8912-48DB-89D5-319A2CFC861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4C8D-98D6-41D9-9269-74E14F1F09C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BDDE27E-0913-4B16-A4BE-E2C1C26F93F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F9B4DF-D9D7-48CA-839E-EC80203F9ED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615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0DD511-AF82-43A2-9932-2D962F73DF6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5E647A5-AC95-4E52-93FD-2FE15E67C9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TW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1E29564-84AE-4FBC-820D-F4FC9C6F1C99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TW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3F12D11-66E6-4243-BF24-CB46B6673251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TW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33CF86-1D76-4FAD-859B-961834E81AD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FBCEB5-D1CB-46D3-9118-7EF250DFB82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7AB6AB-A678-4BAA-A079-16E6337B0C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TW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5325AE-7617-4259-9048-3FB2730196F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TW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75D2D6-392B-4BFB-9B69-99A1D255C07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8663" y="1916832"/>
            <a:ext cx="6386685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数据结构</a:t>
            </a:r>
            <a:r>
              <a:rPr lang="en-US" altLang="zh-CN" sz="8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—</a:t>
            </a:r>
            <a:r>
              <a:rPr lang="zh-CN" altLang="en-US" sz="8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树</a:t>
            </a:r>
            <a:endParaRPr lang="zh-CN" altLang="en-US" sz="8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5993" y="522920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廖荣辉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-</a:t>
            </a:r>
            <a:r>
              <a:rPr lang="zh-CN" altLang="en-US" dirty="0"/>
              <a:t>满二叉树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定义：深度为 </a:t>
            </a:r>
            <a:r>
              <a:rPr lang="en-US" altLang="zh-CN" dirty="0"/>
              <a:t>k </a:t>
            </a:r>
            <a:r>
              <a:rPr lang="zh-CN" altLang="en-US" dirty="0"/>
              <a:t>且有 </a:t>
            </a:r>
            <a:r>
              <a:rPr lang="en-US" altLang="zh-CN" dirty="0"/>
              <a:t>2^k-1 </a:t>
            </a:r>
            <a:r>
              <a:rPr lang="zh-CN" altLang="en-US" dirty="0"/>
              <a:t>个结点的二叉树为满二叉树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7"/>
            <a:ext cx="30099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66627"/>
            <a:ext cx="33909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49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-</a:t>
            </a:r>
            <a:r>
              <a:rPr lang="zh-CN" altLang="en-US" dirty="0"/>
              <a:t>完全二叉树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定义：深度为</a:t>
            </a:r>
            <a:r>
              <a:rPr lang="en-US" altLang="zh-CN" dirty="0"/>
              <a:t>k,</a:t>
            </a: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个结点的二叉树，当且仅当其每一个结点都与深度为</a:t>
            </a:r>
            <a:r>
              <a:rPr lang="en-US" altLang="zh-CN" dirty="0"/>
              <a:t>k</a:t>
            </a:r>
            <a:r>
              <a:rPr lang="zh-CN" altLang="en-US" dirty="0"/>
              <a:t>的满二叉树中编号从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的结点一一对应时，称为完全二叉树</a:t>
            </a:r>
            <a:endParaRPr lang="en-US" altLang="zh-CN" dirty="0"/>
          </a:p>
          <a:p>
            <a:r>
              <a:rPr lang="zh-CN" altLang="en-US" dirty="0"/>
              <a:t>性质：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具有</a:t>
            </a:r>
            <a:r>
              <a:rPr lang="en-US" altLang="zh-CN" dirty="0"/>
              <a:t>n</a:t>
            </a:r>
            <a:r>
              <a:rPr lang="zh-CN" altLang="en-US" dirty="0"/>
              <a:t>个结点的完全二叉树的深度为</a:t>
            </a:r>
            <a:r>
              <a:rPr lang="en-US" altLang="zh-CN" dirty="0"/>
              <a:t>[log2 n]+1.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n</a:t>
            </a:r>
            <a:r>
              <a:rPr lang="zh-CN" altLang="en-US" dirty="0"/>
              <a:t>个结点的完全二叉树，进行编号，若</a:t>
            </a:r>
            <a:r>
              <a:rPr lang="en-US" altLang="zh-CN" dirty="0" err="1"/>
              <a:t>i</a:t>
            </a:r>
            <a:r>
              <a:rPr lang="en-US" altLang="zh-CN" dirty="0"/>
              <a:t>=1,</a:t>
            </a:r>
            <a:r>
              <a:rPr lang="zh-CN" altLang="en-US" dirty="0"/>
              <a:t>则结点</a:t>
            </a:r>
            <a:r>
              <a:rPr lang="en-US" altLang="zh-CN" dirty="0" err="1"/>
              <a:t>i</a:t>
            </a:r>
            <a:r>
              <a:rPr lang="zh-CN" altLang="en-US" dirty="0"/>
              <a:t>是根结点，若</a:t>
            </a:r>
            <a:r>
              <a:rPr lang="en-US" altLang="zh-CN" dirty="0" err="1"/>
              <a:t>i</a:t>
            </a:r>
            <a:r>
              <a:rPr lang="en-US" altLang="zh-CN" dirty="0"/>
              <a:t>&gt;1,</a:t>
            </a:r>
            <a:r>
              <a:rPr lang="zh-CN" altLang="en-US" dirty="0"/>
              <a:t>则其双亲结点标号为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/2]</a:t>
            </a:r>
            <a:r>
              <a:rPr lang="zh-CN" altLang="en-US" dirty="0"/>
              <a:t>，如果</a:t>
            </a:r>
            <a:r>
              <a:rPr lang="en-US" altLang="zh-CN" dirty="0"/>
              <a:t>2i&gt;n,</a:t>
            </a:r>
            <a:r>
              <a:rPr lang="zh-CN" altLang="en-US" dirty="0"/>
              <a:t>则结点</a:t>
            </a:r>
            <a:r>
              <a:rPr lang="en-US" altLang="zh-CN" dirty="0" err="1"/>
              <a:t>i</a:t>
            </a:r>
            <a:r>
              <a:rPr lang="zh-CN" altLang="en-US" dirty="0"/>
              <a:t>无左孩子，否则其左孩子为</a:t>
            </a:r>
            <a:r>
              <a:rPr lang="en-US" altLang="zh-CN" dirty="0"/>
              <a:t>2i. </a:t>
            </a:r>
            <a:r>
              <a:rPr lang="zh-CN" altLang="en-US" dirty="0"/>
              <a:t>如果</a:t>
            </a:r>
            <a:r>
              <a:rPr lang="en-US" altLang="zh-CN" dirty="0"/>
              <a:t>2i+1&gt;n,</a:t>
            </a:r>
            <a:r>
              <a:rPr lang="zh-CN" altLang="en-US" dirty="0"/>
              <a:t>则结点</a:t>
            </a:r>
            <a:r>
              <a:rPr lang="en-US" altLang="zh-CN" dirty="0" err="1"/>
              <a:t>i</a:t>
            </a:r>
            <a:r>
              <a:rPr lang="zh-CN" altLang="en-US" dirty="0"/>
              <a:t>无右孩子，否则结点右孩子为</a:t>
            </a:r>
            <a:r>
              <a:rPr lang="en-US" altLang="zh-CN" dirty="0"/>
              <a:t>2i+1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85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—</a:t>
            </a:r>
            <a:r>
              <a:rPr lang="zh-CN" altLang="en-US" dirty="0"/>
              <a:t>完全二叉树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37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-</a:t>
            </a:r>
            <a:r>
              <a:rPr lang="zh-CN" altLang="en-US" dirty="0"/>
              <a:t>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顺序存储结构</a:t>
            </a:r>
            <a:r>
              <a:rPr lang="en-US" altLang="zh-CN" dirty="0"/>
              <a:t>—</a:t>
            </a:r>
            <a:r>
              <a:rPr lang="zh-CN" altLang="en-US" dirty="0"/>
              <a:t>适用于完全二叉树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 descr="D:\文件（E）\Repository\Data-Structure\Image\完全二叉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46585"/>
            <a:ext cx="3200400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文件（E）\Repository\Data-Structure\Image\完全二叉树存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52" y="4760811"/>
            <a:ext cx="4181475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25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文件（E）\Repository\Data-Structure\Image\二叉树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4176464" cy="404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文件（E）\Repository\Data-Structure\Image\二叉树的顺序存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43" y="5187699"/>
            <a:ext cx="715611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0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-</a:t>
            </a:r>
            <a:r>
              <a:rPr lang="zh-CN" altLang="en-US" dirty="0"/>
              <a:t>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链式存储结构</a:t>
            </a:r>
            <a:r>
              <a:rPr lang="en-US" altLang="zh-CN" dirty="0"/>
              <a:t>—</a:t>
            </a:r>
            <a:r>
              <a:rPr lang="zh-CN" altLang="en-US" dirty="0"/>
              <a:t>二叉链表结构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性质：有</a:t>
            </a:r>
            <a:r>
              <a:rPr lang="en-US" altLang="zh-CN" dirty="0"/>
              <a:t>n</a:t>
            </a:r>
            <a:r>
              <a:rPr lang="zh-CN" altLang="en-US" dirty="0"/>
              <a:t>个节点的二叉链表中必定存在</a:t>
            </a:r>
            <a:r>
              <a:rPr lang="en-US" altLang="zh-CN" dirty="0"/>
              <a:t>n+1</a:t>
            </a:r>
            <a:r>
              <a:rPr lang="zh-CN" altLang="en-US" dirty="0"/>
              <a:t>个空链域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2" name="Picture 2" descr="D:\文件（E）\Repository\Data-Structure\Image\二叉链表表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708920"/>
            <a:ext cx="676373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文件（E）\Repository\Data-Structure\Image\二叉链表存储结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5876700"/>
            <a:ext cx="4480247" cy="7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43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-</a:t>
            </a:r>
            <a:r>
              <a:rPr lang="zh-CN" altLang="en-US" dirty="0"/>
              <a:t>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495800"/>
          </a:xfrm>
        </p:spPr>
        <p:txBody>
          <a:bodyPr/>
          <a:lstStyle/>
          <a:p>
            <a:r>
              <a:rPr lang="zh-CN" altLang="en-US" dirty="0"/>
              <a:t>链式存储结构</a:t>
            </a:r>
            <a:r>
              <a:rPr lang="en-US" altLang="zh-CN" dirty="0"/>
              <a:t>—</a:t>
            </a:r>
            <a:r>
              <a:rPr lang="zh-CN" altLang="en-US" dirty="0"/>
              <a:t>三叉链表结构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在二叉链表节点中增加一个指向双亲的指针，就构成三叉链表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11266" name="Picture 2" descr="D:\文件（E）\Repository\Data-Structure\Image\三叉链表表示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79204"/>
            <a:ext cx="6768752" cy="31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文件（E）\Repository\Data-Structure\Image\三叉链表存储结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805263"/>
            <a:ext cx="5688632" cy="76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3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-</a:t>
            </a:r>
            <a:r>
              <a:rPr lang="zh-CN" altLang="en-US" dirty="0"/>
              <a:t>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链式存储结构</a:t>
            </a:r>
            <a:r>
              <a:rPr lang="en-US" altLang="zh-CN" dirty="0"/>
              <a:t>—</a:t>
            </a:r>
            <a:r>
              <a:rPr lang="zh-CN" altLang="en-US" dirty="0"/>
              <a:t>线索链表结构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2290" name="Picture 2" descr="D:\文件（E）\Repository\Data-Structure\Image\线索链表存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691356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93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1" t="26000" r="61700" b="18334"/>
          <a:stretch/>
        </p:blipFill>
        <p:spPr bwMode="auto">
          <a:xfrm>
            <a:off x="0" y="-12264"/>
            <a:ext cx="9144000" cy="687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09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-</a:t>
            </a:r>
            <a:r>
              <a:rPr lang="zh-CN" altLang="en-US" dirty="0"/>
              <a:t>遍历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先序遍历：根</a:t>
            </a:r>
            <a:r>
              <a:rPr lang="en-US" altLang="zh-CN" dirty="0"/>
              <a:t>-</a:t>
            </a:r>
            <a:r>
              <a:rPr lang="zh-CN" altLang="en-US" dirty="0"/>
              <a:t>左</a:t>
            </a:r>
            <a:r>
              <a:rPr lang="en-US" altLang="zh-CN" dirty="0"/>
              <a:t>-</a:t>
            </a:r>
            <a:r>
              <a:rPr lang="zh-CN" altLang="en-US" dirty="0"/>
              <a:t>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-+a*b-cd/</a:t>
            </a:r>
            <a:r>
              <a:rPr lang="en-US" altLang="zh-CN" dirty="0" err="1"/>
              <a:t>ef</a:t>
            </a:r>
            <a:endParaRPr lang="en-US" altLang="zh-CN" dirty="0"/>
          </a:p>
          <a:p>
            <a:r>
              <a:rPr lang="zh-CN" altLang="en-US" dirty="0"/>
              <a:t>中序遍历：左</a:t>
            </a:r>
            <a:r>
              <a:rPr lang="en-US" altLang="zh-CN" dirty="0"/>
              <a:t>-</a:t>
            </a:r>
            <a:r>
              <a:rPr lang="zh-CN" altLang="en-US" dirty="0"/>
              <a:t>根</a:t>
            </a:r>
            <a:r>
              <a:rPr lang="en-US" altLang="zh-CN" dirty="0"/>
              <a:t>-</a:t>
            </a:r>
            <a:r>
              <a:rPr lang="zh-CN" altLang="en-US" dirty="0"/>
              <a:t>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a+b</a:t>
            </a:r>
            <a:r>
              <a:rPr lang="en-US" altLang="zh-CN" dirty="0"/>
              <a:t>*c-d-e/f</a:t>
            </a:r>
          </a:p>
          <a:p>
            <a:r>
              <a:rPr lang="zh-CN" altLang="en-US" dirty="0"/>
              <a:t>后序遍历：左</a:t>
            </a:r>
            <a:r>
              <a:rPr lang="en-US" altLang="zh-CN" dirty="0"/>
              <a:t>-</a:t>
            </a:r>
            <a:r>
              <a:rPr lang="zh-CN" altLang="en-US" dirty="0"/>
              <a:t>右</a:t>
            </a:r>
            <a:r>
              <a:rPr lang="en-US" altLang="zh-CN" dirty="0"/>
              <a:t>-</a:t>
            </a:r>
            <a:r>
              <a:rPr lang="zh-CN" altLang="en-US" dirty="0"/>
              <a:t>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abcd</a:t>
            </a:r>
            <a:r>
              <a:rPr lang="en-US" altLang="zh-CN" dirty="0"/>
              <a:t>-*+</a:t>
            </a:r>
            <a:r>
              <a:rPr lang="en-US" altLang="zh-CN" dirty="0" err="1"/>
              <a:t>ef</a:t>
            </a:r>
            <a:r>
              <a:rPr lang="en-US" altLang="zh-CN" dirty="0"/>
              <a:t>/-</a:t>
            </a:r>
            <a:endParaRPr lang="zh-CN" altLang="en-US" dirty="0"/>
          </a:p>
        </p:txBody>
      </p:sp>
      <p:pic>
        <p:nvPicPr>
          <p:cNvPr id="13314" name="Picture 2" descr="D:\文件（E）\Repository\Data-Structure\Image\imag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01619"/>
            <a:ext cx="399692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5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内容结构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98504" cy="4495800"/>
          </a:xfrm>
        </p:spPr>
        <p:txBody>
          <a:bodyPr/>
          <a:lstStyle/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树的基本知识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二叉树的基本知识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树的应用：</a:t>
            </a:r>
            <a:r>
              <a:rPr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kernel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</a:t>
            </a:r>
            <a:r>
              <a:rPr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DTS</a:t>
            </a:r>
            <a:r>
              <a:rPr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解析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937391-5C9B-4AF8-8741-DA68606D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</a:t>
            </a:r>
            <a:r>
              <a:rPr lang="en-US" altLang="zh-CN" dirty="0"/>
              <a:t>/</a:t>
            </a:r>
            <a:r>
              <a:rPr lang="zh-CN" altLang="en-US" dirty="0"/>
              <a:t>排序</a:t>
            </a:r>
            <a:r>
              <a:rPr lang="en-US" altLang="zh-CN" dirty="0"/>
              <a:t>/</a:t>
            </a:r>
            <a:r>
              <a:rPr lang="zh-CN" altLang="en-US" dirty="0"/>
              <a:t>查找树</a:t>
            </a:r>
          </a:p>
        </p:txBody>
      </p:sp>
      <p:pic>
        <p:nvPicPr>
          <p:cNvPr id="1026" name="Picture 2" descr="https://upload.wikimedia.org/wikipedia/commons/thumb/d/da/Binary_search_tree.svg/300px-Binary_search_tree.svg.png">
            <a:extLst>
              <a:ext uri="{FF2B5EF4-FFF2-40B4-BE49-F238E27FC236}">
                <a16:creationId xmlns="" xmlns:a16="http://schemas.microsoft.com/office/drawing/2014/main" id="{56E3C158-4F24-4AB3-8E60-86ABD7AC0F8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03" y="1200708"/>
            <a:ext cx="354279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41BE4F1-29AE-4846-BD71-418C7877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5" y="4203968"/>
            <a:ext cx="4622022" cy="2448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C24F5D4-C5BD-415D-9E65-BD59BC3CD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516832"/>
            <a:ext cx="4279139" cy="50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04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</a:t>
            </a:r>
            <a:r>
              <a:rPr lang="en-US" altLang="zh-CN" dirty="0"/>
              <a:t>/</a:t>
            </a:r>
            <a:r>
              <a:rPr lang="zh-CN" altLang="en-US" dirty="0"/>
              <a:t>排序</a:t>
            </a:r>
            <a:r>
              <a:rPr lang="en-US" altLang="zh-CN" dirty="0"/>
              <a:t>/</a:t>
            </a:r>
            <a:r>
              <a:rPr lang="zh-CN" altLang="en-US" dirty="0"/>
              <a:t>查找树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性质：</a:t>
            </a:r>
            <a:endParaRPr lang="en-US" altLang="zh-CN" dirty="0"/>
          </a:p>
          <a:p>
            <a:r>
              <a:rPr lang="zh-CN" altLang="en-US" dirty="0"/>
              <a:t>若它的左子树不空，则左子树上所有结点的值均小于它的根结点的值；</a:t>
            </a:r>
          </a:p>
          <a:p>
            <a:r>
              <a:rPr lang="zh-CN" altLang="en-US" dirty="0"/>
              <a:t>若它的右子树不空，则右子树上所有结点的值均大于它的根结点的值；</a:t>
            </a:r>
          </a:p>
          <a:p>
            <a:r>
              <a:rPr lang="zh-CN" altLang="en-US" dirty="0"/>
              <a:t>它的左、右子树也分别为二叉排序树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63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2cto.com/uploadfile/Collfiles/20161015/20161015092953846.jpg">
            <a:extLst>
              <a:ext uri="{FF2B5EF4-FFF2-40B4-BE49-F238E27FC236}">
                <a16:creationId xmlns="" xmlns:a16="http://schemas.microsoft.com/office/drawing/2014/main" id="{770A7D8B-110E-4BD6-972A-2F99F88C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064896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2cto.com/uploadfile/Collfiles/20161015/20161015092953847.jpg">
            <a:extLst>
              <a:ext uri="{FF2B5EF4-FFF2-40B4-BE49-F238E27FC236}">
                <a16:creationId xmlns="" xmlns:a16="http://schemas.microsoft.com/office/drawing/2014/main" id="{AAFF6837-FCE9-45D6-AF4C-6172177C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57" y="3380461"/>
            <a:ext cx="8064896" cy="289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3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二叉平衡树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226496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性质：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左右两棵子树的高度差不超过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左右两颗子树都是平衡二叉树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平衡算法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AVL</a:t>
            </a:r>
            <a:r>
              <a:rPr lang="zh-CN" altLang="en-US" dirty="0"/>
              <a:t>树：</a:t>
            </a:r>
            <a:r>
              <a:rPr lang="en-US" altLang="zh-CN" dirty="0"/>
              <a:t>windows</a:t>
            </a:r>
            <a:r>
              <a:rPr lang="zh-CN" altLang="en-US" dirty="0"/>
              <a:t>对进程地址空间的管理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红黑树：</a:t>
            </a:r>
            <a:r>
              <a:rPr lang="en-US" altLang="zh-CN" dirty="0"/>
              <a:t>set/map, </a:t>
            </a:r>
            <a:r>
              <a:rPr lang="en-US" altLang="zh-CN" dirty="0" err="1"/>
              <a:t>linux</a:t>
            </a:r>
            <a:r>
              <a:rPr lang="zh-CN" altLang="en-US" dirty="0"/>
              <a:t>虚拟内存管理</a:t>
            </a:r>
            <a:r>
              <a:rPr lang="en-US" altLang="zh-CN" dirty="0"/>
              <a:t>,</a:t>
            </a:r>
            <a:r>
              <a:rPr lang="en-US" altLang="zh-CN" dirty="0" err="1"/>
              <a:t>epoll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err="1"/>
              <a:t>Treap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伸展树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993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平衡树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树是一种特殊类型的二叉树，它的每个结点都保存一份额外的信息：结点的平衡因子。</a:t>
            </a:r>
            <a:endParaRPr lang="en-US" altLang="zh-CN" dirty="0"/>
          </a:p>
          <a:p>
            <a:r>
              <a:rPr lang="zh-CN" altLang="en-US" dirty="0"/>
              <a:t>结点的平衡因子 </a:t>
            </a:r>
            <a:r>
              <a:rPr lang="en-US" altLang="zh-CN" dirty="0"/>
              <a:t>= </a:t>
            </a:r>
            <a:r>
              <a:rPr lang="zh-CN" altLang="en-US" dirty="0"/>
              <a:t>左子树的高度 </a:t>
            </a:r>
            <a:r>
              <a:rPr lang="en-US" altLang="zh-CN" dirty="0"/>
              <a:t>- </a:t>
            </a:r>
            <a:r>
              <a:rPr lang="zh-CN" altLang="en-US" dirty="0"/>
              <a:t>右子树的高度</a:t>
            </a:r>
          </a:p>
          <a:p>
            <a:r>
              <a:rPr lang="zh-CN" altLang="en-US" dirty="0"/>
              <a:t>插入和删除操作都会导致</a:t>
            </a:r>
            <a:r>
              <a:rPr lang="en-US" altLang="zh-CN" dirty="0"/>
              <a:t>AVL</a:t>
            </a:r>
            <a:r>
              <a:rPr lang="zh-CN" altLang="en-US" dirty="0"/>
              <a:t>树的自我调整（自我平衡），使得所有结点的平衡因子保持为</a:t>
            </a:r>
            <a:r>
              <a:rPr lang="en-US" altLang="zh-CN" dirty="0"/>
              <a:t>+1</a:t>
            </a:r>
            <a:r>
              <a:rPr lang="zh-CN" altLang="en-US" dirty="0"/>
              <a:t>、</a:t>
            </a:r>
            <a:r>
              <a:rPr lang="en-US" altLang="zh-CN" dirty="0"/>
              <a:t>-1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35328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B0B48B6-84E9-493D-A64C-9CFDBBFB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平衡树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58FC2D-EC3B-437E-B9DB-7B16046EE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平衡旋转：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LL</a:t>
            </a:r>
            <a:r>
              <a:rPr lang="zh-CN" altLang="en-US" dirty="0"/>
              <a:t>旋转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RR</a:t>
            </a:r>
            <a:r>
              <a:rPr lang="zh-CN" altLang="en-US" dirty="0"/>
              <a:t>旋转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LR</a:t>
            </a:r>
            <a:r>
              <a:rPr lang="zh-CN" altLang="en-US" dirty="0"/>
              <a:t>旋转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RL</a:t>
            </a:r>
            <a:r>
              <a:rPr lang="zh-CN" altLang="en-US" dirty="0"/>
              <a:t>旋转</a:t>
            </a:r>
          </a:p>
        </p:txBody>
      </p:sp>
    </p:spTree>
    <p:extLst>
      <p:ext uri="{BB962C8B-B14F-4D97-AF65-F5344CB8AC3E}">
        <p14:creationId xmlns:p14="http://schemas.microsoft.com/office/powerpoint/2010/main" val="51722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964BF35-A8B5-4368-BAC3-C77F23CD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</a:t>
            </a:r>
            <a:r>
              <a:rPr lang="zh-CN" altLang="en-US" dirty="0"/>
              <a:t>旋转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5F9F837A-AE61-42F9-B2FA-396E04402A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57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61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D24B9DC-8537-44DD-9988-0D37BDBE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</a:t>
            </a:r>
            <a:r>
              <a:rPr lang="zh-CN" altLang="en-US" dirty="0"/>
              <a:t>旋转</a:t>
            </a:r>
          </a:p>
        </p:txBody>
      </p:sp>
      <p:pic>
        <p:nvPicPr>
          <p:cNvPr id="3076" name="Picture 4" descr="AVL-LRæè½¬">
            <a:extLst>
              <a:ext uri="{FF2B5EF4-FFF2-40B4-BE49-F238E27FC236}">
                <a16:creationId xmlns="" xmlns:a16="http://schemas.microsoft.com/office/drawing/2014/main" id="{F8599B27-27CA-497B-9FD2-A3FBD062ED8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" y="1052736"/>
            <a:ext cx="9100516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86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40F158-495A-41A5-9202-6BEABC0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RL</a:t>
            </a:r>
            <a:r>
              <a:rPr lang="zh-CN" altLang="en-US" dirty="0"/>
              <a:t>旋转</a:t>
            </a:r>
          </a:p>
        </p:txBody>
      </p:sp>
      <p:pic>
        <p:nvPicPr>
          <p:cNvPr id="4098" name="Picture 2" descr="AVL-RLæè½¬">
            <a:extLst>
              <a:ext uri="{FF2B5EF4-FFF2-40B4-BE49-F238E27FC236}">
                <a16:creationId xmlns="" xmlns:a16="http://schemas.microsoft.com/office/drawing/2014/main" id="{C73B7B1F-9F63-4FAD-888E-1CB8F9F395F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9443"/>
            <a:ext cx="9165582" cy="56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9627C7-CBA6-4130-8851-E95CC010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r>
              <a:rPr lang="zh-CN" altLang="en-US" dirty="0"/>
              <a:t>旋转</a:t>
            </a:r>
          </a:p>
        </p:txBody>
      </p:sp>
      <p:pic>
        <p:nvPicPr>
          <p:cNvPr id="5122" name="Picture 2" descr="AVL-RRæè½¬">
            <a:extLst>
              <a:ext uri="{FF2B5EF4-FFF2-40B4-BE49-F238E27FC236}">
                <a16:creationId xmlns="" xmlns:a16="http://schemas.microsoft.com/office/drawing/2014/main" id="{926DA01F-B644-400B-999D-09B1FA5AE98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40038"/>
            <a:ext cx="9143999" cy="57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2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8847"/>
            <a:ext cx="669214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1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8E42E5-2A9C-4A7C-8943-0ABBBC7E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</a:t>
            </a:r>
          </a:p>
        </p:txBody>
      </p:sp>
      <p:pic>
        <p:nvPicPr>
          <p:cNvPr id="6146" name="Picture 2" descr="https://gss1.bdstatic.com/-vo3dSag_xI4khGkpoWK1HF6hhy/baike/c0%3Dbaike92%2C5%2C5%2C92%2C30/sign=cdd1dae17a0e0cf3b4fa46a96b2f997a/9358d109b3de9c828cdb8e7c6481800a18d84382.jpg">
            <a:extLst>
              <a:ext uri="{FF2B5EF4-FFF2-40B4-BE49-F238E27FC236}">
                <a16:creationId xmlns="" xmlns:a16="http://schemas.microsoft.com/office/drawing/2014/main" id="{2B62DE07-5270-4E53-89CA-16FB2154A1C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52" y="238579"/>
            <a:ext cx="4032448" cy="311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09374F1-9FCD-4D8E-AB1C-2EE4AAF3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25675"/>
            <a:ext cx="6075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64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549EE3-B44F-4F58-A4BC-E01D2FD8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127D8E-588F-44FA-AB90-8D443878C1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红黑树是每个节点都带有颜色属性的二叉查找树，颜色或红色或黑色。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性质：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性质</a:t>
            </a:r>
            <a:r>
              <a:rPr lang="en-US" altLang="zh-CN" dirty="0"/>
              <a:t>1. </a:t>
            </a:r>
            <a:r>
              <a:rPr lang="zh-CN" altLang="en-US" dirty="0"/>
              <a:t>节点是红色或黑色。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性质</a:t>
            </a:r>
            <a:r>
              <a:rPr lang="en-US" altLang="zh-CN" dirty="0"/>
              <a:t>2. </a:t>
            </a:r>
            <a:r>
              <a:rPr lang="zh-CN" altLang="en-US" dirty="0"/>
              <a:t>根节点是黑色。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性质</a:t>
            </a:r>
            <a:r>
              <a:rPr lang="en-US" altLang="zh-CN" dirty="0"/>
              <a:t>3 </a:t>
            </a:r>
            <a:r>
              <a:rPr lang="zh-CN" altLang="en-US" dirty="0"/>
              <a:t>每个叶节点（</a:t>
            </a:r>
            <a:r>
              <a:rPr lang="en-US" altLang="zh-CN" dirty="0"/>
              <a:t>NIL</a:t>
            </a:r>
            <a:r>
              <a:rPr lang="zh-CN" altLang="en-US" dirty="0"/>
              <a:t>节点，空节点）是黑色的。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性质</a:t>
            </a:r>
            <a:r>
              <a:rPr lang="en-US" altLang="zh-CN" dirty="0"/>
              <a:t>4 </a:t>
            </a:r>
            <a:r>
              <a:rPr lang="zh-CN" altLang="en-US" dirty="0"/>
              <a:t>每个红色节点的两个子节点都是黑色。</a:t>
            </a:r>
            <a:r>
              <a:rPr lang="en-US" altLang="zh-CN" dirty="0"/>
              <a:t>(</a:t>
            </a:r>
            <a:r>
              <a:rPr lang="zh-CN" altLang="en-US" dirty="0"/>
              <a:t>从每个叶子到根的所有路径上不能有两个连续的红色节点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性质</a:t>
            </a:r>
            <a:r>
              <a:rPr lang="en-US" altLang="zh-CN" dirty="0"/>
              <a:t>5. </a:t>
            </a:r>
            <a:r>
              <a:rPr lang="zh-CN" altLang="en-US" dirty="0"/>
              <a:t>从任一节点到其每个叶子的所有路径都包含相同数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70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BE057AC-97BE-4486-B460-11F99B13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760"/>
            <a:ext cx="8839200" cy="51845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761B602-4F94-41C3-AE5F-244CE289C3A1}"/>
              </a:ext>
            </a:extLst>
          </p:cNvPr>
          <p:cNvSpPr/>
          <p:nvPr/>
        </p:nvSpPr>
        <p:spPr>
          <a:xfrm>
            <a:off x="152400" y="188640"/>
            <a:ext cx="8938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arial" panose="020B0604020202020204" pitchFamily="34" charset="0"/>
              </a:rPr>
              <a:t>从根到叶子的最长的可能路径不多于最短的可能路径的两倍长。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929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BF202E-C242-43BC-AF84-782B0D5C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树的应用</a:t>
            </a:r>
            <a:r>
              <a:rPr lang="en-US" altLang="zh-CN" dirty="0"/>
              <a:t>——DTS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A76559-14A3-4901-B796-85894D5BE1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Device </a:t>
            </a:r>
            <a:r>
              <a:rPr lang="en-US" altLang="zh-CN" dirty="0"/>
              <a:t>T</a:t>
            </a:r>
            <a:r>
              <a:rPr lang="en-US" altLang="zh-CN" dirty="0" smtClean="0"/>
              <a:t>ree Source</a:t>
            </a:r>
          </a:p>
          <a:p>
            <a:r>
              <a:rPr lang="en-US" altLang="zh-CN" dirty="0"/>
              <a:t>.</a:t>
            </a:r>
            <a:r>
              <a:rPr lang="en-US" altLang="zh-CN" dirty="0" err="1"/>
              <a:t>dts</a:t>
            </a:r>
            <a:r>
              <a:rPr lang="zh-CN" altLang="en-US" dirty="0"/>
              <a:t>文件是一种</a:t>
            </a:r>
            <a:r>
              <a:rPr lang="en-US" altLang="zh-CN" dirty="0"/>
              <a:t>ASCII</a:t>
            </a:r>
            <a:r>
              <a:rPr lang="zh-CN" altLang="en-US" dirty="0"/>
              <a:t>文本格式的</a:t>
            </a:r>
            <a:r>
              <a:rPr lang="en-US" altLang="zh-CN" dirty="0" err="1"/>
              <a:t>DeviceTree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devicetree</a:t>
            </a:r>
            <a:r>
              <a:rPr lang="zh-CN" altLang="en-US" dirty="0"/>
              <a:t>的基本单元是</a:t>
            </a:r>
            <a:r>
              <a:rPr lang="en-US" altLang="zh-CN" dirty="0"/>
              <a:t>node</a:t>
            </a:r>
            <a:r>
              <a:rPr lang="zh-CN" altLang="en-US" dirty="0"/>
              <a:t>。这些</a:t>
            </a:r>
            <a:r>
              <a:rPr lang="en-US" altLang="zh-CN" dirty="0"/>
              <a:t>node</a:t>
            </a:r>
            <a:r>
              <a:rPr lang="zh-CN" altLang="en-US" dirty="0"/>
              <a:t>被组织成树状结构，除了</a:t>
            </a:r>
            <a:r>
              <a:rPr lang="en-US" altLang="zh-CN" dirty="0" err="1"/>
              <a:t>rootnode</a:t>
            </a:r>
            <a:r>
              <a:rPr lang="zh-CN" altLang="en-US" dirty="0"/>
              <a:t>，每个</a:t>
            </a:r>
            <a:r>
              <a:rPr lang="en-US" altLang="zh-CN" dirty="0"/>
              <a:t>node</a:t>
            </a:r>
            <a:r>
              <a:rPr lang="zh-CN" altLang="en-US" dirty="0"/>
              <a:t>都只有一个</a:t>
            </a:r>
            <a:r>
              <a:rPr lang="en-US" altLang="zh-CN" dirty="0"/>
              <a:t>parent</a:t>
            </a:r>
            <a:r>
              <a:rPr lang="zh-CN" altLang="en-US" dirty="0"/>
              <a:t>。一个</a:t>
            </a:r>
            <a:r>
              <a:rPr lang="en-US" altLang="zh-CN" dirty="0" err="1"/>
              <a:t>devicetree</a:t>
            </a:r>
            <a:r>
              <a:rPr lang="zh-CN" altLang="en-US" dirty="0"/>
              <a:t>文件中只能有一个</a:t>
            </a:r>
            <a:r>
              <a:rPr lang="en-US" altLang="zh-CN" dirty="0" err="1"/>
              <a:t>rootnode</a:t>
            </a:r>
            <a:r>
              <a:rPr lang="zh-CN" altLang="en-US" dirty="0"/>
              <a:t>。每个</a:t>
            </a:r>
            <a:r>
              <a:rPr lang="en-US" altLang="zh-CN" dirty="0"/>
              <a:t>node</a:t>
            </a:r>
            <a:r>
              <a:rPr lang="zh-CN" altLang="en-US" dirty="0"/>
              <a:t>中包含了若干的</a:t>
            </a:r>
            <a:r>
              <a:rPr lang="en-US" altLang="zh-CN" dirty="0"/>
              <a:t>property/value</a:t>
            </a:r>
            <a:r>
              <a:rPr lang="zh-CN" altLang="en-US" dirty="0"/>
              <a:t>来描述该</a:t>
            </a:r>
            <a:r>
              <a:rPr lang="en-US" altLang="zh-CN" dirty="0"/>
              <a:t>node</a:t>
            </a:r>
            <a:r>
              <a:rPr lang="zh-CN" altLang="en-US" dirty="0"/>
              <a:t>的一些特性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rootnode</a:t>
            </a:r>
            <a:r>
              <a:rPr lang="zh-CN" altLang="en-US" dirty="0"/>
              <a:t>的</a:t>
            </a:r>
            <a:r>
              <a:rPr lang="en-US" altLang="zh-CN" dirty="0" err="1"/>
              <a:t>nodename</a:t>
            </a:r>
            <a:r>
              <a:rPr lang="zh-CN" altLang="en-US" dirty="0"/>
              <a:t>是确定的，必须是“</a:t>
            </a:r>
            <a:r>
              <a:rPr lang="en-US" altLang="zh-CN" dirty="0"/>
              <a:t>/”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8859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76048F-B203-47B3-B87C-BAB22C204E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0"/>
            <a:ext cx="8712968" cy="6813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#include "rk3399-excavator-sapphire.dtsi"</a:t>
            </a:r>
          </a:p>
          <a:p>
            <a:pPr marL="0" indent="0">
              <a:buNone/>
            </a:pPr>
            <a:r>
              <a:rPr lang="en-US" altLang="zh-CN" sz="1800" dirty="0"/>
              <a:t>#include "rk3399-android.dtsi"</a:t>
            </a:r>
          </a:p>
          <a:p>
            <a:pPr marL="0" indent="0">
              <a:buNone/>
            </a:pPr>
            <a:r>
              <a:rPr lang="en-US" altLang="zh-CN" sz="1800" dirty="0"/>
              <a:t>#include "rk3399-vop-clk-set.dtsi</a:t>
            </a:r>
            <a:r>
              <a:rPr lang="en-US" altLang="zh-CN" sz="1800" dirty="0" smtClean="0"/>
              <a:t>"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/ {</a:t>
            </a:r>
          </a:p>
          <a:p>
            <a:pPr marL="0" indent="0">
              <a:buNone/>
            </a:pPr>
            <a:r>
              <a:rPr lang="en-US" altLang="zh-CN" sz="1800" dirty="0"/>
              <a:t>	model = "</a:t>
            </a:r>
            <a:r>
              <a:rPr lang="en-US" altLang="zh-CN" sz="1800" dirty="0" err="1"/>
              <a:t>Rockchip</a:t>
            </a:r>
            <a:r>
              <a:rPr lang="en-US" altLang="zh-CN" sz="1800" dirty="0"/>
              <a:t> RK3399 Excavator Board </a:t>
            </a:r>
            <a:r>
              <a:rPr lang="en-US" altLang="zh-CN" sz="1800" dirty="0" err="1"/>
              <a:t>edp</a:t>
            </a:r>
            <a:r>
              <a:rPr lang="en-US" altLang="zh-CN" sz="1800" dirty="0"/>
              <a:t> (Android)";</a:t>
            </a:r>
          </a:p>
          <a:p>
            <a:pPr marL="0" indent="0">
              <a:buNone/>
            </a:pPr>
            <a:r>
              <a:rPr lang="en-US" altLang="zh-CN" sz="1800" dirty="0"/>
              <a:t>	compatible = "</a:t>
            </a:r>
            <a:r>
              <a:rPr lang="en-US" altLang="zh-CN" sz="1800" dirty="0" err="1"/>
              <a:t>rockchip,android</a:t>
            </a:r>
            <a:r>
              <a:rPr lang="en-US" altLang="zh-CN" sz="1800" dirty="0"/>
              <a:t>", "rockchip,rk3399-excavator-edp", "rockchip,rk3399";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vcc_lcd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vcc-lcd</a:t>
            </a:r>
            <a:r>
              <a:rPr lang="en-US" altLang="zh-CN" sz="1800" dirty="0"/>
              <a:t> {</a:t>
            </a:r>
          </a:p>
          <a:p>
            <a:pPr marL="0" indent="0">
              <a:buNone/>
            </a:pPr>
            <a:r>
              <a:rPr lang="en-US" altLang="zh-CN" sz="1800" dirty="0"/>
              <a:t>		compatible = "regulator-fixed";</a:t>
            </a:r>
          </a:p>
          <a:p>
            <a:pPr marL="0" indent="0">
              <a:buNone/>
            </a:pPr>
            <a:r>
              <a:rPr lang="en-US" altLang="zh-CN" sz="1800" dirty="0"/>
              <a:t>		regulator-name = "</a:t>
            </a:r>
            <a:r>
              <a:rPr lang="en-US" altLang="zh-CN" sz="1800" dirty="0" err="1"/>
              <a:t>vcc_lcd</a:t>
            </a:r>
            <a:r>
              <a:rPr lang="en-US" altLang="zh-CN" sz="1800" dirty="0"/>
              <a:t>";</a:t>
            </a:r>
          </a:p>
          <a:p>
            <a:pPr marL="0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gpio</a:t>
            </a:r>
            <a:r>
              <a:rPr lang="en-US" altLang="zh-CN" sz="1800" dirty="0"/>
              <a:t> = &lt;&amp;gpio4 30 GPIO_ACTIVE_HIGH&gt;;</a:t>
            </a:r>
          </a:p>
          <a:p>
            <a:pPr marL="0" indent="0">
              <a:buNone/>
            </a:pPr>
            <a:r>
              <a:rPr lang="en-US" altLang="zh-CN" sz="1800" dirty="0"/>
              <a:t>		startup-delay-us = &lt;20000&gt;;</a:t>
            </a:r>
          </a:p>
          <a:p>
            <a:pPr marL="0" indent="0">
              <a:buNone/>
            </a:pPr>
            <a:r>
              <a:rPr lang="en-US" altLang="zh-CN" sz="1800" dirty="0"/>
              <a:t>		enable-active-high;</a:t>
            </a:r>
          </a:p>
          <a:p>
            <a:pPr marL="0" indent="0">
              <a:buNone/>
            </a:pPr>
            <a:r>
              <a:rPr lang="en-US" altLang="zh-CN" sz="1800" dirty="0"/>
              <a:t>		regulator-min-microvolt = &lt;3300000&gt;;</a:t>
            </a:r>
          </a:p>
          <a:p>
            <a:pPr marL="0" indent="0">
              <a:buNone/>
            </a:pPr>
            <a:r>
              <a:rPr lang="en-US" altLang="zh-CN" sz="1800" dirty="0"/>
              <a:t>		regulator-max-microvolt = &lt;3300000&gt;;</a:t>
            </a:r>
          </a:p>
          <a:p>
            <a:pPr marL="0" indent="0">
              <a:buNone/>
            </a:pPr>
            <a:r>
              <a:rPr lang="en-US" altLang="zh-CN" sz="1800" dirty="0"/>
              <a:t>		regulator-boot-on;</a:t>
            </a:r>
          </a:p>
          <a:p>
            <a:pPr marL="0" indent="0">
              <a:buNone/>
            </a:pPr>
            <a:r>
              <a:rPr lang="en-US" altLang="zh-CN" sz="1800" dirty="0"/>
              <a:t>		vin-supply = &lt;&amp;vcc5v0_sys&gt;;</a:t>
            </a:r>
          </a:p>
          <a:p>
            <a:pPr marL="0" indent="0">
              <a:buNone/>
            </a:pPr>
            <a:r>
              <a:rPr lang="en-US" altLang="zh-CN" sz="1800" dirty="0"/>
              <a:t>	};</a:t>
            </a:r>
          </a:p>
          <a:p>
            <a:endParaRPr lang="en-US" altLang="zh-CN" sz="1200" dirty="0"/>
          </a:p>
          <a:p>
            <a:r>
              <a:rPr lang="en-US" altLang="zh-CN" sz="1200" dirty="0"/>
              <a:t>	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5849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2691B53-DAC3-4727-9D61-BD031764DE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7200" dirty="0"/>
              <a:t>panel: panel {</a:t>
            </a:r>
          </a:p>
          <a:p>
            <a:pPr marL="0" indent="0">
              <a:buNone/>
            </a:pPr>
            <a:r>
              <a:rPr lang="en-US" altLang="zh-CN" sz="7200" dirty="0"/>
              <a:t>		compatible = "simple-panel";</a:t>
            </a:r>
          </a:p>
          <a:p>
            <a:pPr marL="0" indent="0">
              <a:buNone/>
            </a:pPr>
            <a:r>
              <a:rPr lang="en-US" altLang="zh-CN" sz="7200" dirty="0"/>
              <a:t>		backlight = &lt;&amp;backlight&gt;;</a:t>
            </a:r>
          </a:p>
          <a:p>
            <a:pPr marL="0" indent="0">
              <a:buNone/>
            </a:pPr>
            <a:r>
              <a:rPr lang="en-US" altLang="zh-CN" sz="7200" dirty="0"/>
              <a:t>		power-supply = &lt;&amp;</a:t>
            </a:r>
            <a:r>
              <a:rPr lang="en-US" altLang="zh-CN" sz="7200" dirty="0" err="1"/>
              <a:t>vcc_lcd</a:t>
            </a:r>
            <a:r>
              <a:rPr lang="en-US" altLang="zh-CN" sz="7200" dirty="0"/>
              <a:t>&gt;;</a:t>
            </a:r>
          </a:p>
          <a:p>
            <a:pPr marL="0" indent="0">
              <a:buNone/>
            </a:pPr>
            <a:r>
              <a:rPr lang="en-US" altLang="zh-CN" sz="7200" dirty="0"/>
              <a:t>		enable-</a:t>
            </a:r>
            <a:r>
              <a:rPr lang="en-US" altLang="zh-CN" sz="7200" dirty="0" err="1"/>
              <a:t>gpios</a:t>
            </a:r>
            <a:r>
              <a:rPr lang="en-US" altLang="zh-CN" sz="7200" dirty="0"/>
              <a:t> = &lt;&amp;gpio1 13 GPIO_ACTIVE_HIGH&gt;;</a:t>
            </a:r>
          </a:p>
          <a:p>
            <a:pPr marL="0" indent="0">
              <a:buNone/>
            </a:pPr>
            <a:r>
              <a:rPr lang="en-US" altLang="zh-CN" sz="7200" dirty="0"/>
              <a:t>		prepare-delay-</a:t>
            </a:r>
            <a:r>
              <a:rPr lang="en-US" altLang="zh-CN" sz="7200" dirty="0" err="1"/>
              <a:t>ms</a:t>
            </a:r>
            <a:r>
              <a:rPr lang="en-US" altLang="zh-CN" sz="7200" dirty="0"/>
              <a:t> = &lt;20&gt;;</a:t>
            </a:r>
          </a:p>
          <a:p>
            <a:pPr marL="0" indent="0">
              <a:buNone/>
            </a:pPr>
            <a:r>
              <a:rPr lang="en-US" altLang="zh-CN" sz="7200" dirty="0"/>
              <a:t>		enable-delay-</a:t>
            </a:r>
            <a:r>
              <a:rPr lang="en-US" altLang="zh-CN" sz="7200" dirty="0" err="1"/>
              <a:t>ms</a:t>
            </a:r>
            <a:r>
              <a:rPr lang="en-US" altLang="zh-CN" sz="7200" dirty="0"/>
              <a:t> = &lt;20</a:t>
            </a:r>
            <a:r>
              <a:rPr lang="en-US" altLang="zh-CN" sz="7200" dirty="0" smtClean="0"/>
              <a:t>&gt;;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/>
              <a:t>		display-timings {</a:t>
            </a:r>
          </a:p>
          <a:p>
            <a:pPr marL="0" indent="0">
              <a:buNone/>
            </a:pPr>
            <a:r>
              <a:rPr lang="en-US" altLang="zh-CN" sz="7200" dirty="0"/>
              <a:t>			native-mode = &lt;&amp;timing0</a:t>
            </a:r>
            <a:r>
              <a:rPr lang="en-US" altLang="zh-CN" sz="7200" dirty="0" smtClean="0"/>
              <a:t>&gt;;</a:t>
            </a:r>
            <a:endParaRPr lang="en-US" altLang="zh-CN" sz="7200" dirty="0"/>
          </a:p>
          <a:p>
            <a:pPr marL="0" indent="0">
              <a:buNone/>
            </a:pPr>
            <a:r>
              <a:rPr lang="en-US" altLang="zh-CN" sz="7200" dirty="0"/>
              <a:t>			timing0: timing0 {</a:t>
            </a:r>
          </a:p>
          <a:p>
            <a:pPr marL="0" indent="0">
              <a:buNone/>
            </a:pPr>
            <a:r>
              <a:rPr lang="en-US" altLang="zh-CN" sz="7200" dirty="0"/>
              <a:t>				clock-frequency = &lt;200000000&gt;;</a:t>
            </a:r>
          </a:p>
          <a:p>
            <a:pPr marL="0" indent="0">
              <a:buNone/>
            </a:pPr>
            <a:r>
              <a:rPr lang="en-US" altLang="zh-CN" sz="7200" dirty="0"/>
              <a:t>				</a:t>
            </a:r>
            <a:r>
              <a:rPr lang="en-US" altLang="zh-CN" sz="7200" dirty="0" err="1"/>
              <a:t>hactive</a:t>
            </a:r>
            <a:r>
              <a:rPr lang="en-US" altLang="zh-CN" sz="7200" dirty="0"/>
              <a:t> = &lt;1536&gt;;</a:t>
            </a:r>
          </a:p>
          <a:p>
            <a:pPr marL="0" indent="0">
              <a:buNone/>
            </a:pPr>
            <a:r>
              <a:rPr lang="en-US" altLang="zh-CN" sz="7200" dirty="0"/>
              <a:t>				</a:t>
            </a:r>
            <a:r>
              <a:rPr lang="en-US" altLang="zh-CN" sz="7200" dirty="0" err="1"/>
              <a:t>vactive</a:t>
            </a:r>
            <a:r>
              <a:rPr lang="en-US" altLang="zh-CN" sz="7200" dirty="0"/>
              <a:t> = &lt;2048&gt;;</a:t>
            </a:r>
          </a:p>
          <a:p>
            <a:pPr marL="0" indent="0">
              <a:buNone/>
            </a:pPr>
            <a:r>
              <a:rPr lang="en-US" altLang="zh-CN" sz="7200" dirty="0"/>
              <a:t>				</a:t>
            </a:r>
            <a:r>
              <a:rPr lang="en-US" altLang="zh-CN" sz="7200" dirty="0" err="1"/>
              <a:t>hfront</a:t>
            </a:r>
            <a:r>
              <a:rPr lang="en-US" altLang="zh-CN" sz="7200" dirty="0"/>
              <a:t>-porch = &lt;12&gt;;</a:t>
            </a:r>
          </a:p>
          <a:p>
            <a:pPr marL="0" indent="0">
              <a:buNone/>
            </a:pPr>
            <a:r>
              <a:rPr lang="en-US" altLang="zh-CN" sz="7200" dirty="0"/>
              <a:t>				</a:t>
            </a:r>
            <a:r>
              <a:rPr lang="en-US" altLang="zh-CN" sz="7200" dirty="0" err="1"/>
              <a:t>hsync-len</a:t>
            </a:r>
            <a:r>
              <a:rPr lang="en-US" altLang="zh-CN" sz="7200" dirty="0"/>
              <a:t> = &lt;16&gt;;</a:t>
            </a:r>
          </a:p>
          <a:p>
            <a:pPr marL="0" indent="0">
              <a:buNone/>
            </a:pPr>
            <a:r>
              <a:rPr lang="en-US" altLang="zh-CN" sz="7200" dirty="0"/>
              <a:t>				</a:t>
            </a:r>
            <a:r>
              <a:rPr lang="en-US" altLang="zh-CN" sz="7200" dirty="0" err="1"/>
              <a:t>hback</a:t>
            </a:r>
            <a:r>
              <a:rPr lang="en-US" altLang="zh-CN" sz="7200" dirty="0"/>
              <a:t>-porch = &lt;48&gt;;</a:t>
            </a:r>
          </a:p>
          <a:p>
            <a:pPr marL="0" indent="0">
              <a:buNone/>
            </a:pPr>
            <a:r>
              <a:rPr lang="en-US" altLang="zh-CN" sz="7200" dirty="0"/>
              <a:t>				</a:t>
            </a:r>
            <a:r>
              <a:rPr lang="en-US" altLang="zh-CN" sz="7200" dirty="0" err="1"/>
              <a:t>vfront</a:t>
            </a:r>
            <a:r>
              <a:rPr lang="en-US" altLang="zh-CN" sz="7200" dirty="0"/>
              <a:t>-porch = &lt;8&gt;;</a:t>
            </a:r>
          </a:p>
          <a:p>
            <a:pPr marL="0" indent="0">
              <a:buNone/>
            </a:pPr>
            <a:r>
              <a:rPr lang="en-US" altLang="zh-CN" sz="7200" dirty="0"/>
              <a:t>				</a:t>
            </a:r>
            <a:r>
              <a:rPr lang="en-US" altLang="zh-CN" sz="7200" dirty="0" err="1"/>
              <a:t>vsync-len</a:t>
            </a:r>
            <a:r>
              <a:rPr lang="en-US" altLang="zh-CN" sz="7200" dirty="0"/>
              <a:t> = &lt;4&gt;;</a:t>
            </a:r>
          </a:p>
          <a:p>
            <a:pPr marL="0" indent="0">
              <a:buNone/>
            </a:pPr>
            <a:r>
              <a:rPr lang="en-US" altLang="zh-CN" sz="7200" dirty="0"/>
              <a:t>				</a:t>
            </a:r>
            <a:r>
              <a:rPr lang="en-US" altLang="zh-CN" sz="7200" dirty="0" err="1"/>
              <a:t>pixelclk</a:t>
            </a:r>
            <a:r>
              <a:rPr lang="en-US" altLang="zh-CN" sz="7200" dirty="0"/>
              <a:t>-active = &lt;0&gt;;</a:t>
            </a:r>
          </a:p>
          <a:p>
            <a:pPr marL="0" indent="0">
              <a:buNone/>
            </a:pPr>
            <a:r>
              <a:rPr lang="en-US" altLang="zh-CN" sz="7200" dirty="0"/>
              <a:t>			};</a:t>
            </a:r>
          </a:p>
          <a:p>
            <a:pPr marL="0" indent="0">
              <a:buNone/>
            </a:pPr>
            <a:r>
              <a:rPr lang="en-US" altLang="zh-CN" sz="7200" dirty="0"/>
              <a:t>		};</a:t>
            </a:r>
          </a:p>
          <a:p>
            <a:endParaRPr lang="en-US" altLang="zh-CN" dirty="0"/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407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ports 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panel_in</a:t>
            </a:r>
            <a:r>
              <a:rPr lang="en-US" altLang="zh-CN" dirty="0"/>
              <a:t>: endpoint {</a:t>
            </a:r>
          </a:p>
          <a:p>
            <a:pPr marL="0" indent="0">
              <a:buNone/>
            </a:pPr>
            <a:r>
              <a:rPr lang="en-US" altLang="zh-CN" dirty="0"/>
              <a:t>				remote-endpoint = &lt;&amp;</a:t>
            </a:r>
            <a:r>
              <a:rPr lang="en-US" altLang="zh-CN" dirty="0" err="1"/>
              <a:t>edp_out</a:t>
            </a:r>
            <a:r>
              <a:rPr lang="en-US" altLang="zh-CN" dirty="0"/>
              <a:t>&gt;;</a:t>
            </a:r>
          </a:p>
          <a:p>
            <a:pPr marL="0" indent="0">
              <a:buNone/>
            </a:pPr>
            <a:r>
              <a:rPr lang="en-US" altLang="zh-CN" dirty="0"/>
              <a:t>			};</a:t>
            </a:r>
          </a:p>
          <a:p>
            <a:pPr marL="0" indent="0">
              <a:buNone/>
            </a:pPr>
            <a:r>
              <a:rPr lang="en-US" altLang="zh-CN" dirty="0"/>
              <a:t>		};</a:t>
            </a:r>
          </a:p>
          <a:p>
            <a:pPr marL="0" indent="0">
              <a:buNone/>
            </a:pPr>
            <a:r>
              <a:rPr lang="en-US" altLang="zh-CN" dirty="0"/>
              <a:t>	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test-power {</a:t>
            </a:r>
          </a:p>
          <a:p>
            <a:pPr marL="0" indent="0">
              <a:buNone/>
            </a:pPr>
            <a:r>
              <a:rPr lang="en-US" altLang="zh-CN" dirty="0"/>
              <a:t>		status = "okay";</a:t>
            </a:r>
          </a:p>
          <a:p>
            <a:pPr marL="0" indent="0">
              <a:buNone/>
            </a:pPr>
            <a:r>
              <a:rPr lang="en-US" altLang="zh-CN" dirty="0"/>
              <a:t>	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rt5651-sound {</a:t>
            </a:r>
          </a:p>
          <a:p>
            <a:pPr marL="0" indent="0">
              <a:buNone/>
            </a:pPr>
            <a:r>
              <a:rPr lang="en-US" altLang="zh-CN" dirty="0"/>
              <a:t>		status = "disabled";</a:t>
            </a:r>
          </a:p>
          <a:p>
            <a:pPr marL="0" indent="0">
              <a:buNone/>
            </a:pPr>
            <a:r>
              <a:rPr lang="en-US" altLang="zh-CN" dirty="0"/>
              <a:t>	};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hdmiin</a:t>
            </a:r>
            <a:r>
              <a:rPr lang="en-US" altLang="zh-CN" dirty="0"/>
              <a:t>-sound {</a:t>
            </a:r>
          </a:p>
          <a:p>
            <a:pPr marL="0" indent="0">
              <a:buNone/>
            </a:pPr>
            <a:r>
              <a:rPr lang="en-US" altLang="zh-CN" dirty="0"/>
              <a:t>		compatible = "rockchip,rockchip-rt5651-tc358749x-sound";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rockchip,cpu</a:t>
            </a:r>
            <a:r>
              <a:rPr lang="en-US" altLang="zh-CN" dirty="0"/>
              <a:t> = &lt;&amp;i2s0&gt;;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rockchip,codec</a:t>
            </a:r>
            <a:r>
              <a:rPr lang="en-US" altLang="zh-CN" dirty="0"/>
              <a:t> = &lt;&amp;rt5651 &amp;rt5651 &amp;tc358749x&gt;;</a:t>
            </a:r>
          </a:p>
          <a:p>
            <a:pPr marL="0" indent="0">
              <a:buNone/>
            </a:pPr>
            <a:r>
              <a:rPr lang="en-US" altLang="zh-CN" dirty="0"/>
              <a:t>		status = "okay";</a:t>
            </a:r>
          </a:p>
          <a:p>
            <a:pPr marL="0" indent="0">
              <a:buNone/>
            </a:pPr>
            <a:r>
              <a:rPr lang="en-US" altLang="zh-CN" dirty="0"/>
              <a:t>	};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483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-28158" y="0"/>
            <a:ext cx="9172157" cy="6858000"/>
          </a:xfrm>
        </p:spPr>
        <p:txBody>
          <a:bodyPr/>
          <a:lstStyle/>
          <a:p>
            <a:pPr latinLnBrk="1"/>
            <a:endParaRPr lang="zh-CN" altLang="en-US" dirty="0"/>
          </a:p>
          <a:p>
            <a:pPr lvl="1" latinLnBrk="1"/>
            <a:r>
              <a:rPr lang="en-US" altLang="zh-CN" sz="3200" dirty="0" err="1"/>
              <a:t>DeviceTree</a:t>
            </a:r>
            <a:r>
              <a:rPr lang="en-US" altLang="zh-CN" sz="3200" dirty="0"/>
              <a:t> Blob (.</a:t>
            </a:r>
            <a:r>
              <a:rPr lang="en-US" altLang="zh-CN" sz="3200" dirty="0" err="1"/>
              <a:t>dtb</a:t>
            </a:r>
            <a:r>
              <a:rPr lang="en-US" altLang="zh-CN" sz="3200" dirty="0" smtClean="0"/>
              <a:t>)</a:t>
            </a:r>
          </a:p>
          <a:p>
            <a:pPr marL="365760" lvl="1" indent="0" latinLnBrk="1">
              <a:buNone/>
            </a:pPr>
            <a:endParaRPr lang="zh-CN" altLang="en-US" sz="4800" dirty="0"/>
          </a:p>
          <a:p>
            <a:pPr latinLnBrk="1"/>
            <a:r>
              <a:rPr lang="en-US" altLang="zh-CN" sz="3200" dirty="0" smtClean="0"/>
              <a:t>.</a:t>
            </a:r>
            <a:r>
              <a:rPr lang="en-US" altLang="zh-CN" sz="3200" dirty="0" err="1" smtClean="0"/>
              <a:t>dtb</a:t>
            </a:r>
            <a:r>
              <a:rPr lang="zh-CN" altLang="en-US" sz="3200" dirty="0"/>
              <a:t>是</a:t>
            </a:r>
            <a:r>
              <a:rPr lang="en-US" altLang="zh-CN" sz="3200" dirty="0"/>
              <a:t>.</a:t>
            </a:r>
            <a:r>
              <a:rPr lang="en-US" altLang="zh-CN" sz="3200" dirty="0" err="1"/>
              <a:t>dts</a:t>
            </a:r>
            <a:r>
              <a:rPr lang="zh-CN" altLang="en-US" sz="3200" dirty="0"/>
              <a:t>被</a:t>
            </a:r>
            <a:r>
              <a:rPr lang="en-US" altLang="zh-CN" sz="3200" dirty="0"/>
              <a:t>DTC</a:t>
            </a:r>
            <a:r>
              <a:rPr lang="zh-CN" altLang="en-US" sz="3200" dirty="0"/>
              <a:t>编译后的二进制格式的</a:t>
            </a:r>
            <a:r>
              <a:rPr lang="en-US" altLang="zh-CN" sz="3200" dirty="0" err="1"/>
              <a:t>DeviceTree</a:t>
            </a:r>
            <a:r>
              <a:rPr lang="zh-CN" altLang="en-US" sz="3200" dirty="0" smtClean="0"/>
              <a:t>描述，可由</a:t>
            </a:r>
            <a:r>
              <a:rPr lang="en-US" altLang="zh-CN" sz="3200" dirty="0" smtClean="0"/>
              <a:t>Linux</a:t>
            </a:r>
            <a:r>
              <a:rPr lang="zh-CN" altLang="en-US" sz="3200" dirty="0" smtClean="0"/>
              <a:t>内核解析。通常在我们为电路板制作</a:t>
            </a:r>
            <a:r>
              <a:rPr lang="en-US" altLang="zh-CN" sz="3200" dirty="0" smtClean="0"/>
              <a:t>NAND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SD</a:t>
            </a:r>
            <a:r>
              <a:rPr lang="zh-CN" altLang="en-US" sz="3200" dirty="0" smtClean="0"/>
              <a:t>启动</a:t>
            </a:r>
            <a:r>
              <a:rPr lang="en-US" altLang="zh-CN" sz="3200" dirty="0" smtClean="0"/>
              <a:t>image</a:t>
            </a:r>
            <a:r>
              <a:rPr lang="zh-CN" altLang="en-US" sz="3200" dirty="0" smtClean="0"/>
              <a:t>时，会为</a:t>
            </a:r>
            <a:r>
              <a:rPr lang="en-US" altLang="zh-CN" sz="3200" dirty="0" smtClean="0"/>
              <a:t>.</a:t>
            </a:r>
            <a:r>
              <a:rPr lang="en-US" altLang="zh-CN" sz="3200" dirty="0" err="1" smtClean="0"/>
              <a:t>dtb</a:t>
            </a:r>
            <a:r>
              <a:rPr lang="zh-CN" altLang="en-US" sz="3200" dirty="0" smtClean="0"/>
              <a:t>文件单独留下一个很小的区域以存放之，之后</a:t>
            </a:r>
            <a:r>
              <a:rPr lang="en-US" altLang="zh-CN" sz="3200" dirty="0" smtClean="0"/>
              <a:t>bootloader</a:t>
            </a:r>
            <a:r>
              <a:rPr lang="zh-CN" altLang="en-US" sz="3200" dirty="0" smtClean="0"/>
              <a:t>在引导</a:t>
            </a:r>
            <a:r>
              <a:rPr lang="en-US" altLang="zh-CN" sz="3200" dirty="0" smtClean="0"/>
              <a:t>kernel</a:t>
            </a:r>
            <a:r>
              <a:rPr lang="zh-CN" altLang="en-US" sz="3200" dirty="0" smtClean="0"/>
              <a:t>的过程中，会先读取该</a:t>
            </a:r>
            <a:r>
              <a:rPr lang="en-US" altLang="zh-CN" sz="3200" dirty="0" smtClean="0"/>
              <a:t>.</a:t>
            </a:r>
            <a:r>
              <a:rPr lang="en-US" altLang="zh-CN" sz="3200" dirty="0" err="1" smtClean="0"/>
              <a:t>dtb</a:t>
            </a:r>
            <a:r>
              <a:rPr lang="zh-CN" altLang="en-US" sz="3200" dirty="0" smtClean="0"/>
              <a:t>到内存。</a:t>
            </a:r>
            <a:endParaRPr lang="zh-CN" altLang="en-US" sz="72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082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tb</a:t>
            </a:r>
            <a:r>
              <a:rPr lang="zh-CN" altLang="en-US" dirty="0" smtClean="0"/>
              <a:t>文件格式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528392" cy="516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40990"/>
            <a:ext cx="5400599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328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dtb</a:t>
            </a:r>
            <a:r>
              <a:rPr lang="zh-CN" altLang="en-US" dirty="0"/>
              <a:t>文件格式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8497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  <a:r>
              <a:rPr lang="en-US" altLang="zh-CN" dirty="0"/>
              <a:t>-</a:t>
            </a:r>
            <a:r>
              <a:rPr lang="zh-CN" altLang="en-US" dirty="0"/>
              <a:t>基本概念</a:t>
            </a:r>
          </a:p>
        </p:txBody>
      </p:sp>
      <p:sp>
        <p:nvSpPr>
          <p:cNvPr id="25" name="内容占位符 24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4495800"/>
          </a:xfrm>
        </p:spPr>
        <p:txBody>
          <a:bodyPr>
            <a:normAutofit/>
          </a:bodyPr>
          <a:lstStyle/>
          <a:p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节点度：节点拥有的分支树</a:t>
            </a:r>
            <a:endParaRPr lang="en-US" altLang="zh-CN" dirty="0"/>
          </a:p>
          <a:p>
            <a:r>
              <a:rPr lang="zh-CN" altLang="en-US" dirty="0"/>
              <a:t>叶子结点：度为零的节点</a:t>
            </a:r>
            <a:endParaRPr lang="en-US" altLang="zh-CN" dirty="0"/>
          </a:p>
          <a:p>
            <a:r>
              <a:rPr lang="zh-CN" altLang="en-US" dirty="0"/>
              <a:t>树的度：节点度的最大值</a:t>
            </a:r>
            <a:endParaRPr lang="en-US" altLang="zh-CN" dirty="0"/>
          </a:p>
          <a:p>
            <a:r>
              <a:rPr lang="zh-CN" altLang="en-US" dirty="0"/>
              <a:t>孩子：结点子树的根</a:t>
            </a:r>
            <a:endParaRPr lang="en-US" altLang="zh-CN" dirty="0"/>
          </a:p>
          <a:p>
            <a:r>
              <a:rPr lang="zh-CN" altLang="en-US" dirty="0"/>
              <a:t>兄弟：有同一双亲的孩子互为兄弟</a:t>
            </a:r>
            <a:endParaRPr lang="en-US" altLang="zh-CN" dirty="0"/>
          </a:p>
          <a:p>
            <a:r>
              <a:rPr lang="zh-CN" altLang="en-US" dirty="0"/>
              <a:t>堂兄弟：双亲在同一层的孩子互为堂兄弟</a:t>
            </a:r>
            <a:endParaRPr lang="en-US" altLang="zh-CN" dirty="0"/>
          </a:p>
          <a:p>
            <a:r>
              <a:rPr lang="zh-CN" altLang="en-US" dirty="0"/>
              <a:t>深度：树的最大层次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40408" y="2967335"/>
            <a:ext cx="3663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谢谢观赏！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451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  <a:r>
              <a:rPr lang="en-US" altLang="zh-CN" dirty="0"/>
              <a:t>-</a:t>
            </a:r>
            <a:r>
              <a:rPr lang="zh-CN" altLang="en-US" dirty="0"/>
              <a:t>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顺序存储结构</a:t>
            </a:r>
            <a:r>
              <a:rPr lang="en-US" altLang="zh-CN" dirty="0"/>
              <a:t>—</a:t>
            </a:r>
            <a:r>
              <a:rPr lang="zh-CN" altLang="en-US" dirty="0"/>
              <a:t>双亲表示法</a:t>
            </a:r>
          </a:p>
        </p:txBody>
      </p:sp>
      <p:pic>
        <p:nvPicPr>
          <p:cNvPr id="2050" name="Picture 2" descr="D:\文件（E）\Repository\Data-Structure\Image\双亲存储结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1"/>
            <a:ext cx="7509366" cy="41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  <a:r>
              <a:rPr lang="en-US" altLang="zh-CN" dirty="0"/>
              <a:t>-</a:t>
            </a:r>
            <a:r>
              <a:rPr lang="zh-CN" altLang="en-US" dirty="0"/>
              <a:t>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链式存储结构</a:t>
            </a:r>
            <a:r>
              <a:rPr lang="en-US" altLang="zh-CN" dirty="0"/>
              <a:t>—</a:t>
            </a:r>
            <a:r>
              <a:rPr lang="zh-CN" altLang="en-US" dirty="0"/>
              <a:t>孩子链表表示法</a:t>
            </a:r>
          </a:p>
        </p:txBody>
      </p:sp>
      <p:pic>
        <p:nvPicPr>
          <p:cNvPr id="3074" name="Picture 2" descr="D:\文件（E）\Repository\Data-Structure\Image\孩子链表存储结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640960" cy="439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40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  <a:r>
              <a:rPr lang="en-US" altLang="zh-CN" dirty="0"/>
              <a:t>-</a:t>
            </a:r>
            <a:r>
              <a:rPr lang="zh-CN" altLang="en-US" dirty="0"/>
              <a:t>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链式存储结构</a:t>
            </a:r>
            <a:r>
              <a:rPr lang="en-US" altLang="zh-CN" dirty="0"/>
              <a:t>—</a:t>
            </a:r>
            <a:r>
              <a:rPr lang="zh-CN" altLang="en-US" dirty="0"/>
              <a:t>孩子兄弟链表表示法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AutoShape 8" descr="https://img-blog.csdn.net/20170526171117335?watermark/2/text/aHR0cDovL2Jsb2cuY3Nkbi5uZXQvRmV5bm1hbjE5OTk=/font/5a6L5L2T/fontsize/400/fill/I0JBQkFCMA==/dissolve/70/gravity/Center">
            <a:extLst>
              <a:ext uri="{FF2B5EF4-FFF2-40B4-BE49-F238E27FC236}">
                <a16:creationId xmlns="" xmlns:a16="http://schemas.microsoft.com/office/drawing/2014/main" id="{5E964C65-E0CD-48A2-B5BC-4C9DC8F0CC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FD658E3-A47E-4CD5-B440-679E4EED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266948"/>
            <a:ext cx="6136794" cy="3970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305FE198-B224-4073-856B-92002D3C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" y="2267900"/>
            <a:ext cx="3537935" cy="26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p:pic>
        <p:nvPicPr>
          <p:cNvPr id="5123" name="Picture 3" descr="D:\文件（E）\Repository\Data-Structure\Image\二叉树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544616" cy="53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7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-</a:t>
            </a:r>
            <a:r>
              <a:rPr lang="zh-CN" altLang="en-US" dirty="0"/>
              <a:t>基本知识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/>
          <a:lstStyle/>
          <a:p>
            <a:r>
              <a:rPr lang="zh-CN" altLang="en-US" dirty="0"/>
              <a:t>定义：树中每个结点最多有两个子树，是有序树</a:t>
            </a:r>
            <a:endParaRPr lang="en-US" altLang="zh-CN" dirty="0"/>
          </a:p>
          <a:p>
            <a:r>
              <a:rPr lang="zh-CN" altLang="en-US" dirty="0"/>
              <a:t>性质：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在二叉树的第</a:t>
            </a:r>
            <a:r>
              <a:rPr lang="en-US" altLang="zh-CN" dirty="0" err="1"/>
              <a:t>i</a:t>
            </a:r>
            <a:r>
              <a:rPr lang="zh-CN" altLang="en-US" dirty="0"/>
              <a:t>层至多有</a:t>
            </a:r>
            <a:r>
              <a:rPr lang="en-US" altLang="zh-CN" dirty="0"/>
              <a:t>(2^(i-1))</a:t>
            </a:r>
            <a:r>
              <a:rPr lang="zh-CN" altLang="en-US" dirty="0"/>
              <a:t>个结点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&gt;=1)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深度为</a:t>
            </a:r>
            <a:r>
              <a:rPr lang="en-US" altLang="zh-CN" dirty="0"/>
              <a:t>k</a:t>
            </a:r>
            <a:r>
              <a:rPr lang="zh-CN" altLang="en-US" dirty="0"/>
              <a:t>的二叉树至多有</a:t>
            </a:r>
            <a:r>
              <a:rPr lang="en-US" altLang="zh-CN" dirty="0"/>
              <a:t>(2^k-1)</a:t>
            </a:r>
            <a:r>
              <a:rPr lang="zh-CN" altLang="en-US" dirty="0"/>
              <a:t>个结点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任意二叉树，其度为</a:t>
            </a:r>
            <a:r>
              <a:rPr lang="en-US" altLang="zh-CN" dirty="0"/>
              <a:t>0</a:t>
            </a:r>
            <a:r>
              <a:rPr lang="zh-CN" altLang="en-US" dirty="0"/>
              <a:t>的结点数为</a:t>
            </a:r>
            <a:r>
              <a:rPr lang="en-US" altLang="zh-CN" dirty="0"/>
              <a:t>n0,</a:t>
            </a:r>
            <a:r>
              <a:rPr lang="zh-CN" altLang="en-US" dirty="0"/>
              <a:t>度为</a:t>
            </a:r>
            <a:r>
              <a:rPr lang="en-US" altLang="zh-CN" dirty="0"/>
              <a:t>2</a:t>
            </a:r>
            <a:r>
              <a:rPr lang="zh-CN" altLang="en-US" dirty="0"/>
              <a:t>的结点数为</a:t>
            </a:r>
            <a:r>
              <a:rPr lang="en-US" altLang="zh-CN" dirty="0"/>
              <a:t>n2,n0=n2+1;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4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10462</TotalTime>
  <Words>1024</Words>
  <Application>Microsoft Office PowerPoint</Application>
  <PresentationFormat>全屏显示(4:3)</PresentationFormat>
  <Paragraphs>175</Paragraphs>
  <Slides>40</Slides>
  <Notes>1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中性</vt:lpstr>
      <vt:lpstr>PowerPoint 演示文稿</vt:lpstr>
      <vt:lpstr>内容结构</vt:lpstr>
      <vt:lpstr>树</vt:lpstr>
      <vt:lpstr>树-基本概念</vt:lpstr>
      <vt:lpstr>树-存储结构</vt:lpstr>
      <vt:lpstr>树-存储结构</vt:lpstr>
      <vt:lpstr>树-存储结构</vt:lpstr>
      <vt:lpstr>二叉树</vt:lpstr>
      <vt:lpstr>二叉树-基本知识</vt:lpstr>
      <vt:lpstr>二叉树-满二叉树</vt:lpstr>
      <vt:lpstr>二叉树-完全二叉树</vt:lpstr>
      <vt:lpstr>二叉树—完全二叉树</vt:lpstr>
      <vt:lpstr>二叉树-存储结构</vt:lpstr>
      <vt:lpstr>PowerPoint 演示文稿</vt:lpstr>
      <vt:lpstr>二叉树-存储结构</vt:lpstr>
      <vt:lpstr>二叉树-存储结构</vt:lpstr>
      <vt:lpstr>二叉树-存储结构</vt:lpstr>
      <vt:lpstr>PowerPoint 演示文稿</vt:lpstr>
      <vt:lpstr>二叉树-遍历</vt:lpstr>
      <vt:lpstr>二叉搜索/排序/查找树</vt:lpstr>
      <vt:lpstr>二叉搜索/排序/查找树</vt:lpstr>
      <vt:lpstr>PowerPoint 演示文稿</vt:lpstr>
      <vt:lpstr>二叉平衡树</vt:lpstr>
      <vt:lpstr>AVL平衡树</vt:lpstr>
      <vt:lpstr>AVL平衡树</vt:lpstr>
      <vt:lpstr>LL旋转</vt:lpstr>
      <vt:lpstr>LR旋转</vt:lpstr>
      <vt:lpstr>RL旋转</vt:lpstr>
      <vt:lpstr>RR旋转</vt:lpstr>
      <vt:lpstr>红黑树</vt:lpstr>
      <vt:lpstr>红黑树</vt:lpstr>
      <vt:lpstr>PowerPoint 演示文稿</vt:lpstr>
      <vt:lpstr>树的应用——DTS</vt:lpstr>
      <vt:lpstr>PowerPoint 演示文稿</vt:lpstr>
      <vt:lpstr>PowerPoint 演示文稿</vt:lpstr>
      <vt:lpstr>PowerPoint 演示文稿</vt:lpstr>
      <vt:lpstr>PowerPoint 演示文稿</vt:lpstr>
      <vt:lpstr>dtb文件格式</vt:lpstr>
      <vt:lpstr>dtb文件格式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waynechu</dc:creator>
  <cp:lastModifiedBy>Windows 用户</cp:lastModifiedBy>
  <cp:revision>230</cp:revision>
  <dcterms:created xsi:type="dcterms:W3CDTF">2008-01-20T06:37:18Z</dcterms:created>
  <dcterms:modified xsi:type="dcterms:W3CDTF">2018-09-07T05:20:51Z</dcterms:modified>
</cp:coreProperties>
</file>