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6" r:id="rId4"/>
    <p:sldId id="267" r:id="rId5"/>
    <p:sldId id="270" r:id="rId6"/>
    <p:sldId id="272" r:id="rId7"/>
    <p:sldId id="273" r:id="rId8"/>
    <p:sldId id="274" r:id="rId9"/>
    <p:sldId id="263" r:id="rId10"/>
    <p:sldId id="268" r:id="rId11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D491-8EA1-422D-973E-1F134E5FE474}" type="datetimeFigureOut">
              <a:rPr lang="es-ES_tradnl" smtClean="0"/>
              <a:pPr/>
              <a:t>1/8/21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E929-7ECA-4850-9F49-752D1D0AD140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openlabfoundation.org/default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8551" y="5406965"/>
            <a:ext cx="1318759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b="1" dirty="0"/>
              <a:t>Open</a:t>
            </a:r>
            <a:r>
              <a:rPr lang="en-GB" sz="1350" b="1" dirty="0"/>
              <a:t> Source TB</a:t>
            </a:r>
          </a:p>
          <a:p>
            <a:endParaRPr lang="en-GB" sz="1350" dirty="0"/>
          </a:p>
        </p:txBody>
      </p:sp>
      <p:pic>
        <p:nvPicPr>
          <p:cNvPr id="5" name="Picture 4" descr="https://pbs.twimg.com/profile_images/429228216985735169/Tg9N9T2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69160"/>
            <a:ext cx="502751" cy="5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2060848"/>
            <a:ext cx="658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70C0"/>
                </a:solidFill>
                <a:latin typeface="+mj-lt"/>
              </a:rPr>
              <a:t>An open source hit to lead campaign in Tuberculosis Drug Discovery</a:t>
            </a:r>
          </a:p>
        </p:txBody>
      </p:sp>
      <p:pic>
        <p:nvPicPr>
          <p:cNvPr id="7" name="Picture 4" descr="GlaxoSmithK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152" y="116632"/>
            <a:ext cx="504056" cy="434346"/>
          </a:xfrm>
          <a:prstGeom prst="rect">
            <a:avLst/>
          </a:prstGeom>
          <a:noFill/>
        </p:spPr>
      </p:pic>
      <p:pic>
        <p:nvPicPr>
          <p:cNvPr id="8" name="Picture 6" descr="Tres Cantos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6632"/>
            <a:ext cx="1343198" cy="507876"/>
          </a:xfrm>
          <a:prstGeom prst="rect">
            <a:avLst/>
          </a:prstGeom>
          <a:noFill/>
        </p:spPr>
      </p:pic>
      <p:pic>
        <p:nvPicPr>
          <p:cNvPr id="9" name="Picture 3" descr="C:\Users\jb413031\Data\Usyd_new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0"/>
            <a:ext cx="1035114" cy="36004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524328" y="6093296"/>
            <a:ext cx="131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/>
              <a:t>Jessica Baiget</a:t>
            </a:r>
          </a:p>
          <a:p>
            <a:r>
              <a:rPr lang="es-ES_tradnl" sz="1600" dirty="0"/>
              <a:t>15/07/15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50"/>
                </a:solidFill>
              </a:rPr>
              <a:t>Next ...?</a:t>
            </a:r>
            <a:endParaRPr lang="en-GB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07704" y="1484784"/>
            <a:ext cx="5544616" cy="3087960"/>
            <a:chOff x="1187624" y="1628800"/>
            <a:chExt cx="5544616" cy="3087960"/>
          </a:xfrm>
        </p:grpSpPr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1341438" y="1731963"/>
            <a:ext cx="5167312" cy="271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CS ChemDraw Drawing" r:id="rId3" imgW="6462924" imgH="3391985" progId="ChemDraw.Document.6.0">
                    <p:embed/>
                  </p:oleObj>
                </mc:Choice>
                <mc:Fallback>
                  <p:oleObj name="CS ChemDraw Drawing" r:id="rId3" imgW="6462924" imgH="3391985" progId="ChemDraw.Document.6.0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438" y="1731963"/>
                          <a:ext cx="5167312" cy="2711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Oval 3"/>
            <p:cNvSpPr/>
            <p:nvPr/>
          </p:nvSpPr>
          <p:spPr>
            <a:xfrm>
              <a:off x="1763688" y="1628800"/>
              <a:ext cx="1296144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Oval 4"/>
            <p:cNvSpPr/>
            <p:nvPr/>
          </p:nvSpPr>
          <p:spPr>
            <a:xfrm>
              <a:off x="1187624" y="3573016"/>
              <a:ext cx="1728192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3573016"/>
              <a:ext cx="1872208" cy="11437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699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ea typeface="MS Gothic" panose="020B0609070205080204" pitchFamily="49" charset="-128"/>
              </a:rPr>
              <a:t>Series 2: TCMDC-143693 </a:t>
            </a:r>
            <a:endParaRPr lang="en-GB" dirty="0">
              <a:solidFill>
                <a:srgbClr val="0070C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68538" y="620713"/>
          <a:ext cx="4722812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CS ChemDraw Drawing" r:id="rId3" imgW="4722616" imgH="1546449" progId="ChemDraw.Document.6.0">
                  <p:embed/>
                </p:oleObj>
              </mc:Choice>
              <mc:Fallback>
                <p:oleObj name="CS ChemDraw Drawing" r:id="rId3" imgW="4722616" imgH="1546449" progId="ChemDraw.Document.6.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20713"/>
                        <a:ext cx="4722812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59832" y="3789040"/>
          <a:ext cx="30019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CS ChemDraw Drawing" r:id="rId5" imgW="3001742" imgH="1828530" progId="ChemDraw.Document.6.0">
                  <p:embed/>
                </p:oleObj>
              </mc:Choice>
              <mc:Fallback>
                <p:oleObj name="CS ChemDraw Drawing" r:id="rId5" imgW="3001742" imgH="1828530" progId="ChemDraw.Document.6.0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789040"/>
                        <a:ext cx="30019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9650" y="4580433"/>
            <a:ext cx="146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A = Aryl, heteroaryl?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1298" y="3356297"/>
            <a:ext cx="103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/>
              <a:t>CF</a:t>
            </a:r>
            <a:r>
              <a:rPr lang="en-GB" sz="1200" baseline="-25000"/>
              <a:t>3 </a:t>
            </a:r>
            <a:r>
              <a:rPr lang="en-GB" sz="1200"/>
              <a:t>essential?</a:t>
            </a:r>
          </a:p>
          <a:p>
            <a:pPr algn="ctr"/>
            <a:r>
              <a:rPr lang="en-GB" sz="1200"/>
              <a:t>X = H, Br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007" y="5229200"/>
            <a:ext cx="120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200" dirty="0"/>
          </a:p>
          <a:p>
            <a:pPr algn="ctr"/>
            <a:r>
              <a:rPr lang="en-GB" sz="1200" dirty="0"/>
              <a:t>Y = CN , C≡CH, 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6319" y="5660553"/>
            <a:ext cx="95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/>
              <a:t>Cl essential?</a:t>
            </a:r>
          </a:p>
          <a:p>
            <a:pPr algn="ctr"/>
            <a:r>
              <a:rPr lang="en-GB" sz="1200"/>
              <a:t>X = H, Br..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278092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FF"/>
                </a:solidFill>
              </a:rPr>
              <a:t>First modifications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476672"/>
            <a:ext cx="1410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dirty="0"/>
              <a:t>WO2010091411 A1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0825" y="693738"/>
          <a:ext cx="8447088" cy="570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CS ChemDraw Drawing" r:id="rId3" imgW="12010209" imgH="8115013" progId="ChemDraw.Document.6.0">
                  <p:embed/>
                </p:oleObj>
              </mc:Choice>
              <mc:Fallback>
                <p:oleObj name="CS ChemDraw Drawing" r:id="rId3" imgW="12010209" imgH="8115013" progId="ChemDraw.Document.6.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3738"/>
                        <a:ext cx="8447088" cy="570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BIOLOGICAL ACTIVITY: 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85184"/>
            <a:ext cx="18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Under evaluation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243887" y="0"/>
          <a:ext cx="9001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S ChemDraw Drawing" r:id="rId5" imgW="1802665" imgH="822488" progId="ChemDraw.Document.6.0">
                  <p:embed/>
                </p:oleObj>
              </mc:Choice>
              <mc:Fallback>
                <p:oleObj name="CS ChemDraw Drawing" r:id="rId5" imgW="1802665" imgH="822488" progId="ChemDraw.Document.6.0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7" y="0"/>
                        <a:ext cx="9001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19475" y="2141538"/>
          <a:ext cx="2363788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CS ChemDraw Drawing" r:id="rId3" imgW="2363332" imgH="1398796" progId="ChemDraw.Document.6.0">
                  <p:embed/>
                </p:oleObj>
              </mc:Choice>
              <mc:Fallback>
                <p:oleObj name="CS ChemDraw Drawing" r:id="rId3" imgW="2363332" imgH="1398796" progId="ChemDraw.Document.6.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41538"/>
                        <a:ext cx="2363788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4293096"/>
            <a:ext cx="421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Evaluation of 10 derivates from GSK library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9832" y="1628800"/>
            <a:ext cx="3384376" cy="23042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75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BIOLOGICAL ACTIVITY: MIC</a:t>
            </a:r>
          </a:p>
          <a:p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6672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More inactive compounds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2708920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Y =CN &gt;&gt; Aryl, Br, 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7980" y="285966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/>
              <a:t>Z: Cl &gt;&gt;H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15816" y="1484784"/>
            <a:ext cx="3240360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3528" y="422108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Objectives:</a:t>
            </a:r>
            <a:r>
              <a:rPr lang="en-GB" dirty="0"/>
              <a:t> </a:t>
            </a:r>
          </a:p>
          <a:p>
            <a:r>
              <a:rPr lang="en-GB" dirty="0"/>
              <a:t>exploring A and /or B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995936" y="1844824"/>
          <a:ext cx="14366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S ChemDraw Drawing" r:id="rId3" imgW="1437120" imgH="828360" progId="ChemDraw.Document.6.0">
                  <p:embed/>
                </p:oleObj>
              </mc:Choice>
              <mc:Fallback>
                <p:oleObj name="CS ChemDraw Drawing" r:id="rId3" imgW="1437120" imgH="828360" progId="ChemDraw.Document.6.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844824"/>
                        <a:ext cx="14366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21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00B050"/>
                </a:solidFill>
              </a:rPr>
              <a:t>FIRST CONCLUSIONS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63888" y="2492896"/>
            <a:ext cx="432048" cy="1440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32040" y="2636912"/>
            <a:ext cx="144016" cy="14401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781448" y="1628800"/>
          <a:ext cx="6030912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CS ChemDraw Drawing" r:id="rId3" imgW="7538909" imgH="4821554" progId="ChemDraw.Document.6.0">
                  <p:embed/>
                </p:oleObj>
              </mc:Choice>
              <mc:Fallback>
                <p:oleObj name="CS ChemDraw Drawing" r:id="rId3" imgW="7538909" imgH="4821554" progId="ChemDraw.Document.6.0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448" y="1628800"/>
                        <a:ext cx="6030912" cy="385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1520" y="260648"/>
          <a:ext cx="10683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CS ChemDraw Drawing" r:id="rId5" imgW="1784309" imgH="961233" progId="ChemDraw.Document.6.0">
                  <p:embed/>
                </p:oleObj>
              </mc:Choice>
              <mc:Fallback>
                <p:oleObj name="CS ChemDraw Drawing" r:id="rId5" imgW="1784309" imgH="961233" progId="ChemDraw.Document.6.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1068387" cy="5762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79912" y="54868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50"/>
                </a:solidFill>
              </a:rPr>
              <a:t>Exploring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15567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46444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306896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766" y="1844824"/>
          <a:ext cx="9075738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CS ChemDraw Drawing" r:id="rId3" imgW="13051101" imgH="5614079" progId="ChemDraw.Document.6.0">
                  <p:embed/>
                </p:oleObj>
              </mc:Choice>
              <mc:Fallback>
                <p:oleObj name="CS ChemDraw Drawing" r:id="rId3" imgW="13051101" imgH="5614079" progId="ChemDraw.Document.6.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" y="1844824"/>
                        <a:ext cx="9075738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51520" y="260648"/>
          <a:ext cx="10683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CS ChemDraw Drawing" r:id="rId5" imgW="1784309" imgH="961233" progId="ChemDraw.Document.6.0">
                  <p:embed/>
                </p:oleObj>
              </mc:Choice>
              <mc:Fallback>
                <p:oleObj name="CS ChemDraw Drawing" r:id="rId5" imgW="1784309" imgH="961233" progId="ChemDraw.Document.6.0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1068387" cy="5762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79912" y="54868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50"/>
                </a:solidFill>
              </a:rPr>
              <a:t>Exploring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51520" y="260648"/>
          <a:ext cx="10683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CS ChemDraw Drawing" r:id="rId3" imgW="1784309" imgH="961233" progId="ChemDraw.Document.6.0">
                  <p:embed/>
                </p:oleObj>
              </mc:Choice>
              <mc:Fallback>
                <p:oleObj name="CS ChemDraw Drawing" r:id="rId3" imgW="1784309" imgH="961233" progId="ChemDraw.Document.6.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1068387" cy="5762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79912" y="54868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Exploring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255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New strategy, new problems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84634" y="2276872"/>
          <a:ext cx="71437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CS ChemDraw Drawing" r:id="rId5" imgW="9556447" imgH="3923755" progId="ChemDraw.Document.6.0">
                  <p:embed/>
                </p:oleObj>
              </mc:Choice>
              <mc:Fallback>
                <p:oleObj name="CS ChemDraw Drawing" r:id="rId5" imgW="9556447" imgH="3923755" progId="ChemDraw.Document.6.0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634" y="2276872"/>
                        <a:ext cx="714375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11188" y="1800225"/>
          <a:ext cx="7859712" cy="478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S ChemDraw Drawing" r:id="rId3" imgW="11167454" imgH="6798277" progId="ChemDraw.Document.6.0">
                  <p:embed/>
                </p:oleObj>
              </mc:Choice>
              <mc:Fallback>
                <p:oleObj name="CS ChemDraw Drawing" r:id="rId3" imgW="11167454" imgH="6798277" progId="ChemDraw.Document.6.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00225"/>
                        <a:ext cx="7859712" cy="478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miley Face 2"/>
          <p:cNvSpPr/>
          <p:nvPr/>
        </p:nvSpPr>
        <p:spPr>
          <a:xfrm>
            <a:off x="1547664" y="4437112"/>
            <a:ext cx="216024" cy="216024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Smiley Face 3"/>
          <p:cNvSpPr/>
          <p:nvPr/>
        </p:nvSpPr>
        <p:spPr>
          <a:xfrm>
            <a:off x="5868144" y="4365104"/>
            <a:ext cx="216024" cy="216024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Smiley Face 4"/>
          <p:cNvSpPr/>
          <p:nvPr/>
        </p:nvSpPr>
        <p:spPr>
          <a:xfrm>
            <a:off x="8172400" y="4365104"/>
            <a:ext cx="216024" cy="216024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923928" y="332656"/>
          <a:ext cx="1346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CS ChemDraw Drawing" r:id="rId5" imgW="1928997" imgH="921553" progId="ChemDraw.Document.6.0">
                  <p:embed/>
                </p:oleObj>
              </mc:Choice>
              <mc:Fallback>
                <p:oleObj name="CS ChemDraw Drawing" r:id="rId5" imgW="1928997" imgH="921553" progId="ChemDraw.Document.6.0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32656"/>
                        <a:ext cx="13462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8640"/>
            <a:ext cx="313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50"/>
                </a:solidFill>
              </a:rPr>
              <a:t>Chemistry: Synthesis of amides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51920" y="188640"/>
            <a:ext cx="1440160" cy="864096"/>
          </a:xfrm>
          <a:prstGeom prst="roundRect">
            <a:avLst/>
          </a:prstGeom>
          <a:noFill/>
          <a:ln>
            <a:solidFill>
              <a:srgbClr val="B30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Smiley Face 8"/>
          <p:cNvSpPr/>
          <p:nvPr/>
        </p:nvSpPr>
        <p:spPr>
          <a:xfrm>
            <a:off x="7812360" y="6021288"/>
            <a:ext cx="216024" cy="216024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122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jb413031</dc:creator>
  <cp:lastModifiedBy>Todd, Matthew</cp:lastModifiedBy>
  <cp:revision>9</cp:revision>
  <dcterms:created xsi:type="dcterms:W3CDTF">2015-07-14T12:54:25Z</dcterms:created>
  <dcterms:modified xsi:type="dcterms:W3CDTF">2021-08-01T21:51:02Z</dcterms:modified>
</cp:coreProperties>
</file>