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7830-0F53-F441-9194-C4AEE5B4D792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8/14/17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4FFB-830A-BE49-841C-2BC3B5E2BEF2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9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7830-0F53-F441-9194-C4AEE5B4D792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8/14/17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4FFB-830A-BE49-841C-2BC3B5E2BEF2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24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7830-0F53-F441-9194-C4AEE5B4D792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8/14/17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4FFB-830A-BE49-841C-2BC3B5E2BEF2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76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7830-0F53-F441-9194-C4AEE5B4D792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8/14/17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4FFB-830A-BE49-841C-2BC3B5E2BEF2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22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17830-0F53-F441-9194-C4AEE5B4D792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8/14/17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84FFB-830A-BE49-841C-2BC3B5E2BEF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6564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17830-0F53-F441-9194-C4AEE5B4D792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8/14/17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84FFB-830A-BE49-841C-2BC3B5E2BEF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9846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1620711" y="152400"/>
            <a:ext cx="590272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C0504D">
                    <a:lumMod val="50000"/>
                  </a:srgbClr>
                </a:solidFill>
                <a:effectLst>
                  <a:glow rad="101600">
                    <a:prstClr val="white">
                      <a:alpha val="75000"/>
                    </a:prstClr>
                  </a:glow>
                </a:effectLst>
                <a:latin typeface="Calibri"/>
              </a:rPr>
              <a:t>OSTB – Series 2 – The Hit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1447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46193" y="44624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  <a:latin typeface="Arial" charset="0"/>
              </a:rPr>
              <a:t>22/33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67544" y="908720"/>
            <a:ext cx="8136904" cy="5724872"/>
          </a:xfrm>
          <a:prstGeom prst="roundRect">
            <a:avLst>
              <a:gd name="adj" fmla="val 5935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6581001"/>
            <a:ext cx="8526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white"/>
                </a:solidFill>
                <a:latin typeface="Arial" charset="0"/>
              </a:rPr>
              <a:t>GSK </a:t>
            </a:r>
            <a:r>
              <a:rPr lang="en-US" sz="1200" dirty="0" err="1">
                <a:solidFill>
                  <a:prstClr val="white"/>
                </a:solidFill>
                <a:latin typeface="Arial" charset="0"/>
              </a:rPr>
              <a:t>Tres</a:t>
            </a:r>
            <a:r>
              <a:rPr lang="en-US" sz="1200" dirty="0">
                <a:solidFill>
                  <a:prstClr val="white"/>
                </a:solidFill>
                <a:latin typeface="Arial" charset="0"/>
              </a:rPr>
              <a:t> Cantos, J. </a:t>
            </a:r>
            <a:r>
              <a:rPr lang="en-US" sz="1200" dirty="0" err="1">
                <a:solidFill>
                  <a:prstClr val="white"/>
                </a:solidFill>
                <a:latin typeface="Arial" charset="0"/>
              </a:rPr>
              <a:t>Overington</a:t>
            </a:r>
            <a:r>
              <a:rPr lang="en-US" sz="1200" dirty="0">
                <a:solidFill>
                  <a:prstClr val="white"/>
                </a:solidFill>
                <a:latin typeface="Arial" charset="0"/>
              </a:rPr>
              <a:t> and M. Marti-</a:t>
            </a:r>
            <a:r>
              <a:rPr lang="en-US" sz="1200" dirty="0" err="1">
                <a:solidFill>
                  <a:prstClr val="white"/>
                </a:solidFill>
                <a:latin typeface="Arial" charset="0"/>
              </a:rPr>
              <a:t>Renom</a:t>
            </a:r>
            <a:r>
              <a:rPr lang="en-US" sz="1200" dirty="0">
                <a:solidFill>
                  <a:prstClr val="white"/>
                </a:solidFill>
                <a:latin typeface="Arial" charset="0"/>
              </a:rPr>
              <a:t>, Unpublished 2015</a:t>
            </a:r>
            <a:endParaRPr lang="en-US" sz="1200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2" name="Picture 1" descr="OSTB Series 2 Starting H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6025"/>
            <a:ext cx="2029892" cy="2451047"/>
          </a:xfrm>
          <a:prstGeom prst="rect">
            <a:avLst/>
          </a:prstGeom>
        </p:spPr>
      </p:pic>
      <p:pic>
        <p:nvPicPr>
          <p:cNvPr id="4" name="Picture 3" descr="Screen Shot 2015-05-27 at 9.01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941168"/>
            <a:ext cx="7776864" cy="1404156"/>
          </a:xfrm>
          <a:prstGeom prst="rect">
            <a:avLst/>
          </a:prstGeom>
          <a:effectLst>
            <a:glow rad="101600">
              <a:schemeClr val="tx1">
                <a:lumMod val="65000"/>
                <a:alpha val="75000"/>
              </a:schemeClr>
            </a:glow>
          </a:effectLst>
        </p:spPr>
      </p:pic>
      <p:sp>
        <p:nvSpPr>
          <p:cNvPr id="5" name="TextBox 4"/>
          <p:cNvSpPr txBox="1"/>
          <p:nvPr/>
        </p:nvSpPr>
        <p:spPr>
          <a:xfrm>
            <a:off x="3635896" y="1268760"/>
            <a:ext cx="4824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000000"/>
                </a:solidFill>
                <a:latin typeface="Arial" charset="0"/>
              </a:rPr>
              <a:t>Predicted Targets: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i="1" dirty="0">
              <a:solidFill>
                <a:srgbClr val="000000"/>
              </a:solidFill>
              <a:latin typeface="Arial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000000"/>
                </a:solidFill>
                <a:latin typeface="Arial" charset="0"/>
              </a:rPr>
              <a:t>1) </a:t>
            </a:r>
            <a:r>
              <a:rPr lang="en-US" b="1" i="1" dirty="0">
                <a:solidFill>
                  <a:srgbClr val="1F497D">
                    <a:lumMod val="60000"/>
                    <a:lumOff val="40000"/>
                  </a:srgbClr>
                </a:solidFill>
                <a:latin typeface="Arial" charset="0"/>
              </a:rPr>
              <a:t>O06266</a:t>
            </a:r>
            <a:r>
              <a:rPr lang="en-US" i="1" dirty="0">
                <a:solidFill>
                  <a:srgbClr val="000000"/>
                </a:solidFill>
                <a:latin typeface="Arial" charset="0"/>
              </a:rPr>
              <a:t> (an epoxide hydrolase)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000000"/>
                </a:solidFill>
                <a:latin typeface="Arial" charset="0"/>
              </a:rPr>
              <a:t>2) </a:t>
            </a:r>
            <a:r>
              <a:rPr lang="en-US" b="1" i="1" dirty="0">
                <a:solidFill>
                  <a:srgbClr val="558ED5"/>
                </a:solidFill>
                <a:latin typeface="Arial" charset="0"/>
              </a:rPr>
              <a:t>A2VJ47</a:t>
            </a:r>
            <a:r>
              <a:rPr lang="en-US" i="1" dirty="0">
                <a:solidFill>
                  <a:srgbClr val="558ED5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" charset="0"/>
              </a:rPr>
              <a:t>(an epoxide hydrolase </a:t>
            </a:r>
            <a:r>
              <a:rPr lang="en-US" i="1" dirty="0" err="1">
                <a:solidFill>
                  <a:srgbClr val="000000"/>
                </a:solidFill>
                <a:latin typeface="Arial" charset="0"/>
              </a:rPr>
              <a:t>ephB</a:t>
            </a:r>
            <a:r>
              <a:rPr lang="en-US" i="1" dirty="0">
                <a:solidFill>
                  <a:srgbClr val="000000"/>
                </a:solidFill>
                <a:latin typeface="Arial" charset="0"/>
              </a:rPr>
              <a:t>)</a:t>
            </a:r>
            <a:br>
              <a:rPr lang="en-US" i="1" dirty="0">
                <a:solidFill>
                  <a:srgbClr val="000000"/>
                </a:solidFill>
                <a:latin typeface="Arial" charset="0"/>
              </a:rPr>
            </a:br>
            <a:r>
              <a:rPr lang="en-US" i="1" dirty="0">
                <a:solidFill>
                  <a:srgbClr val="000000"/>
                </a:solidFill>
                <a:latin typeface="Arial" charset="0"/>
              </a:rPr>
              <a:t>3) </a:t>
            </a:r>
            <a:r>
              <a:rPr lang="en-US" b="1" i="1" dirty="0">
                <a:solidFill>
                  <a:srgbClr val="558ED5"/>
                </a:solidFill>
                <a:latin typeface="Arial" charset="0"/>
              </a:rPr>
              <a:t>P64411</a:t>
            </a:r>
            <a:r>
              <a:rPr lang="en-US" i="1" dirty="0">
                <a:solidFill>
                  <a:srgbClr val="558ED5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" charset="0"/>
              </a:rPr>
              <a:t>(Heat shock protein 90)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000000"/>
                </a:solidFill>
                <a:latin typeface="Arial" charset="0"/>
              </a:rPr>
              <a:t>4) </a:t>
            </a:r>
            <a:r>
              <a:rPr lang="en-US" b="1" i="1" dirty="0">
                <a:solidFill>
                  <a:srgbClr val="558ED5"/>
                </a:solidFill>
                <a:latin typeface="Arial" charset="0"/>
              </a:rPr>
              <a:t>P96222</a:t>
            </a:r>
            <a:r>
              <a:rPr lang="en-US" i="1" dirty="0">
                <a:solidFill>
                  <a:srgbClr val="558ED5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Arial" charset="0"/>
              </a:rPr>
              <a:t>Mtb</a:t>
            </a:r>
            <a:r>
              <a:rPr lang="en-US" i="1" dirty="0">
                <a:solidFill>
                  <a:srgbClr val="000000"/>
                </a:solidFill>
                <a:latin typeface="Arial" charset="0"/>
              </a:rPr>
              <a:t> HTH-type transcriptional regulator Eth)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1880" y="3284984"/>
            <a:ext cx="45365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prstClr val="white">
                    <a:lumMod val="50000"/>
                  </a:prstClr>
                </a:solidFill>
                <a:latin typeface="Arial" charset="0"/>
              </a:rPr>
              <a:t>See also: </a:t>
            </a:r>
            <a:r>
              <a:rPr lang="en-US" sz="1400" i="1" dirty="0" err="1">
                <a:solidFill>
                  <a:prstClr val="white">
                    <a:lumMod val="50000"/>
                  </a:prstClr>
                </a:solidFill>
                <a:latin typeface="Arial" charset="0"/>
              </a:rPr>
              <a:t>Rebollo</a:t>
            </a:r>
            <a:r>
              <a:rPr lang="en-US" sz="1400" i="1" dirty="0">
                <a:solidFill>
                  <a:prstClr val="white">
                    <a:lumMod val="50000"/>
                  </a:prstClr>
                </a:solidFill>
                <a:latin typeface="Arial" charset="0"/>
              </a:rPr>
              <a:t>-Lopez MJ et al. (2015) Release of 50 new, drug-like compounds and their computational target predictions for open source anti-tubercular drug discovery. </a:t>
            </a:r>
            <a:r>
              <a:rPr lang="en-US" sz="1400" i="1" dirty="0" err="1">
                <a:solidFill>
                  <a:prstClr val="white">
                    <a:lumMod val="50000"/>
                  </a:prstClr>
                </a:solidFill>
                <a:latin typeface="Arial" charset="0"/>
              </a:rPr>
              <a:t>PLoS</a:t>
            </a:r>
            <a:r>
              <a:rPr lang="en-US" sz="1400" i="1" dirty="0">
                <a:solidFill>
                  <a:prstClr val="white">
                    <a:lumMod val="50000"/>
                  </a:prstClr>
                </a:solidFill>
                <a:latin typeface="Arial" charset="0"/>
              </a:rPr>
              <a:t> ONE 10(12): e0142293. doi:10.1371/journal.pone.0142293</a:t>
            </a:r>
          </a:p>
        </p:txBody>
      </p:sp>
    </p:spTree>
    <p:extLst>
      <p:ext uri="{BB962C8B-B14F-4D97-AF65-F5344CB8AC3E}">
        <p14:creationId xmlns:p14="http://schemas.microsoft.com/office/powerpoint/2010/main" val="1277875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1097232" y="152400"/>
            <a:ext cx="694968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C0504D">
                    <a:lumMod val="50000"/>
                  </a:srgbClr>
                </a:solidFill>
                <a:effectLst>
                  <a:glow rad="101600">
                    <a:prstClr val="white">
                      <a:alpha val="75000"/>
                    </a:prstClr>
                  </a:glow>
                </a:effectLst>
                <a:latin typeface="Calibri"/>
              </a:rPr>
              <a:t>OSTB – Series 2 – </a:t>
            </a:r>
            <a:r>
              <a:rPr lang="en-US" sz="4400" dirty="0" err="1">
                <a:solidFill>
                  <a:srgbClr val="C0504D">
                    <a:lumMod val="50000"/>
                  </a:srgbClr>
                </a:solidFill>
                <a:effectLst>
                  <a:glow rad="101600">
                    <a:prstClr val="white">
                      <a:alpha val="75000"/>
                    </a:prstClr>
                  </a:glow>
                </a:effectLst>
                <a:latin typeface="Calibri"/>
              </a:rPr>
              <a:t>Resynthesis</a:t>
            </a:r>
            <a:endParaRPr lang="en-US" sz="4400" dirty="0">
              <a:solidFill>
                <a:srgbClr val="C0504D">
                  <a:lumMod val="50000"/>
                </a:srgbClr>
              </a:solidFill>
              <a:effectLst>
                <a:glow rad="101600">
                  <a:prstClr val="white">
                    <a:alpha val="75000"/>
                  </a:prstClr>
                </a:glow>
              </a:effectLst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1447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46193" y="44624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  <a:latin typeface="Arial" charset="0"/>
              </a:rPr>
              <a:t>23/33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51520" y="908720"/>
            <a:ext cx="8712968" cy="5724872"/>
          </a:xfrm>
          <a:prstGeom prst="roundRect">
            <a:avLst>
              <a:gd name="adj" fmla="val 5935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6581001"/>
            <a:ext cx="8526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white"/>
                </a:solidFill>
                <a:latin typeface="Arial" charset="0"/>
              </a:rPr>
              <a:t>J. </a:t>
            </a:r>
            <a:r>
              <a:rPr lang="en-US" sz="1200" dirty="0" err="1">
                <a:solidFill>
                  <a:prstClr val="white"/>
                </a:solidFill>
                <a:latin typeface="Arial" charset="0"/>
              </a:rPr>
              <a:t>Baiget</a:t>
            </a:r>
            <a:r>
              <a:rPr lang="en-US" sz="1200" dirty="0">
                <a:solidFill>
                  <a:prstClr val="white"/>
                </a:solidFill>
                <a:latin typeface="Arial" charset="0"/>
              </a:rPr>
              <a:t>, M. Alonso, J. Castro-</a:t>
            </a:r>
            <a:r>
              <a:rPr lang="en-US" sz="1200" dirty="0" err="1">
                <a:solidFill>
                  <a:prstClr val="white"/>
                </a:solidFill>
                <a:latin typeface="Arial" charset="0"/>
              </a:rPr>
              <a:t>Pichel</a:t>
            </a:r>
            <a:r>
              <a:rPr lang="en-US" sz="1200" dirty="0">
                <a:solidFill>
                  <a:prstClr val="white"/>
                </a:solidFill>
                <a:latin typeface="Arial" charset="0"/>
              </a:rPr>
              <a:t> and M. H. Todd, Unpublished 2015</a:t>
            </a:r>
            <a:endParaRPr lang="en-US" sz="1200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3" name="Picture 2" descr="Resynthes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8189302" cy="3205460"/>
          </a:xfrm>
          <a:prstGeom prst="rect">
            <a:avLst/>
          </a:prstGeom>
        </p:spPr>
      </p:pic>
      <p:pic>
        <p:nvPicPr>
          <p:cNvPr id="10" name="Picture 9" descr="Screen Shot 2015-05-27 at 9.45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149080"/>
            <a:ext cx="4464496" cy="2389007"/>
          </a:xfrm>
          <a:prstGeom prst="rect">
            <a:avLst/>
          </a:prstGeom>
          <a:effectLst>
            <a:glow rad="101600">
              <a:schemeClr val="accent6">
                <a:lumMod val="75000"/>
                <a:alpha val="75000"/>
              </a:schemeClr>
            </a:glow>
          </a:effectLst>
        </p:spPr>
      </p:pic>
      <p:sp>
        <p:nvSpPr>
          <p:cNvPr id="11" name="TextBox 10"/>
          <p:cNvSpPr txBox="1"/>
          <p:nvPr/>
        </p:nvSpPr>
        <p:spPr>
          <a:xfrm>
            <a:off x="683568" y="5013176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E46C0A"/>
                </a:solidFill>
                <a:latin typeface="Arial" charset="0"/>
              </a:rPr>
              <a:t>All experiments and data available online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i="1" dirty="0">
              <a:solidFill>
                <a:srgbClr val="E46C0A"/>
              </a:solidFill>
              <a:latin typeface="Arial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F79646">
                    <a:lumMod val="75000"/>
                  </a:srgbClr>
                </a:solidFill>
                <a:latin typeface="Arial" charset="0"/>
              </a:rPr>
              <a:t>http://</a:t>
            </a:r>
            <a:r>
              <a:rPr lang="en-US" b="1" i="1" dirty="0" err="1">
                <a:solidFill>
                  <a:srgbClr val="F79646">
                    <a:lumMod val="75000"/>
                  </a:srgbClr>
                </a:solidFill>
                <a:latin typeface="Arial" charset="0"/>
              </a:rPr>
              <a:t>bit.ly</a:t>
            </a:r>
            <a:r>
              <a:rPr lang="en-US" b="1" i="1" dirty="0">
                <a:solidFill>
                  <a:srgbClr val="F79646">
                    <a:lumMod val="75000"/>
                  </a:srgbClr>
                </a:solidFill>
                <a:latin typeface="Arial" charset="0"/>
              </a:rPr>
              <a:t>/1FfVvna</a:t>
            </a:r>
          </a:p>
        </p:txBody>
      </p:sp>
    </p:spTree>
    <p:extLst>
      <p:ext uri="{BB962C8B-B14F-4D97-AF65-F5344CB8AC3E}">
        <p14:creationId xmlns:p14="http://schemas.microsoft.com/office/powerpoint/2010/main" val="142673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1174104" y="152400"/>
            <a:ext cx="679595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C0504D">
                    <a:lumMod val="50000"/>
                  </a:srgbClr>
                </a:solidFill>
                <a:effectLst>
                  <a:glow rad="101600">
                    <a:prstClr val="white">
                      <a:alpha val="75000"/>
                    </a:prstClr>
                  </a:glow>
                </a:effectLst>
                <a:latin typeface="Calibri"/>
              </a:rPr>
              <a:t>OSTB – Series 2 – </a:t>
            </a:r>
            <a:r>
              <a:rPr lang="en-US" sz="4400" dirty="0" err="1">
                <a:solidFill>
                  <a:srgbClr val="C0504D">
                    <a:lumMod val="50000"/>
                  </a:srgbClr>
                </a:solidFill>
                <a:effectLst>
                  <a:glow rad="101600">
                    <a:prstClr val="white">
                      <a:alpha val="75000"/>
                    </a:prstClr>
                  </a:glow>
                </a:effectLst>
                <a:latin typeface="Calibri"/>
              </a:rPr>
              <a:t>Analogging</a:t>
            </a:r>
            <a:endParaRPr lang="en-US" sz="4400" dirty="0">
              <a:solidFill>
                <a:srgbClr val="C0504D">
                  <a:lumMod val="50000"/>
                </a:srgbClr>
              </a:solidFill>
              <a:effectLst>
                <a:glow rad="101600">
                  <a:prstClr val="white">
                    <a:alpha val="75000"/>
                  </a:prstClr>
                </a:glow>
              </a:effectLst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1447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46193" y="44624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  <a:latin typeface="Arial" charset="0"/>
              </a:rPr>
              <a:t>24/33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51520" y="908720"/>
            <a:ext cx="8712968" cy="5724872"/>
          </a:xfrm>
          <a:prstGeom prst="roundRect">
            <a:avLst>
              <a:gd name="adj" fmla="val 5935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6581001"/>
            <a:ext cx="8526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white"/>
                </a:solidFill>
                <a:latin typeface="Arial" charset="0"/>
              </a:rPr>
              <a:t>J. </a:t>
            </a:r>
            <a:r>
              <a:rPr lang="en-US" sz="1200" dirty="0" err="1">
                <a:solidFill>
                  <a:prstClr val="white"/>
                </a:solidFill>
                <a:latin typeface="Arial" charset="0"/>
              </a:rPr>
              <a:t>Baiget</a:t>
            </a:r>
            <a:r>
              <a:rPr lang="en-US" sz="1200" dirty="0">
                <a:solidFill>
                  <a:prstClr val="white"/>
                </a:solidFill>
                <a:latin typeface="Arial" charset="0"/>
              </a:rPr>
              <a:t>, M. Alonso, J. Castro-</a:t>
            </a:r>
            <a:r>
              <a:rPr lang="en-US" sz="1200" dirty="0" err="1">
                <a:solidFill>
                  <a:prstClr val="white"/>
                </a:solidFill>
                <a:latin typeface="Arial" charset="0"/>
              </a:rPr>
              <a:t>Pichel</a:t>
            </a:r>
            <a:r>
              <a:rPr lang="en-US" sz="1200" dirty="0">
                <a:solidFill>
                  <a:prstClr val="white"/>
                </a:solidFill>
                <a:latin typeface="Arial" charset="0"/>
              </a:rPr>
              <a:t> and M. H. Todd, Unpublished 2015</a:t>
            </a:r>
            <a:endParaRPr lang="en-US" sz="1200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4" name="Picture 3" descr="OSTB Series 2 Starting Hit minus da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980728"/>
            <a:ext cx="1728192" cy="1080884"/>
          </a:xfrm>
          <a:prstGeom prst="rect">
            <a:avLst/>
          </a:prstGeom>
        </p:spPr>
      </p:pic>
      <p:pic>
        <p:nvPicPr>
          <p:cNvPr id="2" name="Picture 1" descr="Initial Jessica Analog S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158567"/>
            <a:ext cx="7704856" cy="443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56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1174104" y="152400"/>
            <a:ext cx="679595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C0504D">
                    <a:lumMod val="50000"/>
                  </a:srgbClr>
                </a:solidFill>
                <a:effectLst>
                  <a:glow rad="101600">
                    <a:prstClr val="white">
                      <a:alpha val="75000"/>
                    </a:prstClr>
                  </a:glow>
                </a:effectLst>
                <a:latin typeface="Calibri"/>
              </a:rPr>
              <a:t>OSTB – Series 2 – </a:t>
            </a:r>
            <a:r>
              <a:rPr lang="en-US" sz="4400" dirty="0" err="1">
                <a:solidFill>
                  <a:srgbClr val="C0504D">
                    <a:lumMod val="50000"/>
                  </a:srgbClr>
                </a:solidFill>
                <a:effectLst>
                  <a:glow rad="101600">
                    <a:prstClr val="white">
                      <a:alpha val="75000"/>
                    </a:prstClr>
                  </a:glow>
                </a:effectLst>
                <a:latin typeface="Calibri"/>
              </a:rPr>
              <a:t>Analogging</a:t>
            </a:r>
            <a:endParaRPr lang="en-US" sz="4400" dirty="0">
              <a:solidFill>
                <a:srgbClr val="C0504D">
                  <a:lumMod val="50000"/>
                </a:srgbClr>
              </a:solidFill>
              <a:effectLst>
                <a:glow rad="101600">
                  <a:prstClr val="white">
                    <a:alpha val="75000"/>
                  </a:prstClr>
                </a:glow>
              </a:effectLst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1447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46193" y="44624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  <a:latin typeface="Arial" charset="0"/>
              </a:rPr>
              <a:t>25/33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51520" y="908720"/>
            <a:ext cx="8712968" cy="5724872"/>
          </a:xfrm>
          <a:prstGeom prst="roundRect">
            <a:avLst>
              <a:gd name="adj" fmla="val 5935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6581001"/>
            <a:ext cx="8526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white"/>
                </a:solidFill>
                <a:latin typeface="Arial" charset="0"/>
              </a:rPr>
              <a:t>J. </a:t>
            </a:r>
            <a:r>
              <a:rPr lang="en-US" sz="1200" dirty="0" err="1">
                <a:solidFill>
                  <a:prstClr val="white"/>
                </a:solidFill>
                <a:latin typeface="Arial" charset="0"/>
              </a:rPr>
              <a:t>Baiget</a:t>
            </a:r>
            <a:r>
              <a:rPr lang="en-US" sz="1200" dirty="0">
                <a:solidFill>
                  <a:prstClr val="white"/>
                </a:solidFill>
                <a:latin typeface="Arial" charset="0"/>
              </a:rPr>
              <a:t>, M. Alonso, J. Castro-</a:t>
            </a:r>
            <a:r>
              <a:rPr lang="en-US" sz="1200" dirty="0" err="1">
                <a:solidFill>
                  <a:prstClr val="white"/>
                </a:solidFill>
                <a:latin typeface="Arial" charset="0"/>
              </a:rPr>
              <a:t>Pichel</a:t>
            </a:r>
            <a:r>
              <a:rPr lang="en-US" sz="1200" dirty="0">
                <a:solidFill>
                  <a:prstClr val="white"/>
                </a:solidFill>
                <a:latin typeface="Arial" charset="0"/>
              </a:rPr>
              <a:t> and M. H. Todd, Unpublished 2015</a:t>
            </a:r>
            <a:endParaRPr lang="en-US" sz="1200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2" name="Picture 1" descr="Final Jessica Analog 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43" y="1196752"/>
            <a:ext cx="8115305" cy="530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47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1628019" y="152400"/>
            <a:ext cx="58881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rgbClr val="C0504D">
                    <a:lumMod val="50000"/>
                  </a:srgbClr>
                </a:solidFill>
                <a:effectLst>
                  <a:glow rad="101600">
                    <a:prstClr val="white">
                      <a:alpha val="75000"/>
                    </a:prstClr>
                  </a:glow>
                </a:effectLst>
                <a:latin typeface="Calibri"/>
              </a:rPr>
              <a:t>OSTB – Series 2 – Overall</a:t>
            </a:r>
            <a:endParaRPr lang="en-US" sz="4400" dirty="0">
              <a:solidFill>
                <a:srgbClr val="C0504D">
                  <a:lumMod val="50000"/>
                </a:srgbClr>
              </a:solidFill>
              <a:effectLst>
                <a:glow rad="101600">
                  <a:prstClr val="white">
                    <a:alpha val="75000"/>
                  </a:prstClr>
                </a:glow>
              </a:effectLst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1447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46193" y="44624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white"/>
                </a:solidFill>
                <a:latin typeface="Arial" charset="0"/>
              </a:rPr>
              <a:t>26/33</a:t>
            </a:r>
            <a:endParaRPr lang="en-US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51520" y="908720"/>
            <a:ext cx="8712968" cy="5724872"/>
          </a:xfrm>
          <a:prstGeom prst="roundRect">
            <a:avLst>
              <a:gd name="adj" fmla="val 5935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6581001"/>
            <a:ext cx="8526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prstClr val="white"/>
                </a:solidFill>
                <a:latin typeface="Arial" charset="0"/>
              </a:rPr>
              <a:t>J. </a:t>
            </a:r>
            <a:r>
              <a:rPr lang="en-US" sz="1200" dirty="0" err="1" smtClean="0">
                <a:solidFill>
                  <a:prstClr val="white"/>
                </a:solidFill>
                <a:latin typeface="Arial" charset="0"/>
              </a:rPr>
              <a:t>Baiget</a:t>
            </a:r>
            <a:r>
              <a:rPr lang="en-US" sz="1200" dirty="0" smtClean="0">
                <a:solidFill>
                  <a:prstClr val="white"/>
                </a:solidFill>
                <a:latin typeface="Arial" charset="0"/>
              </a:rPr>
              <a:t>, M. Alonso, J. Castro-</a:t>
            </a:r>
            <a:r>
              <a:rPr lang="en-US" sz="1200" dirty="0" err="1" smtClean="0">
                <a:solidFill>
                  <a:prstClr val="white"/>
                </a:solidFill>
                <a:latin typeface="Arial" charset="0"/>
              </a:rPr>
              <a:t>Pichel</a:t>
            </a:r>
            <a:r>
              <a:rPr lang="en-US" sz="1200" dirty="0" smtClean="0">
                <a:solidFill>
                  <a:prstClr val="white"/>
                </a:solidFill>
                <a:latin typeface="Arial" charset="0"/>
              </a:rPr>
              <a:t> and M. H. Todd, Unpublished 2015</a:t>
            </a:r>
            <a:endParaRPr lang="en-US" sz="1200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4" name="Picture 3" descr="SAR Summ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72816"/>
            <a:ext cx="5976664" cy="33153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7704" y="5733256"/>
            <a:ext cx="4935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1F497D"/>
                </a:solidFill>
                <a:latin typeface="Arial" charset="0"/>
              </a:rPr>
              <a:t>S</a:t>
            </a:r>
            <a:r>
              <a:rPr lang="en-US" i="1" dirty="0" smtClean="0">
                <a:solidFill>
                  <a:srgbClr val="1F497D"/>
                </a:solidFill>
                <a:latin typeface="Arial" charset="0"/>
              </a:rPr>
              <a:t>eries remains available for anyone to pursue</a:t>
            </a:r>
            <a:endParaRPr lang="en-US" i="1" dirty="0">
              <a:solidFill>
                <a:srgbClr val="1F497D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951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Macintosh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Sydney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Todd</dc:creator>
  <cp:lastModifiedBy>Matthew Todd</cp:lastModifiedBy>
  <cp:revision>3</cp:revision>
  <dcterms:created xsi:type="dcterms:W3CDTF">2017-08-14T02:04:58Z</dcterms:created>
  <dcterms:modified xsi:type="dcterms:W3CDTF">2017-08-14T02:13:26Z</dcterms:modified>
</cp:coreProperties>
</file>