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45"/>
  </p:notesMasterIdLst>
  <p:handoutMasterIdLst>
    <p:handoutMasterId r:id="rId46"/>
  </p:handoutMasterIdLst>
  <p:sldIdLst>
    <p:sldId id="256" r:id="rId5"/>
    <p:sldId id="257" r:id="rId6"/>
    <p:sldId id="258" r:id="rId7"/>
    <p:sldId id="296" r:id="rId8"/>
    <p:sldId id="259" r:id="rId9"/>
    <p:sldId id="260" r:id="rId10"/>
    <p:sldId id="261" r:id="rId11"/>
    <p:sldId id="262" r:id="rId12"/>
    <p:sldId id="263" r:id="rId13"/>
    <p:sldId id="264" r:id="rId14"/>
    <p:sldId id="265" r:id="rId15"/>
    <p:sldId id="266" r:id="rId16"/>
    <p:sldId id="267" r:id="rId17"/>
    <p:sldId id="297" r:id="rId18"/>
    <p:sldId id="268" r:id="rId19"/>
    <p:sldId id="269" r:id="rId20"/>
    <p:sldId id="270" r:id="rId21"/>
    <p:sldId id="271" r:id="rId22"/>
    <p:sldId id="272" r:id="rId23"/>
    <p:sldId id="273" r:id="rId24"/>
    <p:sldId id="274" r:id="rId25"/>
    <p:sldId id="275" r:id="rId26"/>
    <p:sldId id="298" r:id="rId27"/>
    <p:sldId id="276" r:id="rId28"/>
    <p:sldId id="277" r:id="rId29"/>
    <p:sldId id="278" r:id="rId30"/>
    <p:sldId id="279" r:id="rId31"/>
    <p:sldId id="280" r:id="rId32"/>
    <p:sldId id="281" r:id="rId33"/>
    <p:sldId id="282" r:id="rId34"/>
    <p:sldId id="299" r:id="rId35"/>
    <p:sldId id="283" r:id="rId36"/>
    <p:sldId id="284" r:id="rId37"/>
    <p:sldId id="285" r:id="rId38"/>
    <p:sldId id="286" r:id="rId39"/>
    <p:sldId id="287" r:id="rId40"/>
    <p:sldId id="300" r:id="rId41"/>
    <p:sldId id="288" r:id="rId42"/>
    <p:sldId id="289" r:id="rId43"/>
    <p:sldId id="290"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a:srgbClr val="000000"/>
    <a:srgbClr val="B9B8BB"/>
    <a:srgbClr val="E5E8E8"/>
    <a:srgbClr val="822980"/>
    <a:srgbClr val="B9B9BB"/>
    <a:srgbClr val="B6B8BB"/>
    <a:srgbClr val="87898B"/>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6" autoAdjust="0"/>
    <p:restoredTop sz="85036" autoAdjust="0"/>
  </p:normalViewPr>
  <p:slideViewPr>
    <p:cSldViewPr snapToGrid="0">
      <p:cViewPr>
        <p:scale>
          <a:sx n="75" d="100"/>
          <a:sy n="75" d="100"/>
        </p:scale>
        <p:origin x="1086" y="102"/>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88E7F8-13F2-4221-ADA3-1DB90124CB5A}"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D9416B81-234F-48C6-B2EE-D07983D4A046}">
      <dgm:prSet phldrT="[Text]"/>
      <dgm:spPr/>
      <dgm:t>
        <a:bodyPr/>
        <a:lstStyle/>
        <a:p>
          <a:r>
            <a:rPr lang="en-US" dirty="0" smtClean="0"/>
            <a:t>Main Theme #1</a:t>
          </a:r>
          <a:endParaRPr lang="en-US" dirty="0"/>
        </a:p>
      </dgm:t>
    </dgm:pt>
    <dgm:pt modelId="{A49411DB-157E-4C72-A4AE-3572D5E1C6DE}" type="parTrans" cxnId="{B37E20D1-7536-4C4F-A82F-3EBCEFC66EBD}">
      <dgm:prSet/>
      <dgm:spPr/>
      <dgm:t>
        <a:bodyPr/>
        <a:lstStyle/>
        <a:p>
          <a:endParaRPr lang="en-US"/>
        </a:p>
      </dgm:t>
    </dgm:pt>
    <dgm:pt modelId="{1E27D7FE-49C8-440D-8FD2-CF9D31AE2911}" type="sibTrans" cxnId="{B37E20D1-7536-4C4F-A82F-3EBCEFC66EBD}">
      <dgm:prSet/>
      <dgm:spPr/>
      <dgm:t>
        <a:bodyPr/>
        <a:lstStyle/>
        <a:p>
          <a:endParaRPr lang="en-US"/>
        </a:p>
      </dgm:t>
    </dgm:pt>
    <dgm:pt modelId="{8186DD6C-9A58-44D4-BF2F-29FB7BC25040}">
      <dgm:prSet phldrT="[Text]"/>
      <dgm:spPr/>
      <dgm:t>
        <a:bodyPr/>
        <a:lstStyle/>
        <a:p>
          <a:r>
            <a:rPr lang="en-US" dirty="0" smtClean="0"/>
            <a:t>Support Idea #1</a:t>
          </a:r>
          <a:endParaRPr lang="en-US" dirty="0"/>
        </a:p>
      </dgm:t>
    </dgm:pt>
    <dgm:pt modelId="{E141FB0F-5DBC-4BFD-B6D5-46BEB1E258A2}" type="parTrans" cxnId="{43109733-AEF0-4F44-A080-48D4C4C3572E}">
      <dgm:prSet/>
      <dgm:spPr/>
      <dgm:t>
        <a:bodyPr/>
        <a:lstStyle/>
        <a:p>
          <a:endParaRPr lang="en-US"/>
        </a:p>
      </dgm:t>
    </dgm:pt>
    <dgm:pt modelId="{B68D5B82-5510-452F-9572-AFCEB6C35432}" type="sibTrans" cxnId="{43109733-AEF0-4F44-A080-48D4C4C3572E}">
      <dgm:prSet/>
      <dgm:spPr/>
      <dgm:t>
        <a:bodyPr/>
        <a:lstStyle/>
        <a:p>
          <a:endParaRPr lang="en-US"/>
        </a:p>
      </dgm:t>
    </dgm:pt>
    <dgm:pt modelId="{8AE28D26-FBA0-464E-8BB9-CA72AA20C598}">
      <dgm:prSet phldrT="[Text]"/>
      <dgm:spPr/>
      <dgm:t>
        <a:bodyPr/>
        <a:lstStyle/>
        <a:p>
          <a:r>
            <a:rPr lang="en-US" dirty="0" smtClean="0"/>
            <a:t>Support Idea #2</a:t>
          </a:r>
          <a:endParaRPr lang="en-US" dirty="0"/>
        </a:p>
      </dgm:t>
    </dgm:pt>
    <dgm:pt modelId="{0C1BA7D4-D5E8-4EE4-8B43-C62297FA6CBC}" type="parTrans" cxnId="{8E63D330-5D8E-4263-9EB2-77D3E8C66911}">
      <dgm:prSet/>
      <dgm:spPr/>
      <dgm:t>
        <a:bodyPr/>
        <a:lstStyle/>
        <a:p>
          <a:endParaRPr lang="en-US"/>
        </a:p>
      </dgm:t>
    </dgm:pt>
    <dgm:pt modelId="{E11A4F4F-4BF7-47D0-9AC4-EC75D264C391}" type="sibTrans" cxnId="{8E63D330-5D8E-4263-9EB2-77D3E8C66911}">
      <dgm:prSet/>
      <dgm:spPr/>
      <dgm:t>
        <a:bodyPr/>
        <a:lstStyle/>
        <a:p>
          <a:endParaRPr lang="en-US"/>
        </a:p>
      </dgm:t>
    </dgm:pt>
    <dgm:pt modelId="{0A11C81F-1F5C-4C49-9230-05742DFBC34E}">
      <dgm:prSet phldrT="[Text]"/>
      <dgm:spPr/>
      <dgm:t>
        <a:bodyPr/>
        <a:lstStyle/>
        <a:p>
          <a:r>
            <a:rPr lang="en-US" dirty="0" smtClean="0"/>
            <a:t>Support Idea #3</a:t>
          </a:r>
          <a:endParaRPr lang="en-US" dirty="0"/>
        </a:p>
      </dgm:t>
    </dgm:pt>
    <dgm:pt modelId="{252AA1D2-8A96-44D9-8666-B906EE63EF07}" type="parTrans" cxnId="{15714B7D-19BF-40F8-87BB-1EE15DF2FF5C}">
      <dgm:prSet/>
      <dgm:spPr/>
      <dgm:t>
        <a:bodyPr/>
        <a:lstStyle/>
        <a:p>
          <a:endParaRPr lang="en-US"/>
        </a:p>
      </dgm:t>
    </dgm:pt>
    <dgm:pt modelId="{8DE5B8CC-9F2B-465C-82FC-2CF969B10D0B}" type="sibTrans" cxnId="{15714B7D-19BF-40F8-87BB-1EE15DF2FF5C}">
      <dgm:prSet/>
      <dgm:spPr/>
      <dgm:t>
        <a:bodyPr/>
        <a:lstStyle/>
        <a:p>
          <a:endParaRPr lang="en-US"/>
        </a:p>
      </dgm:t>
    </dgm:pt>
    <dgm:pt modelId="{520F8F59-8A1A-4AE8-898A-C3F67A6F4DA9}">
      <dgm:prSet phldrT="[Text]"/>
      <dgm:spPr/>
      <dgm:t>
        <a:bodyPr/>
        <a:lstStyle/>
        <a:p>
          <a:r>
            <a:rPr lang="en-US" dirty="0" smtClean="0"/>
            <a:t>Support Idea 4</a:t>
          </a:r>
          <a:endParaRPr lang="en-US" dirty="0"/>
        </a:p>
      </dgm:t>
    </dgm:pt>
    <dgm:pt modelId="{A5A39917-EEE4-4920-82B3-8D758118C23B}" type="parTrans" cxnId="{C6CAD300-93B1-43F5-BA6D-C4AFEE41C982}">
      <dgm:prSet/>
      <dgm:spPr/>
      <dgm:t>
        <a:bodyPr/>
        <a:lstStyle/>
        <a:p>
          <a:endParaRPr lang="en-US"/>
        </a:p>
      </dgm:t>
    </dgm:pt>
    <dgm:pt modelId="{8D38AB90-6455-48C7-9069-90875E4EDC80}" type="sibTrans" cxnId="{C6CAD300-93B1-43F5-BA6D-C4AFEE41C982}">
      <dgm:prSet/>
      <dgm:spPr/>
      <dgm:t>
        <a:bodyPr/>
        <a:lstStyle/>
        <a:p>
          <a:endParaRPr lang="en-US"/>
        </a:p>
      </dgm:t>
    </dgm:pt>
    <dgm:pt modelId="{153EC5EB-447A-47B0-A9C0-40940DB96139}" type="pres">
      <dgm:prSet presAssocID="{4B88E7F8-13F2-4221-ADA3-1DB90124CB5A}" presName="diagram" presStyleCnt="0">
        <dgm:presLayoutVars>
          <dgm:chMax val="1"/>
          <dgm:dir/>
          <dgm:animLvl val="ctr"/>
          <dgm:resizeHandles val="exact"/>
        </dgm:presLayoutVars>
      </dgm:prSet>
      <dgm:spPr/>
      <dgm:t>
        <a:bodyPr/>
        <a:lstStyle/>
        <a:p>
          <a:endParaRPr lang="en-US"/>
        </a:p>
      </dgm:t>
    </dgm:pt>
    <dgm:pt modelId="{6A6D9980-C5B5-4A36-9778-463854DEEB9A}" type="pres">
      <dgm:prSet presAssocID="{4B88E7F8-13F2-4221-ADA3-1DB90124CB5A}" presName="matrix" presStyleCnt="0"/>
      <dgm:spPr/>
    </dgm:pt>
    <dgm:pt modelId="{9AA04F1E-6B9F-430A-B57E-BBE2CD87B4AC}" type="pres">
      <dgm:prSet presAssocID="{4B88E7F8-13F2-4221-ADA3-1DB90124CB5A}" presName="tile1" presStyleLbl="node1" presStyleIdx="0" presStyleCnt="4"/>
      <dgm:spPr/>
      <dgm:t>
        <a:bodyPr/>
        <a:lstStyle/>
        <a:p>
          <a:endParaRPr lang="en-US"/>
        </a:p>
      </dgm:t>
    </dgm:pt>
    <dgm:pt modelId="{57731B0C-7668-46B0-88E0-D19C4A75F46C}" type="pres">
      <dgm:prSet presAssocID="{4B88E7F8-13F2-4221-ADA3-1DB90124CB5A}" presName="tile1text" presStyleLbl="node1" presStyleIdx="0" presStyleCnt="4">
        <dgm:presLayoutVars>
          <dgm:chMax val="0"/>
          <dgm:chPref val="0"/>
          <dgm:bulletEnabled val="1"/>
        </dgm:presLayoutVars>
      </dgm:prSet>
      <dgm:spPr/>
      <dgm:t>
        <a:bodyPr/>
        <a:lstStyle/>
        <a:p>
          <a:endParaRPr lang="en-US"/>
        </a:p>
      </dgm:t>
    </dgm:pt>
    <dgm:pt modelId="{733A4EE4-0312-4B23-BE48-BCDCF878FF5A}" type="pres">
      <dgm:prSet presAssocID="{4B88E7F8-13F2-4221-ADA3-1DB90124CB5A}" presName="tile2" presStyleLbl="node1" presStyleIdx="1" presStyleCnt="4"/>
      <dgm:spPr/>
      <dgm:t>
        <a:bodyPr/>
        <a:lstStyle/>
        <a:p>
          <a:endParaRPr lang="en-US"/>
        </a:p>
      </dgm:t>
    </dgm:pt>
    <dgm:pt modelId="{002DF6CE-6C33-4B75-8A7A-714787C7C547}" type="pres">
      <dgm:prSet presAssocID="{4B88E7F8-13F2-4221-ADA3-1DB90124CB5A}" presName="tile2text" presStyleLbl="node1" presStyleIdx="1" presStyleCnt="4">
        <dgm:presLayoutVars>
          <dgm:chMax val="0"/>
          <dgm:chPref val="0"/>
          <dgm:bulletEnabled val="1"/>
        </dgm:presLayoutVars>
      </dgm:prSet>
      <dgm:spPr/>
      <dgm:t>
        <a:bodyPr/>
        <a:lstStyle/>
        <a:p>
          <a:endParaRPr lang="en-US"/>
        </a:p>
      </dgm:t>
    </dgm:pt>
    <dgm:pt modelId="{6927C203-BC19-4F6A-9520-DC2F11CA91C8}" type="pres">
      <dgm:prSet presAssocID="{4B88E7F8-13F2-4221-ADA3-1DB90124CB5A}" presName="tile3" presStyleLbl="node1" presStyleIdx="2" presStyleCnt="4"/>
      <dgm:spPr/>
      <dgm:t>
        <a:bodyPr/>
        <a:lstStyle/>
        <a:p>
          <a:endParaRPr lang="en-US"/>
        </a:p>
      </dgm:t>
    </dgm:pt>
    <dgm:pt modelId="{608246DC-4705-4741-BD12-5CA7850CCD9D}" type="pres">
      <dgm:prSet presAssocID="{4B88E7F8-13F2-4221-ADA3-1DB90124CB5A}" presName="tile3text" presStyleLbl="node1" presStyleIdx="2" presStyleCnt="4">
        <dgm:presLayoutVars>
          <dgm:chMax val="0"/>
          <dgm:chPref val="0"/>
          <dgm:bulletEnabled val="1"/>
        </dgm:presLayoutVars>
      </dgm:prSet>
      <dgm:spPr/>
      <dgm:t>
        <a:bodyPr/>
        <a:lstStyle/>
        <a:p>
          <a:endParaRPr lang="en-US"/>
        </a:p>
      </dgm:t>
    </dgm:pt>
    <dgm:pt modelId="{07BA17CD-6B3C-43F7-AD06-92BA8435FE93}" type="pres">
      <dgm:prSet presAssocID="{4B88E7F8-13F2-4221-ADA3-1DB90124CB5A}" presName="tile4" presStyleLbl="node1" presStyleIdx="3" presStyleCnt="4"/>
      <dgm:spPr/>
      <dgm:t>
        <a:bodyPr/>
        <a:lstStyle/>
        <a:p>
          <a:endParaRPr lang="en-US"/>
        </a:p>
      </dgm:t>
    </dgm:pt>
    <dgm:pt modelId="{5D13BFD5-6A86-4A58-B33F-EDD541322FD3}" type="pres">
      <dgm:prSet presAssocID="{4B88E7F8-13F2-4221-ADA3-1DB90124CB5A}" presName="tile4text" presStyleLbl="node1" presStyleIdx="3" presStyleCnt="4">
        <dgm:presLayoutVars>
          <dgm:chMax val="0"/>
          <dgm:chPref val="0"/>
          <dgm:bulletEnabled val="1"/>
        </dgm:presLayoutVars>
      </dgm:prSet>
      <dgm:spPr/>
      <dgm:t>
        <a:bodyPr/>
        <a:lstStyle/>
        <a:p>
          <a:endParaRPr lang="en-US"/>
        </a:p>
      </dgm:t>
    </dgm:pt>
    <dgm:pt modelId="{9716B196-4CBA-4E2B-BA82-DC817DAD373C}" type="pres">
      <dgm:prSet presAssocID="{4B88E7F8-13F2-4221-ADA3-1DB90124CB5A}" presName="centerTile" presStyleLbl="fgShp" presStyleIdx="0" presStyleCnt="1">
        <dgm:presLayoutVars>
          <dgm:chMax val="0"/>
          <dgm:chPref val="0"/>
        </dgm:presLayoutVars>
      </dgm:prSet>
      <dgm:spPr/>
      <dgm:t>
        <a:bodyPr/>
        <a:lstStyle/>
        <a:p>
          <a:endParaRPr lang="en-US"/>
        </a:p>
      </dgm:t>
    </dgm:pt>
  </dgm:ptLst>
  <dgm:cxnLst>
    <dgm:cxn modelId="{15714B7D-19BF-40F8-87BB-1EE15DF2FF5C}" srcId="{D9416B81-234F-48C6-B2EE-D07983D4A046}" destId="{0A11C81F-1F5C-4C49-9230-05742DFBC34E}" srcOrd="2" destOrd="0" parTransId="{252AA1D2-8A96-44D9-8666-B906EE63EF07}" sibTransId="{8DE5B8CC-9F2B-465C-82FC-2CF969B10D0B}"/>
    <dgm:cxn modelId="{6734A960-EF6B-42B3-918F-14D30F8B1015}" type="presOf" srcId="{8AE28D26-FBA0-464E-8BB9-CA72AA20C598}" destId="{733A4EE4-0312-4B23-BE48-BCDCF878FF5A}" srcOrd="0" destOrd="0" presId="urn:microsoft.com/office/officeart/2005/8/layout/matrix1"/>
    <dgm:cxn modelId="{8E63D330-5D8E-4263-9EB2-77D3E8C66911}" srcId="{D9416B81-234F-48C6-B2EE-D07983D4A046}" destId="{8AE28D26-FBA0-464E-8BB9-CA72AA20C598}" srcOrd="1" destOrd="0" parTransId="{0C1BA7D4-D5E8-4EE4-8B43-C62297FA6CBC}" sibTransId="{E11A4F4F-4BF7-47D0-9AC4-EC75D264C391}"/>
    <dgm:cxn modelId="{C6CAD300-93B1-43F5-BA6D-C4AFEE41C982}" srcId="{D9416B81-234F-48C6-B2EE-D07983D4A046}" destId="{520F8F59-8A1A-4AE8-898A-C3F67A6F4DA9}" srcOrd="3" destOrd="0" parTransId="{A5A39917-EEE4-4920-82B3-8D758118C23B}" sibTransId="{8D38AB90-6455-48C7-9069-90875E4EDC80}"/>
    <dgm:cxn modelId="{43109733-AEF0-4F44-A080-48D4C4C3572E}" srcId="{D9416B81-234F-48C6-B2EE-D07983D4A046}" destId="{8186DD6C-9A58-44D4-BF2F-29FB7BC25040}" srcOrd="0" destOrd="0" parTransId="{E141FB0F-5DBC-4BFD-B6D5-46BEB1E258A2}" sibTransId="{B68D5B82-5510-452F-9572-AFCEB6C35432}"/>
    <dgm:cxn modelId="{A91DDF3A-4DAA-454C-BF2C-1402E2AE562E}" type="presOf" srcId="{8AE28D26-FBA0-464E-8BB9-CA72AA20C598}" destId="{002DF6CE-6C33-4B75-8A7A-714787C7C547}" srcOrd="1" destOrd="0" presId="urn:microsoft.com/office/officeart/2005/8/layout/matrix1"/>
    <dgm:cxn modelId="{BDCD1F25-96EB-42B0-ABAD-268967F1B2BB}" type="presOf" srcId="{0A11C81F-1F5C-4C49-9230-05742DFBC34E}" destId="{6927C203-BC19-4F6A-9520-DC2F11CA91C8}" srcOrd="0" destOrd="0" presId="urn:microsoft.com/office/officeart/2005/8/layout/matrix1"/>
    <dgm:cxn modelId="{DB85B32D-4871-4F0B-A49A-029B0E569C82}" type="presOf" srcId="{8186DD6C-9A58-44D4-BF2F-29FB7BC25040}" destId="{9AA04F1E-6B9F-430A-B57E-BBE2CD87B4AC}" srcOrd="0" destOrd="0" presId="urn:microsoft.com/office/officeart/2005/8/layout/matrix1"/>
    <dgm:cxn modelId="{5D7D8184-7B12-49A7-A710-7D9B65E1BCC6}" type="presOf" srcId="{8186DD6C-9A58-44D4-BF2F-29FB7BC25040}" destId="{57731B0C-7668-46B0-88E0-D19C4A75F46C}" srcOrd="1" destOrd="0" presId="urn:microsoft.com/office/officeart/2005/8/layout/matrix1"/>
    <dgm:cxn modelId="{834F3B8B-EC6C-45F3-8720-7D8F3EE50974}" type="presOf" srcId="{0A11C81F-1F5C-4C49-9230-05742DFBC34E}" destId="{608246DC-4705-4741-BD12-5CA7850CCD9D}" srcOrd="1" destOrd="0" presId="urn:microsoft.com/office/officeart/2005/8/layout/matrix1"/>
    <dgm:cxn modelId="{73296856-FC35-44DF-83E1-D9E2C390F2CE}" type="presOf" srcId="{520F8F59-8A1A-4AE8-898A-C3F67A6F4DA9}" destId="{5D13BFD5-6A86-4A58-B33F-EDD541322FD3}" srcOrd="1" destOrd="0" presId="urn:microsoft.com/office/officeart/2005/8/layout/matrix1"/>
    <dgm:cxn modelId="{6BAF010D-3088-4605-B79C-A6E2BEE0293B}" type="presOf" srcId="{4B88E7F8-13F2-4221-ADA3-1DB90124CB5A}" destId="{153EC5EB-447A-47B0-A9C0-40940DB96139}" srcOrd="0" destOrd="0" presId="urn:microsoft.com/office/officeart/2005/8/layout/matrix1"/>
    <dgm:cxn modelId="{B37E20D1-7536-4C4F-A82F-3EBCEFC66EBD}" srcId="{4B88E7F8-13F2-4221-ADA3-1DB90124CB5A}" destId="{D9416B81-234F-48C6-B2EE-D07983D4A046}" srcOrd="0" destOrd="0" parTransId="{A49411DB-157E-4C72-A4AE-3572D5E1C6DE}" sibTransId="{1E27D7FE-49C8-440D-8FD2-CF9D31AE2911}"/>
    <dgm:cxn modelId="{AFF744C9-3031-4B08-B986-D18190C13FB6}" type="presOf" srcId="{D9416B81-234F-48C6-B2EE-D07983D4A046}" destId="{9716B196-4CBA-4E2B-BA82-DC817DAD373C}" srcOrd="0" destOrd="0" presId="urn:microsoft.com/office/officeart/2005/8/layout/matrix1"/>
    <dgm:cxn modelId="{0120E5A4-7234-49D2-810D-32C1417B46C2}" type="presOf" srcId="{520F8F59-8A1A-4AE8-898A-C3F67A6F4DA9}" destId="{07BA17CD-6B3C-43F7-AD06-92BA8435FE93}" srcOrd="0" destOrd="0" presId="urn:microsoft.com/office/officeart/2005/8/layout/matrix1"/>
    <dgm:cxn modelId="{4C6F524E-F4CF-4056-8A65-18BADC5C640F}" type="presParOf" srcId="{153EC5EB-447A-47B0-A9C0-40940DB96139}" destId="{6A6D9980-C5B5-4A36-9778-463854DEEB9A}" srcOrd="0" destOrd="0" presId="urn:microsoft.com/office/officeart/2005/8/layout/matrix1"/>
    <dgm:cxn modelId="{DD4C26D0-F5FE-461B-82D9-487B09824C61}" type="presParOf" srcId="{6A6D9980-C5B5-4A36-9778-463854DEEB9A}" destId="{9AA04F1E-6B9F-430A-B57E-BBE2CD87B4AC}" srcOrd="0" destOrd="0" presId="urn:microsoft.com/office/officeart/2005/8/layout/matrix1"/>
    <dgm:cxn modelId="{528495CF-A281-43D3-901F-575C26CBAB64}" type="presParOf" srcId="{6A6D9980-C5B5-4A36-9778-463854DEEB9A}" destId="{57731B0C-7668-46B0-88E0-D19C4A75F46C}" srcOrd="1" destOrd="0" presId="urn:microsoft.com/office/officeart/2005/8/layout/matrix1"/>
    <dgm:cxn modelId="{A024207D-EBEF-4ACE-AC82-C9DE58133719}" type="presParOf" srcId="{6A6D9980-C5B5-4A36-9778-463854DEEB9A}" destId="{733A4EE4-0312-4B23-BE48-BCDCF878FF5A}" srcOrd="2" destOrd="0" presId="urn:microsoft.com/office/officeart/2005/8/layout/matrix1"/>
    <dgm:cxn modelId="{BE9C025F-DA83-4537-AEF9-9A5E8CAB81DA}" type="presParOf" srcId="{6A6D9980-C5B5-4A36-9778-463854DEEB9A}" destId="{002DF6CE-6C33-4B75-8A7A-714787C7C547}" srcOrd="3" destOrd="0" presId="urn:microsoft.com/office/officeart/2005/8/layout/matrix1"/>
    <dgm:cxn modelId="{53A29FDB-B2A9-491E-8D8F-CB407574DB55}" type="presParOf" srcId="{6A6D9980-C5B5-4A36-9778-463854DEEB9A}" destId="{6927C203-BC19-4F6A-9520-DC2F11CA91C8}" srcOrd="4" destOrd="0" presId="urn:microsoft.com/office/officeart/2005/8/layout/matrix1"/>
    <dgm:cxn modelId="{9C023C6E-D802-45E4-A894-12FBE5284C23}" type="presParOf" srcId="{6A6D9980-C5B5-4A36-9778-463854DEEB9A}" destId="{608246DC-4705-4741-BD12-5CA7850CCD9D}" srcOrd="5" destOrd="0" presId="urn:microsoft.com/office/officeart/2005/8/layout/matrix1"/>
    <dgm:cxn modelId="{3385E686-2B6C-47E8-BE22-8162255F1CCB}" type="presParOf" srcId="{6A6D9980-C5B5-4A36-9778-463854DEEB9A}" destId="{07BA17CD-6B3C-43F7-AD06-92BA8435FE93}" srcOrd="6" destOrd="0" presId="urn:microsoft.com/office/officeart/2005/8/layout/matrix1"/>
    <dgm:cxn modelId="{32699ECC-AB6D-4317-9C9F-CA4FC38BF98C}" type="presParOf" srcId="{6A6D9980-C5B5-4A36-9778-463854DEEB9A}" destId="{5D13BFD5-6A86-4A58-B33F-EDD541322FD3}" srcOrd="7" destOrd="0" presId="urn:microsoft.com/office/officeart/2005/8/layout/matrix1"/>
    <dgm:cxn modelId="{EB88F971-0501-4D42-A94B-3CFFA5CE4560}" type="presParOf" srcId="{153EC5EB-447A-47B0-A9C0-40940DB96139}" destId="{9716B196-4CBA-4E2B-BA82-DC817DAD373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88E7F8-13F2-4221-ADA3-1DB90124CB5A}"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D9416B81-234F-48C6-B2EE-D07983D4A046}">
      <dgm:prSet phldrT="[Text]"/>
      <dgm:spPr/>
      <dgm:t>
        <a:bodyPr/>
        <a:lstStyle/>
        <a:p>
          <a:r>
            <a:rPr lang="en-US" dirty="0" smtClean="0"/>
            <a:t>Main Theme #2</a:t>
          </a:r>
          <a:endParaRPr lang="en-US" dirty="0"/>
        </a:p>
      </dgm:t>
    </dgm:pt>
    <dgm:pt modelId="{A49411DB-157E-4C72-A4AE-3572D5E1C6DE}" type="parTrans" cxnId="{B37E20D1-7536-4C4F-A82F-3EBCEFC66EBD}">
      <dgm:prSet/>
      <dgm:spPr/>
      <dgm:t>
        <a:bodyPr/>
        <a:lstStyle/>
        <a:p>
          <a:endParaRPr lang="en-US"/>
        </a:p>
      </dgm:t>
    </dgm:pt>
    <dgm:pt modelId="{1E27D7FE-49C8-440D-8FD2-CF9D31AE2911}" type="sibTrans" cxnId="{B37E20D1-7536-4C4F-A82F-3EBCEFC66EBD}">
      <dgm:prSet/>
      <dgm:spPr/>
      <dgm:t>
        <a:bodyPr/>
        <a:lstStyle/>
        <a:p>
          <a:endParaRPr lang="en-US"/>
        </a:p>
      </dgm:t>
    </dgm:pt>
    <dgm:pt modelId="{8186DD6C-9A58-44D4-BF2F-29FB7BC25040}">
      <dgm:prSet phldrT="[Text]"/>
      <dgm:spPr/>
      <dgm:t>
        <a:bodyPr/>
        <a:lstStyle/>
        <a:p>
          <a:r>
            <a:rPr lang="en-US" dirty="0" smtClean="0"/>
            <a:t>Support Idea #1</a:t>
          </a:r>
          <a:endParaRPr lang="en-US" dirty="0"/>
        </a:p>
      </dgm:t>
    </dgm:pt>
    <dgm:pt modelId="{E141FB0F-5DBC-4BFD-B6D5-46BEB1E258A2}" type="parTrans" cxnId="{43109733-AEF0-4F44-A080-48D4C4C3572E}">
      <dgm:prSet/>
      <dgm:spPr/>
      <dgm:t>
        <a:bodyPr/>
        <a:lstStyle/>
        <a:p>
          <a:endParaRPr lang="en-US"/>
        </a:p>
      </dgm:t>
    </dgm:pt>
    <dgm:pt modelId="{B68D5B82-5510-452F-9572-AFCEB6C35432}" type="sibTrans" cxnId="{43109733-AEF0-4F44-A080-48D4C4C3572E}">
      <dgm:prSet/>
      <dgm:spPr/>
      <dgm:t>
        <a:bodyPr/>
        <a:lstStyle/>
        <a:p>
          <a:endParaRPr lang="en-US"/>
        </a:p>
      </dgm:t>
    </dgm:pt>
    <dgm:pt modelId="{8AE28D26-FBA0-464E-8BB9-CA72AA20C598}">
      <dgm:prSet phldrT="[Text]"/>
      <dgm:spPr/>
      <dgm:t>
        <a:bodyPr/>
        <a:lstStyle/>
        <a:p>
          <a:r>
            <a:rPr lang="en-US" dirty="0" smtClean="0"/>
            <a:t>Support Idea #2</a:t>
          </a:r>
          <a:endParaRPr lang="en-US" dirty="0"/>
        </a:p>
      </dgm:t>
    </dgm:pt>
    <dgm:pt modelId="{0C1BA7D4-D5E8-4EE4-8B43-C62297FA6CBC}" type="parTrans" cxnId="{8E63D330-5D8E-4263-9EB2-77D3E8C66911}">
      <dgm:prSet/>
      <dgm:spPr/>
      <dgm:t>
        <a:bodyPr/>
        <a:lstStyle/>
        <a:p>
          <a:endParaRPr lang="en-US"/>
        </a:p>
      </dgm:t>
    </dgm:pt>
    <dgm:pt modelId="{E11A4F4F-4BF7-47D0-9AC4-EC75D264C391}" type="sibTrans" cxnId="{8E63D330-5D8E-4263-9EB2-77D3E8C66911}">
      <dgm:prSet/>
      <dgm:spPr/>
      <dgm:t>
        <a:bodyPr/>
        <a:lstStyle/>
        <a:p>
          <a:endParaRPr lang="en-US"/>
        </a:p>
      </dgm:t>
    </dgm:pt>
    <dgm:pt modelId="{0A11C81F-1F5C-4C49-9230-05742DFBC34E}">
      <dgm:prSet phldrT="[Text]"/>
      <dgm:spPr/>
      <dgm:t>
        <a:bodyPr/>
        <a:lstStyle/>
        <a:p>
          <a:r>
            <a:rPr lang="en-US" dirty="0" smtClean="0"/>
            <a:t>Support Idea #3</a:t>
          </a:r>
          <a:endParaRPr lang="en-US" dirty="0"/>
        </a:p>
      </dgm:t>
    </dgm:pt>
    <dgm:pt modelId="{252AA1D2-8A96-44D9-8666-B906EE63EF07}" type="parTrans" cxnId="{15714B7D-19BF-40F8-87BB-1EE15DF2FF5C}">
      <dgm:prSet/>
      <dgm:spPr/>
      <dgm:t>
        <a:bodyPr/>
        <a:lstStyle/>
        <a:p>
          <a:endParaRPr lang="en-US"/>
        </a:p>
      </dgm:t>
    </dgm:pt>
    <dgm:pt modelId="{8DE5B8CC-9F2B-465C-82FC-2CF969B10D0B}" type="sibTrans" cxnId="{15714B7D-19BF-40F8-87BB-1EE15DF2FF5C}">
      <dgm:prSet/>
      <dgm:spPr/>
      <dgm:t>
        <a:bodyPr/>
        <a:lstStyle/>
        <a:p>
          <a:endParaRPr lang="en-US"/>
        </a:p>
      </dgm:t>
    </dgm:pt>
    <dgm:pt modelId="{520F8F59-8A1A-4AE8-898A-C3F67A6F4DA9}">
      <dgm:prSet phldrT="[Text]"/>
      <dgm:spPr/>
      <dgm:t>
        <a:bodyPr/>
        <a:lstStyle/>
        <a:p>
          <a:r>
            <a:rPr lang="en-US" dirty="0" smtClean="0"/>
            <a:t>Support Idea 4</a:t>
          </a:r>
          <a:endParaRPr lang="en-US" dirty="0"/>
        </a:p>
      </dgm:t>
    </dgm:pt>
    <dgm:pt modelId="{A5A39917-EEE4-4920-82B3-8D758118C23B}" type="parTrans" cxnId="{C6CAD300-93B1-43F5-BA6D-C4AFEE41C982}">
      <dgm:prSet/>
      <dgm:spPr/>
      <dgm:t>
        <a:bodyPr/>
        <a:lstStyle/>
        <a:p>
          <a:endParaRPr lang="en-US"/>
        </a:p>
      </dgm:t>
    </dgm:pt>
    <dgm:pt modelId="{8D38AB90-6455-48C7-9069-90875E4EDC80}" type="sibTrans" cxnId="{C6CAD300-93B1-43F5-BA6D-C4AFEE41C982}">
      <dgm:prSet/>
      <dgm:spPr/>
      <dgm:t>
        <a:bodyPr/>
        <a:lstStyle/>
        <a:p>
          <a:endParaRPr lang="en-US"/>
        </a:p>
      </dgm:t>
    </dgm:pt>
    <dgm:pt modelId="{153EC5EB-447A-47B0-A9C0-40940DB96139}" type="pres">
      <dgm:prSet presAssocID="{4B88E7F8-13F2-4221-ADA3-1DB90124CB5A}" presName="diagram" presStyleCnt="0">
        <dgm:presLayoutVars>
          <dgm:chMax val="1"/>
          <dgm:dir/>
          <dgm:animLvl val="ctr"/>
          <dgm:resizeHandles val="exact"/>
        </dgm:presLayoutVars>
      </dgm:prSet>
      <dgm:spPr/>
      <dgm:t>
        <a:bodyPr/>
        <a:lstStyle/>
        <a:p>
          <a:endParaRPr lang="en-US"/>
        </a:p>
      </dgm:t>
    </dgm:pt>
    <dgm:pt modelId="{6A6D9980-C5B5-4A36-9778-463854DEEB9A}" type="pres">
      <dgm:prSet presAssocID="{4B88E7F8-13F2-4221-ADA3-1DB90124CB5A}" presName="matrix" presStyleCnt="0"/>
      <dgm:spPr/>
    </dgm:pt>
    <dgm:pt modelId="{9AA04F1E-6B9F-430A-B57E-BBE2CD87B4AC}" type="pres">
      <dgm:prSet presAssocID="{4B88E7F8-13F2-4221-ADA3-1DB90124CB5A}" presName="tile1" presStyleLbl="node1" presStyleIdx="0" presStyleCnt="4"/>
      <dgm:spPr/>
      <dgm:t>
        <a:bodyPr/>
        <a:lstStyle/>
        <a:p>
          <a:endParaRPr lang="en-US"/>
        </a:p>
      </dgm:t>
    </dgm:pt>
    <dgm:pt modelId="{57731B0C-7668-46B0-88E0-D19C4A75F46C}" type="pres">
      <dgm:prSet presAssocID="{4B88E7F8-13F2-4221-ADA3-1DB90124CB5A}" presName="tile1text" presStyleLbl="node1" presStyleIdx="0" presStyleCnt="4">
        <dgm:presLayoutVars>
          <dgm:chMax val="0"/>
          <dgm:chPref val="0"/>
          <dgm:bulletEnabled val="1"/>
        </dgm:presLayoutVars>
      </dgm:prSet>
      <dgm:spPr/>
      <dgm:t>
        <a:bodyPr/>
        <a:lstStyle/>
        <a:p>
          <a:endParaRPr lang="en-US"/>
        </a:p>
      </dgm:t>
    </dgm:pt>
    <dgm:pt modelId="{733A4EE4-0312-4B23-BE48-BCDCF878FF5A}" type="pres">
      <dgm:prSet presAssocID="{4B88E7F8-13F2-4221-ADA3-1DB90124CB5A}" presName="tile2" presStyleLbl="node1" presStyleIdx="1" presStyleCnt="4" custLinFactX="142609" custLinFactNeighborX="200000" custLinFactNeighborY="-9790"/>
      <dgm:spPr/>
      <dgm:t>
        <a:bodyPr/>
        <a:lstStyle/>
        <a:p>
          <a:endParaRPr lang="en-US"/>
        </a:p>
      </dgm:t>
    </dgm:pt>
    <dgm:pt modelId="{002DF6CE-6C33-4B75-8A7A-714787C7C547}" type="pres">
      <dgm:prSet presAssocID="{4B88E7F8-13F2-4221-ADA3-1DB90124CB5A}" presName="tile2text" presStyleLbl="node1" presStyleIdx="1" presStyleCnt="4">
        <dgm:presLayoutVars>
          <dgm:chMax val="0"/>
          <dgm:chPref val="0"/>
          <dgm:bulletEnabled val="1"/>
        </dgm:presLayoutVars>
      </dgm:prSet>
      <dgm:spPr/>
      <dgm:t>
        <a:bodyPr/>
        <a:lstStyle/>
        <a:p>
          <a:endParaRPr lang="en-US"/>
        </a:p>
      </dgm:t>
    </dgm:pt>
    <dgm:pt modelId="{6927C203-BC19-4F6A-9520-DC2F11CA91C8}" type="pres">
      <dgm:prSet presAssocID="{4B88E7F8-13F2-4221-ADA3-1DB90124CB5A}" presName="tile3" presStyleLbl="node1" presStyleIdx="2" presStyleCnt="4"/>
      <dgm:spPr/>
      <dgm:t>
        <a:bodyPr/>
        <a:lstStyle/>
        <a:p>
          <a:endParaRPr lang="en-US"/>
        </a:p>
      </dgm:t>
    </dgm:pt>
    <dgm:pt modelId="{608246DC-4705-4741-BD12-5CA7850CCD9D}" type="pres">
      <dgm:prSet presAssocID="{4B88E7F8-13F2-4221-ADA3-1DB90124CB5A}" presName="tile3text" presStyleLbl="node1" presStyleIdx="2" presStyleCnt="4">
        <dgm:presLayoutVars>
          <dgm:chMax val="0"/>
          <dgm:chPref val="0"/>
          <dgm:bulletEnabled val="1"/>
        </dgm:presLayoutVars>
      </dgm:prSet>
      <dgm:spPr/>
      <dgm:t>
        <a:bodyPr/>
        <a:lstStyle/>
        <a:p>
          <a:endParaRPr lang="en-US"/>
        </a:p>
      </dgm:t>
    </dgm:pt>
    <dgm:pt modelId="{07BA17CD-6B3C-43F7-AD06-92BA8435FE93}" type="pres">
      <dgm:prSet presAssocID="{4B88E7F8-13F2-4221-ADA3-1DB90124CB5A}" presName="tile4" presStyleLbl="node1" presStyleIdx="3" presStyleCnt="4"/>
      <dgm:spPr/>
      <dgm:t>
        <a:bodyPr/>
        <a:lstStyle/>
        <a:p>
          <a:endParaRPr lang="en-US"/>
        </a:p>
      </dgm:t>
    </dgm:pt>
    <dgm:pt modelId="{5D13BFD5-6A86-4A58-B33F-EDD541322FD3}" type="pres">
      <dgm:prSet presAssocID="{4B88E7F8-13F2-4221-ADA3-1DB90124CB5A}" presName="tile4text" presStyleLbl="node1" presStyleIdx="3" presStyleCnt="4">
        <dgm:presLayoutVars>
          <dgm:chMax val="0"/>
          <dgm:chPref val="0"/>
          <dgm:bulletEnabled val="1"/>
        </dgm:presLayoutVars>
      </dgm:prSet>
      <dgm:spPr/>
      <dgm:t>
        <a:bodyPr/>
        <a:lstStyle/>
        <a:p>
          <a:endParaRPr lang="en-US"/>
        </a:p>
      </dgm:t>
    </dgm:pt>
    <dgm:pt modelId="{9716B196-4CBA-4E2B-BA82-DC817DAD373C}" type="pres">
      <dgm:prSet presAssocID="{4B88E7F8-13F2-4221-ADA3-1DB90124CB5A}" presName="centerTile" presStyleLbl="fgShp" presStyleIdx="0" presStyleCnt="1">
        <dgm:presLayoutVars>
          <dgm:chMax val="0"/>
          <dgm:chPref val="0"/>
        </dgm:presLayoutVars>
      </dgm:prSet>
      <dgm:spPr/>
      <dgm:t>
        <a:bodyPr/>
        <a:lstStyle/>
        <a:p>
          <a:endParaRPr lang="en-US"/>
        </a:p>
      </dgm:t>
    </dgm:pt>
  </dgm:ptLst>
  <dgm:cxnLst>
    <dgm:cxn modelId="{2CDF63B3-BE0F-4ACC-B637-4E512197757B}" type="presOf" srcId="{8AE28D26-FBA0-464E-8BB9-CA72AA20C598}" destId="{002DF6CE-6C33-4B75-8A7A-714787C7C547}" srcOrd="1" destOrd="0" presId="urn:microsoft.com/office/officeart/2005/8/layout/matrix1"/>
    <dgm:cxn modelId="{3335F543-38EC-43BF-AB3B-950AB7B0A15A}" type="presOf" srcId="{520F8F59-8A1A-4AE8-898A-C3F67A6F4DA9}" destId="{07BA17CD-6B3C-43F7-AD06-92BA8435FE93}" srcOrd="0" destOrd="0" presId="urn:microsoft.com/office/officeart/2005/8/layout/matrix1"/>
    <dgm:cxn modelId="{8E63D330-5D8E-4263-9EB2-77D3E8C66911}" srcId="{D9416B81-234F-48C6-B2EE-D07983D4A046}" destId="{8AE28D26-FBA0-464E-8BB9-CA72AA20C598}" srcOrd="1" destOrd="0" parTransId="{0C1BA7D4-D5E8-4EE4-8B43-C62297FA6CBC}" sibTransId="{E11A4F4F-4BF7-47D0-9AC4-EC75D264C391}"/>
    <dgm:cxn modelId="{43109733-AEF0-4F44-A080-48D4C4C3572E}" srcId="{D9416B81-234F-48C6-B2EE-D07983D4A046}" destId="{8186DD6C-9A58-44D4-BF2F-29FB7BC25040}" srcOrd="0" destOrd="0" parTransId="{E141FB0F-5DBC-4BFD-B6D5-46BEB1E258A2}" sibTransId="{B68D5B82-5510-452F-9572-AFCEB6C35432}"/>
    <dgm:cxn modelId="{4F2EACFF-954F-4408-B148-EE8C3C3D1D61}" type="presOf" srcId="{520F8F59-8A1A-4AE8-898A-C3F67A6F4DA9}" destId="{5D13BFD5-6A86-4A58-B33F-EDD541322FD3}" srcOrd="1" destOrd="0" presId="urn:microsoft.com/office/officeart/2005/8/layout/matrix1"/>
    <dgm:cxn modelId="{C6CAD300-93B1-43F5-BA6D-C4AFEE41C982}" srcId="{D9416B81-234F-48C6-B2EE-D07983D4A046}" destId="{520F8F59-8A1A-4AE8-898A-C3F67A6F4DA9}" srcOrd="3" destOrd="0" parTransId="{A5A39917-EEE4-4920-82B3-8D758118C23B}" sibTransId="{8D38AB90-6455-48C7-9069-90875E4EDC80}"/>
    <dgm:cxn modelId="{15714B7D-19BF-40F8-87BB-1EE15DF2FF5C}" srcId="{D9416B81-234F-48C6-B2EE-D07983D4A046}" destId="{0A11C81F-1F5C-4C49-9230-05742DFBC34E}" srcOrd="2" destOrd="0" parTransId="{252AA1D2-8A96-44D9-8666-B906EE63EF07}" sibTransId="{8DE5B8CC-9F2B-465C-82FC-2CF969B10D0B}"/>
    <dgm:cxn modelId="{49C7AB86-BB0F-4ED8-A7C9-D8170F2843D4}" type="presOf" srcId="{8186DD6C-9A58-44D4-BF2F-29FB7BC25040}" destId="{57731B0C-7668-46B0-88E0-D19C4A75F46C}" srcOrd="1" destOrd="0" presId="urn:microsoft.com/office/officeart/2005/8/layout/matrix1"/>
    <dgm:cxn modelId="{3C203530-F30A-4D27-ADB3-6DBBEDF0509D}" type="presOf" srcId="{4B88E7F8-13F2-4221-ADA3-1DB90124CB5A}" destId="{153EC5EB-447A-47B0-A9C0-40940DB96139}" srcOrd="0" destOrd="0" presId="urn:microsoft.com/office/officeart/2005/8/layout/matrix1"/>
    <dgm:cxn modelId="{E324A0D4-EB41-409C-B18D-8F2FC3BC3273}" type="presOf" srcId="{8AE28D26-FBA0-464E-8BB9-CA72AA20C598}" destId="{733A4EE4-0312-4B23-BE48-BCDCF878FF5A}" srcOrd="0" destOrd="0" presId="urn:microsoft.com/office/officeart/2005/8/layout/matrix1"/>
    <dgm:cxn modelId="{81262F33-7CFC-40FC-80A5-48D0E40D22E7}" type="presOf" srcId="{8186DD6C-9A58-44D4-BF2F-29FB7BC25040}" destId="{9AA04F1E-6B9F-430A-B57E-BBE2CD87B4AC}" srcOrd="0" destOrd="0" presId="urn:microsoft.com/office/officeart/2005/8/layout/matrix1"/>
    <dgm:cxn modelId="{33FDFEC8-1428-4510-AAD9-FF979FF905F2}" type="presOf" srcId="{0A11C81F-1F5C-4C49-9230-05742DFBC34E}" destId="{6927C203-BC19-4F6A-9520-DC2F11CA91C8}" srcOrd="0" destOrd="0" presId="urn:microsoft.com/office/officeart/2005/8/layout/matrix1"/>
    <dgm:cxn modelId="{D4292832-51C3-4F59-A3C1-77FC4BC4C715}" type="presOf" srcId="{0A11C81F-1F5C-4C49-9230-05742DFBC34E}" destId="{608246DC-4705-4741-BD12-5CA7850CCD9D}" srcOrd="1" destOrd="0" presId="urn:microsoft.com/office/officeart/2005/8/layout/matrix1"/>
    <dgm:cxn modelId="{0FDAFD69-991F-46DD-BBE0-C7363119C6D5}" type="presOf" srcId="{D9416B81-234F-48C6-B2EE-D07983D4A046}" destId="{9716B196-4CBA-4E2B-BA82-DC817DAD373C}" srcOrd="0" destOrd="0" presId="urn:microsoft.com/office/officeart/2005/8/layout/matrix1"/>
    <dgm:cxn modelId="{B37E20D1-7536-4C4F-A82F-3EBCEFC66EBD}" srcId="{4B88E7F8-13F2-4221-ADA3-1DB90124CB5A}" destId="{D9416B81-234F-48C6-B2EE-D07983D4A046}" srcOrd="0" destOrd="0" parTransId="{A49411DB-157E-4C72-A4AE-3572D5E1C6DE}" sibTransId="{1E27D7FE-49C8-440D-8FD2-CF9D31AE2911}"/>
    <dgm:cxn modelId="{97177376-66D5-4268-A03B-427B6BB78049}" type="presParOf" srcId="{153EC5EB-447A-47B0-A9C0-40940DB96139}" destId="{6A6D9980-C5B5-4A36-9778-463854DEEB9A}" srcOrd="0" destOrd="0" presId="urn:microsoft.com/office/officeart/2005/8/layout/matrix1"/>
    <dgm:cxn modelId="{F9E93D39-EC31-4E0B-ABA8-A75A8FA02DDB}" type="presParOf" srcId="{6A6D9980-C5B5-4A36-9778-463854DEEB9A}" destId="{9AA04F1E-6B9F-430A-B57E-BBE2CD87B4AC}" srcOrd="0" destOrd="0" presId="urn:microsoft.com/office/officeart/2005/8/layout/matrix1"/>
    <dgm:cxn modelId="{CD51C252-12E0-4BBB-9CF6-63B7E7F18E42}" type="presParOf" srcId="{6A6D9980-C5B5-4A36-9778-463854DEEB9A}" destId="{57731B0C-7668-46B0-88E0-D19C4A75F46C}" srcOrd="1" destOrd="0" presId="urn:microsoft.com/office/officeart/2005/8/layout/matrix1"/>
    <dgm:cxn modelId="{24B92EBC-4591-4257-B46A-38296095C3BB}" type="presParOf" srcId="{6A6D9980-C5B5-4A36-9778-463854DEEB9A}" destId="{733A4EE4-0312-4B23-BE48-BCDCF878FF5A}" srcOrd="2" destOrd="0" presId="urn:microsoft.com/office/officeart/2005/8/layout/matrix1"/>
    <dgm:cxn modelId="{67E07B61-2586-4BDB-9C6B-8587B3C17C3A}" type="presParOf" srcId="{6A6D9980-C5B5-4A36-9778-463854DEEB9A}" destId="{002DF6CE-6C33-4B75-8A7A-714787C7C547}" srcOrd="3" destOrd="0" presId="urn:microsoft.com/office/officeart/2005/8/layout/matrix1"/>
    <dgm:cxn modelId="{173BBE50-D54C-46F7-BA97-7E2FE442F543}" type="presParOf" srcId="{6A6D9980-C5B5-4A36-9778-463854DEEB9A}" destId="{6927C203-BC19-4F6A-9520-DC2F11CA91C8}" srcOrd="4" destOrd="0" presId="urn:microsoft.com/office/officeart/2005/8/layout/matrix1"/>
    <dgm:cxn modelId="{FF83990F-0CE3-43C8-B970-59372F2C5304}" type="presParOf" srcId="{6A6D9980-C5B5-4A36-9778-463854DEEB9A}" destId="{608246DC-4705-4741-BD12-5CA7850CCD9D}" srcOrd="5" destOrd="0" presId="urn:microsoft.com/office/officeart/2005/8/layout/matrix1"/>
    <dgm:cxn modelId="{DDC2319A-F2B9-4EBA-A210-C79B17B66AB5}" type="presParOf" srcId="{6A6D9980-C5B5-4A36-9778-463854DEEB9A}" destId="{07BA17CD-6B3C-43F7-AD06-92BA8435FE93}" srcOrd="6" destOrd="0" presId="urn:microsoft.com/office/officeart/2005/8/layout/matrix1"/>
    <dgm:cxn modelId="{CB60DEE0-C551-42AF-9E40-6893B19E8136}" type="presParOf" srcId="{6A6D9980-C5B5-4A36-9778-463854DEEB9A}" destId="{5D13BFD5-6A86-4A58-B33F-EDD541322FD3}" srcOrd="7" destOrd="0" presId="urn:microsoft.com/office/officeart/2005/8/layout/matrix1"/>
    <dgm:cxn modelId="{47846203-C3AA-4A6D-B7BE-C3A5C49227C0}" type="presParOf" srcId="{153EC5EB-447A-47B0-A9C0-40940DB96139}" destId="{9716B196-4CBA-4E2B-BA82-DC817DAD373C}" srcOrd="1" destOrd="0" presId="urn:microsoft.com/office/officeart/2005/8/layout/matrix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88E7F8-13F2-4221-ADA3-1DB90124CB5A}"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D9416B81-234F-48C6-B2EE-D07983D4A046}">
      <dgm:prSet phldrT="[Text]"/>
      <dgm:spPr/>
      <dgm:t>
        <a:bodyPr/>
        <a:lstStyle/>
        <a:p>
          <a:r>
            <a:rPr lang="en-US" dirty="0" smtClean="0"/>
            <a:t>Main Theme #3</a:t>
          </a:r>
          <a:endParaRPr lang="en-US" dirty="0"/>
        </a:p>
      </dgm:t>
    </dgm:pt>
    <dgm:pt modelId="{A49411DB-157E-4C72-A4AE-3572D5E1C6DE}" type="parTrans" cxnId="{B37E20D1-7536-4C4F-A82F-3EBCEFC66EBD}">
      <dgm:prSet/>
      <dgm:spPr/>
      <dgm:t>
        <a:bodyPr/>
        <a:lstStyle/>
        <a:p>
          <a:endParaRPr lang="en-US"/>
        </a:p>
      </dgm:t>
    </dgm:pt>
    <dgm:pt modelId="{1E27D7FE-49C8-440D-8FD2-CF9D31AE2911}" type="sibTrans" cxnId="{B37E20D1-7536-4C4F-A82F-3EBCEFC66EBD}">
      <dgm:prSet/>
      <dgm:spPr/>
      <dgm:t>
        <a:bodyPr/>
        <a:lstStyle/>
        <a:p>
          <a:endParaRPr lang="en-US"/>
        </a:p>
      </dgm:t>
    </dgm:pt>
    <dgm:pt modelId="{8186DD6C-9A58-44D4-BF2F-29FB7BC25040}">
      <dgm:prSet phldrT="[Text]"/>
      <dgm:spPr/>
      <dgm:t>
        <a:bodyPr/>
        <a:lstStyle/>
        <a:p>
          <a:r>
            <a:rPr lang="en-US" dirty="0" smtClean="0"/>
            <a:t>Support Idea #1</a:t>
          </a:r>
          <a:endParaRPr lang="en-US" dirty="0"/>
        </a:p>
      </dgm:t>
    </dgm:pt>
    <dgm:pt modelId="{E141FB0F-5DBC-4BFD-B6D5-46BEB1E258A2}" type="parTrans" cxnId="{43109733-AEF0-4F44-A080-48D4C4C3572E}">
      <dgm:prSet/>
      <dgm:spPr/>
      <dgm:t>
        <a:bodyPr/>
        <a:lstStyle/>
        <a:p>
          <a:endParaRPr lang="en-US"/>
        </a:p>
      </dgm:t>
    </dgm:pt>
    <dgm:pt modelId="{B68D5B82-5510-452F-9572-AFCEB6C35432}" type="sibTrans" cxnId="{43109733-AEF0-4F44-A080-48D4C4C3572E}">
      <dgm:prSet/>
      <dgm:spPr/>
      <dgm:t>
        <a:bodyPr/>
        <a:lstStyle/>
        <a:p>
          <a:endParaRPr lang="en-US"/>
        </a:p>
      </dgm:t>
    </dgm:pt>
    <dgm:pt modelId="{8AE28D26-FBA0-464E-8BB9-CA72AA20C598}">
      <dgm:prSet phldrT="[Text]"/>
      <dgm:spPr/>
      <dgm:t>
        <a:bodyPr/>
        <a:lstStyle/>
        <a:p>
          <a:r>
            <a:rPr lang="en-US" dirty="0" smtClean="0"/>
            <a:t>Support Idea #2</a:t>
          </a:r>
          <a:endParaRPr lang="en-US" dirty="0"/>
        </a:p>
      </dgm:t>
    </dgm:pt>
    <dgm:pt modelId="{0C1BA7D4-D5E8-4EE4-8B43-C62297FA6CBC}" type="parTrans" cxnId="{8E63D330-5D8E-4263-9EB2-77D3E8C66911}">
      <dgm:prSet/>
      <dgm:spPr/>
      <dgm:t>
        <a:bodyPr/>
        <a:lstStyle/>
        <a:p>
          <a:endParaRPr lang="en-US"/>
        </a:p>
      </dgm:t>
    </dgm:pt>
    <dgm:pt modelId="{E11A4F4F-4BF7-47D0-9AC4-EC75D264C391}" type="sibTrans" cxnId="{8E63D330-5D8E-4263-9EB2-77D3E8C66911}">
      <dgm:prSet/>
      <dgm:spPr/>
      <dgm:t>
        <a:bodyPr/>
        <a:lstStyle/>
        <a:p>
          <a:endParaRPr lang="en-US"/>
        </a:p>
      </dgm:t>
    </dgm:pt>
    <dgm:pt modelId="{0A11C81F-1F5C-4C49-9230-05742DFBC34E}">
      <dgm:prSet phldrT="[Text]"/>
      <dgm:spPr/>
      <dgm:t>
        <a:bodyPr/>
        <a:lstStyle/>
        <a:p>
          <a:r>
            <a:rPr lang="en-US" dirty="0" smtClean="0"/>
            <a:t>Support Idea #3</a:t>
          </a:r>
          <a:endParaRPr lang="en-US" dirty="0"/>
        </a:p>
      </dgm:t>
    </dgm:pt>
    <dgm:pt modelId="{252AA1D2-8A96-44D9-8666-B906EE63EF07}" type="parTrans" cxnId="{15714B7D-19BF-40F8-87BB-1EE15DF2FF5C}">
      <dgm:prSet/>
      <dgm:spPr/>
      <dgm:t>
        <a:bodyPr/>
        <a:lstStyle/>
        <a:p>
          <a:endParaRPr lang="en-US"/>
        </a:p>
      </dgm:t>
    </dgm:pt>
    <dgm:pt modelId="{8DE5B8CC-9F2B-465C-82FC-2CF969B10D0B}" type="sibTrans" cxnId="{15714B7D-19BF-40F8-87BB-1EE15DF2FF5C}">
      <dgm:prSet/>
      <dgm:spPr/>
      <dgm:t>
        <a:bodyPr/>
        <a:lstStyle/>
        <a:p>
          <a:endParaRPr lang="en-US"/>
        </a:p>
      </dgm:t>
    </dgm:pt>
    <dgm:pt modelId="{520F8F59-8A1A-4AE8-898A-C3F67A6F4DA9}">
      <dgm:prSet phldrT="[Text]"/>
      <dgm:spPr/>
      <dgm:t>
        <a:bodyPr/>
        <a:lstStyle/>
        <a:p>
          <a:r>
            <a:rPr lang="en-US" dirty="0" smtClean="0"/>
            <a:t>Support Idea 4</a:t>
          </a:r>
          <a:endParaRPr lang="en-US" dirty="0"/>
        </a:p>
      </dgm:t>
    </dgm:pt>
    <dgm:pt modelId="{A5A39917-EEE4-4920-82B3-8D758118C23B}" type="parTrans" cxnId="{C6CAD300-93B1-43F5-BA6D-C4AFEE41C982}">
      <dgm:prSet/>
      <dgm:spPr/>
      <dgm:t>
        <a:bodyPr/>
        <a:lstStyle/>
        <a:p>
          <a:endParaRPr lang="en-US"/>
        </a:p>
      </dgm:t>
    </dgm:pt>
    <dgm:pt modelId="{8D38AB90-6455-48C7-9069-90875E4EDC80}" type="sibTrans" cxnId="{C6CAD300-93B1-43F5-BA6D-C4AFEE41C982}">
      <dgm:prSet/>
      <dgm:spPr/>
      <dgm:t>
        <a:bodyPr/>
        <a:lstStyle/>
        <a:p>
          <a:endParaRPr lang="en-US"/>
        </a:p>
      </dgm:t>
    </dgm:pt>
    <dgm:pt modelId="{153EC5EB-447A-47B0-A9C0-40940DB96139}" type="pres">
      <dgm:prSet presAssocID="{4B88E7F8-13F2-4221-ADA3-1DB90124CB5A}" presName="diagram" presStyleCnt="0">
        <dgm:presLayoutVars>
          <dgm:chMax val="1"/>
          <dgm:dir/>
          <dgm:animLvl val="ctr"/>
          <dgm:resizeHandles val="exact"/>
        </dgm:presLayoutVars>
      </dgm:prSet>
      <dgm:spPr/>
      <dgm:t>
        <a:bodyPr/>
        <a:lstStyle/>
        <a:p>
          <a:endParaRPr lang="en-US"/>
        </a:p>
      </dgm:t>
    </dgm:pt>
    <dgm:pt modelId="{6A6D9980-C5B5-4A36-9778-463854DEEB9A}" type="pres">
      <dgm:prSet presAssocID="{4B88E7F8-13F2-4221-ADA3-1DB90124CB5A}" presName="matrix" presStyleCnt="0"/>
      <dgm:spPr/>
    </dgm:pt>
    <dgm:pt modelId="{9AA04F1E-6B9F-430A-B57E-BBE2CD87B4AC}" type="pres">
      <dgm:prSet presAssocID="{4B88E7F8-13F2-4221-ADA3-1DB90124CB5A}" presName="tile1" presStyleLbl="node1" presStyleIdx="0" presStyleCnt="4"/>
      <dgm:spPr/>
      <dgm:t>
        <a:bodyPr/>
        <a:lstStyle/>
        <a:p>
          <a:endParaRPr lang="en-US"/>
        </a:p>
      </dgm:t>
    </dgm:pt>
    <dgm:pt modelId="{57731B0C-7668-46B0-88E0-D19C4A75F46C}" type="pres">
      <dgm:prSet presAssocID="{4B88E7F8-13F2-4221-ADA3-1DB90124CB5A}" presName="tile1text" presStyleLbl="node1" presStyleIdx="0" presStyleCnt="4">
        <dgm:presLayoutVars>
          <dgm:chMax val="0"/>
          <dgm:chPref val="0"/>
          <dgm:bulletEnabled val="1"/>
        </dgm:presLayoutVars>
      </dgm:prSet>
      <dgm:spPr/>
      <dgm:t>
        <a:bodyPr/>
        <a:lstStyle/>
        <a:p>
          <a:endParaRPr lang="en-US"/>
        </a:p>
      </dgm:t>
    </dgm:pt>
    <dgm:pt modelId="{733A4EE4-0312-4B23-BE48-BCDCF878FF5A}" type="pres">
      <dgm:prSet presAssocID="{4B88E7F8-13F2-4221-ADA3-1DB90124CB5A}" presName="tile2" presStyleLbl="node1" presStyleIdx="1" presStyleCnt="4" custLinFactX="142609" custLinFactNeighborX="200000" custLinFactNeighborY="-9790"/>
      <dgm:spPr/>
      <dgm:t>
        <a:bodyPr/>
        <a:lstStyle/>
        <a:p>
          <a:endParaRPr lang="en-US"/>
        </a:p>
      </dgm:t>
    </dgm:pt>
    <dgm:pt modelId="{002DF6CE-6C33-4B75-8A7A-714787C7C547}" type="pres">
      <dgm:prSet presAssocID="{4B88E7F8-13F2-4221-ADA3-1DB90124CB5A}" presName="tile2text" presStyleLbl="node1" presStyleIdx="1" presStyleCnt="4">
        <dgm:presLayoutVars>
          <dgm:chMax val="0"/>
          <dgm:chPref val="0"/>
          <dgm:bulletEnabled val="1"/>
        </dgm:presLayoutVars>
      </dgm:prSet>
      <dgm:spPr/>
      <dgm:t>
        <a:bodyPr/>
        <a:lstStyle/>
        <a:p>
          <a:endParaRPr lang="en-US"/>
        </a:p>
      </dgm:t>
    </dgm:pt>
    <dgm:pt modelId="{6927C203-BC19-4F6A-9520-DC2F11CA91C8}" type="pres">
      <dgm:prSet presAssocID="{4B88E7F8-13F2-4221-ADA3-1DB90124CB5A}" presName="tile3" presStyleLbl="node1" presStyleIdx="2" presStyleCnt="4"/>
      <dgm:spPr/>
      <dgm:t>
        <a:bodyPr/>
        <a:lstStyle/>
        <a:p>
          <a:endParaRPr lang="en-US"/>
        </a:p>
      </dgm:t>
    </dgm:pt>
    <dgm:pt modelId="{608246DC-4705-4741-BD12-5CA7850CCD9D}" type="pres">
      <dgm:prSet presAssocID="{4B88E7F8-13F2-4221-ADA3-1DB90124CB5A}" presName="tile3text" presStyleLbl="node1" presStyleIdx="2" presStyleCnt="4">
        <dgm:presLayoutVars>
          <dgm:chMax val="0"/>
          <dgm:chPref val="0"/>
          <dgm:bulletEnabled val="1"/>
        </dgm:presLayoutVars>
      </dgm:prSet>
      <dgm:spPr/>
      <dgm:t>
        <a:bodyPr/>
        <a:lstStyle/>
        <a:p>
          <a:endParaRPr lang="en-US"/>
        </a:p>
      </dgm:t>
    </dgm:pt>
    <dgm:pt modelId="{07BA17CD-6B3C-43F7-AD06-92BA8435FE93}" type="pres">
      <dgm:prSet presAssocID="{4B88E7F8-13F2-4221-ADA3-1DB90124CB5A}" presName="tile4" presStyleLbl="node1" presStyleIdx="3" presStyleCnt="4"/>
      <dgm:spPr/>
      <dgm:t>
        <a:bodyPr/>
        <a:lstStyle/>
        <a:p>
          <a:endParaRPr lang="en-US"/>
        </a:p>
      </dgm:t>
    </dgm:pt>
    <dgm:pt modelId="{5D13BFD5-6A86-4A58-B33F-EDD541322FD3}" type="pres">
      <dgm:prSet presAssocID="{4B88E7F8-13F2-4221-ADA3-1DB90124CB5A}" presName="tile4text" presStyleLbl="node1" presStyleIdx="3" presStyleCnt="4">
        <dgm:presLayoutVars>
          <dgm:chMax val="0"/>
          <dgm:chPref val="0"/>
          <dgm:bulletEnabled val="1"/>
        </dgm:presLayoutVars>
      </dgm:prSet>
      <dgm:spPr/>
      <dgm:t>
        <a:bodyPr/>
        <a:lstStyle/>
        <a:p>
          <a:endParaRPr lang="en-US"/>
        </a:p>
      </dgm:t>
    </dgm:pt>
    <dgm:pt modelId="{9716B196-4CBA-4E2B-BA82-DC817DAD373C}" type="pres">
      <dgm:prSet presAssocID="{4B88E7F8-13F2-4221-ADA3-1DB90124CB5A}" presName="centerTile" presStyleLbl="fgShp" presStyleIdx="0" presStyleCnt="1">
        <dgm:presLayoutVars>
          <dgm:chMax val="0"/>
          <dgm:chPref val="0"/>
        </dgm:presLayoutVars>
      </dgm:prSet>
      <dgm:spPr/>
      <dgm:t>
        <a:bodyPr/>
        <a:lstStyle/>
        <a:p>
          <a:endParaRPr lang="en-US"/>
        </a:p>
      </dgm:t>
    </dgm:pt>
  </dgm:ptLst>
  <dgm:cxnLst>
    <dgm:cxn modelId="{15714B7D-19BF-40F8-87BB-1EE15DF2FF5C}" srcId="{D9416B81-234F-48C6-B2EE-D07983D4A046}" destId="{0A11C81F-1F5C-4C49-9230-05742DFBC34E}" srcOrd="2" destOrd="0" parTransId="{252AA1D2-8A96-44D9-8666-B906EE63EF07}" sibTransId="{8DE5B8CC-9F2B-465C-82FC-2CF969B10D0B}"/>
    <dgm:cxn modelId="{8E63D330-5D8E-4263-9EB2-77D3E8C66911}" srcId="{D9416B81-234F-48C6-B2EE-D07983D4A046}" destId="{8AE28D26-FBA0-464E-8BB9-CA72AA20C598}" srcOrd="1" destOrd="0" parTransId="{0C1BA7D4-D5E8-4EE4-8B43-C62297FA6CBC}" sibTransId="{E11A4F4F-4BF7-47D0-9AC4-EC75D264C391}"/>
    <dgm:cxn modelId="{C6CAD300-93B1-43F5-BA6D-C4AFEE41C982}" srcId="{D9416B81-234F-48C6-B2EE-D07983D4A046}" destId="{520F8F59-8A1A-4AE8-898A-C3F67A6F4DA9}" srcOrd="3" destOrd="0" parTransId="{A5A39917-EEE4-4920-82B3-8D758118C23B}" sibTransId="{8D38AB90-6455-48C7-9069-90875E4EDC80}"/>
    <dgm:cxn modelId="{06FA1A61-6804-473E-B4C3-E186DABB552B}" type="presOf" srcId="{D9416B81-234F-48C6-B2EE-D07983D4A046}" destId="{9716B196-4CBA-4E2B-BA82-DC817DAD373C}" srcOrd="0" destOrd="0" presId="urn:microsoft.com/office/officeart/2005/8/layout/matrix1"/>
    <dgm:cxn modelId="{43109733-AEF0-4F44-A080-48D4C4C3572E}" srcId="{D9416B81-234F-48C6-B2EE-D07983D4A046}" destId="{8186DD6C-9A58-44D4-BF2F-29FB7BC25040}" srcOrd="0" destOrd="0" parTransId="{E141FB0F-5DBC-4BFD-B6D5-46BEB1E258A2}" sibTransId="{B68D5B82-5510-452F-9572-AFCEB6C35432}"/>
    <dgm:cxn modelId="{15B80792-73ED-4F96-998E-83E8267EDBEF}" type="presOf" srcId="{520F8F59-8A1A-4AE8-898A-C3F67A6F4DA9}" destId="{07BA17CD-6B3C-43F7-AD06-92BA8435FE93}" srcOrd="0" destOrd="0" presId="urn:microsoft.com/office/officeart/2005/8/layout/matrix1"/>
    <dgm:cxn modelId="{4157E327-4677-45D3-829C-92242BEFE6ED}" type="presOf" srcId="{8186DD6C-9A58-44D4-BF2F-29FB7BC25040}" destId="{9AA04F1E-6B9F-430A-B57E-BBE2CD87B4AC}" srcOrd="0" destOrd="0" presId="urn:microsoft.com/office/officeart/2005/8/layout/matrix1"/>
    <dgm:cxn modelId="{11EB3C97-8992-4CDA-BE1D-73120A010C55}" type="presOf" srcId="{0A11C81F-1F5C-4C49-9230-05742DFBC34E}" destId="{6927C203-BC19-4F6A-9520-DC2F11CA91C8}" srcOrd="0" destOrd="0" presId="urn:microsoft.com/office/officeart/2005/8/layout/matrix1"/>
    <dgm:cxn modelId="{0CBF5220-6F2D-4F07-9F1A-30D2ADAE7996}" type="presOf" srcId="{8AE28D26-FBA0-464E-8BB9-CA72AA20C598}" destId="{002DF6CE-6C33-4B75-8A7A-714787C7C547}" srcOrd="1" destOrd="0" presId="urn:microsoft.com/office/officeart/2005/8/layout/matrix1"/>
    <dgm:cxn modelId="{379DC361-6E85-41AB-BE52-BC60CE249C1B}" type="presOf" srcId="{4B88E7F8-13F2-4221-ADA3-1DB90124CB5A}" destId="{153EC5EB-447A-47B0-A9C0-40940DB96139}" srcOrd="0" destOrd="0" presId="urn:microsoft.com/office/officeart/2005/8/layout/matrix1"/>
    <dgm:cxn modelId="{904657AC-9BFB-47C9-97A5-93A318922F64}" type="presOf" srcId="{8AE28D26-FBA0-464E-8BB9-CA72AA20C598}" destId="{733A4EE4-0312-4B23-BE48-BCDCF878FF5A}" srcOrd="0" destOrd="0" presId="urn:microsoft.com/office/officeart/2005/8/layout/matrix1"/>
    <dgm:cxn modelId="{B37E20D1-7536-4C4F-A82F-3EBCEFC66EBD}" srcId="{4B88E7F8-13F2-4221-ADA3-1DB90124CB5A}" destId="{D9416B81-234F-48C6-B2EE-D07983D4A046}" srcOrd="0" destOrd="0" parTransId="{A49411DB-157E-4C72-A4AE-3572D5E1C6DE}" sibTransId="{1E27D7FE-49C8-440D-8FD2-CF9D31AE2911}"/>
    <dgm:cxn modelId="{87C83321-50E8-4848-8FB9-3E2A30B1D420}" type="presOf" srcId="{520F8F59-8A1A-4AE8-898A-C3F67A6F4DA9}" destId="{5D13BFD5-6A86-4A58-B33F-EDD541322FD3}" srcOrd="1" destOrd="0" presId="urn:microsoft.com/office/officeart/2005/8/layout/matrix1"/>
    <dgm:cxn modelId="{AEF44BDA-1905-4C5E-9830-16F9C05D3A47}" type="presOf" srcId="{8186DD6C-9A58-44D4-BF2F-29FB7BC25040}" destId="{57731B0C-7668-46B0-88E0-D19C4A75F46C}" srcOrd="1" destOrd="0" presId="urn:microsoft.com/office/officeart/2005/8/layout/matrix1"/>
    <dgm:cxn modelId="{4CB2F0F6-9ECF-4F78-9827-4E0E300C5A71}" type="presOf" srcId="{0A11C81F-1F5C-4C49-9230-05742DFBC34E}" destId="{608246DC-4705-4741-BD12-5CA7850CCD9D}" srcOrd="1" destOrd="0" presId="urn:microsoft.com/office/officeart/2005/8/layout/matrix1"/>
    <dgm:cxn modelId="{03540E4C-F867-4781-BE65-3B5975E44BDE}" type="presParOf" srcId="{153EC5EB-447A-47B0-A9C0-40940DB96139}" destId="{6A6D9980-C5B5-4A36-9778-463854DEEB9A}" srcOrd="0" destOrd="0" presId="urn:microsoft.com/office/officeart/2005/8/layout/matrix1"/>
    <dgm:cxn modelId="{D9EF9BB2-B4A6-4AF7-B7A9-5B6ACDD5A76C}" type="presParOf" srcId="{6A6D9980-C5B5-4A36-9778-463854DEEB9A}" destId="{9AA04F1E-6B9F-430A-B57E-BBE2CD87B4AC}" srcOrd="0" destOrd="0" presId="urn:microsoft.com/office/officeart/2005/8/layout/matrix1"/>
    <dgm:cxn modelId="{AE021FC8-A83C-4C66-A916-BEF18C11B84C}" type="presParOf" srcId="{6A6D9980-C5B5-4A36-9778-463854DEEB9A}" destId="{57731B0C-7668-46B0-88E0-D19C4A75F46C}" srcOrd="1" destOrd="0" presId="urn:microsoft.com/office/officeart/2005/8/layout/matrix1"/>
    <dgm:cxn modelId="{C0D64BA8-DF7B-408E-9AD9-C6A845C92FCB}" type="presParOf" srcId="{6A6D9980-C5B5-4A36-9778-463854DEEB9A}" destId="{733A4EE4-0312-4B23-BE48-BCDCF878FF5A}" srcOrd="2" destOrd="0" presId="urn:microsoft.com/office/officeart/2005/8/layout/matrix1"/>
    <dgm:cxn modelId="{C217CC6B-883E-4764-B128-4A9DABB509EA}" type="presParOf" srcId="{6A6D9980-C5B5-4A36-9778-463854DEEB9A}" destId="{002DF6CE-6C33-4B75-8A7A-714787C7C547}" srcOrd="3" destOrd="0" presId="urn:microsoft.com/office/officeart/2005/8/layout/matrix1"/>
    <dgm:cxn modelId="{F4A9AEEC-F7F6-4004-A955-858F6D1BB444}" type="presParOf" srcId="{6A6D9980-C5B5-4A36-9778-463854DEEB9A}" destId="{6927C203-BC19-4F6A-9520-DC2F11CA91C8}" srcOrd="4" destOrd="0" presId="urn:microsoft.com/office/officeart/2005/8/layout/matrix1"/>
    <dgm:cxn modelId="{A8A0A020-4014-4258-ACBE-46A96FD3D881}" type="presParOf" srcId="{6A6D9980-C5B5-4A36-9778-463854DEEB9A}" destId="{608246DC-4705-4741-BD12-5CA7850CCD9D}" srcOrd="5" destOrd="0" presId="urn:microsoft.com/office/officeart/2005/8/layout/matrix1"/>
    <dgm:cxn modelId="{9FF8637E-178D-4F05-A0E0-D99B4E1C3407}" type="presParOf" srcId="{6A6D9980-C5B5-4A36-9778-463854DEEB9A}" destId="{07BA17CD-6B3C-43F7-AD06-92BA8435FE93}" srcOrd="6" destOrd="0" presId="urn:microsoft.com/office/officeart/2005/8/layout/matrix1"/>
    <dgm:cxn modelId="{5973DBBA-2A82-4855-933F-D279F8C18B52}" type="presParOf" srcId="{6A6D9980-C5B5-4A36-9778-463854DEEB9A}" destId="{5D13BFD5-6A86-4A58-B33F-EDD541322FD3}" srcOrd="7" destOrd="0" presId="urn:microsoft.com/office/officeart/2005/8/layout/matrix1"/>
    <dgm:cxn modelId="{FF384F9E-8BEB-4AE3-81B9-60E33C0B6471}" type="presParOf" srcId="{153EC5EB-447A-47B0-A9C0-40940DB96139}" destId="{9716B196-4CBA-4E2B-BA82-DC817DAD373C}" srcOrd="1" destOrd="0" presId="urn:microsoft.com/office/officeart/2005/8/layout/matrix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04F1E-6B9F-430A-B57E-BBE2CD87B4AC}">
      <dsp:nvSpPr>
        <dsp:cNvPr id="0" name=""/>
        <dsp:cNvSpPr/>
      </dsp:nvSpPr>
      <dsp:spPr>
        <a:xfrm rot="16200000">
          <a:off x="32808" y="-32808"/>
          <a:ext cx="908050" cy="97366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#1</a:t>
          </a:r>
          <a:endParaRPr lang="en-US" sz="800" kern="1200" dirty="0"/>
        </a:p>
      </dsp:txBody>
      <dsp:txXfrm rot="5400000">
        <a:off x="0" y="0"/>
        <a:ext cx="973666" cy="681037"/>
      </dsp:txXfrm>
    </dsp:sp>
    <dsp:sp modelId="{733A4EE4-0312-4B23-BE48-BCDCF878FF5A}">
      <dsp:nvSpPr>
        <dsp:cNvPr id="0" name=""/>
        <dsp:cNvSpPr/>
      </dsp:nvSpPr>
      <dsp:spPr>
        <a:xfrm>
          <a:off x="973666" y="0"/>
          <a:ext cx="973666" cy="90805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#2</a:t>
          </a:r>
          <a:endParaRPr lang="en-US" sz="800" kern="1200" dirty="0"/>
        </a:p>
      </dsp:txBody>
      <dsp:txXfrm>
        <a:off x="973666" y="0"/>
        <a:ext cx="973666" cy="681037"/>
      </dsp:txXfrm>
    </dsp:sp>
    <dsp:sp modelId="{6927C203-BC19-4F6A-9520-DC2F11CA91C8}">
      <dsp:nvSpPr>
        <dsp:cNvPr id="0" name=""/>
        <dsp:cNvSpPr/>
      </dsp:nvSpPr>
      <dsp:spPr>
        <a:xfrm rot="10800000">
          <a:off x="0" y="908050"/>
          <a:ext cx="973666" cy="90805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#3</a:t>
          </a:r>
          <a:endParaRPr lang="en-US" sz="800" kern="1200" dirty="0"/>
        </a:p>
      </dsp:txBody>
      <dsp:txXfrm rot="10800000">
        <a:off x="0" y="1135062"/>
        <a:ext cx="973666" cy="681037"/>
      </dsp:txXfrm>
    </dsp:sp>
    <dsp:sp modelId="{07BA17CD-6B3C-43F7-AD06-92BA8435FE93}">
      <dsp:nvSpPr>
        <dsp:cNvPr id="0" name=""/>
        <dsp:cNvSpPr/>
      </dsp:nvSpPr>
      <dsp:spPr>
        <a:xfrm rot="5400000">
          <a:off x="1006474" y="875241"/>
          <a:ext cx="908050" cy="97366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4</a:t>
          </a:r>
          <a:endParaRPr lang="en-US" sz="800" kern="1200" dirty="0"/>
        </a:p>
      </dsp:txBody>
      <dsp:txXfrm rot="-5400000">
        <a:off x="973667" y="1135062"/>
        <a:ext cx="973666" cy="681037"/>
      </dsp:txXfrm>
    </dsp:sp>
    <dsp:sp modelId="{9716B196-4CBA-4E2B-BA82-DC817DAD373C}">
      <dsp:nvSpPr>
        <dsp:cNvPr id="0" name=""/>
        <dsp:cNvSpPr/>
      </dsp:nvSpPr>
      <dsp:spPr>
        <a:xfrm>
          <a:off x="681566" y="681037"/>
          <a:ext cx="584199" cy="454025"/>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Main Theme #1</a:t>
          </a:r>
          <a:endParaRPr lang="en-US" sz="800" kern="1200" dirty="0"/>
        </a:p>
      </dsp:txBody>
      <dsp:txXfrm>
        <a:off x="703730" y="703201"/>
        <a:ext cx="539871" cy="409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04F1E-6B9F-430A-B57E-BBE2CD87B4AC}">
      <dsp:nvSpPr>
        <dsp:cNvPr id="0" name=""/>
        <dsp:cNvSpPr/>
      </dsp:nvSpPr>
      <dsp:spPr>
        <a:xfrm rot="16200000">
          <a:off x="32808" y="-32808"/>
          <a:ext cx="908050" cy="97366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#1</a:t>
          </a:r>
          <a:endParaRPr lang="en-US" sz="800" kern="1200" dirty="0"/>
        </a:p>
      </dsp:txBody>
      <dsp:txXfrm rot="5400000">
        <a:off x="0" y="0"/>
        <a:ext cx="973666" cy="681037"/>
      </dsp:txXfrm>
    </dsp:sp>
    <dsp:sp modelId="{733A4EE4-0312-4B23-BE48-BCDCF878FF5A}">
      <dsp:nvSpPr>
        <dsp:cNvPr id="0" name=""/>
        <dsp:cNvSpPr/>
      </dsp:nvSpPr>
      <dsp:spPr>
        <a:xfrm>
          <a:off x="973666" y="0"/>
          <a:ext cx="973666" cy="90805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#2</a:t>
          </a:r>
          <a:endParaRPr lang="en-US" sz="800" kern="1200" dirty="0"/>
        </a:p>
      </dsp:txBody>
      <dsp:txXfrm>
        <a:off x="973666" y="0"/>
        <a:ext cx="973666" cy="681037"/>
      </dsp:txXfrm>
    </dsp:sp>
    <dsp:sp modelId="{6927C203-BC19-4F6A-9520-DC2F11CA91C8}">
      <dsp:nvSpPr>
        <dsp:cNvPr id="0" name=""/>
        <dsp:cNvSpPr/>
      </dsp:nvSpPr>
      <dsp:spPr>
        <a:xfrm rot="10800000">
          <a:off x="0" y="908050"/>
          <a:ext cx="973666" cy="90805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#3</a:t>
          </a:r>
          <a:endParaRPr lang="en-US" sz="800" kern="1200" dirty="0"/>
        </a:p>
      </dsp:txBody>
      <dsp:txXfrm rot="10800000">
        <a:off x="0" y="1135062"/>
        <a:ext cx="973666" cy="681037"/>
      </dsp:txXfrm>
    </dsp:sp>
    <dsp:sp modelId="{07BA17CD-6B3C-43F7-AD06-92BA8435FE93}">
      <dsp:nvSpPr>
        <dsp:cNvPr id="0" name=""/>
        <dsp:cNvSpPr/>
      </dsp:nvSpPr>
      <dsp:spPr>
        <a:xfrm rot="5400000">
          <a:off x="1006474" y="875241"/>
          <a:ext cx="908050" cy="97366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4</a:t>
          </a:r>
          <a:endParaRPr lang="en-US" sz="800" kern="1200" dirty="0"/>
        </a:p>
      </dsp:txBody>
      <dsp:txXfrm rot="-5400000">
        <a:off x="973667" y="1135062"/>
        <a:ext cx="973666" cy="681037"/>
      </dsp:txXfrm>
    </dsp:sp>
    <dsp:sp modelId="{9716B196-4CBA-4E2B-BA82-DC817DAD373C}">
      <dsp:nvSpPr>
        <dsp:cNvPr id="0" name=""/>
        <dsp:cNvSpPr/>
      </dsp:nvSpPr>
      <dsp:spPr>
        <a:xfrm>
          <a:off x="681566" y="681037"/>
          <a:ext cx="584199" cy="454025"/>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Main Theme #2</a:t>
          </a:r>
          <a:endParaRPr lang="en-US" sz="800" kern="1200" dirty="0"/>
        </a:p>
      </dsp:txBody>
      <dsp:txXfrm>
        <a:off x="703730" y="703201"/>
        <a:ext cx="539871" cy="409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04F1E-6B9F-430A-B57E-BBE2CD87B4AC}">
      <dsp:nvSpPr>
        <dsp:cNvPr id="0" name=""/>
        <dsp:cNvSpPr/>
      </dsp:nvSpPr>
      <dsp:spPr>
        <a:xfrm rot="16200000">
          <a:off x="32808" y="-32808"/>
          <a:ext cx="908050" cy="97366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#1</a:t>
          </a:r>
          <a:endParaRPr lang="en-US" sz="800" kern="1200" dirty="0"/>
        </a:p>
      </dsp:txBody>
      <dsp:txXfrm rot="5400000">
        <a:off x="0" y="0"/>
        <a:ext cx="973666" cy="681037"/>
      </dsp:txXfrm>
    </dsp:sp>
    <dsp:sp modelId="{733A4EE4-0312-4B23-BE48-BCDCF878FF5A}">
      <dsp:nvSpPr>
        <dsp:cNvPr id="0" name=""/>
        <dsp:cNvSpPr/>
      </dsp:nvSpPr>
      <dsp:spPr>
        <a:xfrm>
          <a:off x="973666" y="0"/>
          <a:ext cx="973666" cy="90805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#2</a:t>
          </a:r>
          <a:endParaRPr lang="en-US" sz="800" kern="1200" dirty="0"/>
        </a:p>
      </dsp:txBody>
      <dsp:txXfrm>
        <a:off x="973666" y="0"/>
        <a:ext cx="973666" cy="681037"/>
      </dsp:txXfrm>
    </dsp:sp>
    <dsp:sp modelId="{6927C203-BC19-4F6A-9520-DC2F11CA91C8}">
      <dsp:nvSpPr>
        <dsp:cNvPr id="0" name=""/>
        <dsp:cNvSpPr/>
      </dsp:nvSpPr>
      <dsp:spPr>
        <a:xfrm rot="10800000">
          <a:off x="0" y="908050"/>
          <a:ext cx="973666" cy="90805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#3</a:t>
          </a:r>
          <a:endParaRPr lang="en-US" sz="800" kern="1200" dirty="0"/>
        </a:p>
      </dsp:txBody>
      <dsp:txXfrm rot="10800000">
        <a:off x="0" y="1135062"/>
        <a:ext cx="973666" cy="681037"/>
      </dsp:txXfrm>
    </dsp:sp>
    <dsp:sp modelId="{07BA17CD-6B3C-43F7-AD06-92BA8435FE93}">
      <dsp:nvSpPr>
        <dsp:cNvPr id="0" name=""/>
        <dsp:cNvSpPr/>
      </dsp:nvSpPr>
      <dsp:spPr>
        <a:xfrm rot="5400000">
          <a:off x="1006474" y="875241"/>
          <a:ext cx="908050" cy="97366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Support Idea 4</a:t>
          </a:r>
          <a:endParaRPr lang="en-US" sz="800" kern="1200" dirty="0"/>
        </a:p>
      </dsp:txBody>
      <dsp:txXfrm rot="-5400000">
        <a:off x="973667" y="1135062"/>
        <a:ext cx="973666" cy="681037"/>
      </dsp:txXfrm>
    </dsp:sp>
    <dsp:sp modelId="{9716B196-4CBA-4E2B-BA82-DC817DAD373C}">
      <dsp:nvSpPr>
        <dsp:cNvPr id="0" name=""/>
        <dsp:cNvSpPr/>
      </dsp:nvSpPr>
      <dsp:spPr>
        <a:xfrm>
          <a:off x="681566" y="681037"/>
          <a:ext cx="584199" cy="454025"/>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Main Theme #3</a:t>
          </a:r>
          <a:endParaRPr lang="en-US" sz="800" kern="1200" dirty="0"/>
        </a:p>
      </dsp:txBody>
      <dsp:txXfrm>
        <a:off x="703730" y="703201"/>
        <a:ext cx="539871" cy="409697"/>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4/7/2021</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4/7/2021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processma.com/processma/features.html#pa"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www.processma.com/documentation/Pareto.htm" TargetMode="External"/><Relationship Id="rId4" Type="http://schemas.openxmlformats.org/officeDocument/2006/relationships/hyperlink" Target="http://www.processma.com/resource/critical_to_quality.ht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sixsigmaonline.org/lean-six-sigma/"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discover6sigma.org/post/2005/11/brainstormin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ix-sigma-material.com/SIPOC.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ix-sigma-material.com/Project-Management.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
        <p:nvSpPr>
          <p:cNvPr id="6" name="Slide Image Placeholder 5"/>
          <p:cNvSpPr>
            <a:spLocks noGrp="1" noRot="1" noChangeAspect="1"/>
          </p:cNvSpPr>
          <p:nvPr>
            <p:ph type="sldImg"/>
          </p:nvPr>
        </p:nvSpPr>
        <p:spPr>
          <a:xfrm>
            <a:off x="381000" y="566738"/>
            <a:ext cx="6096000" cy="3429000"/>
          </a:xfrm>
        </p:spPr>
      </p:sp>
      <p:sp>
        <p:nvSpPr>
          <p:cNvPr id="7" name="Notes Placeholder 6"/>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92552145-9545-4684-854D-78AADA283CD6}" type="datetime3">
              <a:rPr lang="en-US" smtClean="0"/>
              <a:pPr/>
              <a:t>7 April 2021</a:t>
            </a:fld>
            <a:endParaRPr lang="en-GB" dirty="0"/>
          </a:p>
        </p:txBody>
      </p:sp>
    </p:spTree>
    <p:extLst>
      <p:ext uri="{BB962C8B-B14F-4D97-AF65-F5344CB8AC3E}">
        <p14:creationId xmlns:p14="http://schemas.microsoft.com/office/powerpoint/2010/main" val="2607548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effectLst/>
                <a:latin typeface="+mn-lt"/>
                <a:ea typeface="+mn-ea"/>
                <a:cs typeface="+mn-cs"/>
              </a:rPr>
              <a:t>In the Six Sigma quality methodology, process performance is reported to the organization as a sigma level. The higher the sigma level, the better the process is performing.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Another way to report process capability and process performance is through the statistical measurements of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P</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Definitions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Process Capability. A simple and straightforward indicator of process capability.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Process Capability Index. Adjustment of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for the effect of non-centered distribution.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Process Performance. A simple and straightforward indicator of process performance.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Process Performance Index. Adjustment of </a:t>
            </a:r>
            <a:r>
              <a:rPr lang="en-US" sz="1200" b="0" i="1" kern="1200" dirty="0" err="1" smtClean="0">
                <a:solidFill>
                  <a:schemeClr val="tx1"/>
                </a:solidFill>
                <a:effectLst/>
                <a:latin typeface="+mn-lt"/>
                <a:ea typeface="+mn-ea"/>
                <a:cs typeface="+mn-cs"/>
              </a:rPr>
              <a:t>P</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for the effect of non-centered distribution.</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Interpreting </a:t>
            </a:r>
            <a:r>
              <a:rPr lang="en-US" sz="1200" b="1" i="1" kern="1200" dirty="0" err="1" smtClean="0">
                <a:solidFill>
                  <a:schemeClr val="tx1"/>
                </a:solidFill>
                <a:effectLst/>
                <a:latin typeface="+mn-lt"/>
                <a:ea typeface="+mn-ea"/>
                <a:cs typeface="+mn-cs"/>
              </a:rPr>
              <a:t>C</a:t>
            </a:r>
            <a:r>
              <a:rPr lang="en-US" sz="1200" b="1" i="0" kern="1200" baseline="-25000" dirty="0" err="1" smtClean="0">
                <a:solidFill>
                  <a:schemeClr val="tx1"/>
                </a:solidFill>
                <a:effectLst/>
                <a:latin typeface="+mn-lt"/>
                <a:ea typeface="+mn-ea"/>
                <a:cs typeface="+mn-cs"/>
              </a:rPr>
              <a:t>p</a:t>
            </a:r>
            <a:r>
              <a:rPr lang="en-US" sz="1200" b="1" i="0" kern="1200" dirty="0" smtClean="0">
                <a:solidFill>
                  <a:schemeClr val="tx1"/>
                </a:solidFill>
                <a:effectLst/>
                <a:latin typeface="+mn-lt"/>
                <a:ea typeface="+mn-ea"/>
                <a:cs typeface="+mn-cs"/>
              </a:rPr>
              <a:t>, </a:t>
            </a:r>
            <a:r>
              <a:rPr lang="en-US" sz="1200" b="1" i="1" kern="1200" dirty="0" err="1" smtClean="0">
                <a:solidFill>
                  <a:schemeClr val="tx1"/>
                </a:solidFill>
                <a:effectLst/>
                <a:latin typeface="+mn-lt"/>
                <a:ea typeface="+mn-ea"/>
                <a:cs typeface="+mn-cs"/>
              </a:rPr>
              <a:t>C</a:t>
            </a:r>
            <a:r>
              <a:rPr lang="en-US" sz="1200" b="1"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is an index (a simple number) which measures how close a process is running to its specification limits, relative to the natural variability of the process. The larger the index, the less likely it is that any item will be outside the specs.”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hunt our shoot targets with bow, darts, or gun try this analogy. If your shots are falling in the same spot forming a good group this is a high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and when the sighting is adjusted so this tight group of shots is landing on the </a:t>
            </a:r>
            <a:r>
              <a:rPr lang="en-US" sz="1200" b="0" i="0" kern="1200" dirty="0" err="1" smtClean="0">
                <a:solidFill>
                  <a:schemeClr val="tx1"/>
                </a:solidFill>
                <a:effectLst/>
                <a:latin typeface="+mn-lt"/>
                <a:ea typeface="+mn-ea"/>
                <a:cs typeface="+mn-cs"/>
              </a:rPr>
              <a:t>bullseye</a:t>
            </a:r>
            <a:r>
              <a:rPr lang="en-US" sz="1200" b="0" i="0" kern="1200" dirty="0" smtClean="0">
                <a:solidFill>
                  <a:schemeClr val="tx1"/>
                </a:solidFill>
                <a:effectLst/>
                <a:latin typeface="+mn-lt"/>
                <a:ea typeface="+mn-ea"/>
                <a:cs typeface="+mn-cs"/>
              </a:rPr>
              <a:t>, you now have a high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measures how close you are to your target and how consistent you are to around your average performance. A person may be performing with minimum variation, but he can be away from his target towards one of the specification limit, which indicates lower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whereas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will be high. On the other hand, a person may be on average exactly at the target, but the variation in performance is high (but still lower than the tolerance band (i.e., specification interval). In such case also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will be lower, but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will be high.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will be higher only when you r meeting the target consistently with minimum variation.” </a:t>
            </a:r>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must have a </a:t>
            </a:r>
            <a:r>
              <a:rPr lang="en-US" sz="1200" b="0" i="1" kern="1200" dirty="0" err="1" smtClean="0">
                <a:solidFill>
                  <a:schemeClr val="tx1"/>
                </a:solidFill>
                <a:effectLst/>
                <a:latin typeface="+mn-lt"/>
                <a:ea typeface="+mn-ea"/>
                <a:cs typeface="+mn-cs"/>
              </a:rPr>
              <a:t>C</a:t>
            </a:r>
            <a:r>
              <a:rPr lang="en-US" sz="1200" b="0" i="0" kern="1200" baseline="-25000" dirty="0" err="1" smtClean="0">
                <a:solidFill>
                  <a:schemeClr val="tx1"/>
                </a:solidFill>
                <a:effectLst/>
                <a:latin typeface="+mn-lt"/>
                <a:ea typeface="+mn-ea"/>
                <a:cs typeface="+mn-cs"/>
              </a:rPr>
              <a:t>pk</a:t>
            </a:r>
            <a:r>
              <a:rPr lang="en-US" sz="1200" b="0" i="0" kern="1200" dirty="0" smtClean="0">
                <a:solidFill>
                  <a:schemeClr val="tx1"/>
                </a:solidFill>
                <a:effectLst/>
                <a:latin typeface="+mn-lt"/>
                <a:ea typeface="+mn-ea"/>
                <a:cs typeface="+mn-cs"/>
              </a:rPr>
              <a:t> of 1.33 [4 sigma] or higher to satisfy most customers.” </a:t>
            </a:r>
            <a:endParaRPr lang="en-US" sz="1200" b="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15</a:t>
            </a:fld>
            <a:endParaRPr lang="en-US"/>
          </a:p>
        </p:txBody>
      </p:sp>
    </p:spTree>
    <p:extLst>
      <p:ext uri="{BB962C8B-B14F-4D97-AF65-F5344CB8AC3E}">
        <p14:creationId xmlns:p14="http://schemas.microsoft.com/office/powerpoint/2010/main" val="269782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smtClean="0">
                <a:solidFill>
                  <a:schemeClr val="tx1"/>
                </a:solidFill>
                <a:effectLst/>
                <a:latin typeface="+mn-lt"/>
                <a:ea typeface="+mn-ea"/>
                <a:cs typeface="+mn-cs"/>
              </a:rPr>
              <a:t>Pareto Charts show which factors contribute the most to a given problem. The power of Pareto Charts lies in the Pareto Principle, which states that a small number of factors will typically control a given outcome the most. Identifying and focusing on these critical factors will maximize results, oftentimes with far less effort than would be required if all factors were treated equally.</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The following steps can be used to create a Pareto Chart.</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1.  Define the Problem Scope</a:t>
            </a:r>
          </a:p>
          <a:p>
            <a:r>
              <a:rPr lang="en-US" sz="1200" b="0" i="0" u="none" strike="noStrike" kern="1200" dirty="0" smtClean="0">
                <a:solidFill>
                  <a:schemeClr val="tx1"/>
                </a:solidFill>
                <a:effectLst/>
                <a:latin typeface="+mn-lt"/>
                <a:ea typeface="+mn-ea"/>
                <a:cs typeface="+mn-cs"/>
              </a:rPr>
              <a:t>Clearly state the problem or goal that the Pareto chart will address.  Goal statements like, “Improve product quality in the Final Assembly area,” are too general and will not provide the focus needed for good data collection.  Instead, focus on a specific metric like, “Reduce the final audit defect rate from 17,000 PPM to 9,000 PPM in Final Assembly.”</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2.  First Look for Existing Data</a:t>
            </a:r>
          </a:p>
          <a:p>
            <a:r>
              <a:rPr lang="en-US" sz="1200" b="0" i="0" u="none" strike="noStrike" kern="1200" dirty="0" smtClean="0">
                <a:solidFill>
                  <a:schemeClr val="tx1"/>
                </a:solidFill>
                <a:effectLst/>
                <a:latin typeface="+mn-lt"/>
                <a:ea typeface="+mn-ea"/>
                <a:cs typeface="+mn-cs"/>
              </a:rPr>
              <a:t>Oftentimes there is sufficient data already available to create a top-level Pareto Chart for the problem being addressed.  In the case of our assembly defect rate example, the production floor will likely have historical data showing defect types and associated quantities for whatever time period is needed.  Unless there is a specific timeframe of interest, retrieve historical data for at least one month, and preferably three months.  Too short a timeframe (less than one month) may not show the complete picture of all causes, and too long a timeframe (more than three months) may dilute the current set of problems with past problems that have already been solved.</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3.  Plan for Data Collection if Needed</a:t>
            </a:r>
          </a:p>
          <a:p>
            <a:r>
              <a:rPr lang="en-US" sz="1200" b="0" i="0" u="none" strike="noStrike" kern="1200" dirty="0" smtClean="0">
                <a:solidFill>
                  <a:schemeClr val="tx1"/>
                </a:solidFill>
                <a:effectLst/>
                <a:latin typeface="+mn-lt"/>
                <a:ea typeface="+mn-ea"/>
                <a:cs typeface="+mn-cs"/>
              </a:rPr>
              <a:t>If sufficient data does not already exist, then a data collection plan must be implemented.  Structuring the data collection effort with appropriate check-sheets or forms will go a long way toward a successful outcome.</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4.  Assemble Data Into Pareto Categories</a:t>
            </a:r>
          </a:p>
          <a:p>
            <a:r>
              <a:rPr lang="en-US" sz="1200" b="0" i="0" u="none" strike="noStrike" kern="1200" dirty="0" smtClean="0">
                <a:solidFill>
                  <a:schemeClr val="tx1"/>
                </a:solidFill>
                <a:effectLst/>
                <a:latin typeface="+mn-lt"/>
                <a:ea typeface="+mn-ea"/>
                <a:cs typeface="+mn-cs"/>
              </a:rPr>
              <a:t>A typical Pareto Chart will have ten or fewer problem categories, and data should be grouped to achieve something in this range.  If there are too many categories then the chart will be difficult to read.  Too few problem categories (typically less than five) are an indication that problem categories are not specific enough to create an “actionable” Pareto Chart.</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5.  Arrange the Pareto Categories in Descending Order, and Enter Into the Spreadsheet</a:t>
            </a:r>
          </a:p>
          <a:p>
            <a:r>
              <a:rPr lang="en-US" sz="1200" b="0" i="0" u="none" strike="noStrike" kern="1200" dirty="0" smtClean="0">
                <a:solidFill>
                  <a:schemeClr val="tx1"/>
                </a:solidFill>
                <a:effectLst/>
                <a:latin typeface="+mn-lt"/>
                <a:ea typeface="+mn-ea"/>
                <a:cs typeface="+mn-cs"/>
              </a:rPr>
              <a:t>Pareto data is usually organized by frequency of occurrence (number of defects over a given timeframe for a given defect type).  Sort the groups in descending order, and you are ready to enter your data into the Excel spreadsheet.</a:t>
            </a:r>
          </a:p>
          <a:p>
            <a:r>
              <a:rPr lang="en-US" sz="1200" b="0" i="0" u="none" strike="noStrike" kern="1200" dirty="0" smtClean="0">
                <a:solidFill>
                  <a:schemeClr val="tx1"/>
                </a:solidFill>
                <a:effectLst/>
                <a:latin typeface="+mn-lt"/>
                <a:ea typeface="+mn-ea"/>
                <a:cs typeface="+mn-cs"/>
              </a:rPr>
              <a:t>Pareto Charts are simple but powerful tools for problem solving – give them a try and they will likely find a permanent place in your problem solving arsenal.</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16</a:t>
            </a:fld>
            <a:endParaRPr lang="en-US"/>
          </a:p>
        </p:txBody>
      </p:sp>
    </p:spTree>
    <p:extLst>
      <p:ext uri="{BB962C8B-B14F-4D97-AF65-F5344CB8AC3E}">
        <p14:creationId xmlns:p14="http://schemas.microsoft.com/office/powerpoint/2010/main" val="3379564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scatter plot, also called a scatter diagram or a </a:t>
            </a:r>
            <a:r>
              <a:rPr lang="en-US" sz="1200" b="0" i="0" kern="1200" dirty="0" err="1" smtClean="0">
                <a:solidFill>
                  <a:schemeClr val="tx1"/>
                </a:solidFill>
                <a:effectLst/>
                <a:latin typeface="+mn-lt"/>
                <a:ea typeface="+mn-ea"/>
                <a:cs typeface="+mn-cs"/>
              </a:rPr>
              <a:t>scattergram</a:t>
            </a:r>
            <a:r>
              <a:rPr lang="en-US" sz="1200" b="0" i="0" kern="1200" dirty="0" smtClean="0">
                <a:solidFill>
                  <a:schemeClr val="tx1"/>
                </a:solidFill>
                <a:effectLst/>
                <a:latin typeface="+mn-lt"/>
                <a:ea typeface="+mn-ea"/>
                <a:cs typeface="+mn-cs"/>
              </a:rPr>
              <a:t>, is a basic graphic tool that illustrates the relationship between two variables. The dots on the scatter plot represent data points. See the tool Scatter Plot.</a:t>
            </a:r>
          </a:p>
          <a:p>
            <a:r>
              <a:rPr lang="en-US" sz="1200" b="0" i="0" kern="1200" dirty="0" smtClean="0">
                <a:solidFill>
                  <a:schemeClr val="tx1"/>
                </a:solidFill>
                <a:effectLst/>
                <a:latin typeface="+mn-lt"/>
                <a:ea typeface="+mn-ea"/>
                <a:cs typeface="+mn-cs"/>
              </a:rPr>
              <a:t>Scatter plots are used with variable data to study possible relationships between two different variables. Even though a scatter plot depicts a relationship between variables, it does not indicate a cause and effect relationship. Use Scatter plots to determine what happens to one variable when another variable changes value. It is a tool used to visually determine whether a potential relationship exists between an input and an outcome.</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17</a:t>
            </a:fld>
            <a:endParaRPr lang="en-US"/>
          </a:p>
        </p:txBody>
      </p:sp>
    </p:spTree>
    <p:extLst>
      <p:ext uri="{BB962C8B-B14F-4D97-AF65-F5344CB8AC3E}">
        <p14:creationId xmlns:p14="http://schemas.microsoft.com/office/powerpoint/2010/main" val="96049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Histograms are graphs of a distribution of data designed to show centering, dispersion (spread), and shape (relative frequency) of the data. </a:t>
            </a:r>
            <a:r>
              <a:rPr lang="en-US" sz="1200" b="0" i="0" kern="1200" dirty="0" smtClean="0">
                <a:solidFill>
                  <a:schemeClr val="tx1"/>
                </a:solidFill>
                <a:effectLst/>
                <a:latin typeface="+mn-lt"/>
                <a:ea typeface="+mn-ea"/>
                <a:cs typeface="+mn-cs"/>
              </a:rPr>
              <a:t>Histograms can provide a visual display of large amounts of data that are difficult to understand in a tabular, or spreadsheet form.</a:t>
            </a:r>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18</a:t>
            </a:fld>
            <a:endParaRPr lang="en-US"/>
          </a:p>
        </p:txBody>
      </p:sp>
    </p:spTree>
    <p:extLst>
      <p:ext uri="{BB962C8B-B14F-4D97-AF65-F5344CB8AC3E}">
        <p14:creationId xmlns:p14="http://schemas.microsoft.com/office/powerpoint/2010/main" val="294761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normality test is a statistical process used to determine if a sample or any group of data fits a standard normal distribution. A normality test can be performed mathematically or graphically.</a:t>
            </a:r>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19</a:t>
            </a:fld>
            <a:endParaRPr lang="en-US"/>
          </a:p>
        </p:txBody>
      </p:sp>
    </p:spTree>
    <p:extLst>
      <p:ext uri="{BB962C8B-B14F-4D97-AF65-F5344CB8AC3E}">
        <p14:creationId xmlns:p14="http://schemas.microsoft.com/office/powerpoint/2010/main" val="3734003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document that defines all the details concerning data collection, including how much and what type of data is required and when and how it should be collected. </a:t>
            </a:r>
            <a:endParaRPr lang="en-US" i="0"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20</a:t>
            </a:fld>
            <a:endParaRPr lang="en-US"/>
          </a:p>
        </p:txBody>
      </p:sp>
    </p:spTree>
    <p:extLst>
      <p:ext uri="{BB962C8B-B14F-4D97-AF65-F5344CB8AC3E}">
        <p14:creationId xmlns:p14="http://schemas.microsoft.com/office/powerpoint/2010/main" val="1863108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Gage R&amp;R, which stands for gage repeatability and reproducibility, is a statistical tool that measures the amount of variation in the measurement system arising from the measurement device and the people taking the measurement.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measuring the product of any process, there are two sources of variation: the variation of the process itself and the variation of the measurement system. The purpose of conducting the GR&amp;R is to be able to distinguish the former from the latter, and to reduce the measurement system variation if it is excessive.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Typically, a gage R&amp;R is performed prior to using it. We repeat the gage R&amp;R anytime we have a new operator or inspector, it is part of our training and certification process. We also repeat it annually to make sure we aren’t experiencing any erosion of skills. It is used as part of the Six Sigma DMAIC process for any variation project.</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21</a:t>
            </a:fld>
            <a:endParaRPr lang="en-US"/>
          </a:p>
        </p:txBody>
      </p:sp>
    </p:spTree>
    <p:extLst>
      <p:ext uri="{BB962C8B-B14F-4D97-AF65-F5344CB8AC3E}">
        <p14:creationId xmlns:p14="http://schemas.microsoft.com/office/powerpoint/2010/main" val="1723429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301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E9D043-67A1-45BF-8878-F44393EFE0CA}" type="slidenum">
              <a:rPr lang="en-US" smtClean="0"/>
              <a:pPr fontAlgn="base">
                <a:spcBef>
                  <a:spcPct val="0"/>
                </a:spcBef>
                <a:spcAft>
                  <a:spcPct val="0"/>
                </a:spcAft>
                <a:defRPr/>
              </a:pPr>
              <a:t>24</a:t>
            </a:fld>
            <a:endParaRPr lang="en-US" smtClean="0"/>
          </a:p>
        </p:txBody>
      </p:sp>
      <p:sp>
        <p:nvSpPr>
          <p:cNvPr id="35844" name="Rectangle 3"/>
          <p:cNvSpPr>
            <a:spLocks noGrp="1" noRot="1" noChangeAspect="1" noChangeArrowheads="1" noTextEdit="1"/>
          </p:cNvSpPr>
          <p:nvPr>
            <p:ph type="sldImg"/>
          </p:nvPr>
        </p:nvSpPr>
        <p:spPr bwMode="auto">
          <a:xfrm>
            <a:off x="-614363" y="0"/>
            <a:ext cx="4632326" cy="2606675"/>
          </a:xfrm>
          <a:noFill/>
          <a:ln>
            <a:solidFill>
              <a:srgbClr val="000000"/>
            </a:solidFill>
            <a:miter lim="800000"/>
            <a:headEnd/>
            <a:tailEnd/>
          </a:ln>
        </p:spPr>
      </p:sp>
      <p:sp>
        <p:nvSpPr>
          <p:cNvPr id="35845" name="Rectangle 56"/>
          <p:cNvSpPr>
            <a:spLocks noGrp="1" noChangeArrowheads="1"/>
          </p:cNvSpPr>
          <p:nvPr>
            <p:ph type="body" idx="1"/>
          </p:nvPr>
        </p:nvSpPr>
        <p:spPr bwMode="auto">
          <a:noFill/>
        </p:spPr>
        <p:txBody>
          <a:bodyPr wrap="square" numCol="1" anchor="t" anchorCtr="0" compatLnSpc="1">
            <a:prstTxWarp prst="textNoShape">
              <a:avLst/>
            </a:prstTxWarp>
            <a:normAutofit lnSpcReduction="10000"/>
          </a:bodyPr>
          <a:lstStyle/>
          <a:p>
            <a:r>
              <a:rPr lang="en-US" sz="1200" b="0" i="0" kern="1200" dirty="0" smtClean="0">
                <a:solidFill>
                  <a:schemeClr val="tx1"/>
                </a:solidFill>
                <a:effectLst/>
                <a:latin typeface="+mn-lt"/>
                <a:ea typeface="+mn-ea"/>
                <a:cs typeface="+mn-cs"/>
              </a:rPr>
              <a:t>One way to capture these different ideas and stimulate the team’s brainstorming on root causes is the cause and effect diagram, commonly called a fishbone. The fishbone will help to visually display the many potential causes for a specific problem or effect. It is particularly useful in a group setting and for situations in which little quantitative data is available for analysis.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fishbone has an ancillary benefit as well. Because people by nature often like to get right to determining what to do about a problem, this can help bring out a more thorough exploration of the issues behind the problem – which will lead to a more robust solution.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construct a fishbone, start with stating the problem in the form of a question, such as “Why is the help desk’s abandon rate so high?” Framing it as a “why” question will help in brainstorming, as each root cause idea should answer the question. The team should agree on the statement of the problem and then place this question in a box at the “head” of the fishbone.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rest of the fishbone then consists of one line drawn across the page, attached to the problem statement, and several lines, or “bones,” coming out vertically from the main line. These branches are labeled with different categories. The categories you use are up to you to decide. There are a few standard choices:</a:t>
            </a:r>
          </a:p>
          <a:p>
            <a:pPr eaLnBrk="1" hangingPunct="1">
              <a:spcBef>
                <a:spcPct val="0"/>
              </a:spcBef>
            </a:pPr>
            <a:endParaRPr lang="en-US" dirty="0" smtClean="0"/>
          </a:p>
        </p:txBody>
      </p:sp>
    </p:spTree>
    <p:extLst>
      <p:ext uri="{BB962C8B-B14F-4D97-AF65-F5344CB8AC3E}">
        <p14:creationId xmlns:p14="http://schemas.microsoft.com/office/powerpoint/2010/main" val="1691524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403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FF7A7E-453F-4C71-B513-A9193D16DF18}" type="slidenum">
              <a:rPr lang="en-US" smtClean="0"/>
              <a:pPr fontAlgn="base">
                <a:spcBef>
                  <a:spcPct val="0"/>
                </a:spcBef>
                <a:spcAft>
                  <a:spcPct val="0"/>
                </a:spcAft>
                <a:defRPr/>
              </a:pPr>
              <a:t>25</a:t>
            </a:fld>
            <a:endParaRPr lang="en-US" smtClean="0"/>
          </a:p>
        </p:txBody>
      </p:sp>
      <p:sp>
        <p:nvSpPr>
          <p:cNvPr id="36868" name="Rectangle 2"/>
          <p:cNvSpPr>
            <a:spLocks noGrp="1" noRot="1" noChangeAspect="1" noChangeArrowheads="1" noTextEdit="1"/>
          </p:cNvSpPr>
          <p:nvPr>
            <p:ph type="sldImg"/>
          </p:nvPr>
        </p:nvSpPr>
        <p:spPr bwMode="auto">
          <a:xfrm>
            <a:off x="-614363" y="0"/>
            <a:ext cx="4632326" cy="2606675"/>
          </a:xfrm>
          <a:noFill/>
          <a:ln>
            <a:solidFill>
              <a:srgbClr val="000000"/>
            </a:solidFill>
            <a:miter lim="800000"/>
            <a:headEnd/>
            <a:tailEnd/>
          </a:ln>
        </p:spPr>
      </p:sp>
      <p:sp>
        <p:nvSpPr>
          <p:cNvPr id="36869" name="Rectangle 6"/>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The </a:t>
            </a:r>
            <a:r>
              <a:rPr lang="en-US" sz="1200" b="0" i="0" u="sng" kern="1200" dirty="0" smtClean="0">
                <a:solidFill>
                  <a:schemeClr val="tx1"/>
                </a:solidFill>
                <a:effectLst/>
                <a:latin typeface="+mn-lt"/>
                <a:ea typeface="+mn-ea"/>
                <a:cs typeface="+mn-cs"/>
                <a:hlinkClick r:id="rId3"/>
              </a:rPr>
              <a:t>Cause and Effect Matrix</a:t>
            </a:r>
            <a:r>
              <a:rPr lang="en-US" sz="1200" b="0" i="0" kern="1200" dirty="0" smtClean="0">
                <a:solidFill>
                  <a:schemeClr val="tx1"/>
                </a:solidFill>
                <a:effectLst/>
                <a:latin typeface="+mn-lt"/>
                <a:ea typeface="+mn-ea"/>
                <a:cs typeface="+mn-cs"/>
              </a:rPr>
              <a:t> is a tool which is used to prioritize potential causes by examining their relationship with the </a:t>
            </a:r>
            <a:r>
              <a:rPr lang="en-US" sz="1200" b="0" i="0" u="sng" kern="1200" dirty="0" smtClean="0">
                <a:solidFill>
                  <a:schemeClr val="tx1"/>
                </a:solidFill>
                <a:effectLst/>
                <a:latin typeface="+mn-lt"/>
                <a:ea typeface="+mn-ea"/>
                <a:cs typeface="+mn-cs"/>
                <a:hlinkClick r:id="rId4"/>
              </a:rPr>
              <a:t>CTQs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CTQ’s are placed on the top of the matrix and causes are place along the left side. The CTQ’s are ranked in terms of importance. The relationship between the causes and CTQs are ranked. An overall score is calculated and the cause with the highest overall score should be addressed first because they will have the largest impact on the CTQs.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Steps</a:t>
            </a:r>
          </a:p>
          <a:p>
            <a:r>
              <a:rPr lang="en-US" sz="1200" b="0" i="0" kern="1200" dirty="0" smtClean="0">
                <a:solidFill>
                  <a:schemeClr val="tx1"/>
                </a:solidFill>
                <a:effectLst/>
                <a:latin typeface="+mn-lt"/>
                <a:ea typeface="+mn-ea"/>
                <a:cs typeface="+mn-cs"/>
              </a:rPr>
              <a:t>-List the CTQs across the top of a matrix.</a:t>
            </a:r>
          </a:p>
          <a:p>
            <a:r>
              <a:rPr lang="en-US" sz="1200" b="0" i="0" kern="1200" dirty="0" smtClean="0">
                <a:solidFill>
                  <a:schemeClr val="tx1"/>
                </a:solidFill>
                <a:effectLst/>
                <a:latin typeface="+mn-lt"/>
                <a:ea typeface="+mn-ea"/>
                <a:cs typeface="+mn-cs"/>
              </a:rPr>
              <a:t>-Rank and assign scores to each CTQ according to its importance to the customer.</a:t>
            </a:r>
          </a:p>
          <a:p>
            <a:r>
              <a:rPr lang="en-US" sz="1200" b="0" i="0" kern="1200" dirty="0" smtClean="0">
                <a:solidFill>
                  <a:schemeClr val="tx1"/>
                </a:solidFill>
                <a:effectLst/>
                <a:latin typeface="+mn-lt"/>
                <a:ea typeface="+mn-ea"/>
                <a:cs typeface="+mn-cs"/>
              </a:rPr>
              <a:t>-List the causes on the left side of the matrix</a:t>
            </a:r>
          </a:p>
          <a:p>
            <a:r>
              <a:rPr lang="en-US" sz="1200" b="0" i="0" kern="1200" dirty="0" smtClean="0">
                <a:solidFill>
                  <a:schemeClr val="tx1"/>
                </a:solidFill>
                <a:effectLst/>
                <a:latin typeface="+mn-lt"/>
                <a:ea typeface="+mn-ea"/>
                <a:cs typeface="+mn-cs"/>
              </a:rPr>
              <a:t>-Determine correlation scores between each cause and CTQ based on the strength of their relationship (E.g. 1 – weak, 3 – some, 9 – strong)</a:t>
            </a:r>
          </a:p>
          <a:p>
            <a:r>
              <a:rPr lang="en-US" sz="1200" b="0" i="0" kern="1200" dirty="0" smtClean="0">
                <a:solidFill>
                  <a:schemeClr val="tx1"/>
                </a:solidFill>
                <a:effectLst/>
                <a:latin typeface="+mn-lt"/>
                <a:ea typeface="+mn-ea"/>
                <a:cs typeface="+mn-cs"/>
              </a:rPr>
              <a:t>-Cross multiply correlation scores with priority scores and add across for each cause</a:t>
            </a:r>
          </a:p>
          <a:p>
            <a:r>
              <a:rPr lang="en-US" sz="1200" b="0" i="0" kern="1200" dirty="0" smtClean="0">
                <a:solidFill>
                  <a:schemeClr val="tx1"/>
                </a:solidFill>
                <a:effectLst/>
                <a:latin typeface="+mn-lt"/>
                <a:ea typeface="+mn-ea"/>
                <a:cs typeface="+mn-cs"/>
              </a:rPr>
              <a:t>-Create a </a:t>
            </a:r>
            <a:r>
              <a:rPr lang="en-US" sz="1200" b="0" i="0" u="sng" kern="1200" dirty="0" smtClean="0">
                <a:solidFill>
                  <a:schemeClr val="tx1"/>
                </a:solidFill>
                <a:effectLst/>
                <a:latin typeface="+mn-lt"/>
                <a:ea typeface="+mn-ea"/>
                <a:cs typeface="+mn-cs"/>
                <a:hlinkClick r:id="rId5"/>
              </a:rPr>
              <a:t>Pareto chart</a:t>
            </a:r>
            <a:r>
              <a:rPr lang="en-US" sz="1200" b="0" i="0" kern="1200" dirty="0" smtClean="0">
                <a:solidFill>
                  <a:schemeClr val="tx1"/>
                </a:solidFill>
                <a:effectLst/>
                <a:latin typeface="+mn-lt"/>
                <a:ea typeface="+mn-ea"/>
                <a:cs typeface="+mn-cs"/>
              </a:rPr>
              <a:t> and focus on the causes with the higher overall scores.</a:t>
            </a:r>
          </a:p>
          <a:p>
            <a:pPr eaLnBrk="1" hangingPunct="1">
              <a:spcBef>
                <a:spcPct val="0"/>
              </a:spcBef>
            </a:pPr>
            <a:endParaRPr lang="en-US" dirty="0" smtClean="0"/>
          </a:p>
        </p:txBody>
      </p:sp>
    </p:spTree>
    <p:extLst>
      <p:ext uri="{BB962C8B-B14F-4D97-AF65-F5344CB8AC3E}">
        <p14:creationId xmlns:p14="http://schemas.microsoft.com/office/powerpoint/2010/main" val="2341315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505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39B336-D617-471F-A989-4EF7B00106C7}" type="slidenum">
              <a:rPr lang="en-US" smtClean="0"/>
              <a:pPr fontAlgn="base">
                <a:spcBef>
                  <a:spcPct val="0"/>
                </a:spcBef>
                <a:spcAft>
                  <a:spcPct val="0"/>
                </a:spcAft>
                <a:defRPr/>
              </a:pPr>
              <a:t>26</a:t>
            </a:fld>
            <a:endParaRPr lang="en-US" smtClean="0"/>
          </a:p>
        </p:txBody>
      </p:sp>
      <p:sp>
        <p:nvSpPr>
          <p:cNvPr id="3789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The 5 Whys is a technique used in the Analyze phase of the Six Sigma DMAIC (Define, Measure, Analyze, Improve, Control) methodology. It is a great Six Sigma tool that does not involve data segmentation, hypothesis testing, regression or other advanced statistical tools, and in many cases can be completed without a data collection plan.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repeatedly asking the question “Why” (five is a good rule of thumb), you can peel away the layers of symptoms which can lead to the root cause of a problem. Very often the ostensible reason for a problem will lead you to another question. Although this technique is called “5 Whys,” you may find that you will need to ask the question fewer or more times than five before you find the issue related to a problem.</a:t>
            </a:r>
          </a:p>
          <a:p>
            <a:pPr eaLnBrk="1" hangingPunct="1">
              <a:spcBef>
                <a:spcPct val="0"/>
              </a:spcBef>
            </a:pPr>
            <a:endParaRPr lang="en-US" dirty="0" smtClean="0"/>
          </a:p>
        </p:txBody>
      </p:sp>
    </p:spTree>
    <p:extLst>
      <p:ext uri="{BB962C8B-B14F-4D97-AF65-F5344CB8AC3E}">
        <p14:creationId xmlns:p14="http://schemas.microsoft.com/office/powerpoint/2010/main" val="340958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kern="1200" dirty="0" smtClean="0">
                <a:solidFill>
                  <a:schemeClr val="tx1"/>
                </a:solidFill>
                <a:effectLst/>
                <a:latin typeface="+mn-lt"/>
                <a:ea typeface="+mn-ea"/>
                <a:cs typeface="+mn-cs"/>
              </a:rPr>
              <a:t>A project charter is the first step in the Six Sigma methodology. It takes place in the Define step of DMAIC (Define, Measure, Analyze, Improve, Control), and the charter can make or break a successful project. It can make it by specifying necessary resources and boundaries that will in turn ensure success; it can break it by reducing team focus, effectiveness and motivation.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Necessary Project Charter Areas</a:t>
            </a:r>
          </a:p>
          <a:p>
            <a:r>
              <a:rPr lang="en-US" sz="1200" b="1" i="0" kern="1200" dirty="0" smtClean="0">
                <a:solidFill>
                  <a:schemeClr val="tx1"/>
                </a:solidFill>
                <a:effectLst/>
                <a:latin typeface="+mn-lt"/>
                <a:ea typeface="+mn-ea"/>
                <a:cs typeface="+mn-cs"/>
              </a:rPr>
              <a:t>Project Title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may not be evident at project inception, but you are going to complete the project and over time this project will hopefully serve as a best practice for other people within your business. It i’s important to name the project with a properly descriptive title that will allow others to quickly view and select your project based on the keywords and phrases. If you are increasing call center effectiveness, a possible title may be </a:t>
            </a:r>
            <a:r>
              <a:rPr lang="en-US" sz="1200" b="0" i="1" kern="1200" dirty="0" smtClean="0">
                <a:solidFill>
                  <a:schemeClr val="tx1"/>
                </a:solidFill>
                <a:effectLst/>
                <a:latin typeface="+mn-lt"/>
                <a:ea typeface="+mn-ea"/>
                <a:cs typeface="+mn-cs"/>
              </a:rPr>
              <a:t>Call Center Cycle Time</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Call Center Variation Reduction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Black Belt/Green Belt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the person leading the process improvement project. It is important to identify the project leader so management knows who is leading the effort, and others can locate the leader for gathering further knowledge at a later date.</a:t>
            </a:r>
          </a:p>
          <a:p>
            <a:r>
              <a:rPr lang="en-US" sz="1200" b="1" i="0" kern="1200" dirty="0" smtClean="0">
                <a:solidFill>
                  <a:schemeClr val="tx1"/>
                </a:solidFill>
                <a:effectLst/>
                <a:latin typeface="+mn-lt"/>
                <a:ea typeface="+mn-ea"/>
                <a:cs typeface="+mn-cs"/>
              </a:rPr>
              <a:t>Mentor/Master Black Belt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important to identify a resource for the project leader to lean on if any project questions or issues arise (and they always do). Everyone needs a helping hand – a successful project ensures that when it’s needed, the helping hand has already been identified.</a:t>
            </a:r>
          </a:p>
          <a:p>
            <a:r>
              <a:rPr lang="en-US" sz="1200" b="1" i="0" kern="1200" dirty="0" smtClean="0">
                <a:solidFill>
                  <a:schemeClr val="tx1"/>
                </a:solidFill>
                <a:effectLst/>
                <a:latin typeface="+mn-lt"/>
                <a:ea typeface="+mn-ea"/>
                <a:cs typeface="+mn-cs"/>
              </a:rPr>
              <a:t>Project Start Date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 project can maintain momentum indefinitely. This field is mainly for documentation purposes. It is the date the project or project leader formally started working on the project.</a:t>
            </a:r>
          </a:p>
          <a:p>
            <a:r>
              <a:rPr lang="en-US" sz="1200" b="1" i="0" kern="1200" dirty="0" smtClean="0">
                <a:solidFill>
                  <a:schemeClr val="tx1"/>
                </a:solidFill>
                <a:effectLst/>
                <a:latin typeface="+mn-lt"/>
                <a:ea typeface="+mn-ea"/>
                <a:cs typeface="+mn-cs"/>
              </a:rPr>
              <a:t>Anticipated Project End Date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anticipated project end date will probably be set by the mentor, master black belt or quality leader. The duration of the project will provide the leader and team adequate time to complete the project, given business conditions, work-load, holiday schedules, and such. Many businesses set general guidelines around how long projects should take.</a:t>
            </a:r>
          </a:p>
          <a:p>
            <a:r>
              <a:rPr lang="en-US" sz="1200" b="1" i="0" kern="1200" dirty="0" smtClean="0">
                <a:solidFill>
                  <a:schemeClr val="tx1"/>
                </a:solidFill>
                <a:effectLst/>
                <a:latin typeface="+mn-lt"/>
                <a:ea typeface="+mn-ea"/>
                <a:cs typeface="+mn-cs"/>
              </a:rPr>
              <a:t>Process Problem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we have a high level view of why the process is important to the business, we talk about how it is broken. For instance, there is no online data checking, customers can’t instantly open accounts which leads to frustration, redundant processes lead to human error, no validation of customer typed information leads to </a:t>
            </a:r>
            <a:r>
              <a:rPr lang="en-US" sz="1200" b="0" i="0" kern="1200" dirty="0" err="1" smtClean="0">
                <a:solidFill>
                  <a:schemeClr val="tx1"/>
                </a:solidFill>
                <a:effectLst/>
                <a:latin typeface="+mn-lt"/>
                <a:ea typeface="+mn-ea"/>
                <a:cs typeface="+mn-cs"/>
              </a:rPr>
              <a:t>mis</a:t>
            </a:r>
            <a:r>
              <a:rPr lang="en-US" sz="1200" b="0" i="0" kern="1200" dirty="0" smtClean="0">
                <a:solidFill>
                  <a:schemeClr val="tx1"/>
                </a:solidFill>
                <a:effectLst/>
                <a:latin typeface="+mn-lt"/>
                <a:ea typeface="+mn-ea"/>
                <a:cs typeface="+mn-cs"/>
              </a:rPr>
              <a:t>-shipments of collateral, etc.</a:t>
            </a:r>
          </a:p>
          <a:p>
            <a:r>
              <a:rPr lang="en-US" sz="1200" b="1" i="0" kern="1200" dirty="0" smtClean="0">
                <a:solidFill>
                  <a:schemeClr val="tx1"/>
                </a:solidFill>
                <a:effectLst/>
                <a:latin typeface="+mn-lt"/>
                <a:ea typeface="+mn-ea"/>
                <a:cs typeface="+mn-cs"/>
              </a:rPr>
              <a:t>Process Start/Stop Points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cannot solve world hunger or boil the ocean (if anyone knows of any other sayings, please send them to me for inclusion), so how do we make sure we are biting off something we can chew 100 times before swallowing? Bound the project with a start and stop point: From the time a customer calls until the time the complaint is handled and customer is informed of the decision. Then, when the inevitable issue arises confusing the group’s mission, you can ask – ‘Does that action/issue occur between our process stop and start points?’ If the answer is no, table it and get the team focused on the task at hand.</a:t>
            </a:r>
          </a:p>
          <a:p>
            <a:r>
              <a:rPr lang="en-US" sz="1200" b="1" i="0" kern="1200" dirty="0" smtClean="0">
                <a:solidFill>
                  <a:schemeClr val="tx1"/>
                </a:solidFill>
                <a:effectLst/>
                <a:latin typeface="+mn-lt"/>
                <a:ea typeface="+mn-ea"/>
                <a:cs typeface="+mn-cs"/>
              </a:rPr>
              <a:t>Project Goals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results do you anticipate from this project? Will cycle time be reduced 50 percent? Will defects be eliminated or at least reduced 90 percent? Will variable costs be identified and capped to a certain dollar figure per transaction? Set challenging but realistic goals.</a:t>
            </a:r>
          </a:p>
          <a:p>
            <a:r>
              <a:rPr lang="en-US" sz="1200" b="1" i="0" kern="1200" dirty="0" smtClean="0">
                <a:solidFill>
                  <a:schemeClr val="tx1"/>
                </a:solidFill>
                <a:effectLst/>
                <a:latin typeface="+mn-lt"/>
                <a:ea typeface="+mn-ea"/>
                <a:cs typeface="+mn-cs"/>
              </a:rPr>
              <a:t>Process Measurements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are the measures that you’ll use to determine effectiveness of the project. Will it be $/item or cycle time in days, or call queue time in seconds? Specify all you think may be necessary, but make sure that they are within the scope (process start/stop points) of your project.</a:t>
            </a:r>
          </a:p>
          <a:p>
            <a:r>
              <a:rPr lang="en-US" sz="1200" b="1" i="0" kern="1200" dirty="0" smtClean="0">
                <a:solidFill>
                  <a:schemeClr val="tx1"/>
                </a:solidFill>
                <a:effectLst/>
                <a:latin typeface="+mn-lt"/>
                <a:ea typeface="+mn-ea"/>
                <a:cs typeface="+mn-cs"/>
              </a:rPr>
              <a:t>Team Members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List the following roles and who will be filling the roles: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Sponsor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Project leader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Subject matter experts – it is sometimes a useful reference to list the subject matter in parentheses next to each name, especially if the team is cross functional and employees do not know each other.</a:t>
            </a:r>
          </a:p>
          <a:p>
            <a:r>
              <a:rPr lang="en-US" sz="1200" b="1" i="0" kern="1200" dirty="0" smtClean="0">
                <a:solidFill>
                  <a:schemeClr val="tx1"/>
                </a:solidFill>
                <a:effectLst/>
                <a:latin typeface="+mn-lt"/>
                <a:ea typeface="+mn-ea"/>
                <a:cs typeface="+mn-cs"/>
              </a:rPr>
              <a:t>Project Timeframe</a:t>
            </a:r>
          </a:p>
          <a:p>
            <a:r>
              <a:rPr lang="en-US" sz="1200" b="0" i="0" kern="1200" dirty="0" smtClean="0">
                <a:solidFill>
                  <a:schemeClr val="tx1"/>
                </a:solidFill>
                <a:effectLst/>
                <a:latin typeface="+mn-lt"/>
                <a:ea typeface="+mn-ea"/>
                <a:cs typeface="+mn-cs"/>
              </a:rPr>
              <a:t>We have already identified the project start and (estimated) stop points. What are the major milestones (e.g., presentations, phases of the Six Sigma methodology, etc.) between those dates? Mentors and MBBs are very helpful in creating this part of the charter because they’ve done projects and have an idea for how long each step requires.</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5</a:t>
            </a:fld>
            <a:endParaRPr lang="en-US"/>
          </a:p>
        </p:txBody>
      </p:sp>
    </p:spTree>
    <p:extLst>
      <p:ext uri="{BB962C8B-B14F-4D97-AF65-F5344CB8AC3E}">
        <p14:creationId xmlns:p14="http://schemas.microsoft.com/office/powerpoint/2010/main" val="3954070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608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05C682-C7D2-4FDE-9CAB-5A7428F55F2B}" type="slidenum">
              <a:rPr lang="en-US" smtClean="0"/>
              <a:pPr fontAlgn="base">
                <a:spcBef>
                  <a:spcPct val="0"/>
                </a:spcBef>
                <a:spcAft>
                  <a:spcPct val="0"/>
                </a:spcAft>
                <a:defRPr/>
              </a:pPr>
              <a:t>27</a:t>
            </a:fld>
            <a:endParaRPr lang="en-US" smtClean="0"/>
          </a:p>
        </p:txBody>
      </p:sp>
      <p:sp>
        <p:nvSpPr>
          <p:cNvPr id="3891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7" name="Rectangle 3"/>
          <p:cNvSpPr>
            <a:spLocks noGrp="1" noChangeArrowheads="1"/>
          </p:cNvSpPr>
          <p:nvPr>
            <p:ph type="body" idx="1"/>
          </p:nvPr>
        </p:nvSpPr>
        <p:spPr bwMode="auto">
          <a:noFill/>
        </p:spPr>
        <p:txBody>
          <a:bodyPr wrap="square" numCol="1" anchor="t" anchorCtr="0" compatLnSpc="1">
            <a:prstTxWarp prst="textNoShape">
              <a:avLst/>
            </a:prstTxWarp>
            <a:normAutofit fontScale="77500" lnSpcReduction="20000"/>
          </a:bodyPr>
          <a:lstStyle/>
          <a:p>
            <a:pPr eaLnBrk="1" hangingPunct="1">
              <a:spcBef>
                <a:spcPct val="0"/>
              </a:spcBef>
            </a:pPr>
            <a:r>
              <a:rPr lang="en-US" sz="1200" b="0" i="0" kern="1200" dirty="0" smtClean="0">
                <a:solidFill>
                  <a:schemeClr val="tx1"/>
                </a:solidFill>
                <a:effectLst/>
                <a:latin typeface="+mn-lt"/>
                <a:ea typeface="+mn-ea"/>
                <a:cs typeface="+mn-cs"/>
              </a:rPr>
              <a:t>One of the key components in analyzing data for a Lean Six Sigma project is performing a hypothesis test.  When doing this, it’s important to carefully choose both the appropriate test and interpret the results accurately. Hypothesis testing is an intimidating process, especially for those unfamiliar with statistics. This can be made easier by breaking down the process.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One of the first steps in choosing the right hypothesis test, and for the </a:t>
            </a:r>
            <a:r>
              <a:rPr lang="en-US" sz="1200" b="0" i="0" u="sng" kern="1200" dirty="0" smtClean="0">
                <a:solidFill>
                  <a:schemeClr val="tx1"/>
                </a:solidFill>
                <a:effectLst/>
                <a:latin typeface="+mn-lt"/>
                <a:ea typeface="+mn-ea"/>
                <a:cs typeface="+mn-cs"/>
                <a:hlinkClick r:id="rId3"/>
              </a:rPr>
              <a:t>Lean Six Sigma</a:t>
            </a:r>
            <a:r>
              <a:rPr lang="en-US" sz="1200" b="0" i="0" kern="1200" dirty="0" smtClean="0">
                <a:solidFill>
                  <a:schemeClr val="tx1"/>
                </a:solidFill>
                <a:effectLst/>
                <a:latin typeface="+mn-lt"/>
                <a:ea typeface="+mn-ea"/>
                <a:cs typeface="+mn-cs"/>
              </a:rPr>
              <a:t> Methodology in general, is ensuring whether or not the data is normal. Those new to hypothesis testing tend to assume data normality, as that simply makes data analysis easier. However, there’s danger in these assumptions as certain projects may involve atypical data (like process cycle-time reduction). Normal data has normal variation and generally takes the shape of a bell curve. This curve represents the data’s central tendencies.  The properties of this type are such that those working with it may use a probability plot for actual verification that it is distributed in a normal way. This tool is based on statistical testing.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Data produced by this probability plot, if the results are considered normal, will follow a straight line. This indicates that as the value increases, so does the percentage of total data that falls within that particular range. If anywhere between 80-90 percent falls between these lines, it is considered normal.  The probability plot serves as the first step in deciding which hypothesis testing is indicated.</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Once this information regarding the normality of the data is determined, it’s necessary to determine the type of test to use. The Hypothesis Flow Chart is used to give direction regarding the type of test. This chart encourages users to input the normal data from each “line” or “process” examined. If the comparison is being done between two or more groups, the variances of each line are examined. Tests that help determine the variance are the test for equal variance or an F-test. Lines with equal variances should then use the ANOVA for hypothesis testing.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If data isn’t normal, users can try converting it to discrete. This results in a contingency table, which can easily be used in a chi-square test. This sort of test helps to determine which line is not performing like the others.  Other options, if converting to discrete include non-parametric hypothesis tests like the </a:t>
            </a:r>
            <a:r>
              <a:rPr lang="en-US" sz="1200" b="0" i="0" kern="1200" dirty="0" err="1" smtClean="0">
                <a:solidFill>
                  <a:schemeClr val="tx1"/>
                </a:solidFill>
                <a:effectLst/>
                <a:latin typeface="+mn-lt"/>
                <a:ea typeface="+mn-ea"/>
                <a:cs typeface="+mn-cs"/>
              </a:rPr>
              <a:t>Kruskal</a:t>
            </a:r>
            <a:r>
              <a:rPr lang="en-US" sz="1200" b="0" i="0" kern="1200" dirty="0" smtClean="0">
                <a:solidFill>
                  <a:schemeClr val="tx1"/>
                </a:solidFill>
                <a:effectLst/>
                <a:latin typeface="+mn-lt"/>
                <a:ea typeface="+mn-ea"/>
                <a:cs typeface="+mn-cs"/>
              </a:rPr>
              <a:t>-Wallis test or the Mood’s median test.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Once this testing is done, the results must be interpreted with a focus on the p-value. This assists in determining whether or not the null hypothesis should be accepted.  Once the statistical analysis is out of the way, other Lean Six Sigma tools can then be sued to increase an organization’s profitability.</a:t>
            </a:r>
            <a:endParaRPr lang="en-US" dirty="0" smtClean="0"/>
          </a:p>
        </p:txBody>
      </p:sp>
    </p:spTree>
    <p:extLst>
      <p:ext uri="{BB962C8B-B14F-4D97-AF65-F5344CB8AC3E}">
        <p14:creationId xmlns:p14="http://schemas.microsoft.com/office/powerpoint/2010/main" val="1981476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608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05C682-C7D2-4FDE-9CAB-5A7428F55F2B}" type="slidenum">
              <a:rPr lang="en-US" smtClean="0"/>
              <a:pPr fontAlgn="base">
                <a:spcBef>
                  <a:spcPct val="0"/>
                </a:spcBef>
                <a:spcAft>
                  <a:spcPct val="0"/>
                </a:spcAft>
                <a:defRPr/>
              </a:pPr>
              <a:t>28</a:t>
            </a:fld>
            <a:endParaRPr lang="en-US" smtClean="0"/>
          </a:p>
        </p:txBody>
      </p:sp>
      <p:sp>
        <p:nvSpPr>
          <p:cNvPr id="3891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b="0" i="0" kern="1200" dirty="0" smtClean="0">
                <a:solidFill>
                  <a:schemeClr val="tx1"/>
                </a:solidFill>
                <a:effectLst/>
                <a:latin typeface="+mn-lt"/>
                <a:ea typeface="+mn-ea"/>
                <a:cs typeface="+mn-cs"/>
              </a:rPr>
              <a:t>Regression analysis is a method to define the mathematical relationship between an output variable (y) and one or more input variable (x1, x2,….etc.) This mathematical relationship or equation is called the regression model.</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Basically, the regression model is an equation that can be used to predict the value of ‘y’ using the input variables i.e. ‘y’ expressed as a function of x1, x2…etc.</a:t>
            </a:r>
            <a:endParaRPr lang="en-US" dirty="0" smtClean="0"/>
          </a:p>
        </p:txBody>
      </p:sp>
    </p:spTree>
    <p:extLst>
      <p:ext uri="{BB962C8B-B14F-4D97-AF65-F5344CB8AC3E}">
        <p14:creationId xmlns:p14="http://schemas.microsoft.com/office/powerpoint/2010/main" val="1541244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915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C543F3-7626-498E-82B6-69D81FA4F0EE}" type="slidenum">
              <a:rPr lang="en-US" smtClean="0"/>
              <a:pPr fontAlgn="base">
                <a:spcBef>
                  <a:spcPct val="0"/>
                </a:spcBef>
                <a:spcAft>
                  <a:spcPct val="0"/>
                </a:spcAft>
                <a:defRPr/>
              </a:pPr>
              <a:t>29</a:t>
            </a:fld>
            <a:endParaRPr lang="en-US" smtClean="0"/>
          </a:p>
        </p:txBody>
      </p:sp>
      <p:sp>
        <p:nvSpPr>
          <p:cNvPr id="41988" name="Rectangle 2"/>
          <p:cNvSpPr>
            <a:spLocks noGrp="1" noRot="1" noChangeAspect="1" noChangeArrowheads="1" noTextEdit="1"/>
          </p:cNvSpPr>
          <p:nvPr>
            <p:ph type="sldImg"/>
          </p:nvPr>
        </p:nvSpPr>
        <p:spPr bwMode="auto">
          <a:xfrm>
            <a:off x="-619125" y="0"/>
            <a:ext cx="4659313" cy="2622550"/>
          </a:xfrm>
          <a:noFill/>
          <a:ln>
            <a:solidFill>
              <a:srgbClr val="000000"/>
            </a:solidFill>
            <a:miter lim="800000"/>
            <a:headEnd/>
            <a:tailEnd/>
          </a:ln>
        </p:spPr>
      </p:sp>
      <p:sp>
        <p:nvSpPr>
          <p:cNvPr id="41989" name="Rectangle 6"/>
          <p:cNvSpPr>
            <a:spLocks noGrp="1" noChangeArrowheads="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1200" b="0" i="1" kern="1200" dirty="0" smtClean="0">
                <a:solidFill>
                  <a:schemeClr val="tx1"/>
                </a:solidFill>
                <a:effectLst/>
                <a:latin typeface="+mn-lt"/>
                <a:ea typeface="+mn-ea"/>
                <a:cs typeface="+mn-cs"/>
              </a:rPr>
              <a:t>Failure mode effects analysis</a:t>
            </a:r>
            <a:r>
              <a:rPr lang="en-US" sz="1200" b="0" i="0" kern="1200" dirty="0" smtClean="0">
                <a:solidFill>
                  <a:schemeClr val="tx1"/>
                </a:solidFill>
                <a:effectLst/>
                <a:latin typeface="+mn-lt"/>
                <a:ea typeface="+mn-ea"/>
                <a:cs typeface="+mn-cs"/>
              </a:rPr>
              <a:t> (FMEA) is a tool you can use in Six Sigma to quantify and prioritize risk within a process, product, or system and then track actions to mitigate that risk. It’s valuable as a method for identifying and prioritizing which critical few factors you must address to improve the process in your DMAIC project. It’s also great for developing and carrying out the associated improvement plans.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FMEA is a tabulated list of the process steps, with each step’s potential </a:t>
            </a:r>
            <a:r>
              <a:rPr lang="en-US" sz="1200" b="0" i="1" kern="1200" dirty="0" smtClean="0">
                <a:solidFill>
                  <a:schemeClr val="tx1"/>
                </a:solidFill>
                <a:effectLst/>
                <a:latin typeface="+mn-lt"/>
                <a:ea typeface="+mn-ea"/>
                <a:cs typeface="+mn-cs"/>
              </a:rPr>
              <a:t>failure modes </a:t>
            </a:r>
            <a:r>
              <a:rPr lang="en-US" sz="1200" b="0" i="0" kern="1200" dirty="0" smtClean="0">
                <a:solidFill>
                  <a:schemeClr val="tx1"/>
                </a:solidFill>
                <a:effectLst/>
                <a:latin typeface="+mn-lt"/>
                <a:ea typeface="+mn-ea"/>
                <a:cs typeface="+mn-cs"/>
              </a:rPr>
              <a:t>(ways in which the process step may go wrong or not produce its desired/required outcome); its associated effects and causes; how often the causes occur; and how well the causes are controlled, prevented, or detected. It basically looks like a large table.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rows in the FMEA table correspond to individual steps of the process you’re analyzing. As you read from left to right in the table, you transition from listing the process step to that step’s potential failure modes, the potential effects, the potential causes, and the current detection or prevention controls.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each row, you also provide a score for the severity of the effect, the frequency of occurrence of the cause, and the effectiveness of the current controls to detect or prevent the cause. The product of those scores creates the risk priority number (RPN).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 Six Sigma DMAIC project, you should start an FMEA after you have defined the project and you have an initial understanding of the current process. An efficient FMEA effort doesn’t try to start from a blank slate. Instead, it relies heavily on the previous completion of a process map of the current state.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Other resources that you can feed into an FMEA include compiled performance data from the process, fishbone diagrams listing potential process factors, existing process instructions or standards, and so on.</a:t>
            </a:r>
          </a:p>
          <a:p>
            <a:r>
              <a:rPr lang="en-US" sz="1200" b="0" i="0" kern="1200" dirty="0" smtClean="0">
                <a:solidFill>
                  <a:schemeClr val="tx1"/>
                </a:solidFill>
                <a:effectLst/>
                <a:latin typeface="+mn-lt"/>
                <a:ea typeface="+mn-ea"/>
                <a:cs typeface="+mn-cs"/>
              </a:rPr>
              <a:t>Although the overall flow of an FMEA is straightforward, the effectiveness of the method lies in rigorously following the guidelines for each of the detailed elements in order.</a:t>
            </a:r>
          </a:p>
          <a:p>
            <a:pPr eaLnBrk="1" hangingPunct="1">
              <a:spcBef>
                <a:spcPct val="0"/>
              </a:spcBef>
            </a:pPr>
            <a:endParaRPr lang="en-US" dirty="0" smtClean="0"/>
          </a:p>
        </p:txBody>
      </p:sp>
    </p:spTree>
    <p:extLst>
      <p:ext uri="{BB962C8B-B14F-4D97-AF65-F5344CB8AC3E}">
        <p14:creationId xmlns:p14="http://schemas.microsoft.com/office/powerpoint/2010/main" val="2506445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813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346EBA-2610-4A44-A7BF-2062E9337A24}" type="slidenum">
              <a:rPr lang="en-US" smtClean="0"/>
              <a:pPr fontAlgn="base">
                <a:spcBef>
                  <a:spcPct val="0"/>
                </a:spcBef>
                <a:spcAft>
                  <a:spcPct val="0"/>
                </a:spcAft>
                <a:defRPr/>
              </a:pPr>
              <a:t>32</a:t>
            </a:fld>
            <a:endParaRPr lang="en-US" smtClean="0"/>
          </a:p>
        </p:txBody>
      </p:sp>
      <p:sp>
        <p:nvSpPr>
          <p:cNvPr id="40964" name="Rectangle 2"/>
          <p:cNvSpPr>
            <a:spLocks noGrp="1" noRot="1" noChangeAspect="1" noChangeArrowheads="1" noTextEdit="1"/>
          </p:cNvSpPr>
          <p:nvPr>
            <p:ph type="sldImg"/>
          </p:nvPr>
        </p:nvSpPr>
        <p:spPr bwMode="auto">
          <a:xfrm>
            <a:off x="-617538" y="0"/>
            <a:ext cx="4660901" cy="2622550"/>
          </a:xfrm>
          <a:noFill/>
          <a:ln>
            <a:solidFill>
              <a:srgbClr val="000000"/>
            </a:solidFill>
            <a:miter lim="800000"/>
            <a:headEnd/>
            <a:tailEnd/>
          </a:ln>
        </p:spPr>
      </p:sp>
      <p:sp>
        <p:nvSpPr>
          <p:cNvPr id="40965" name="Rectangle 6"/>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Force Field Analysis is a brainstorming method which pits “driving” (positive) and “restraining” (negative) forces that support or oppose an idea.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its simplest form, Force Field Analysis resembles a Pros &amp; Cons chart, with driving forces listed on one side, and restraining forces listed on the other. A rating system can be used to identify the strengths of each of these forces, with the overall goal to maximize driving forces and minimize/eliminate restraining ones.</a:t>
            </a:r>
          </a:p>
        </p:txBody>
      </p:sp>
    </p:spTree>
    <p:extLst>
      <p:ext uri="{BB962C8B-B14F-4D97-AF65-F5344CB8AC3E}">
        <p14:creationId xmlns:p14="http://schemas.microsoft.com/office/powerpoint/2010/main" val="1432524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813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346EBA-2610-4A44-A7BF-2062E9337A24}" type="slidenum">
              <a:rPr lang="en-US" smtClean="0"/>
              <a:pPr fontAlgn="base">
                <a:spcBef>
                  <a:spcPct val="0"/>
                </a:spcBef>
                <a:spcAft>
                  <a:spcPct val="0"/>
                </a:spcAft>
                <a:defRPr/>
              </a:pPr>
              <a:t>33</a:t>
            </a:fld>
            <a:endParaRPr lang="en-US" smtClean="0"/>
          </a:p>
        </p:txBody>
      </p:sp>
      <p:sp>
        <p:nvSpPr>
          <p:cNvPr id="40964" name="Rectangle 2"/>
          <p:cNvSpPr>
            <a:spLocks noGrp="1" noRot="1" noChangeAspect="1" noChangeArrowheads="1" noTextEdit="1"/>
          </p:cNvSpPr>
          <p:nvPr>
            <p:ph type="sldImg"/>
          </p:nvPr>
        </p:nvSpPr>
        <p:spPr bwMode="auto">
          <a:xfrm>
            <a:off x="-617538" y="0"/>
            <a:ext cx="4660901" cy="2622550"/>
          </a:xfrm>
          <a:noFill/>
          <a:ln>
            <a:solidFill>
              <a:srgbClr val="000000"/>
            </a:solidFill>
            <a:miter lim="800000"/>
            <a:headEnd/>
            <a:tailEnd/>
          </a:ln>
        </p:spPr>
      </p:sp>
      <p:sp>
        <p:nvSpPr>
          <p:cNvPr id="40965" name="Rectangle 6"/>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Brainstorming is a popular method of group interaction in both educational and business settings. Although it does not appear to provide a measurable advantage in creative output, brainstorming is an enjoyable exercise that is typically well received by participants and that has proven its value many times over. In Six Sigma, brainstorming is usually most valuable during the Define phase, especially when using tools such as failure mode and effects analysis.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Before brainstorming, it is important to understand not only the fundamentals of the method, but also how to prepare for and conduct a session. With the right atmosphere, team members and encouragement, the ideas will flow.</a:t>
            </a:r>
          </a:p>
          <a:p>
            <a:pPr eaLnBrk="1" hangingPunct="1">
              <a:spcBef>
                <a:spcPct val="0"/>
              </a:spcBef>
            </a:pPr>
            <a:endParaRPr lang="en-US" dirty="0" smtClean="0"/>
          </a:p>
        </p:txBody>
      </p:sp>
    </p:spTree>
    <p:extLst>
      <p:ext uri="{BB962C8B-B14F-4D97-AF65-F5344CB8AC3E}">
        <p14:creationId xmlns:p14="http://schemas.microsoft.com/office/powerpoint/2010/main" val="311200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813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1346EBA-2610-4A44-A7BF-2062E9337A24}" type="slidenum">
              <a:rPr lang="en-US" smtClean="0"/>
              <a:pPr fontAlgn="base">
                <a:spcBef>
                  <a:spcPct val="0"/>
                </a:spcBef>
                <a:spcAft>
                  <a:spcPct val="0"/>
                </a:spcAft>
                <a:defRPr/>
              </a:pPr>
              <a:t>34</a:t>
            </a:fld>
            <a:endParaRPr lang="en-US" smtClean="0"/>
          </a:p>
        </p:txBody>
      </p:sp>
      <p:sp>
        <p:nvSpPr>
          <p:cNvPr id="40964" name="Rectangle 2"/>
          <p:cNvSpPr>
            <a:spLocks noGrp="1" noRot="1" noChangeAspect="1" noChangeArrowheads="1" noTextEdit="1"/>
          </p:cNvSpPr>
          <p:nvPr>
            <p:ph type="sldImg"/>
          </p:nvPr>
        </p:nvSpPr>
        <p:spPr bwMode="auto">
          <a:xfrm>
            <a:off x="-617538" y="0"/>
            <a:ext cx="4660901" cy="2622550"/>
          </a:xfrm>
          <a:noFill/>
          <a:ln>
            <a:solidFill>
              <a:srgbClr val="000000"/>
            </a:solidFill>
            <a:miter lim="800000"/>
            <a:headEnd/>
            <a:tailEnd/>
          </a:ln>
        </p:spPr>
      </p:sp>
      <p:sp>
        <p:nvSpPr>
          <p:cNvPr id="40965" name="Rectangle 6"/>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b="0" i="0" kern="1200" dirty="0" smtClean="0">
                <a:solidFill>
                  <a:schemeClr val="tx1"/>
                </a:solidFill>
                <a:effectLst/>
                <a:latin typeface="+mn-lt"/>
                <a:ea typeface="+mn-ea"/>
                <a:cs typeface="+mn-cs"/>
              </a:rPr>
              <a:t>All your solution-generation activities have been constrained by your discovery during Analyze and Improve. So all possible solution options should be solid, and you should have a high degree of confidence that they will solve your problem and improve performance. Still, not all solutions can be put into action plans immediately. </a:t>
            </a:r>
          </a:p>
          <a:p>
            <a:pPr eaLnBrk="1" hangingPunct="1">
              <a:spcBef>
                <a:spcPct val="0"/>
              </a:spcBef>
            </a:pPr>
            <a:endParaRPr lang="en-US" sz="1200" b="0" i="0" kern="1200" dirty="0" smtClean="0">
              <a:solidFill>
                <a:schemeClr val="tx1"/>
              </a:solidFill>
              <a:effectLst/>
              <a:latin typeface="+mn-lt"/>
              <a:ea typeface="+mn-ea"/>
              <a:cs typeface="+mn-cs"/>
            </a:endParaRPr>
          </a:p>
          <a:p>
            <a:pPr eaLnBrk="1" hangingPunct="1">
              <a:spcBef>
                <a:spcPct val="0"/>
              </a:spcBef>
            </a:pPr>
            <a:r>
              <a:rPr lang="en-US" sz="1200" b="0" i="0" kern="1200" dirty="0" smtClean="0">
                <a:solidFill>
                  <a:schemeClr val="tx1"/>
                </a:solidFill>
                <a:effectLst/>
                <a:latin typeface="+mn-lt"/>
                <a:ea typeface="+mn-ea"/>
                <a:cs typeface="+mn-cs"/>
              </a:rPr>
              <a:t>You have to evaluate the viability of implementing each of your proposed solutions in the spirit of managing limited resources, avoiding unnecessary risk, and accomplishing your gains in a realistic time frame. Find Affinities and Consolidate Once a number of alternative solutions have been identified, similarities between solutions can be identified through Affinity Diagrams. Basically, Affinity Diagrams enable you to organize your brainstormed solutions into proposed Action or Implementation Plans. </a:t>
            </a:r>
          </a:p>
          <a:p>
            <a:pPr eaLnBrk="1" hangingPunct="1">
              <a:spcBef>
                <a:spcPct val="0"/>
              </a:spcBef>
            </a:pPr>
            <a:endParaRPr lang="en-US" sz="1200" b="0" i="0" kern="1200" dirty="0" smtClean="0">
              <a:solidFill>
                <a:schemeClr val="tx1"/>
              </a:solidFill>
              <a:effectLst/>
              <a:latin typeface="+mn-lt"/>
              <a:ea typeface="+mn-ea"/>
              <a:cs typeface="+mn-cs"/>
            </a:endParaRPr>
          </a:p>
          <a:p>
            <a:pPr eaLnBrk="1" hangingPunct="1">
              <a:spcBef>
                <a:spcPct val="0"/>
              </a:spcBef>
            </a:pPr>
            <a:r>
              <a:rPr lang="en-US" sz="1200" b="0" i="0" kern="1200" dirty="0" smtClean="0">
                <a:solidFill>
                  <a:schemeClr val="tx1"/>
                </a:solidFill>
                <a:effectLst/>
                <a:latin typeface="+mn-lt"/>
                <a:ea typeface="+mn-ea"/>
                <a:cs typeface="+mn-cs"/>
              </a:rPr>
              <a:t>Potential Solutions Matrix Another way to narrow down your solution options is to subject them to two simple criteria: their quality (Impact) and their efficiency of implementation (Ease). Just plug your potential solutions into the Ease/Impact Matrix to see where they fall in the resulting nine-box grid. The Ease/Impact grid compares the impact of each potential solution and the ease of getting the solution in place. Relative positions on the grid help determine the priority of each solution. </a:t>
            </a:r>
            <a:endParaRPr lang="en-US" dirty="0" smtClean="0"/>
          </a:p>
        </p:txBody>
      </p:sp>
    </p:spTree>
    <p:extLst>
      <p:ext uri="{BB962C8B-B14F-4D97-AF65-F5344CB8AC3E}">
        <p14:creationId xmlns:p14="http://schemas.microsoft.com/office/powerpoint/2010/main" val="802878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4198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39E4D6-8ED0-47D4-9702-754CA0FF937E}" type="slidenum">
              <a:rPr lang="en-US" smtClean="0"/>
              <a:pPr fontAlgn="base">
                <a:spcBef>
                  <a:spcPct val="0"/>
                </a:spcBef>
                <a:spcAft>
                  <a:spcPct val="0"/>
                </a:spcAft>
                <a:defRPr/>
              </a:pPr>
              <a:t>35</a:t>
            </a:fld>
            <a:endParaRPr lang="en-US" smtClean="0"/>
          </a:p>
        </p:txBody>
      </p:sp>
      <p:sp>
        <p:nvSpPr>
          <p:cNvPr id="43012" name="Rectangle 2"/>
          <p:cNvSpPr>
            <a:spLocks noGrp="1" noRot="1" noChangeAspect="1" noChangeArrowheads="1" noTextEdit="1"/>
          </p:cNvSpPr>
          <p:nvPr>
            <p:ph type="sldImg"/>
          </p:nvPr>
        </p:nvSpPr>
        <p:spPr bwMode="auto">
          <a:xfrm>
            <a:off x="-601663" y="9525"/>
            <a:ext cx="4670426" cy="2627313"/>
          </a:xfrm>
          <a:noFill/>
          <a:ln>
            <a:solidFill>
              <a:srgbClr val="000000"/>
            </a:solidFill>
            <a:miter lim="800000"/>
            <a:headEnd/>
            <a:tailEnd/>
          </a:ln>
        </p:spPr>
      </p:sp>
      <p:sp>
        <p:nvSpPr>
          <p:cNvPr id="43013" name="Rectangle 11"/>
          <p:cNvSpPr>
            <a:spLocks noGrp="1" noChangeArrowheads="1"/>
          </p:cNvSpPr>
          <p:nvPr>
            <p:ph type="body" idx="1"/>
          </p:nvPr>
        </p:nvSpPr>
        <p:spPr bwMode="auto">
          <a:xfrm>
            <a:off x="714375" y="3919538"/>
            <a:ext cx="5486400" cy="4113212"/>
          </a:xfrm>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A pool of ideas, generated from a </a:t>
            </a:r>
            <a:r>
              <a:rPr lang="en-US" sz="1200" b="0" i="0" u="none" strike="noStrike" kern="1200" dirty="0" smtClean="0">
                <a:solidFill>
                  <a:schemeClr val="tx1"/>
                </a:solidFill>
                <a:effectLst/>
                <a:latin typeface="+mn-lt"/>
                <a:ea typeface="+mn-ea"/>
                <a:cs typeface="+mn-cs"/>
                <a:hlinkClick r:id="rId3" tooltip="Brainstorming"/>
              </a:rPr>
              <a:t>brainstorming</a:t>
            </a:r>
            <a:r>
              <a:rPr lang="en-US" sz="1200" b="0" i="0" kern="1200" dirty="0" smtClean="0">
                <a:solidFill>
                  <a:schemeClr val="tx1"/>
                </a:solidFill>
                <a:effectLst/>
                <a:latin typeface="+mn-lt"/>
                <a:ea typeface="+mn-ea"/>
                <a:cs typeface="+mn-cs"/>
              </a:rPr>
              <a:t> session, needs to be analyzed, prioritized before they can be implemented. A smaller set of ideas are easy to sift through and evaluate without applying any formal technique. Affinity diagramming is an effective technique to handle a large number of ideas. It is typically used when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-Large data set is to be traversed, like ideas generated from brainstorming and sieve for prioritization.</a:t>
            </a:r>
          </a:p>
          <a:p>
            <a:r>
              <a:rPr lang="en-US" sz="1200" b="0" i="0" kern="1200" dirty="0" smtClean="0">
                <a:solidFill>
                  <a:schemeClr val="tx1"/>
                </a:solidFill>
                <a:effectLst/>
                <a:latin typeface="+mn-lt"/>
                <a:ea typeface="+mn-ea"/>
                <a:cs typeface="+mn-cs"/>
              </a:rPr>
              <a:t>-Complexity due to diverse views and opinions.</a:t>
            </a:r>
          </a:p>
          <a:p>
            <a:r>
              <a:rPr lang="en-US" sz="1200" b="0" i="0" kern="1200" dirty="0" smtClean="0">
                <a:solidFill>
                  <a:schemeClr val="tx1"/>
                </a:solidFill>
                <a:effectLst/>
                <a:latin typeface="+mn-lt"/>
                <a:ea typeface="+mn-ea"/>
                <a:cs typeface="+mn-cs"/>
              </a:rPr>
              <a:t>-Group involvement and consensus.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Association, kinship, likeness are synonymous to affinity, and they are the underlying principle to be followed while adopting this technique. The process of affinity diagramming requires the team to categorize the ideas based on their subject knowledge thereby making it easy to sift and prioritize ideas.</a:t>
            </a:r>
          </a:p>
          <a:p>
            <a:pPr eaLnBrk="1" hangingPunct="1">
              <a:spcBef>
                <a:spcPct val="0"/>
              </a:spcBef>
            </a:pPr>
            <a:endParaRPr lang="en-US" dirty="0" smtClean="0"/>
          </a:p>
        </p:txBody>
      </p:sp>
    </p:spTree>
    <p:extLst>
      <p:ext uri="{BB962C8B-B14F-4D97-AF65-F5344CB8AC3E}">
        <p14:creationId xmlns:p14="http://schemas.microsoft.com/office/powerpoint/2010/main" val="1942183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5017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1890D8-5081-4DEA-967B-07490B557796}" type="slidenum">
              <a:rPr lang="en-US" smtClean="0"/>
              <a:pPr fontAlgn="base">
                <a:spcBef>
                  <a:spcPct val="0"/>
                </a:spcBef>
                <a:spcAft>
                  <a:spcPct val="0"/>
                </a:spcAft>
                <a:defRPr/>
              </a:pPr>
              <a:t>38</a:t>
            </a:fld>
            <a:endParaRPr lang="en-US" smtClean="0"/>
          </a:p>
        </p:txBody>
      </p:sp>
      <p:sp>
        <p:nvSpPr>
          <p:cNvPr id="4403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b="0" i="1" kern="1200" dirty="0" smtClean="0">
                <a:solidFill>
                  <a:schemeClr val="tx1"/>
                </a:solidFill>
                <a:effectLst/>
                <a:latin typeface="+mn-lt"/>
                <a:ea typeface="+mn-ea"/>
                <a:cs typeface="+mn-cs"/>
              </a:rPr>
              <a:t>A document that sets the limits within which the process should operate. This tool lists specific process activities and then states the variables or risks affecting them, as well as their specifications. </a:t>
            </a:r>
            <a:endParaRPr lang="en-US" dirty="0" smtClean="0"/>
          </a:p>
        </p:txBody>
      </p:sp>
    </p:spTree>
    <p:extLst>
      <p:ext uri="{BB962C8B-B14F-4D97-AF65-F5344CB8AC3E}">
        <p14:creationId xmlns:p14="http://schemas.microsoft.com/office/powerpoint/2010/main" val="605590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5017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1890D8-5081-4DEA-967B-07490B557796}" type="slidenum">
              <a:rPr lang="en-US" smtClean="0"/>
              <a:pPr fontAlgn="base">
                <a:spcBef>
                  <a:spcPct val="0"/>
                </a:spcBef>
                <a:spcAft>
                  <a:spcPct val="0"/>
                </a:spcAft>
                <a:defRPr/>
              </a:pPr>
              <a:t>39</a:t>
            </a:fld>
            <a:endParaRPr lang="en-US" smtClean="0"/>
          </a:p>
        </p:txBody>
      </p:sp>
      <p:sp>
        <p:nvSpPr>
          <p:cNvPr id="4403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The primary Statistical Process Control (SPC) tool for Six Sigma initiatives is the </a:t>
            </a:r>
            <a:r>
              <a:rPr lang="en-US" sz="1200" b="0" i="1" kern="1200" dirty="0" smtClean="0">
                <a:solidFill>
                  <a:schemeClr val="tx1"/>
                </a:solidFill>
                <a:effectLst/>
                <a:latin typeface="+mn-lt"/>
                <a:ea typeface="+mn-ea"/>
                <a:cs typeface="+mn-cs"/>
              </a:rPr>
              <a:t>control chart</a:t>
            </a:r>
            <a:r>
              <a:rPr lang="en-US" sz="1200" b="0" i="0" kern="1200" dirty="0" smtClean="0">
                <a:solidFill>
                  <a:schemeClr val="tx1"/>
                </a:solidFill>
                <a:effectLst/>
                <a:latin typeface="+mn-lt"/>
                <a:ea typeface="+mn-ea"/>
                <a:cs typeface="+mn-cs"/>
              </a:rPr>
              <a:t> — a graphical tracking of a process input or an output over time. In the control chart, these tracked measurements are visually compared to decision limits calculated from probabilities of the actual process performance.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visual comparison between the decision limits and the performance data allows you to detect any extraordinary variation in the process — variation that may indicate a problem or fundamental change in the process</a:t>
            </a:r>
          </a:p>
          <a:p>
            <a:pPr eaLnBrk="1" hangingPunct="1">
              <a:spcBef>
                <a:spcPct val="0"/>
              </a:spcBef>
            </a:pPr>
            <a:endParaRPr lang="en-US" dirty="0" smtClean="0"/>
          </a:p>
        </p:txBody>
      </p:sp>
    </p:spTree>
    <p:extLst>
      <p:ext uri="{BB962C8B-B14F-4D97-AF65-F5344CB8AC3E}">
        <p14:creationId xmlns:p14="http://schemas.microsoft.com/office/powerpoint/2010/main" val="2878445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5222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791089-FC45-474D-930F-25712AE7DD9E}" type="slidenum">
              <a:rPr lang="en-US" smtClean="0"/>
              <a:pPr fontAlgn="base">
                <a:spcBef>
                  <a:spcPct val="0"/>
                </a:spcBef>
                <a:spcAft>
                  <a:spcPct val="0"/>
                </a:spcAft>
                <a:defRPr/>
              </a:pPr>
              <a:t>40</a:t>
            </a:fld>
            <a:endParaRPr lang="en-US" smtClean="0"/>
          </a:p>
        </p:txBody>
      </p:sp>
      <p:sp>
        <p:nvSpPr>
          <p:cNvPr id="45060" name="Rectangle 2"/>
          <p:cNvSpPr>
            <a:spLocks noGrp="1" noRot="1" noChangeAspect="1" noChangeArrowheads="1" noTextEdit="1"/>
          </p:cNvSpPr>
          <p:nvPr>
            <p:ph type="sldImg"/>
          </p:nvPr>
        </p:nvSpPr>
        <p:spPr bwMode="auto">
          <a:xfrm>
            <a:off x="-619125" y="0"/>
            <a:ext cx="4668838" cy="2627313"/>
          </a:xfrm>
          <a:noFill/>
          <a:ln>
            <a:solidFill>
              <a:srgbClr val="000000"/>
            </a:solidFill>
            <a:miter lim="800000"/>
            <a:headEnd/>
            <a:tailEnd/>
          </a:ln>
        </p:spPr>
      </p:sp>
      <p:sp>
        <p:nvSpPr>
          <p:cNvPr id="45061" name="Rectangle 7"/>
          <p:cNvSpPr>
            <a:spLocks noGrp="1" noChangeArrowheads="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sz="1200" b="0" i="0" kern="1200" dirty="0" smtClean="0">
                <a:solidFill>
                  <a:schemeClr val="tx1"/>
                </a:solidFill>
                <a:effectLst/>
                <a:latin typeface="+mn-lt"/>
                <a:ea typeface="+mn-ea"/>
                <a:cs typeface="+mn-cs"/>
              </a:rPr>
              <a:t>Lessons learned are, by definition, additional information discovered during the work effort – something that was not known before. These may be either actions that had positive results, and thus should be repeated (and perhaps considered as best practices); or they may be actions that had negative results and indicate areas for improvement. Lessons also may be learned from accidental or intentional innovations – trying something new or different. A best practice is a lesson learned or innovation that produces results so positive, and which is so widely applicable, that the action should be considered a model for others. Enough analysis needs to be done on the positive results to be able to demonstrate that the results were due only to that action, and not to some other external cause or influence.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capturing lessons leaned and best practices, the Green Belt or Black Belt project leader should consider the scope of the recommendation as well as any assumptions made in order to perform the evaluation. Since lessons learned and best practices can be identified at any point in the DMAIC process, it is important to clearly state the scope of work for which the lesson learned or best practice was evaluated. The scope may be as simple as a single phase (e.g., Analyze), a set of phases (e.g., Define through Analyze), or an entire project cycle. Assumptions that are made to perform a valid evaluation of the submitted best practice or lesson learned should be documented as well. These assumptions usually fall into the categories of people, process or technology – which happen to be the three aspects to consider of any improvement process.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may seem like overkill, but having a team of Six Sigma leaders evaluate formally submitted lessons learned or best practices is something to consider. Communicating these lessons learned and best practices by word of mouth may cause more harm than good. A single focal point of evaluation and integration into the adopted DMAIC toolkit for a given institution makes the dissemination of that information more consistent and more accessible to a wider audience. The power of the lesson learned and best practice is found in the ability to speed up the DMAIC process by eliminating steps that have already been proven to be wasteful, and by reducing variance in the selection of tools by already understanding which ones have worked in the past. It sounds a lot like the basic principles of Lean and Six Sigma itself.</a:t>
            </a:r>
          </a:p>
          <a:p>
            <a:pPr eaLnBrk="1" hangingPunct="1">
              <a:spcBef>
                <a:spcPct val="0"/>
              </a:spcBef>
            </a:pPr>
            <a:endParaRPr lang="en-US" dirty="0" smtClean="0"/>
          </a:p>
        </p:txBody>
      </p:sp>
    </p:spTree>
    <p:extLst>
      <p:ext uri="{BB962C8B-B14F-4D97-AF65-F5344CB8AC3E}">
        <p14:creationId xmlns:p14="http://schemas.microsoft.com/office/powerpoint/2010/main" val="41717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A558EC-87D3-4256-8920-D0C79F668B2C}" type="slidenum">
              <a:rPr lang="en-US" smtClean="0">
                <a:cs typeface="Arial" charset="0"/>
              </a:rPr>
              <a:pPr fontAlgn="base">
                <a:spcBef>
                  <a:spcPct val="0"/>
                </a:spcBef>
                <a:spcAft>
                  <a:spcPct val="0"/>
                </a:spcAft>
                <a:defRPr/>
              </a:pPr>
              <a:t>6</a:t>
            </a:fld>
            <a:endParaRPr lang="en-US" smtClean="0">
              <a:cs typeface="Arial" charset="0"/>
            </a:endParaRPr>
          </a:p>
        </p:txBody>
      </p:sp>
      <p:sp>
        <p:nvSpPr>
          <p:cNvPr id="30723" name="Rectangle 2"/>
          <p:cNvSpPr>
            <a:spLocks noGrp="1" noRot="1" noChangeAspect="1" noChangeArrowheads="1" noTextEdit="1"/>
          </p:cNvSpPr>
          <p:nvPr>
            <p:ph type="sldImg"/>
          </p:nvPr>
        </p:nvSpPr>
        <p:spPr bwMode="auto">
          <a:xfrm>
            <a:off x="334963" y="652463"/>
            <a:ext cx="6203950" cy="3490912"/>
          </a:xfrm>
          <a:noFill/>
          <a:ln>
            <a:solidFill>
              <a:srgbClr val="000000"/>
            </a:solidFill>
            <a:miter lim="800000"/>
            <a:headEnd/>
            <a:tailEnd/>
          </a:ln>
        </p:spPr>
      </p:sp>
      <p:sp>
        <p:nvSpPr>
          <p:cNvPr id="2" name="Notes Placeholder 1"/>
          <p:cNvSpPr>
            <a:spLocks noGrp="1"/>
          </p:cNvSpPr>
          <p:nvPr>
            <p:ph type="body" idx="1"/>
          </p:nvPr>
        </p:nvSpPr>
        <p:spPr/>
        <p:txBody>
          <a:bodyPr>
            <a:normAutofit fontScale="85000" lnSpcReduction="20000"/>
          </a:bodyPr>
          <a:lstStyle/>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Stakeholder Analysis</a:t>
            </a:r>
            <a:r>
              <a:rPr lang="en-US" sz="1200" b="0" i="0" kern="1200" dirty="0" smtClean="0">
                <a:solidFill>
                  <a:schemeClr val="tx1"/>
                </a:solidFill>
                <a:effectLst/>
                <a:latin typeface="+mn-lt"/>
                <a:ea typeface="+mn-ea"/>
                <a:cs typeface="+mn-cs"/>
              </a:rPr>
              <a:t> is a chart which gauges the positioning of stakeholders relative to change and commitment to the goals of the team.</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Objective: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Projects involve change and this often stirs emotions and encounters resistance. The higher the impact of the projected change the more important this tool becomes. The output of the Stakeholder Analysis is a representation of where the impacted people both inside and outside the system stand relative to change.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important that the team starts its journey with team members and stakeholders that minimize resistance to change.</a:t>
            </a:r>
          </a:p>
          <a:p>
            <a:r>
              <a:rPr lang="en-US" sz="1200" b="0" i="0" kern="1200" dirty="0" smtClean="0">
                <a:solidFill>
                  <a:schemeClr val="tx1"/>
                </a:solidFill>
                <a:effectLst/>
                <a:latin typeface="+mn-lt"/>
                <a:ea typeface="+mn-ea"/>
                <a:cs typeface="+mn-cs"/>
              </a:rPr>
              <a:t>This tool is commonly used in DFSS or DMAIC projects throughout the duration especially if it is a longer term project. It's objective is to detect and "out of control" position by a key team member and get it </a:t>
            </a:r>
            <a:r>
              <a:rPr lang="en-US" sz="1200" b="0" i="0" kern="1200" dirty="0" err="1" smtClean="0">
                <a:solidFill>
                  <a:schemeClr val="tx1"/>
                </a:solidFill>
                <a:effectLst/>
                <a:latin typeface="+mn-lt"/>
                <a:ea typeface="+mn-ea"/>
                <a:cs typeface="+mn-cs"/>
              </a:rPr>
              <a:t>correctd</a:t>
            </a:r>
            <a:r>
              <a:rPr lang="en-US" sz="1200" b="0" i="0" kern="1200" dirty="0" smtClean="0">
                <a:solidFill>
                  <a:schemeClr val="tx1"/>
                </a:solidFill>
                <a:effectLst/>
                <a:latin typeface="+mn-lt"/>
                <a:ea typeface="+mn-ea"/>
                <a:cs typeface="+mn-cs"/>
              </a:rPr>
              <a:t> by continually monitoring this behavioral pattern. Those that are not at the level of commitment or willingness to accept change need to be converted.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STEPS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 List all stakeholder names on the team. Other stakeholders are the community, customers, stockholders, but are not included in this exercise.</a:t>
            </a:r>
          </a:p>
          <a:p>
            <a:r>
              <a:rPr lang="en-US" sz="1200" b="0" i="0" kern="1200" dirty="0" smtClean="0">
                <a:solidFill>
                  <a:schemeClr val="tx1"/>
                </a:solidFill>
                <a:effectLst/>
                <a:latin typeface="+mn-lt"/>
                <a:ea typeface="+mn-ea"/>
                <a:cs typeface="+mn-cs"/>
              </a:rPr>
              <a:t>2. Provide a number of 1-5 to indicate their CURRENT and DESIRED willingness to embrace change and make cultural commitment to advocate the change.</a:t>
            </a:r>
          </a:p>
          <a:p>
            <a:r>
              <a:rPr lang="en-US" sz="1200" b="0" i="0" kern="1200" dirty="0" smtClean="0">
                <a:solidFill>
                  <a:schemeClr val="tx1"/>
                </a:solidFill>
                <a:effectLst/>
                <a:latin typeface="+mn-lt"/>
                <a:ea typeface="+mn-ea"/>
                <a:cs typeface="+mn-cs"/>
              </a:rPr>
              <a:t>Note that not all members may need to be a 4 or 5, but since a major breakthrough, technical, or cultural change requires a team effort it is important to have the core team neutral or better before starting or proceeding to the next step.</a:t>
            </a:r>
          </a:p>
          <a:p>
            <a:r>
              <a:rPr lang="en-US" b="1" dirty="0" smtClean="0"/>
              <a:t>1 = Strong Resistance2 = Resistance3 = Neutral4 = Willing To Change5 = Strong willingness to accept and embrace change</a:t>
            </a:r>
            <a:endParaRPr lang="en-US" dirty="0" smtClean="0"/>
          </a:p>
          <a:p>
            <a:r>
              <a:rPr lang="en-US" dirty="0" smtClean="0"/>
              <a:t>3. Document the roles and the relationships members that impact one another, boss, co-worker, material handler, operator, etc.</a:t>
            </a:r>
          </a:p>
          <a:p>
            <a:r>
              <a:rPr lang="en-US" dirty="0" smtClean="0"/>
              <a:t>4. Develop a plan to get individuals to desired rating quickly. If the plan is not working the person may need to be replaced before proceeding.</a:t>
            </a:r>
          </a:p>
          <a:p>
            <a:r>
              <a:rPr lang="en-US" dirty="0" smtClean="0"/>
              <a:t>The Stakeholder Analysis tool may be used at any time during any phase to gauge the member's positioning. Overuse might indicate a trust issue within the team.</a:t>
            </a:r>
          </a:p>
          <a:p>
            <a:endParaRPr lang="en-US" sz="1200" b="0" i="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7047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US" sz="1200" b="0" i="0" kern="1200" dirty="0" smtClean="0">
                <a:solidFill>
                  <a:schemeClr val="tx1"/>
                </a:solidFill>
                <a:effectLst/>
                <a:latin typeface="+mn-lt"/>
                <a:ea typeface="+mn-ea"/>
                <a:cs typeface="+mn-cs"/>
              </a:rPr>
              <a:t>In Six Sigma DMAIC, </a:t>
            </a:r>
            <a:r>
              <a:rPr lang="en-US" sz="1200" b="1" i="0" kern="1200" dirty="0" smtClean="0">
                <a:solidFill>
                  <a:schemeClr val="tx1"/>
                </a:solidFill>
                <a:effectLst/>
                <a:latin typeface="+mn-lt"/>
                <a:ea typeface="+mn-ea"/>
                <a:cs typeface="+mn-cs"/>
              </a:rPr>
              <a:t>Quality Function Deployment (QFD) </a:t>
            </a:r>
            <a:r>
              <a:rPr lang="en-US" sz="1200" b="0" i="0" kern="1200" dirty="0" smtClean="0">
                <a:solidFill>
                  <a:schemeClr val="tx1"/>
                </a:solidFill>
                <a:effectLst/>
                <a:latin typeface="+mn-lt"/>
                <a:ea typeface="+mn-ea"/>
                <a:cs typeface="+mn-cs"/>
              </a:rPr>
              <a:t>is a methodology and tool used in the Define stage. </a:t>
            </a:r>
            <a:r>
              <a:rPr lang="en-US" sz="1200" b="1" i="0" kern="1200" dirty="0" smtClean="0">
                <a:solidFill>
                  <a:schemeClr val="tx1"/>
                </a:solidFill>
                <a:effectLst/>
                <a:latin typeface="+mn-lt"/>
                <a:ea typeface="+mn-ea"/>
                <a:cs typeface="+mn-cs"/>
              </a:rPr>
              <a:t>QFD </a:t>
            </a:r>
            <a:r>
              <a:rPr lang="en-US" sz="1200" b="0" i="0" kern="1200" dirty="0" smtClean="0">
                <a:solidFill>
                  <a:schemeClr val="tx1"/>
                </a:solidFill>
                <a:effectLst/>
                <a:latin typeface="+mn-lt"/>
                <a:ea typeface="+mn-ea"/>
                <a:cs typeface="+mn-cs"/>
              </a:rPr>
              <a:t>is used to:</a:t>
            </a:r>
          </a:p>
          <a:p>
            <a:pPr fontAlgn="base"/>
            <a:r>
              <a:rPr lang="en-US" sz="1200" b="0" i="0" kern="1200" dirty="0" smtClean="0">
                <a:solidFill>
                  <a:schemeClr val="tx1"/>
                </a:solidFill>
                <a:effectLst/>
                <a:latin typeface="+mn-lt"/>
                <a:ea typeface="+mn-ea"/>
                <a:cs typeface="+mn-cs"/>
              </a:rPr>
              <a:t>1-Collect customer’s requirements/desires as specified by the customers in their own words</a:t>
            </a:r>
          </a:p>
          <a:p>
            <a:pPr fontAlgn="base"/>
            <a:r>
              <a:rPr lang="en-US" sz="1200" b="0" i="0" kern="1200" dirty="0" smtClean="0">
                <a:solidFill>
                  <a:schemeClr val="tx1"/>
                </a:solidFill>
                <a:effectLst/>
                <a:latin typeface="+mn-lt"/>
                <a:ea typeface="+mn-ea"/>
                <a:cs typeface="+mn-cs"/>
              </a:rPr>
              <a:t>2-Prioritize these desires</a:t>
            </a:r>
          </a:p>
          <a:p>
            <a:pPr fontAlgn="base"/>
            <a:r>
              <a:rPr lang="en-US" sz="1200" b="0" i="0" kern="1200" dirty="0" smtClean="0">
                <a:solidFill>
                  <a:schemeClr val="tx1"/>
                </a:solidFill>
                <a:effectLst/>
                <a:latin typeface="+mn-lt"/>
                <a:ea typeface="+mn-ea"/>
                <a:cs typeface="+mn-cs"/>
              </a:rPr>
              <a:t>3-Translate them into engineering/process requirements</a:t>
            </a:r>
          </a:p>
          <a:p>
            <a:pPr fontAlgn="base"/>
            <a:r>
              <a:rPr lang="en-US" sz="1200" b="0" i="0" kern="1200" dirty="0" smtClean="0">
                <a:solidFill>
                  <a:schemeClr val="tx1"/>
                </a:solidFill>
                <a:effectLst/>
                <a:latin typeface="+mn-lt"/>
                <a:ea typeface="+mn-ea"/>
                <a:cs typeface="+mn-cs"/>
              </a:rPr>
              <a:t>4-Establish targets to meet the requirements.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QFD is also termed as:</a:t>
            </a:r>
          </a:p>
          <a:p>
            <a:pPr fontAlgn="base"/>
            <a:r>
              <a:rPr lang="en-US" sz="1200" b="0" i="0" kern="1200" dirty="0" smtClean="0">
                <a:solidFill>
                  <a:schemeClr val="tx1"/>
                </a:solidFill>
                <a:effectLst/>
                <a:latin typeface="+mn-lt"/>
                <a:ea typeface="+mn-ea"/>
                <a:cs typeface="+mn-cs"/>
              </a:rPr>
              <a:t>	Voice of the Customer</a:t>
            </a:r>
          </a:p>
          <a:p>
            <a:pPr fontAlgn="base"/>
            <a:r>
              <a:rPr lang="en-US" sz="1200" b="0" i="0" kern="1200" dirty="0" smtClean="0">
                <a:solidFill>
                  <a:schemeClr val="tx1"/>
                </a:solidFill>
                <a:effectLst/>
                <a:latin typeface="+mn-lt"/>
                <a:ea typeface="+mn-ea"/>
                <a:cs typeface="+mn-cs"/>
              </a:rPr>
              <a:t>	House of Quality</a:t>
            </a:r>
          </a:p>
          <a:p>
            <a:pPr fontAlgn="base"/>
            <a:r>
              <a:rPr lang="en-US" sz="1200" b="0" i="0" kern="1200" dirty="0" smtClean="0">
                <a:solidFill>
                  <a:schemeClr val="tx1"/>
                </a:solidFill>
                <a:effectLst/>
                <a:latin typeface="+mn-lt"/>
                <a:ea typeface="+mn-ea"/>
                <a:cs typeface="+mn-cs"/>
              </a:rPr>
              <a:t>	Customer-Driven Engineering</a:t>
            </a:r>
          </a:p>
          <a:p>
            <a:pPr fontAlgn="base"/>
            <a:r>
              <a:rPr lang="en-US" sz="1200" b="0" i="0" kern="1200" dirty="0" smtClean="0">
                <a:solidFill>
                  <a:schemeClr val="tx1"/>
                </a:solidFill>
                <a:effectLst/>
                <a:latin typeface="+mn-lt"/>
                <a:ea typeface="+mn-ea"/>
                <a:cs typeface="+mn-cs"/>
              </a:rPr>
              <a:t>	Matrix Product Planning</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QFD is a customer driven product or service planning process. It is a methodology for translating customer requirements into company requirements at each stage from Concept Definition (R&amp;D) to Process Engineering and Production and into the marketplace. The QFD matrix is a tool to translate CCRs (Critical To Customers) into CTQs (Critical to Quality).</a:t>
            </a:r>
          </a:p>
          <a:p>
            <a:pPr fontAlgn="base"/>
            <a:r>
              <a:rPr lang="en-US" sz="1200" b="0" i="0" kern="1200" dirty="0" smtClean="0">
                <a:solidFill>
                  <a:schemeClr val="tx1"/>
                </a:solidFill>
                <a:effectLst/>
                <a:latin typeface="+mn-lt"/>
                <a:ea typeface="+mn-ea"/>
                <a:cs typeface="+mn-cs"/>
              </a:rPr>
              <a:t>QFD collects the voice of the customer (VOC) in their own lingo and incorporates this VOC into the companies cross-functional team’s project management of the integrated development process. The QFD process establishes customer objectives and measures and records them on a series of matrices</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7</a:t>
            </a:fld>
            <a:endParaRPr lang="en-US"/>
          </a:p>
        </p:txBody>
      </p:sp>
    </p:spTree>
    <p:extLst>
      <p:ext uri="{BB962C8B-B14F-4D97-AF65-F5344CB8AC3E}">
        <p14:creationId xmlns:p14="http://schemas.microsoft.com/office/powerpoint/2010/main" val="404024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dirty="0" smtClean="0">
                <a:solidFill>
                  <a:schemeClr val="tx1"/>
                </a:solidFill>
                <a:effectLst/>
                <a:latin typeface="+mn-lt"/>
                <a:ea typeface="+mn-ea"/>
                <a:cs typeface="+mn-cs"/>
              </a:rPr>
              <a:t>The Kano model addresses the three types of requirements:</a:t>
            </a:r>
          </a:p>
          <a:p>
            <a:r>
              <a:rPr lang="en-US" sz="1200" b="0" i="0" kern="1200" dirty="0" smtClean="0">
                <a:solidFill>
                  <a:schemeClr val="tx1"/>
                </a:solidFill>
                <a:effectLst/>
                <a:latin typeface="+mn-lt"/>
                <a:ea typeface="+mn-ea"/>
                <a:cs typeface="+mn-cs"/>
              </a:rPr>
              <a:t>-Satisfying basic needs: Allows a company to get into the market.</a:t>
            </a:r>
          </a:p>
          <a:p>
            <a:r>
              <a:rPr lang="en-US" sz="1200" b="0" i="0" kern="1200" dirty="0" smtClean="0">
                <a:solidFill>
                  <a:schemeClr val="tx1"/>
                </a:solidFill>
                <a:effectLst/>
                <a:latin typeface="+mn-lt"/>
                <a:ea typeface="+mn-ea"/>
                <a:cs typeface="+mn-cs"/>
              </a:rPr>
              <a:t>-Satisfying performance needs: Allows a company to remain in the market.</a:t>
            </a:r>
          </a:p>
          <a:p>
            <a:r>
              <a:rPr lang="en-US" sz="1200" b="0" i="0" kern="1200" dirty="0" smtClean="0">
                <a:solidFill>
                  <a:schemeClr val="tx1"/>
                </a:solidFill>
                <a:effectLst/>
                <a:latin typeface="+mn-lt"/>
                <a:ea typeface="+mn-ea"/>
                <a:cs typeface="+mn-cs"/>
              </a:rPr>
              <a:t>-Satisfying excitement needs: Allows a company to excel, to be world class.</a:t>
            </a: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Dissatisfiers</a:t>
            </a:r>
            <a:r>
              <a:rPr lang="en-US" sz="1200" b="1" i="0" kern="1200" dirty="0" smtClean="0">
                <a:solidFill>
                  <a:schemeClr val="tx1"/>
                </a:solidFill>
                <a:effectLst/>
                <a:latin typeface="+mn-lt"/>
                <a:ea typeface="+mn-ea"/>
                <a:cs typeface="+mn-cs"/>
              </a:rPr>
              <a:t> or Basic Needs -</a:t>
            </a:r>
            <a:r>
              <a:rPr lang="en-US" sz="1200" b="0" i="0" kern="1200" dirty="0" smtClean="0">
                <a:solidFill>
                  <a:schemeClr val="tx1"/>
                </a:solidFill>
                <a:effectLst/>
                <a:latin typeface="+mn-lt"/>
                <a:ea typeface="+mn-ea"/>
                <a:cs typeface="+mn-cs"/>
              </a:rPr>
              <a:t> Expected features or characteristics of a product or service (legible forms, correctly spelled name, basic functionality). These needs are typically “unspoken.” If these needs are not fulfilled, the customer will be extremely dissatisfied. An example of an “unspoken” need when staying at a hotel is cleanliness. This includes a clean bathroom, clean linens and a pleasant, fresh aroma in the air. When a person books a reservation at a hotel, they do not request a clean room. They expect it. If this basic need is not met, they will be extremely dissatisfied.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Satisfiers or Performance Needs -</a:t>
            </a:r>
            <a:r>
              <a:rPr lang="en-US" sz="1200" b="0" i="0" kern="1200" dirty="0" smtClean="0">
                <a:solidFill>
                  <a:schemeClr val="tx1"/>
                </a:solidFill>
                <a:effectLst/>
                <a:latin typeface="+mn-lt"/>
                <a:ea typeface="+mn-ea"/>
                <a:cs typeface="+mn-cs"/>
              </a:rPr>
              <a:t> Standard characteristics that increase or decrease satisfaction by their degree (cost/price, ease of use, speed). These needs are typically “spoken.” Using the hotel example again, “spoken” needs could be Internet access, a room away from the elevators, a non-smoking room, the corporate rate, etc.</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Delighters or Excitement Needs -</a:t>
            </a:r>
            <a:r>
              <a:rPr lang="en-US" sz="1200" b="0" i="0" kern="1200" dirty="0" smtClean="0">
                <a:solidFill>
                  <a:schemeClr val="tx1"/>
                </a:solidFill>
                <a:effectLst/>
                <a:latin typeface="+mn-lt"/>
                <a:ea typeface="+mn-ea"/>
                <a:cs typeface="+mn-cs"/>
              </a:rPr>
              <a:t> Unexpected features or characteristics that impress customers and earn the company “extra credit.” These needs also are typically “unspoken.” Think of the Doubletree Hotels. Those who stay there are delighted by a freshly baked, chocolate chip cookie delivered to their room during turn-down service.</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8</a:t>
            </a:fld>
            <a:endParaRPr lang="en-US"/>
          </a:p>
        </p:txBody>
      </p:sp>
    </p:spTree>
    <p:extLst>
      <p:ext uri="{BB962C8B-B14F-4D97-AF65-F5344CB8AC3E}">
        <p14:creationId xmlns:p14="http://schemas.microsoft.com/office/powerpoint/2010/main" val="10567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3891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A2AE00-0329-4608-82C6-EFBBCE30A6A7}" type="slidenum">
              <a:rPr lang="en-US" smtClean="0"/>
              <a:pPr fontAlgn="base">
                <a:spcBef>
                  <a:spcPct val="0"/>
                </a:spcBef>
                <a:spcAft>
                  <a:spcPct val="0"/>
                </a:spcAft>
                <a:defRPr/>
              </a:pPr>
              <a:t>9</a:t>
            </a:fld>
            <a:endParaRPr lang="en-US" smtClean="0"/>
          </a:p>
        </p:txBody>
      </p:sp>
      <p:sp>
        <p:nvSpPr>
          <p:cNvPr id="32772" name="Rectangle 2"/>
          <p:cNvSpPr>
            <a:spLocks noGrp="1" noRot="1" noChangeAspect="1" noChangeArrowheads="1" noTextEdit="1"/>
          </p:cNvSpPr>
          <p:nvPr>
            <p:ph type="sldImg"/>
          </p:nvPr>
        </p:nvSpPr>
        <p:spPr bwMode="auto">
          <a:xfrm>
            <a:off x="-619125" y="0"/>
            <a:ext cx="4668838" cy="2627313"/>
          </a:xfrm>
          <a:noFill/>
          <a:ln>
            <a:solidFill>
              <a:srgbClr val="000000"/>
            </a:solidFill>
            <a:miter lim="800000"/>
            <a:headEnd/>
            <a:tailEnd/>
          </a:ln>
        </p:spPr>
      </p:sp>
      <p:sp>
        <p:nvSpPr>
          <p:cNvPr id="32773" name="Rectangle 35"/>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A SIPOC diagram is a tool used by a team to identify all relevant elements of a process improvement project before work begins. It helps define a complex project that may not be well scoped, and is typically employed at the Measure phase of the Six Sigma DMAIC (Define, Measure, Analyze, Improve, Control) methodology. It is similar and related to process mapping and ‘in/out of scope’ tools, but provides additional detail.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tool name prompts the team to consider the suppliers (the ‘s’ in SIPOC) of your process, the inputs (the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to the process, the process (the ‘p’) your team is improving, the outputs (the ‘o’) of the process, and the customers (the ‘c’) that receive the process outputs. In some cases, requirements of the customers can be appended to the end of the SIPOC for further detail.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SIPOC tool is particularly useful when it is not clear:</a:t>
            </a:r>
          </a:p>
          <a:p>
            <a:r>
              <a:rPr lang="en-US" sz="1200" b="0" i="0" kern="1200" dirty="0" smtClean="0">
                <a:solidFill>
                  <a:schemeClr val="tx1"/>
                </a:solidFill>
                <a:effectLst/>
                <a:latin typeface="+mn-lt"/>
                <a:ea typeface="+mn-ea"/>
                <a:cs typeface="+mn-cs"/>
              </a:rPr>
              <a:t>-Who supplies inputs to the process?</a:t>
            </a:r>
          </a:p>
          <a:p>
            <a:r>
              <a:rPr lang="en-US" sz="1200" b="0" i="0" kern="1200" dirty="0" smtClean="0">
                <a:solidFill>
                  <a:schemeClr val="tx1"/>
                </a:solidFill>
                <a:effectLst/>
                <a:latin typeface="+mn-lt"/>
                <a:ea typeface="+mn-ea"/>
                <a:cs typeface="+mn-cs"/>
              </a:rPr>
              <a:t>-What specifications are placed on the inputs?</a:t>
            </a:r>
          </a:p>
          <a:p>
            <a:r>
              <a:rPr lang="en-US" sz="1200" b="0" i="0" kern="1200" dirty="0" smtClean="0">
                <a:solidFill>
                  <a:schemeClr val="tx1"/>
                </a:solidFill>
                <a:effectLst/>
                <a:latin typeface="+mn-lt"/>
                <a:ea typeface="+mn-ea"/>
                <a:cs typeface="+mn-cs"/>
              </a:rPr>
              <a:t>-Who are the true customers of the process?</a:t>
            </a:r>
          </a:p>
          <a:p>
            <a:r>
              <a:rPr lang="en-US" sz="1200" b="0" i="0" kern="1200" dirty="0" smtClean="0">
                <a:solidFill>
                  <a:schemeClr val="tx1"/>
                </a:solidFill>
                <a:effectLst/>
                <a:latin typeface="+mn-lt"/>
                <a:ea typeface="+mn-ea"/>
                <a:cs typeface="+mn-cs"/>
              </a:rPr>
              <a:t>-What are the requirements of the customers?</a:t>
            </a:r>
          </a:p>
          <a:p>
            <a:pPr eaLnBrk="1" hangingPunct="1">
              <a:spcBef>
                <a:spcPct val="0"/>
              </a:spcBef>
            </a:pPr>
            <a:endParaRPr lang="en-US" dirty="0" smtClean="0"/>
          </a:p>
        </p:txBody>
      </p:sp>
    </p:spTree>
    <p:extLst>
      <p:ext uri="{BB962C8B-B14F-4D97-AF65-F5344CB8AC3E}">
        <p14:creationId xmlns:p14="http://schemas.microsoft.com/office/powerpoint/2010/main" val="225010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t>081507</a:t>
            </a:r>
          </a:p>
        </p:txBody>
      </p:sp>
      <p:sp>
        <p:nvSpPr>
          <p:cNvPr id="3993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38F2CA-0ECE-4BBA-9280-F91409FDF80C}" type="slidenum">
              <a:rPr lang="en-US" smtClean="0"/>
              <a:pPr fontAlgn="base">
                <a:spcBef>
                  <a:spcPct val="0"/>
                </a:spcBef>
                <a:spcAft>
                  <a:spcPct val="0"/>
                </a:spcAft>
                <a:defRPr/>
              </a:pPr>
              <a:t>10</a:t>
            </a:fld>
            <a:endParaRPr lang="en-US" smtClean="0"/>
          </a:p>
        </p:txBody>
      </p:sp>
      <p:sp>
        <p:nvSpPr>
          <p:cNvPr id="33796" name="Rectangle 2"/>
          <p:cNvSpPr>
            <a:spLocks noGrp="1" noRot="1" noChangeAspect="1" noChangeArrowheads="1" noTextEdit="1"/>
          </p:cNvSpPr>
          <p:nvPr>
            <p:ph type="sldImg"/>
          </p:nvPr>
        </p:nvSpPr>
        <p:spPr bwMode="auto">
          <a:xfrm>
            <a:off x="-601663" y="9525"/>
            <a:ext cx="4670426" cy="2627313"/>
          </a:xfrm>
          <a:noFill/>
          <a:ln>
            <a:solidFill>
              <a:srgbClr val="000000"/>
            </a:solidFill>
            <a:miter lim="800000"/>
            <a:headEnd/>
            <a:tailEnd/>
          </a:ln>
        </p:spPr>
      </p:sp>
      <p:sp>
        <p:nvSpPr>
          <p:cNvPr id="33797" name="Rectangle 48"/>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CTQs are the internal critical quality parameters that relate to the wants and needs of the customer. They are not the same as CTCs (Critical to Customer), and the two are often confused.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CTCs are what is important to the customer; CTQs are what’s important to the quality of the process or service to ensure the things that are important to the customer.</a:t>
            </a:r>
          </a:p>
          <a:p>
            <a:r>
              <a:rPr lang="en-US" sz="1200" b="0" i="0" kern="1200" dirty="0" smtClean="0">
                <a:solidFill>
                  <a:schemeClr val="tx1"/>
                </a:solidFill>
                <a:effectLst/>
                <a:latin typeface="+mn-lt"/>
                <a:ea typeface="+mn-ea"/>
                <a:cs typeface="+mn-cs"/>
              </a:rPr>
              <a:t>A quality function deployment (QFD) or CTQ tree relates the CTQs to the CTCs. </a:t>
            </a:r>
          </a:p>
          <a:p>
            <a:endParaRPr lang="en-US" sz="1200" b="0" i="0" kern="1200" dirty="0" smtClean="0">
              <a:solidFill>
                <a:schemeClr val="tx1"/>
              </a:solidFill>
              <a:effectLst/>
              <a:latin typeface="+mn-lt"/>
              <a:ea typeface="+mn-ea"/>
              <a:cs typeface="+mn-cs"/>
            </a:endParaRPr>
          </a:p>
          <a:p>
            <a:pPr eaLnBrk="1" hangingPunct="1">
              <a:spcBef>
                <a:spcPct val="0"/>
              </a:spcBef>
            </a:pPr>
            <a:endParaRPr lang="en-US" dirty="0" smtClean="0"/>
          </a:p>
        </p:txBody>
      </p:sp>
    </p:spTree>
    <p:extLst>
      <p:ext uri="{BB962C8B-B14F-4D97-AF65-F5344CB8AC3E}">
        <p14:creationId xmlns:p14="http://schemas.microsoft.com/office/powerpoint/2010/main" val="2512935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Process Map is detailed flow diagram of the process using color coded symbols that drill further into the high level map generated on the </a:t>
            </a:r>
            <a:r>
              <a:rPr lang="en-US" sz="1200" b="0" i="0" kern="1200" dirty="0" smtClean="0">
                <a:solidFill>
                  <a:schemeClr val="tx1"/>
                </a:solidFill>
                <a:effectLst/>
                <a:latin typeface="+mn-lt"/>
                <a:ea typeface="+mn-ea"/>
                <a:cs typeface="+mn-cs"/>
                <a:hlinkClick r:id="rId3"/>
              </a:rPr>
              <a:t>SIPOC</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purpose is to visually represent the process as it really is. Complete the current state map by walking and experiencing the process. This is a valuable learning experience and you will quickly gain insight about the actual flow. Don’t sit in a room and think it through yourself or with the team. Patience, time, asking questions are all part of the completing this map.</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11</a:t>
            </a:fld>
            <a:endParaRPr lang="en-US"/>
          </a:p>
        </p:txBody>
      </p:sp>
    </p:spTree>
    <p:extLst>
      <p:ext uri="{BB962C8B-B14F-4D97-AF65-F5344CB8AC3E}">
        <p14:creationId xmlns:p14="http://schemas.microsoft.com/office/powerpoint/2010/main" val="157034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A </a:t>
            </a:r>
            <a:r>
              <a:rPr lang="en-US" sz="1200" b="0" i="0" u="sng" kern="1200" dirty="0" smtClean="0">
                <a:solidFill>
                  <a:schemeClr val="tx1"/>
                </a:solidFill>
                <a:effectLst/>
                <a:latin typeface="+mn-lt"/>
                <a:ea typeface="+mn-ea"/>
                <a:cs typeface="+mn-cs"/>
              </a:rPr>
              <a:t>Gantt chart</a:t>
            </a:r>
            <a:r>
              <a:rPr lang="en-US" sz="1200" b="0" i="0" kern="1200" dirty="0" smtClean="0">
                <a:solidFill>
                  <a:schemeClr val="tx1"/>
                </a:solidFill>
                <a:effectLst/>
                <a:latin typeface="+mn-lt"/>
                <a:ea typeface="+mn-ea"/>
                <a:cs typeface="+mn-cs"/>
              </a:rPr>
              <a:t> is used for planning and </a:t>
            </a:r>
            <a:r>
              <a:rPr lang="en-US" sz="1200" b="0" i="0" u="sng" kern="1200" dirty="0" smtClean="0">
                <a:solidFill>
                  <a:schemeClr val="tx1"/>
                </a:solidFill>
                <a:effectLst/>
                <a:latin typeface="+mn-lt"/>
                <a:ea typeface="+mn-ea"/>
                <a:cs typeface="+mn-cs"/>
              </a:rPr>
              <a:t>scheduling</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rPr>
              <a:t>the steps</a:t>
            </a:r>
            <a:r>
              <a:rPr lang="en-US" sz="1200" b="0" i="0" kern="1200" dirty="0" smtClean="0">
                <a:solidFill>
                  <a:schemeClr val="tx1"/>
                </a:solidFill>
                <a:effectLst/>
                <a:latin typeface="+mn-lt"/>
                <a:ea typeface="+mn-ea"/>
                <a:cs typeface="+mn-cs"/>
              </a:rPr>
              <a:t> of projects. It is a horizontal bar </a:t>
            </a:r>
            <a:r>
              <a:rPr lang="en-US" sz="1200" b="0" i="0" u="sng" kern="1200" dirty="0" smtClean="0">
                <a:solidFill>
                  <a:schemeClr val="tx1"/>
                </a:solidFill>
                <a:effectLst/>
                <a:latin typeface="+mn-lt"/>
                <a:ea typeface="+mn-ea"/>
                <a:cs typeface="+mn-cs"/>
              </a:rPr>
              <a:t>chart</a:t>
            </a:r>
            <a:r>
              <a:rPr lang="en-US" sz="1200" b="0" i="0" kern="1200" dirty="0" smtClean="0">
                <a:solidFill>
                  <a:schemeClr val="tx1"/>
                </a:solidFill>
                <a:effectLst/>
                <a:latin typeface="+mn-lt"/>
                <a:ea typeface="+mn-ea"/>
                <a:cs typeface="+mn-cs"/>
              </a:rPr>
              <a:t> that serves as a visual tool for </a:t>
            </a:r>
            <a:r>
              <a:rPr lang="en-US" sz="1200" b="0" i="0" kern="1200" dirty="0" smtClean="0">
                <a:solidFill>
                  <a:schemeClr val="tx1"/>
                </a:solidFill>
                <a:effectLst/>
                <a:latin typeface="+mn-lt"/>
                <a:ea typeface="+mn-ea"/>
                <a:cs typeface="+mn-cs"/>
                <a:hlinkClick r:id="rId3"/>
              </a:rPr>
              <a:t>project management</a:t>
            </a:r>
            <a:r>
              <a:rPr lang="en-US" sz="1200" b="0" i="0" kern="1200" dirty="0" smtClean="0">
                <a:solidFill>
                  <a:schemeClr val="tx1"/>
                </a:solidFill>
                <a:effectLst/>
                <a:latin typeface="+mn-lt"/>
                <a:ea typeface="+mn-ea"/>
                <a:cs typeface="+mn-cs"/>
              </a:rPr>
              <a:t>. It illustrates dependent steps and where the project is at any given time.</a:t>
            </a:r>
          </a:p>
          <a:p>
            <a:r>
              <a:rPr lang="en-US" sz="1200" b="0" i="0" kern="1200" dirty="0" smtClean="0">
                <a:solidFill>
                  <a:schemeClr val="tx1"/>
                </a:solidFill>
                <a:effectLst/>
                <a:latin typeface="+mn-lt"/>
                <a:ea typeface="+mn-ea"/>
                <a:cs typeface="+mn-cs"/>
              </a:rPr>
              <a:t>It is a form of Visual Management that people can quickly see and understand the start and finish dates of the terminal elements and summary elements of a project. A Gantt chart allows you to estimate project duration, sequence of </a:t>
            </a:r>
            <a:r>
              <a:rPr lang="en-US" sz="1200" b="0" i="0" u="sng" kern="1200" dirty="0" smtClean="0">
                <a:solidFill>
                  <a:schemeClr val="tx1"/>
                </a:solidFill>
                <a:effectLst/>
                <a:latin typeface="+mn-lt"/>
                <a:ea typeface="+mn-ea"/>
                <a:cs typeface="+mn-cs"/>
              </a:rPr>
              <a:t>events</a:t>
            </a:r>
            <a:r>
              <a:rPr lang="en-US" sz="1200" b="0" i="0" kern="1200" dirty="0" smtClean="0">
                <a:solidFill>
                  <a:schemeClr val="tx1"/>
                </a:solidFill>
                <a:effectLst/>
                <a:latin typeface="+mn-lt"/>
                <a:ea typeface="+mn-ea"/>
                <a:cs typeface="+mn-cs"/>
              </a:rPr>
              <a:t>, coordination, and resource allocation.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chart was developed by Henry Laurence Gantt, born in 1861. He began his career as a </a:t>
            </a:r>
            <a:r>
              <a:rPr lang="en-US" sz="1200" b="0" i="0" u="sng" kern="1200" dirty="0" smtClean="0">
                <a:solidFill>
                  <a:schemeClr val="tx1"/>
                </a:solidFill>
                <a:effectLst/>
                <a:latin typeface="+mn-lt"/>
                <a:ea typeface="+mn-ea"/>
                <a:cs typeface="+mn-cs"/>
              </a:rPr>
              <a:t>mechanical engineer</a:t>
            </a:r>
            <a:r>
              <a:rPr lang="en-US" sz="1200" b="0" i="0" kern="1200" dirty="0" smtClean="0">
                <a:solidFill>
                  <a:schemeClr val="tx1"/>
                </a:solidFill>
                <a:effectLst/>
                <a:latin typeface="+mn-lt"/>
                <a:ea typeface="+mn-ea"/>
                <a:cs typeface="+mn-cs"/>
              </a:rPr>
              <a:t> later becoming a management consultant and social scientist. Gantt charts were likely used in the late 1800's but it was around 1917 that Gantt first applied his chart. The Gantt chart was used to manage projects like the Hoover Dam and the interstate highway system. The chart focuses on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timing of the project and serve more effectively as a </a:t>
            </a:r>
            <a:r>
              <a:rPr lang="en-US" sz="1200" b="0" i="0" u="sng" kern="1200" dirty="0" smtClean="0">
                <a:solidFill>
                  <a:schemeClr val="tx1"/>
                </a:solidFill>
                <a:effectLst/>
                <a:latin typeface="+mn-lt"/>
                <a:ea typeface="+mn-ea"/>
                <a:cs typeface="+mn-cs"/>
              </a:rPr>
              <a:t>scheduling tool</a:t>
            </a:r>
            <a:r>
              <a:rPr lang="en-US" sz="1200" b="0" i="0" kern="1200" dirty="0" smtClean="0">
                <a:solidFill>
                  <a:schemeClr val="tx1"/>
                </a:solidFill>
                <a:effectLst/>
                <a:latin typeface="+mn-lt"/>
                <a:ea typeface="+mn-ea"/>
                <a:cs typeface="+mn-cs"/>
              </a:rPr>
              <a:t> than a cost management or scope management tool.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a not as complex (nor </a:t>
            </a:r>
            <a:r>
              <a:rPr lang="en-US" sz="1200" b="0" i="0" u="sng" kern="1200" dirty="0" smtClean="0">
                <a:solidFill>
                  <a:schemeClr val="tx1"/>
                </a:solidFill>
                <a:effectLst/>
                <a:latin typeface="+mn-lt"/>
                <a:ea typeface="+mn-ea"/>
                <a:cs typeface="+mn-cs"/>
              </a:rPr>
              <a:t>detailed</a:t>
            </a:r>
            <a:r>
              <a:rPr lang="en-US" sz="1200" b="0" i="0" kern="1200" dirty="0" smtClean="0">
                <a:solidFill>
                  <a:schemeClr val="tx1"/>
                </a:solidFill>
                <a:effectLst/>
                <a:latin typeface="+mn-lt"/>
                <a:ea typeface="+mn-ea"/>
                <a:cs typeface="+mn-cs"/>
              </a:rPr>
              <a:t>) as the Critical Path Method (CPM) or the </a:t>
            </a:r>
            <a:r>
              <a:rPr lang="en-US" sz="1200" b="0" i="0" u="sng" kern="1200" dirty="0" err="1" smtClean="0">
                <a:solidFill>
                  <a:schemeClr val="tx1"/>
                </a:solidFill>
                <a:effectLst/>
                <a:latin typeface="+mn-lt"/>
                <a:ea typeface="+mn-ea"/>
                <a:cs typeface="+mn-cs"/>
              </a:rPr>
              <a:t>Program</a:t>
            </a:r>
            <a:r>
              <a:rPr lang="en-US" sz="1200" b="0" i="0" kern="1200" dirty="0" err="1" smtClean="0">
                <a:solidFill>
                  <a:schemeClr val="tx1"/>
                </a:solidFill>
                <a:effectLst/>
                <a:latin typeface="+mn-lt"/>
                <a:ea typeface="+mn-ea"/>
                <a:cs typeface="+mn-cs"/>
              </a:rPr>
              <a:t>Evaluation</a:t>
            </a:r>
            <a:r>
              <a:rPr lang="en-US" sz="1200" b="0" i="0" kern="1200" dirty="0" smtClean="0">
                <a:solidFill>
                  <a:schemeClr val="tx1"/>
                </a:solidFill>
                <a:effectLst/>
                <a:latin typeface="+mn-lt"/>
                <a:ea typeface="+mn-ea"/>
                <a:cs typeface="+mn-cs"/>
              </a:rPr>
              <a:t> and Review Technique (PERT) that was invented by the United States Navy. The advantage the PERT chart has over the Gantt chart is the illustration of task dependencies. The added detail can make the PERT chart more difficult to interpret, especially on complex projects. Often </a:t>
            </a:r>
            <a:r>
              <a:rPr lang="en-US" sz="1200" b="0" i="0" u="sng" kern="1200" dirty="0" smtClean="0">
                <a:solidFill>
                  <a:schemeClr val="tx1"/>
                </a:solidFill>
                <a:effectLst/>
                <a:latin typeface="+mn-lt"/>
                <a:ea typeface="+mn-ea"/>
                <a:cs typeface="+mn-cs"/>
              </a:rPr>
              <a:t>project management</a:t>
            </a:r>
            <a:r>
              <a:rPr lang="en-US" sz="1200" b="0" i="0" kern="1200" dirty="0" smtClean="0">
                <a:solidFill>
                  <a:schemeClr val="tx1"/>
                </a:solidFill>
                <a:effectLst/>
                <a:latin typeface="+mn-lt"/>
                <a:ea typeface="+mn-ea"/>
                <a:cs typeface="+mn-cs"/>
              </a:rPr>
              <a:t> involves a </a:t>
            </a:r>
            <a:r>
              <a:rPr lang="en-US" sz="1200" b="0" i="0" kern="1200" dirty="0" err="1" smtClean="0">
                <a:solidFill>
                  <a:schemeClr val="tx1"/>
                </a:solidFill>
                <a:effectLst/>
                <a:latin typeface="+mn-lt"/>
                <a:ea typeface="+mn-ea"/>
                <a:cs typeface="+mn-cs"/>
              </a:rPr>
              <a:t>comobination</a:t>
            </a:r>
            <a:r>
              <a:rPr lang="en-US" sz="1200" b="0" i="0" kern="1200" dirty="0" smtClean="0">
                <a:solidFill>
                  <a:schemeClr val="tx1"/>
                </a:solidFill>
                <a:effectLst/>
                <a:latin typeface="+mn-lt"/>
                <a:ea typeface="+mn-ea"/>
                <a:cs typeface="+mn-cs"/>
              </a:rPr>
              <a:t> of the tacking methods described above, rarely is only one used especially on complex projects.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12</a:t>
            </a:fld>
            <a:endParaRPr lang="en-US"/>
          </a:p>
        </p:txBody>
      </p:sp>
    </p:spTree>
    <p:extLst>
      <p:ext uri="{BB962C8B-B14F-4D97-AF65-F5344CB8AC3E}">
        <p14:creationId xmlns:p14="http://schemas.microsoft.com/office/powerpoint/2010/main" val="250589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W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26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anose="020B0604020204020204" pitchFamily="34" charset="0"/>
                <a:cs typeface="HP Simplified" panose="020B0604020204020204"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8"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HP Simplified" panose="020B0604020204020204" pitchFamily="34" charset="0"/>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5097596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W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i="0">
                <a:solidFill>
                  <a:schemeClr val="bg1"/>
                </a:solidFill>
                <a:latin typeface="HP Simplified" panose="020B0604020204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007209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WHT">
    <p:spTree>
      <p:nvGrpSpPr>
        <p:cNvPr id="1" name=""/>
        <p:cNvGrpSpPr/>
        <p:nvPr/>
      </p:nvGrpSpPr>
      <p:grpSpPr>
        <a:xfrm>
          <a:off x="0" y="0"/>
          <a:ext cx="0" cy="0"/>
          <a:chOff x="0" y="0"/>
          <a:chExt cx="0" cy="0"/>
        </a:xfrm>
      </p:grpSpPr>
      <p:sp>
        <p:nvSpPr>
          <p:cNvPr id="2" name="Title 1"/>
          <p:cNvSpPr>
            <a:spLocks noGrp="1"/>
          </p:cNvSpPr>
          <p:nvPr>
            <p:ph type="title"/>
          </p:nvPr>
        </p:nvSpPr>
        <p:spPr>
          <a:xfrm>
            <a:off x="320040" y="112666"/>
            <a:ext cx="8503920" cy="331655"/>
          </a:xfrm>
        </p:spPr>
        <p:txBody>
          <a:bodyPr/>
          <a:lstStyle>
            <a:lvl1pPr>
              <a:defRPr sz="2400" i="0">
                <a:solidFill>
                  <a:schemeClr val="bg1"/>
                </a:solidFill>
                <a:latin typeface="HP Simplified" panose="020B0604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b="1">
                <a:solidFill>
                  <a:schemeClr val="accent1"/>
                </a:solidFill>
                <a:latin typeface="HP Simplified" panose="020B0604020204020204" pitchFamily="34" charset="0"/>
              </a:defRPr>
            </a:lvl1pPr>
            <a:lvl2pPr>
              <a:defRPr>
                <a:solidFill>
                  <a:schemeClr val="bg1"/>
                </a:solidFill>
                <a:latin typeface="HP Simplified" panose="020B0604020204020204" pitchFamily="34" charset="0"/>
              </a:defRPr>
            </a:lvl2pPr>
            <a:lvl3pPr>
              <a:defRPr>
                <a:solidFill>
                  <a:schemeClr val="bg1"/>
                </a:solidFill>
                <a:latin typeface="HP Simplified" panose="020B0604020204020204" pitchFamily="34" charset="0"/>
              </a:defRPr>
            </a:lvl3pPr>
            <a:lvl4pPr>
              <a:defRPr>
                <a:solidFill>
                  <a:schemeClr val="bg1"/>
                </a:solidFill>
                <a:latin typeface="HP Simplified" panose="020B0604020204020204" pitchFamily="34" charset="0"/>
              </a:defRPr>
            </a:lvl4pPr>
            <a:lvl5pPr>
              <a:defRPr>
                <a:solidFill>
                  <a:schemeClr val="bg1"/>
                </a:solidFill>
                <a:latin typeface="HP Simplified" panose="020B0604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96297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8360"/>
            <a:ext cx="8229600" cy="313235"/>
          </a:xfrm>
        </p:spPr>
        <p:txBody>
          <a:bodyPr/>
          <a:lstStyle>
            <a:lvl1pPr>
              <a:defRPr sz="2400" i="0">
                <a:solidFill>
                  <a:schemeClr val="bg1"/>
                </a:solidFill>
                <a:latin typeface="HP Simplified" panose="020B0604020204020204"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457200" y="1200150"/>
            <a:ext cx="4038600" cy="3398044"/>
          </a:xfrm>
        </p:spPr>
        <p:txBody>
          <a:bodyPr/>
          <a:lstStyle>
            <a:lvl1pPr marL="0" indent="0">
              <a:buNone/>
              <a:defRPr b="1" baseline="0">
                <a:solidFill>
                  <a:schemeClr val="accent1"/>
                </a:solidFill>
                <a:latin typeface="HP Simplified" panose="020B0604020204020204" pitchFamily="34" charset="0"/>
              </a:defRPr>
            </a:lvl1pPr>
            <a:lvl2pPr>
              <a:defRPr baseline="0">
                <a:latin typeface="HP Simplified" panose="020B0604020204020204" pitchFamily="34" charset="0"/>
              </a:defRPr>
            </a:lvl2pPr>
            <a:lvl3pPr>
              <a:defRPr baseline="0">
                <a:latin typeface="HP Simplified" panose="020B0604020204020204" pitchFamily="34" charset="0"/>
              </a:defRPr>
            </a:lvl3pPr>
            <a:lvl4pPr>
              <a:defRPr baseline="0">
                <a:latin typeface="HP Simplified" panose="020B0604020204020204" pitchFamily="34" charset="0"/>
              </a:defRPr>
            </a:lvl4pPr>
            <a:lvl5pPr>
              <a:defRPr baseline="0">
                <a:latin typeface="HP Simplified" panose="020B0604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0"/>
            <a:ext cx="4038600" cy="3398044"/>
          </a:xfrm>
        </p:spPr>
        <p:txBody>
          <a:bodyPr/>
          <a:lstStyle>
            <a:lvl1pPr marL="0" indent="0">
              <a:buNone/>
              <a:defRPr b="1">
                <a:solidFill>
                  <a:schemeClr val="accent1"/>
                </a:solidFill>
                <a:latin typeface="HP Simplified" panose="020B0604020204020204" pitchFamily="34" charset="0"/>
              </a:defRPr>
            </a:lvl1pPr>
            <a:lvl2pPr>
              <a:defRPr>
                <a:latin typeface="HP Simplified" panose="020B0604020204020204" pitchFamily="34" charset="0"/>
              </a:defRPr>
            </a:lvl2pPr>
            <a:lvl3pPr>
              <a:defRPr>
                <a:latin typeface="HP Simplified" panose="020B0604020204020204" pitchFamily="34" charset="0"/>
              </a:defRPr>
            </a:lvl3pPr>
            <a:lvl4pPr>
              <a:defRPr>
                <a:latin typeface="HP Simplified" panose="020B0604020204020204" pitchFamily="34" charset="0"/>
              </a:defRPr>
            </a:lvl4pPr>
            <a:lvl5pPr>
              <a:defRPr>
                <a:latin typeface="HP Simplified" panose="020B0604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97501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8360"/>
            <a:ext cx="8229600" cy="313235"/>
          </a:xfrm>
        </p:spPr>
        <p:txBody>
          <a:bodyPr/>
          <a:lstStyle>
            <a:lvl1pPr>
              <a:defRPr sz="2400" i="0">
                <a:solidFill>
                  <a:schemeClr val="bg1"/>
                </a:solidFill>
                <a:latin typeface="HP Simplified" panose="020B0604020204020204" pitchFamily="34" charset="0"/>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175946"/>
            <a:ext cx="8229600" cy="3398044"/>
          </a:xfrm>
        </p:spPr>
        <p:txBody>
          <a:bodyPr rtlCol="0">
            <a:noAutofit/>
          </a:bodyPr>
          <a:lstStyle>
            <a:lvl1pPr>
              <a:defRPr>
                <a:latin typeface="HP Simplified" panose="020B0604020204020204" pitchFamily="34" charset="0"/>
              </a:defRPr>
            </a:lvl1pPr>
          </a:lstStyle>
          <a:p>
            <a:pPr lvl="0"/>
            <a:endParaRPr lang="en-US" noProof="0" dirty="0"/>
          </a:p>
        </p:txBody>
      </p:sp>
    </p:spTree>
    <p:extLst>
      <p:ext uri="{BB962C8B-B14F-4D97-AF65-F5344CB8AC3E}">
        <p14:creationId xmlns:p14="http://schemas.microsoft.com/office/powerpoint/2010/main" val="5601526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WHT">
    <p:spTree>
      <p:nvGrpSpPr>
        <p:cNvPr id="1" name=""/>
        <p:cNvGrpSpPr/>
        <p:nvPr/>
      </p:nvGrpSpPr>
      <p:grpSpPr>
        <a:xfrm>
          <a:off x="0" y="0"/>
          <a:ext cx="0" cy="0"/>
          <a:chOff x="0" y="0"/>
          <a:chExt cx="0" cy="0"/>
        </a:xfrm>
      </p:grpSpPr>
      <p:sp>
        <p:nvSpPr>
          <p:cNvPr id="2" name="Title 1"/>
          <p:cNvSpPr>
            <a:spLocks noGrp="1"/>
          </p:cNvSpPr>
          <p:nvPr>
            <p:ph type="title"/>
          </p:nvPr>
        </p:nvSpPr>
        <p:spPr>
          <a:xfrm>
            <a:off x="320040" y="112666"/>
            <a:ext cx="8503920" cy="370292"/>
          </a:xfrm>
        </p:spPr>
        <p:txBody>
          <a:bodyPr/>
          <a:lstStyle>
            <a:lvl1pPr>
              <a:defRPr sz="2400" i="0">
                <a:solidFill>
                  <a:schemeClr val="bg1"/>
                </a:solidFill>
                <a:latin typeface="HP Simplified" panose="020B0604020204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20040" y="822959"/>
            <a:ext cx="4038600" cy="3566160"/>
          </a:xfrm>
        </p:spPr>
        <p:txBody>
          <a:bodyPr>
            <a:noAutofit/>
          </a:bodyPr>
          <a:lstStyle>
            <a:lvl1pPr marL="0" indent="0">
              <a:buNone/>
              <a:defRPr sz="2000" b="1">
                <a:solidFill>
                  <a:schemeClr val="accent1"/>
                </a:solidFill>
                <a:latin typeface="HP Simplified" panose="020B0604020204020204" pitchFamily="34" charset="0"/>
              </a:defRPr>
            </a:lvl1pPr>
            <a:lvl2pPr>
              <a:defRPr sz="2000">
                <a:latin typeface="HP Simplified" panose="020B0604020204020204" pitchFamily="34" charset="0"/>
              </a:defRPr>
            </a:lvl2pPr>
            <a:lvl3pPr>
              <a:defRPr sz="1800">
                <a:latin typeface="HP Simplified" panose="020B0604020204020204" pitchFamily="34" charset="0"/>
              </a:defRPr>
            </a:lvl3pPr>
            <a:lvl4pPr>
              <a:defRPr sz="1600">
                <a:latin typeface="HP Simplified" panose="020B0604020204020204" pitchFamily="34" charset="0"/>
              </a:defRPr>
            </a:lvl4pPr>
            <a:lvl5pPr>
              <a:defRPr sz="1400">
                <a:latin typeface="HP Simplified" panose="020B0604020204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85360" y="822959"/>
            <a:ext cx="4038600" cy="3566160"/>
          </a:xfrm>
        </p:spPr>
        <p:txBody>
          <a:bodyPr>
            <a:noAutofit/>
          </a:bodyPr>
          <a:lstStyle>
            <a:lvl1pPr marL="0" indent="0">
              <a:buNone/>
              <a:defRPr sz="2000" b="1">
                <a:solidFill>
                  <a:schemeClr val="accent1"/>
                </a:solidFill>
                <a:latin typeface="HP Simplified" panose="020B0604020204020204" pitchFamily="34" charset="0"/>
              </a:defRPr>
            </a:lvl1pPr>
            <a:lvl2pPr>
              <a:defRPr sz="2000">
                <a:latin typeface="HP Simplified" panose="020B0604020204020204" pitchFamily="34" charset="0"/>
              </a:defRPr>
            </a:lvl2pPr>
            <a:lvl3pPr>
              <a:defRPr sz="1800">
                <a:latin typeface="HP Simplified" panose="020B0604020204020204" pitchFamily="34" charset="0"/>
              </a:defRPr>
            </a:lvl3pPr>
            <a:lvl4pPr>
              <a:defRPr sz="1600">
                <a:latin typeface="HP Simplified" panose="020B0604020204020204" pitchFamily="34" charset="0"/>
              </a:defRPr>
            </a:lvl4pPr>
            <a:lvl5pPr>
              <a:defRPr sz="1400">
                <a:latin typeface="HP Simplified" panose="020B0604020204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04964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with 2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0" y="235079"/>
            <a:ext cx="8117206"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31"/>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3884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34" r:id="rId2"/>
    <p:sldLayoutId id="2147483833" r:id="rId3"/>
    <p:sldLayoutId id="2147483837" r:id="rId4"/>
    <p:sldLayoutId id="2147483809" r:id="rId5"/>
    <p:sldLayoutId id="2147483839" r:id="rId6"/>
    <p:sldLayoutId id="2147483823" r:id="rId7"/>
    <p:sldLayoutId id="2147483824" r:id="rId8"/>
    <p:sldLayoutId id="2147483825"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6.xml"/><Relationship Id="rId16" Type="http://schemas.openxmlformats.org/officeDocument/2006/relationships/diagramColors" Target="../diagrams/colors3.xml"/><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800" dirty="0" smtClean="0"/>
              <a:t>Lean Six Sigma Toolbox</a:t>
            </a:r>
            <a:endParaRPr lang="en-US" dirty="0"/>
          </a:p>
        </p:txBody>
      </p:sp>
    </p:spTree>
    <p:extLst>
      <p:ext uri="{BB962C8B-B14F-4D97-AF65-F5344CB8AC3E}">
        <p14:creationId xmlns:p14="http://schemas.microsoft.com/office/powerpoint/2010/main" val="349094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3513" y="121444"/>
            <a:ext cx="8229600" cy="332185"/>
          </a:xfrm>
        </p:spPr>
        <p:txBody>
          <a:bodyPr/>
          <a:lstStyle/>
          <a:p>
            <a:pPr marL="1938338" indent="-1938338" defTabSz="914293" eaLnBrk="1" fontAlgn="auto" hangingPunct="1">
              <a:spcAft>
                <a:spcPts val="0"/>
              </a:spcAft>
              <a:defRPr/>
            </a:pPr>
            <a:r>
              <a:rPr dirty="0" smtClean="0">
                <a:solidFill>
                  <a:schemeClr val="tx1"/>
                </a:solidFill>
              </a:rPr>
              <a:t>DEFINE/Measure:  Critical </a:t>
            </a:r>
            <a:r>
              <a:rPr dirty="0">
                <a:solidFill>
                  <a:schemeClr val="tx1"/>
                </a:solidFill>
              </a:rPr>
              <a:t>to </a:t>
            </a:r>
            <a:r>
              <a:rPr dirty="0" smtClean="0">
                <a:solidFill>
                  <a:schemeClr val="tx1"/>
                </a:solidFill>
              </a:rPr>
              <a:t>Quality </a:t>
            </a:r>
            <a:r>
              <a:rPr dirty="0">
                <a:solidFill>
                  <a:schemeClr val="tx1"/>
                </a:solidFill>
              </a:rPr>
              <a:t>(</a:t>
            </a:r>
            <a:r>
              <a:rPr dirty="0" smtClean="0">
                <a:solidFill>
                  <a:schemeClr val="tx1"/>
                </a:solidFill>
              </a:rPr>
              <a:t>CTQ) </a:t>
            </a:r>
            <a:r>
              <a:rPr dirty="0">
                <a:solidFill>
                  <a:schemeClr val="tx1"/>
                </a:solidFill>
              </a:rPr>
              <a:t>Tree</a:t>
            </a:r>
          </a:p>
        </p:txBody>
      </p:sp>
      <p:sp>
        <p:nvSpPr>
          <p:cNvPr id="38916" name="Rectangle 4"/>
          <p:cNvSpPr>
            <a:spLocks noChangeArrowheads="1"/>
          </p:cNvSpPr>
          <p:nvPr/>
        </p:nvSpPr>
        <p:spPr bwMode="auto">
          <a:xfrm>
            <a:off x="612776" y="808435"/>
            <a:ext cx="8226425" cy="3649265"/>
          </a:xfrm>
          <a:prstGeom prst="rect">
            <a:avLst/>
          </a:prstGeom>
          <a:solidFill>
            <a:schemeClr val="accent5">
              <a:lumMod val="20000"/>
              <a:lumOff val="80000"/>
            </a:schemeClr>
          </a:solidFill>
          <a:ln w="28575" algn="ctr">
            <a:solidFill>
              <a:srgbClr val="000000"/>
            </a:solidFill>
            <a:miter lim="800000"/>
            <a:headEnd/>
            <a:tailEnd/>
          </a:ln>
          <a:effectLst/>
        </p:spPr>
        <p:txBody>
          <a:bodyPr wrap="none" lIns="95655" tIns="46988" rIns="95655" bIns="46988" anchor="ctr"/>
          <a:lstStyle/>
          <a:p>
            <a:pPr fontAlgn="auto">
              <a:spcBef>
                <a:spcPts val="0"/>
              </a:spcBef>
              <a:spcAft>
                <a:spcPts val="0"/>
              </a:spcAft>
              <a:defRPr/>
            </a:pPr>
            <a:endParaRPr lang="en-US">
              <a:latin typeface="+mn-lt"/>
              <a:cs typeface="+mn-cs"/>
            </a:endParaRPr>
          </a:p>
        </p:txBody>
      </p:sp>
      <p:sp>
        <p:nvSpPr>
          <p:cNvPr id="13316" name="Rectangle 5"/>
          <p:cNvSpPr>
            <a:spLocks noChangeArrowheads="1"/>
          </p:cNvSpPr>
          <p:nvPr/>
        </p:nvSpPr>
        <p:spPr bwMode="auto">
          <a:xfrm>
            <a:off x="1270000" y="1116807"/>
            <a:ext cx="1371600" cy="294085"/>
          </a:xfrm>
          <a:prstGeom prst="rect">
            <a:avLst/>
          </a:prstGeom>
          <a:solidFill>
            <a:srgbClr val="FFFFFF"/>
          </a:solidFill>
          <a:ln w="28575">
            <a:solidFill>
              <a:srgbClr val="000000"/>
            </a:solidFill>
            <a:miter lim="800000"/>
            <a:headEnd/>
            <a:tailEnd/>
          </a:ln>
        </p:spPr>
        <p:txBody>
          <a:bodyPr lIns="91217" tIns="45609" rIns="91217" bIns="45609" anchor="ctr"/>
          <a:lstStyle/>
          <a:p>
            <a:pPr algn="ctr"/>
            <a:endParaRPr lang="en-US" sz="1200" b="1">
              <a:solidFill>
                <a:schemeClr val="bg1"/>
              </a:solidFill>
            </a:endParaRPr>
          </a:p>
        </p:txBody>
      </p:sp>
      <p:sp>
        <p:nvSpPr>
          <p:cNvPr id="13317" name="Rectangle 6"/>
          <p:cNvSpPr>
            <a:spLocks noChangeArrowheads="1"/>
          </p:cNvSpPr>
          <p:nvPr/>
        </p:nvSpPr>
        <p:spPr bwMode="auto">
          <a:xfrm>
            <a:off x="3111500" y="1116807"/>
            <a:ext cx="1371600" cy="294085"/>
          </a:xfrm>
          <a:prstGeom prst="rect">
            <a:avLst/>
          </a:prstGeom>
          <a:solidFill>
            <a:srgbClr val="FFFFFF"/>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18" name="Rectangle 7"/>
          <p:cNvSpPr>
            <a:spLocks noChangeArrowheads="1"/>
          </p:cNvSpPr>
          <p:nvPr/>
        </p:nvSpPr>
        <p:spPr bwMode="auto">
          <a:xfrm>
            <a:off x="4938713" y="1116807"/>
            <a:ext cx="1371600" cy="294085"/>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19" name="Rectangle 8"/>
          <p:cNvSpPr>
            <a:spLocks noChangeArrowheads="1"/>
          </p:cNvSpPr>
          <p:nvPr/>
        </p:nvSpPr>
        <p:spPr bwMode="auto">
          <a:xfrm>
            <a:off x="6818314" y="1116807"/>
            <a:ext cx="1373187" cy="294085"/>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20" name="Rectangle 9"/>
          <p:cNvSpPr>
            <a:spLocks noChangeArrowheads="1"/>
          </p:cNvSpPr>
          <p:nvPr/>
        </p:nvSpPr>
        <p:spPr bwMode="auto">
          <a:xfrm>
            <a:off x="4938713" y="1540669"/>
            <a:ext cx="1371600"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21" name="Rectangle 10"/>
          <p:cNvSpPr>
            <a:spLocks noChangeArrowheads="1"/>
          </p:cNvSpPr>
          <p:nvPr/>
        </p:nvSpPr>
        <p:spPr bwMode="auto">
          <a:xfrm>
            <a:off x="6832600" y="1529198"/>
            <a:ext cx="1373188"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cxnSp>
        <p:nvCxnSpPr>
          <p:cNvPr id="13324" name="AutoShape 13"/>
          <p:cNvCxnSpPr>
            <a:cxnSpLocks noChangeShapeType="1"/>
            <a:stCxn id="13316" idx="3"/>
            <a:endCxn id="13317" idx="1"/>
          </p:cNvCxnSpPr>
          <p:nvPr/>
        </p:nvCxnSpPr>
        <p:spPr bwMode="auto">
          <a:xfrm>
            <a:off x="2655889" y="1264444"/>
            <a:ext cx="441325" cy="0"/>
          </a:xfrm>
          <a:prstGeom prst="straightConnector1">
            <a:avLst/>
          </a:prstGeom>
          <a:noFill/>
          <a:ln w="9525">
            <a:solidFill>
              <a:srgbClr val="000000"/>
            </a:solidFill>
            <a:round/>
            <a:headEnd/>
            <a:tailEnd type="triangle" w="med" len="med"/>
          </a:ln>
        </p:spPr>
      </p:cxnSp>
      <p:cxnSp>
        <p:nvCxnSpPr>
          <p:cNvPr id="13325" name="AutoShape 14"/>
          <p:cNvCxnSpPr>
            <a:cxnSpLocks noChangeShapeType="1"/>
            <a:stCxn id="13317" idx="3"/>
            <a:endCxn id="13318" idx="1"/>
          </p:cNvCxnSpPr>
          <p:nvPr/>
        </p:nvCxnSpPr>
        <p:spPr bwMode="auto">
          <a:xfrm>
            <a:off x="4497389" y="1264444"/>
            <a:ext cx="427037" cy="0"/>
          </a:xfrm>
          <a:prstGeom prst="straightConnector1">
            <a:avLst/>
          </a:prstGeom>
          <a:noFill/>
          <a:ln w="9525">
            <a:solidFill>
              <a:srgbClr val="000000"/>
            </a:solidFill>
            <a:round/>
            <a:headEnd/>
            <a:tailEnd type="triangle" w="med" len="med"/>
          </a:ln>
        </p:spPr>
      </p:cxnSp>
      <p:cxnSp>
        <p:nvCxnSpPr>
          <p:cNvPr id="13326" name="AutoShape 15"/>
          <p:cNvCxnSpPr>
            <a:cxnSpLocks noChangeShapeType="1"/>
            <a:stCxn id="13317" idx="3"/>
            <a:endCxn id="13320" idx="1"/>
          </p:cNvCxnSpPr>
          <p:nvPr/>
        </p:nvCxnSpPr>
        <p:spPr bwMode="auto">
          <a:xfrm>
            <a:off x="4497389" y="1264444"/>
            <a:ext cx="427037" cy="422672"/>
          </a:xfrm>
          <a:prstGeom prst="bentConnector3">
            <a:avLst>
              <a:gd name="adj1" fmla="val 49815"/>
            </a:avLst>
          </a:prstGeom>
          <a:noFill/>
          <a:ln w="9525">
            <a:solidFill>
              <a:srgbClr val="000000"/>
            </a:solidFill>
            <a:miter lim="800000"/>
            <a:headEnd/>
            <a:tailEnd type="triangle" w="med" len="med"/>
          </a:ln>
        </p:spPr>
      </p:cxnSp>
      <p:cxnSp>
        <p:nvCxnSpPr>
          <p:cNvPr id="13328" name="AutoShape 17"/>
          <p:cNvCxnSpPr>
            <a:cxnSpLocks noChangeShapeType="1"/>
            <a:stCxn id="13318" idx="3"/>
            <a:endCxn id="13319" idx="1"/>
          </p:cNvCxnSpPr>
          <p:nvPr/>
        </p:nvCxnSpPr>
        <p:spPr bwMode="auto">
          <a:xfrm>
            <a:off x="6324601" y="1264444"/>
            <a:ext cx="479425" cy="0"/>
          </a:xfrm>
          <a:prstGeom prst="straightConnector1">
            <a:avLst/>
          </a:prstGeom>
          <a:noFill/>
          <a:ln w="9525">
            <a:solidFill>
              <a:srgbClr val="000000"/>
            </a:solidFill>
            <a:round/>
            <a:headEnd/>
            <a:tailEnd type="triangle" w="med" len="med"/>
          </a:ln>
        </p:spPr>
      </p:cxnSp>
      <p:cxnSp>
        <p:nvCxnSpPr>
          <p:cNvPr id="13329" name="AutoShape 18"/>
          <p:cNvCxnSpPr>
            <a:cxnSpLocks noChangeShapeType="1"/>
            <a:stCxn id="13320" idx="3"/>
            <a:endCxn id="13321" idx="1"/>
          </p:cNvCxnSpPr>
          <p:nvPr/>
        </p:nvCxnSpPr>
        <p:spPr bwMode="auto">
          <a:xfrm flipV="1">
            <a:off x="6310314" y="1675645"/>
            <a:ext cx="522287" cy="11471"/>
          </a:xfrm>
          <a:prstGeom prst="straightConnector1">
            <a:avLst/>
          </a:prstGeom>
          <a:noFill/>
          <a:ln w="9525">
            <a:solidFill>
              <a:srgbClr val="000000"/>
            </a:solidFill>
            <a:round/>
            <a:headEnd/>
            <a:tailEnd type="triangle" w="med" len="med"/>
          </a:ln>
        </p:spPr>
      </p:cxnSp>
      <p:sp>
        <p:nvSpPr>
          <p:cNvPr id="13330" name="Text Box 19"/>
          <p:cNvSpPr txBox="1">
            <a:spLocks noChangeArrowheads="1"/>
          </p:cNvSpPr>
          <p:nvPr/>
        </p:nvSpPr>
        <p:spPr bwMode="auto">
          <a:xfrm>
            <a:off x="1260475" y="857251"/>
            <a:ext cx="7959725" cy="322941"/>
          </a:xfrm>
          <a:prstGeom prst="rect">
            <a:avLst/>
          </a:prstGeom>
          <a:noFill/>
          <a:ln w="9525">
            <a:noFill/>
            <a:miter lim="800000"/>
            <a:headEnd/>
            <a:tailEnd/>
          </a:ln>
        </p:spPr>
        <p:txBody>
          <a:bodyPr lIns="91217" tIns="45609" rIns="91217" bIns="45609">
            <a:spAutoFit/>
          </a:bodyPr>
          <a:lstStyle/>
          <a:p>
            <a:r>
              <a:rPr lang="en-US" sz="1500" b="1" dirty="0"/>
              <a:t>Customer                        Need                           Drivers                 CTQ </a:t>
            </a:r>
            <a:r>
              <a:rPr lang="en-US" sz="1500" b="1" dirty="0" smtClean="0"/>
              <a:t>(Metrics)</a:t>
            </a:r>
            <a:endParaRPr lang="en-US" sz="1500" b="1" dirty="0"/>
          </a:p>
        </p:txBody>
      </p:sp>
      <p:sp>
        <p:nvSpPr>
          <p:cNvPr id="13332" name="Rectangle 21"/>
          <p:cNvSpPr>
            <a:spLocks noChangeArrowheads="1"/>
          </p:cNvSpPr>
          <p:nvPr/>
        </p:nvSpPr>
        <p:spPr bwMode="auto">
          <a:xfrm>
            <a:off x="3109913" y="2397919"/>
            <a:ext cx="1371600" cy="294085"/>
          </a:xfrm>
          <a:prstGeom prst="rect">
            <a:avLst/>
          </a:prstGeom>
          <a:solidFill>
            <a:srgbClr val="FFFFFF"/>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33" name="Rectangle 22"/>
          <p:cNvSpPr>
            <a:spLocks noChangeArrowheads="1"/>
          </p:cNvSpPr>
          <p:nvPr/>
        </p:nvSpPr>
        <p:spPr bwMode="auto">
          <a:xfrm>
            <a:off x="4937125" y="2396729"/>
            <a:ext cx="1371600" cy="29408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34" name="Rectangle 23"/>
          <p:cNvSpPr>
            <a:spLocks noChangeArrowheads="1"/>
          </p:cNvSpPr>
          <p:nvPr/>
        </p:nvSpPr>
        <p:spPr bwMode="auto">
          <a:xfrm>
            <a:off x="6816725" y="2396729"/>
            <a:ext cx="1373188" cy="29408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35" name="Rectangle 24"/>
          <p:cNvSpPr>
            <a:spLocks noChangeArrowheads="1"/>
          </p:cNvSpPr>
          <p:nvPr/>
        </p:nvSpPr>
        <p:spPr bwMode="auto">
          <a:xfrm>
            <a:off x="4965700" y="2780110"/>
            <a:ext cx="1371600"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36" name="Rectangle 25"/>
          <p:cNvSpPr>
            <a:spLocks noChangeArrowheads="1"/>
          </p:cNvSpPr>
          <p:nvPr/>
        </p:nvSpPr>
        <p:spPr bwMode="auto">
          <a:xfrm>
            <a:off x="6816725" y="2812257"/>
            <a:ext cx="1373188"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cxnSp>
        <p:nvCxnSpPr>
          <p:cNvPr id="13339" name="AutoShape 28"/>
          <p:cNvCxnSpPr>
            <a:cxnSpLocks noChangeShapeType="1"/>
            <a:stCxn id="13332" idx="3"/>
            <a:endCxn id="13333" idx="1"/>
          </p:cNvCxnSpPr>
          <p:nvPr/>
        </p:nvCxnSpPr>
        <p:spPr bwMode="auto">
          <a:xfrm flipV="1">
            <a:off x="4495800" y="2544367"/>
            <a:ext cx="427038" cy="1190"/>
          </a:xfrm>
          <a:prstGeom prst="bentConnector3">
            <a:avLst>
              <a:gd name="adj1" fmla="val 49815"/>
            </a:avLst>
          </a:prstGeom>
          <a:noFill/>
          <a:ln w="9525">
            <a:solidFill>
              <a:srgbClr val="000000"/>
            </a:solidFill>
            <a:miter lim="800000"/>
            <a:headEnd/>
            <a:tailEnd type="triangle" w="med" len="med"/>
          </a:ln>
        </p:spPr>
      </p:cxnSp>
      <p:cxnSp>
        <p:nvCxnSpPr>
          <p:cNvPr id="13340" name="AutoShape 29"/>
          <p:cNvCxnSpPr>
            <a:cxnSpLocks noChangeShapeType="1"/>
            <a:stCxn id="13332" idx="3"/>
            <a:endCxn id="13335" idx="1"/>
          </p:cNvCxnSpPr>
          <p:nvPr/>
        </p:nvCxnSpPr>
        <p:spPr bwMode="auto">
          <a:xfrm>
            <a:off x="4481514" y="2545556"/>
            <a:ext cx="484187" cy="381000"/>
          </a:xfrm>
          <a:prstGeom prst="bentConnector3">
            <a:avLst>
              <a:gd name="adj1" fmla="val 50000"/>
            </a:avLst>
          </a:prstGeom>
          <a:noFill/>
          <a:ln w="9525">
            <a:solidFill>
              <a:srgbClr val="000000"/>
            </a:solidFill>
            <a:miter lim="800000"/>
            <a:headEnd/>
            <a:tailEnd type="triangle" w="med" len="med"/>
          </a:ln>
        </p:spPr>
      </p:cxnSp>
      <p:cxnSp>
        <p:nvCxnSpPr>
          <p:cNvPr id="13342" name="AutoShape 31"/>
          <p:cNvCxnSpPr>
            <a:cxnSpLocks noChangeShapeType="1"/>
            <a:stCxn id="13333" idx="3"/>
            <a:endCxn id="13334" idx="1"/>
          </p:cNvCxnSpPr>
          <p:nvPr/>
        </p:nvCxnSpPr>
        <p:spPr bwMode="auto">
          <a:xfrm>
            <a:off x="6323014" y="2544366"/>
            <a:ext cx="479425" cy="0"/>
          </a:xfrm>
          <a:prstGeom prst="straightConnector1">
            <a:avLst/>
          </a:prstGeom>
          <a:noFill/>
          <a:ln w="9525">
            <a:solidFill>
              <a:srgbClr val="000000"/>
            </a:solidFill>
            <a:round/>
            <a:headEnd/>
            <a:tailEnd type="triangle" w="med" len="med"/>
          </a:ln>
        </p:spPr>
      </p:cxnSp>
      <p:cxnSp>
        <p:nvCxnSpPr>
          <p:cNvPr id="13343" name="AutoShape 32"/>
          <p:cNvCxnSpPr>
            <a:cxnSpLocks noChangeShapeType="1"/>
            <a:stCxn id="13335" idx="3"/>
          </p:cNvCxnSpPr>
          <p:nvPr/>
        </p:nvCxnSpPr>
        <p:spPr bwMode="auto">
          <a:xfrm flipV="1">
            <a:off x="6337300" y="2919846"/>
            <a:ext cx="437573" cy="6712"/>
          </a:xfrm>
          <a:prstGeom prst="straightConnector1">
            <a:avLst/>
          </a:prstGeom>
          <a:noFill/>
          <a:ln w="9525">
            <a:solidFill>
              <a:srgbClr val="000000"/>
            </a:solidFill>
            <a:round/>
            <a:headEnd/>
            <a:tailEnd type="triangle" w="med" len="med"/>
          </a:ln>
        </p:spPr>
      </p:cxnSp>
      <p:sp>
        <p:nvSpPr>
          <p:cNvPr id="13345" name="Rectangle 34"/>
          <p:cNvSpPr>
            <a:spLocks noChangeArrowheads="1"/>
          </p:cNvSpPr>
          <p:nvPr/>
        </p:nvSpPr>
        <p:spPr bwMode="auto">
          <a:xfrm>
            <a:off x="3116263" y="3646885"/>
            <a:ext cx="1371600" cy="292894"/>
          </a:xfrm>
          <a:prstGeom prst="rect">
            <a:avLst/>
          </a:prstGeom>
          <a:solidFill>
            <a:srgbClr val="FFFFFF"/>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46" name="Rectangle 35"/>
          <p:cNvSpPr>
            <a:spLocks noChangeArrowheads="1"/>
          </p:cNvSpPr>
          <p:nvPr/>
        </p:nvSpPr>
        <p:spPr bwMode="auto">
          <a:xfrm>
            <a:off x="4943475" y="3645694"/>
            <a:ext cx="1371600"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47" name="Rectangle 36"/>
          <p:cNvSpPr>
            <a:spLocks noChangeArrowheads="1"/>
          </p:cNvSpPr>
          <p:nvPr/>
        </p:nvSpPr>
        <p:spPr bwMode="auto">
          <a:xfrm>
            <a:off x="6823075" y="3645694"/>
            <a:ext cx="1373188"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48" name="Rectangle 37"/>
          <p:cNvSpPr>
            <a:spLocks noChangeArrowheads="1"/>
          </p:cNvSpPr>
          <p:nvPr/>
        </p:nvSpPr>
        <p:spPr bwMode="auto">
          <a:xfrm>
            <a:off x="4943475" y="4060032"/>
            <a:ext cx="1371600"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sp>
        <p:nvSpPr>
          <p:cNvPr id="13349" name="Rectangle 38"/>
          <p:cNvSpPr>
            <a:spLocks noChangeArrowheads="1"/>
          </p:cNvSpPr>
          <p:nvPr/>
        </p:nvSpPr>
        <p:spPr bwMode="auto">
          <a:xfrm>
            <a:off x="6823075" y="4060032"/>
            <a:ext cx="1373188" cy="292894"/>
          </a:xfrm>
          <a:prstGeom prst="rect">
            <a:avLst/>
          </a:prstGeom>
          <a:solidFill>
            <a:schemeClr val="bg1"/>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cxnSp>
        <p:nvCxnSpPr>
          <p:cNvPr id="13350" name="AutoShape 39"/>
          <p:cNvCxnSpPr>
            <a:cxnSpLocks noChangeShapeType="1"/>
            <a:stCxn id="13345" idx="3"/>
            <a:endCxn id="13346" idx="1"/>
          </p:cNvCxnSpPr>
          <p:nvPr/>
        </p:nvCxnSpPr>
        <p:spPr bwMode="auto">
          <a:xfrm flipV="1">
            <a:off x="4502150" y="3792142"/>
            <a:ext cx="427038" cy="1190"/>
          </a:xfrm>
          <a:prstGeom prst="bentConnector3">
            <a:avLst>
              <a:gd name="adj1" fmla="val 49815"/>
            </a:avLst>
          </a:prstGeom>
          <a:noFill/>
          <a:ln w="9525">
            <a:solidFill>
              <a:srgbClr val="000000"/>
            </a:solidFill>
            <a:miter lim="800000"/>
            <a:headEnd/>
            <a:tailEnd type="triangle" w="med" len="med"/>
          </a:ln>
        </p:spPr>
      </p:cxnSp>
      <p:cxnSp>
        <p:nvCxnSpPr>
          <p:cNvPr id="13351" name="AutoShape 40"/>
          <p:cNvCxnSpPr>
            <a:cxnSpLocks noChangeShapeType="1"/>
            <a:stCxn id="13345" idx="3"/>
            <a:endCxn id="13348" idx="1"/>
          </p:cNvCxnSpPr>
          <p:nvPr/>
        </p:nvCxnSpPr>
        <p:spPr bwMode="auto">
          <a:xfrm>
            <a:off x="4502150" y="3793332"/>
            <a:ext cx="427038" cy="413147"/>
          </a:xfrm>
          <a:prstGeom prst="bentConnector3">
            <a:avLst>
              <a:gd name="adj1" fmla="val 49815"/>
            </a:avLst>
          </a:prstGeom>
          <a:noFill/>
          <a:ln w="9525">
            <a:solidFill>
              <a:srgbClr val="000000"/>
            </a:solidFill>
            <a:miter lim="800000"/>
            <a:headEnd/>
            <a:tailEnd type="triangle" w="med" len="med"/>
          </a:ln>
        </p:spPr>
      </p:cxnSp>
      <p:cxnSp>
        <p:nvCxnSpPr>
          <p:cNvPr id="13352" name="AutoShape 41"/>
          <p:cNvCxnSpPr>
            <a:cxnSpLocks noChangeShapeType="1"/>
            <a:stCxn id="13346" idx="3"/>
            <a:endCxn id="13347" idx="1"/>
          </p:cNvCxnSpPr>
          <p:nvPr/>
        </p:nvCxnSpPr>
        <p:spPr bwMode="auto">
          <a:xfrm>
            <a:off x="6329364" y="3792141"/>
            <a:ext cx="479425" cy="0"/>
          </a:xfrm>
          <a:prstGeom prst="straightConnector1">
            <a:avLst/>
          </a:prstGeom>
          <a:noFill/>
          <a:ln w="9525">
            <a:solidFill>
              <a:srgbClr val="000000"/>
            </a:solidFill>
            <a:round/>
            <a:headEnd/>
            <a:tailEnd type="triangle" w="med" len="med"/>
          </a:ln>
        </p:spPr>
      </p:cxnSp>
      <p:cxnSp>
        <p:nvCxnSpPr>
          <p:cNvPr id="13353" name="AutoShape 42"/>
          <p:cNvCxnSpPr>
            <a:cxnSpLocks noChangeShapeType="1"/>
            <a:stCxn id="13348" idx="3"/>
            <a:endCxn id="13349" idx="1"/>
          </p:cNvCxnSpPr>
          <p:nvPr/>
        </p:nvCxnSpPr>
        <p:spPr bwMode="auto">
          <a:xfrm>
            <a:off x="6329364" y="4206479"/>
            <a:ext cx="479425" cy="0"/>
          </a:xfrm>
          <a:prstGeom prst="straightConnector1">
            <a:avLst/>
          </a:prstGeom>
          <a:noFill/>
          <a:ln w="9525">
            <a:solidFill>
              <a:srgbClr val="000000"/>
            </a:solidFill>
            <a:round/>
            <a:headEnd/>
            <a:tailEnd type="triangle" w="med" len="med"/>
          </a:ln>
        </p:spPr>
      </p:cxnSp>
      <p:cxnSp>
        <p:nvCxnSpPr>
          <p:cNvPr id="13354" name="AutoShape 43"/>
          <p:cNvCxnSpPr>
            <a:cxnSpLocks noChangeShapeType="1"/>
            <a:stCxn id="13316" idx="3"/>
            <a:endCxn id="13332" idx="1"/>
          </p:cNvCxnSpPr>
          <p:nvPr/>
        </p:nvCxnSpPr>
        <p:spPr bwMode="auto">
          <a:xfrm>
            <a:off x="2655889" y="1264444"/>
            <a:ext cx="439737" cy="1281113"/>
          </a:xfrm>
          <a:prstGeom prst="bentConnector3">
            <a:avLst>
              <a:gd name="adj1" fmla="val 49819"/>
            </a:avLst>
          </a:prstGeom>
          <a:noFill/>
          <a:ln w="12700">
            <a:solidFill>
              <a:srgbClr val="000000"/>
            </a:solidFill>
            <a:miter lim="800000"/>
            <a:headEnd/>
            <a:tailEnd type="triangle" w="med" len="med"/>
          </a:ln>
        </p:spPr>
      </p:cxnSp>
      <p:sp>
        <p:nvSpPr>
          <p:cNvPr id="13355" name="Rectangle 48"/>
          <p:cNvSpPr>
            <a:spLocks noChangeArrowheads="1"/>
          </p:cNvSpPr>
          <p:nvPr/>
        </p:nvSpPr>
        <p:spPr bwMode="auto">
          <a:xfrm>
            <a:off x="1295400" y="3657600"/>
            <a:ext cx="1371600" cy="294085"/>
          </a:xfrm>
          <a:prstGeom prst="rect">
            <a:avLst/>
          </a:prstGeom>
          <a:solidFill>
            <a:srgbClr val="FFFFFF"/>
          </a:solidFill>
          <a:ln w="28575">
            <a:solidFill>
              <a:srgbClr val="000000"/>
            </a:solidFill>
            <a:miter lim="800000"/>
            <a:headEnd/>
            <a:tailEnd/>
          </a:ln>
        </p:spPr>
        <p:txBody>
          <a:bodyPr lIns="91217" tIns="45609" rIns="91217" bIns="45609" anchor="ctr"/>
          <a:lstStyle/>
          <a:p>
            <a:pPr algn="ctr"/>
            <a:endParaRPr lang="en-US" sz="1200" b="1">
              <a:solidFill>
                <a:srgbClr val="000000"/>
              </a:solidFill>
            </a:endParaRPr>
          </a:p>
        </p:txBody>
      </p:sp>
      <p:cxnSp>
        <p:nvCxnSpPr>
          <p:cNvPr id="13356" name="AutoShape 49"/>
          <p:cNvCxnSpPr>
            <a:cxnSpLocks noChangeShapeType="1"/>
            <a:stCxn id="13355" idx="3"/>
          </p:cNvCxnSpPr>
          <p:nvPr/>
        </p:nvCxnSpPr>
        <p:spPr bwMode="auto">
          <a:xfrm>
            <a:off x="2681288" y="3805238"/>
            <a:ext cx="441325" cy="0"/>
          </a:xfrm>
          <a:prstGeom prst="straightConnector1">
            <a:avLst/>
          </a:prstGeom>
          <a:noFill/>
          <a:ln w="9525">
            <a:solidFill>
              <a:srgbClr val="000000"/>
            </a:solidFill>
            <a:round/>
            <a:headEnd/>
            <a:tailEnd type="triangle" w="med" len="med"/>
          </a:ln>
        </p:spPr>
      </p:cxnSp>
    </p:spTree>
    <p:extLst>
      <p:ext uri="{BB962C8B-B14F-4D97-AF65-F5344CB8AC3E}">
        <p14:creationId xmlns:p14="http://schemas.microsoft.com/office/powerpoint/2010/main" val="2566160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Define/Measure: Example Process Map</a:t>
            </a:r>
            <a:endParaRPr lang="en-US" dirty="0">
              <a:solidFill>
                <a:schemeClr val="tx1"/>
              </a:solidFill>
            </a:endParaRPr>
          </a:p>
        </p:txBody>
      </p:sp>
      <p:pic>
        <p:nvPicPr>
          <p:cNvPr id="43" name="Picture 42"/>
          <p:cNvPicPr>
            <a:picLocks noChangeAspect="1"/>
          </p:cNvPicPr>
          <p:nvPr/>
        </p:nvPicPr>
        <p:blipFill>
          <a:blip r:embed="rId3"/>
          <a:stretch>
            <a:fillRect/>
          </a:stretch>
        </p:blipFill>
        <p:spPr>
          <a:xfrm>
            <a:off x="270042" y="1210103"/>
            <a:ext cx="8603916" cy="2723294"/>
          </a:xfrm>
          <a:prstGeom prst="rect">
            <a:avLst/>
          </a:prstGeom>
        </p:spPr>
      </p:pic>
    </p:spTree>
    <p:extLst>
      <p:ext uri="{BB962C8B-B14F-4D97-AF65-F5344CB8AC3E}">
        <p14:creationId xmlns:p14="http://schemas.microsoft.com/office/powerpoint/2010/main" val="4154689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tx1"/>
                </a:solidFill>
              </a:rPr>
              <a:t>Define: </a:t>
            </a:r>
            <a:r>
              <a:rPr lang="en-US" dirty="0">
                <a:solidFill>
                  <a:schemeClr val="tx1"/>
                </a:solidFill>
              </a:rPr>
              <a:t>G</a:t>
            </a:r>
            <a:r>
              <a:rPr lang="en-US" dirty="0" smtClean="0">
                <a:solidFill>
                  <a:schemeClr val="tx1"/>
                </a:solidFill>
              </a:rPr>
              <a:t>antt </a:t>
            </a:r>
            <a:r>
              <a:rPr lang="en-US" dirty="0">
                <a:solidFill>
                  <a:schemeClr val="tx1"/>
                </a:solidFill>
              </a:rPr>
              <a:t>C</a:t>
            </a:r>
            <a:r>
              <a:rPr lang="en-US" dirty="0" smtClean="0">
                <a:solidFill>
                  <a:schemeClr val="tx1"/>
                </a:solidFill>
              </a:rPr>
              <a:t>hart</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546019091"/>
              </p:ext>
            </p:extLst>
          </p:nvPr>
        </p:nvGraphicFramePr>
        <p:xfrm>
          <a:off x="717548" y="1018382"/>
          <a:ext cx="7698319" cy="3020220"/>
        </p:xfrm>
        <a:graphic>
          <a:graphicData uri="http://schemas.openxmlformats.org/drawingml/2006/table">
            <a:tbl>
              <a:tblPr>
                <a:tableStyleId>{5C22544A-7EE6-4342-B048-85BDC9FD1C3A}</a:tableStyleId>
              </a:tblPr>
              <a:tblGrid>
                <a:gridCol w="2009905">
                  <a:extLst>
                    <a:ext uri="{9D8B030D-6E8A-4147-A177-3AD203B41FA5}">
                      <a16:colId xmlns:a16="http://schemas.microsoft.com/office/drawing/2014/main" val="20000"/>
                    </a:ext>
                  </a:extLst>
                </a:gridCol>
                <a:gridCol w="948069">
                  <a:extLst>
                    <a:ext uri="{9D8B030D-6E8A-4147-A177-3AD203B41FA5}">
                      <a16:colId xmlns:a16="http://schemas.microsoft.com/office/drawing/2014/main" val="20001"/>
                    </a:ext>
                  </a:extLst>
                </a:gridCol>
                <a:gridCol w="948069">
                  <a:extLst>
                    <a:ext uri="{9D8B030D-6E8A-4147-A177-3AD203B41FA5}">
                      <a16:colId xmlns:a16="http://schemas.microsoft.com/office/drawing/2014/main" val="20002"/>
                    </a:ext>
                  </a:extLst>
                </a:gridCol>
                <a:gridCol w="948069">
                  <a:extLst>
                    <a:ext uri="{9D8B030D-6E8A-4147-A177-3AD203B41FA5}">
                      <a16:colId xmlns:a16="http://schemas.microsoft.com/office/drawing/2014/main" val="20003"/>
                    </a:ext>
                  </a:extLst>
                </a:gridCol>
                <a:gridCol w="948069">
                  <a:extLst>
                    <a:ext uri="{9D8B030D-6E8A-4147-A177-3AD203B41FA5}">
                      <a16:colId xmlns:a16="http://schemas.microsoft.com/office/drawing/2014/main" val="20004"/>
                    </a:ext>
                  </a:extLst>
                </a:gridCol>
                <a:gridCol w="948069">
                  <a:extLst>
                    <a:ext uri="{9D8B030D-6E8A-4147-A177-3AD203B41FA5}">
                      <a16:colId xmlns:a16="http://schemas.microsoft.com/office/drawing/2014/main" val="20005"/>
                    </a:ext>
                  </a:extLst>
                </a:gridCol>
                <a:gridCol w="948069">
                  <a:extLst>
                    <a:ext uri="{9D8B030D-6E8A-4147-A177-3AD203B41FA5}">
                      <a16:colId xmlns:a16="http://schemas.microsoft.com/office/drawing/2014/main" val="20006"/>
                    </a:ext>
                  </a:extLst>
                </a:gridCol>
              </a:tblGrid>
              <a:tr h="503370">
                <a:tc>
                  <a:txBody>
                    <a:bodyPr/>
                    <a:lstStyle/>
                    <a:p>
                      <a:pPr algn="ctr" fontAlgn="ctr"/>
                      <a:r>
                        <a:rPr lang="en-US" sz="800" b="1" u="none" strike="noStrike" dirty="0">
                          <a:solidFill>
                            <a:schemeClr val="bg1"/>
                          </a:solidFill>
                          <a:effectLst/>
                        </a:rPr>
                        <a:t>Schedule of Activities</a:t>
                      </a:r>
                      <a:endParaRPr lang="en-US" sz="800" b="1" i="0" u="none" strike="noStrike" dirty="0">
                        <a:solidFill>
                          <a:schemeClr val="bg1"/>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pPr algn="ctr" fontAlgn="ctr"/>
                      <a:r>
                        <a:rPr lang="en-US" sz="800" u="none" strike="noStrike" dirty="0">
                          <a:solidFill>
                            <a:schemeClr val="bg1"/>
                          </a:solidFill>
                          <a:effectLst/>
                        </a:rPr>
                        <a:t>Month 1</a:t>
                      </a:r>
                      <a:endParaRPr lang="en-US" sz="800" b="1" i="0" u="none" strike="noStrike" dirty="0">
                        <a:solidFill>
                          <a:schemeClr val="bg1"/>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pPr algn="ctr" fontAlgn="ctr"/>
                      <a:r>
                        <a:rPr lang="en-US" sz="800" u="none" strike="noStrike" dirty="0">
                          <a:solidFill>
                            <a:schemeClr val="bg1"/>
                          </a:solidFill>
                          <a:effectLst/>
                        </a:rPr>
                        <a:t>Month 2</a:t>
                      </a:r>
                      <a:endParaRPr lang="en-US" sz="800" b="1" i="0" u="none" strike="noStrike" dirty="0">
                        <a:solidFill>
                          <a:schemeClr val="bg1"/>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pPr algn="ctr" fontAlgn="ctr"/>
                      <a:r>
                        <a:rPr lang="en-US" sz="800" u="none" strike="noStrike" dirty="0">
                          <a:solidFill>
                            <a:schemeClr val="bg1"/>
                          </a:solidFill>
                          <a:effectLst/>
                        </a:rPr>
                        <a:t>Month 3</a:t>
                      </a:r>
                      <a:endParaRPr lang="en-US" sz="800" b="1" i="0" u="none" strike="noStrike" dirty="0">
                        <a:solidFill>
                          <a:schemeClr val="bg1"/>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pPr algn="ctr" fontAlgn="ctr"/>
                      <a:r>
                        <a:rPr lang="en-US" sz="800" u="none" strike="noStrike" dirty="0">
                          <a:solidFill>
                            <a:schemeClr val="bg1"/>
                          </a:solidFill>
                          <a:effectLst/>
                        </a:rPr>
                        <a:t>Month 4</a:t>
                      </a:r>
                      <a:endParaRPr lang="en-US" sz="800" b="1" i="0" u="none" strike="noStrike" dirty="0">
                        <a:solidFill>
                          <a:schemeClr val="bg1"/>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pPr algn="ctr" fontAlgn="ctr"/>
                      <a:r>
                        <a:rPr lang="en-US" sz="800" u="none" strike="noStrike" dirty="0">
                          <a:solidFill>
                            <a:schemeClr val="bg1"/>
                          </a:solidFill>
                          <a:effectLst/>
                        </a:rPr>
                        <a:t>Month 5</a:t>
                      </a:r>
                      <a:endParaRPr lang="en-US" sz="800" b="1" i="0" u="none" strike="noStrike" dirty="0">
                        <a:solidFill>
                          <a:schemeClr val="bg1"/>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pPr algn="ctr" fontAlgn="ctr"/>
                      <a:r>
                        <a:rPr lang="en-US" sz="800" u="none" strike="noStrike" dirty="0">
                          <a:solidFill>
                            <a:schemeClr val="bg1"/>
                          </a:solidFill>
                          <a:effectLst/>
                        </a:rPr>
                        <a:t>Month 6</a:t>
                      </a:r>
                      <a:endParaRPr lang="en-US" sz="800" b="1" i="0" u="none" strike="noStrike" dirty="0">
                        <a:solidFill>
                          <a:schemeClr val="bg1"/>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extLst>
                  <a:ext uri="{0D108BD9-81ED-4DB2-BD59-A6C34878D82A}">
                    <a16:rowId xmlns:a16="http://schemas.microsoft.com/office/drawing/2014/main" val="10000"/>
                  </a:ext>
                </a:extLst>
              </a:tr>
              <a:tr h="503370">
                <a:tc>
                  <a:txBody>
                    <a:bodyPr/>
                    <a:lstStyle/>
                    <a:p>
                      <a:pPr algn="ctr" fontAlgn="ctr"/>
                      <a:r>
                        <a:rPr lang="en-US" sz="800" u="none" strike="noStrike" dirty="0">
                          <a:effectLst/>
                        </a:rPr>
                        <a:t>Define</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03370">
                <a:tc>
                  <a:txBody>
                    <a:bodyPr/>
                    <a:lstStyle/>
                    <a:p>
                      <a:pPr algn="ctr" fontAlgn="ctr"/>
                      <a:r>
                        <a:rPr lang="en-US" sz="800" u="none" strike="noStrike" dirty="0">
                          <a:effectLst/>
                        </a:rPr>
                        <a:t>Measure</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03370">
                <a:tc>
                  <a:txBody>
                    <a:bodyPr/>
                    <a:lstStyle/>
                    <a:p>
                      <a:pPr algn="ctr" fontAlgn="ctr"/>
                      <a:r>
                        <a:rPr lang="en-US" sz="800" u="none" strike="noStrike" dirty="0">
                          <a:effectLst/>
                        </a:rPr>
                        <a:t>Analyze</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03370">
                <a:tc>
                  <a:txBody>
                    <a:bodyPr/>
                    <a:lstStyle/>
                    <a:p>
                      <a:pPr algn="ctr" fontAlgn="ctr"/>
                      <a:r>
                        <a:rPr lang="en-US" sz="800" u="none" strike="noStrike" dirty="0">
                          <a:effectLst/>
                        </a:rPr>
                        <a:t>Improve</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03370">
                <a:tc>
                  <a:txBody>
                    <a:bodyPr/>
                    <a:lstStyle/>
                    <a:p>
                      <a:pPr algn="ctr" fontAlgn="ctr"/>
                      <a:r>
                        <a:rPr lang="en-US" sz="800" u="none" strike="noStrike">
                          <a:effectLst/>
                        </a:rPr>
                        <a:t>Control</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800" u="none" strike="noStrike" dirty="0">
                          <a:effectLst/>
                        </a:rPr>
                        <a:t> </a:t>
                      </a:r>
                      <a:endParaRPr lang="en-US" sz="800" b="0" i="0" u="none" strike="noStrike" dirty="0">
                        <a:solidFill>
                          <a:srgbClr val="000000"/>
                        </a:solidFill>
                        <a:effectLst/>
                        <a:latin typeface="Calibri" panose="020F0502020204030204" pitchFamily="34" charset="0"/>
                      </a:endParaRPr>
                    </a:p>
                  </a:txBody>
                  <a:tcPr marL="9525" marR="9525"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6434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537" y="1722863"/>
            <a:ext cx="4070195" cy="426534"/>
          </a:xfrm>
        </p:spPr>
        <p:txBody>
          <a:bodyPr/>
          <a:lstStyle/>
          <a:p>
            <a:pPr algn="ctr"/>
            <a:r>
              <a:rPr lang="en-US" sz="6000" dirty="0" smtClean="0"/>
              <a:t>Measure Phase</a:t>
            </a:r>
            <a:endParaRPr lang="en-US" sz="6000" dirty="0"/>
          </a:p>
        </p:txBody>
      </p:sp>
    </p:spTree>
    <p:extLst>
      <p:ext uri="{BB962C8B-B14F-4D97-AF65-F5344CB8AC3E}">
        <p14:creationId xmlns:p14="http://schemas.microsoft.com/office/powerpoint/2010/main" val="1881597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Phase</a:t>
            </a:r>
            <a:endParaRPr lang="en-US" dirty="0"/>
          </a:p>
        </p:txBody>
      </p:sp>
      <p:sp>
        <p:nvSpPr>
          <p:cNvPr id="3" name="Content Placeholder 2"/>
          <p:cNvSpPr>
            <a:spLocks noGrp="1"/>
          </p:cNvSpPr>
          <p:nvPr>
            <p:ph sz="quarter" idx="16"/>
          </p:nvPr>
        </p:nvSpPr>
        <p:spPr>
          <a:xfrm>
            <a:off x="328613" y="723581"/>
            <a:ext cx="4030662" cy="3219769"/>
          </a:xfrm>
        </p:spPr>
        <p:txBody>
          <a:bodyPr/>
          <a:lstStyle/>
          <a:p>
            <a:r>
              <a:rPr lang="en-US" dirty="0"/>
              <a:t>Expected Duration:</a:t>
            </a:r>
          </a:p>
          <a:p>
            <a:pPr marL="342900" lvl="1" indent="-342900">
              <a:buFont typeface="Arial" pitchFamily="34" charset="0"/>
              <a:buChar char="•"/>
            </a:pPr>
            <a:r>
              <a:rPr lang="en-US" sz="1800" dirty="0" smtClean="0">
                <a:solidFill>
                  <a:schemeClr val="tx1"/>
                </a:solidFill>
              </a:rPr>
              <a:t>2-6 </a:t>
            </a:r>
            <a:r>
              <a:rPr lang="en-US" sz="1800" dirty="0">
                <a:solidFill>
                  <a:schemeClr val="tx1"/>
                </a:solidFill>
              </a:rPr>
              <a:t>Weeks </a:t>
            </a:r>
            <a:r>
              <a:rPr lang="en-US" dirty="0" smtClean="0">
                <a:solidFill>
                  <a:schemeClr val="tx1"/>
                </a:solidFill>
              </a:rPr>
              <a:t>(depending </a:t>
            </a:r>
            <a:r>
              <a:rPr lang="en-US" dirty="0">
                <a:solidFill>
                  <a:schemeClr val="tx1"/>
                </a:solidFill>
              </a:rPr>
              <a:t>on data availability)</a:t>
            </a:r>
            <a:endParaRPr lang="en-US" sz="1800" dirty="0">
              <a:solidFill>
                <a:schemeClr val="tx1"/>
              </a:solidFill>
            </a:endParaRPr>
          </a:p>
          <a:p>
            <a:pPr lvl="1"/>
            <a:endParaRPr lang="en-US" dirty="0">
              <a:solidFill>
                <a:schemeClr val="tx1"/>
              </a:solidFill>
            </a:endParaRPr>
          </a:p>
          <a:p>
            <a:r>
              <a:rPr lang="en-US" dirty="0"/>
              <a:t>Objectives:</a:t>
            </a:r>
          </a:p>
          <a:p>
            <a:pPr marL="342900" lvl="1" indent="-342900">
              <a:buFont typeface="Arial" pitchFamily="34" charset="0"/>
              <a:buChar char="•"/>
            </a:pPr>
            <a:r>
              <a:rPr lang="en-US" sz="1800" dirty="0">
                <a:solidFill>
                  <a:schemeClr val="tx1"/>
                </a:solidFill>
              </a:rPr>
              <a:t>Identify critical variables</a:t>
            </a:r>
          </a:p>
          <a:p>
            <a:pPr marL="342900" lvl="1" indent="-342900">
              <a:buFont typeface="Arial" pitchFamily="34" charset="0"/>
              <a:buChar char="•"/>
            </a:pPr>
            <a:r>
              <a:rPr lang="en-US" sz="1800" dirty="0">
                <a:solidFill>
                  <a:schemeClr val="tx1"/>
                </a:solidFill>
              </a:rPr>
              <a:t>Validate </a:t>
            </a:r>
            <a:r>
              <a:rPr lang="en-US" sz="1800" dirty="0" smtClean="0">
                <a:solidFill>
                  <a:schemeClr val="tx1"/>
                </a:solidFill>
              </a:rPr>
              <a:t>measurements and </a:t>
            </a:r>
            <a:r>
              <a:rPr lang="en-US" sz="1800" dirty="0">
                <a:solidFill>
                  <a:schemeClr val="tx1"/>
                </a:solidFill>
              </a:rPr>
              <a:t>measurement system</a:t>
            </a:r>
          </a:p>
          <a:p>
            <a:pPr marL="342900" lvl="1" indent="-342900">
              <a:buFont typeface="Arial" pitchFamily="34" charset="0"/>
              <a:buChar char="•"/>
            </a:pPr>
            <a:r>
              <a:rPr lang="en-US" sz="1800" dirty="0">
                <a:solidFill>
                  <a:schemeClr val="tx1"/>
                </a:solidFill>
              </a:rPr>
              <a:t>Determine </a:t>
            </a:r>
            <a:r>
              <a:rPr lang="en-US" sz="1800" dirty="0" smtClean="0">
                <a:solidFill>
                  <a:schemeClr val="tx1"/>
                </a:solidFill>
              </a:rPr>
              <a:t>key output variables </a:t>
            </a:r>
            <a:r>
              <a:rPr lang="en-US" sz="1800" dirty="0">
                <a:solidFill>
                  <a:schemeClr val="tx1"/>
                </a:solidFill>
              </a:rPr>
              <a:t>(</a:t>
            </a:r>
            <a:r>
              <a:rPr lang="en-US" sz="1800" dirty="0" err="1">
                <a:solidFill>
                  <a:schemeClr val="tx1"/>
                </a:solidFill>
              </a:rPr>
              <a:t>Ys</a:t>
            </a:r>
            <a:r>
              <a:rPr lang="en-US" sz="1800" dirty="0">
                <a:solidFill>
                  <a:schemeClr val="tx1"/>
                </a:solidFill>
              </a:rPr>
              <a:t>)</a:t>
            </a:r>
          </a:p>
          <a:p>
            <a:pPr marL="342900" lvl="1" indent="-342900">
              <a:buFont typeface="Arial" pitchFamily="34" charset="0"/>
              <a:buChar char="•"/>
            </a:pPr>
            <a:r>
              <a:rPr lang="en-US" sz="1800" dirty="0">
                <a:solidFill>
                  <a:schemeClr val="tx1"/>
                </a:solidFill>
              </a:rPr>
              <a:t>Determine </a:t>
            </a:r>
            <a:r>
              <a:rPr lang="en-US" sz="1800" dirty="0" smtClean="0">
                <a:solidFill>
                  <a:schemeClr val="tx1"/>
                </a:solidFill>
              </a:rPr>
              <a:t>key input variables </a:t>
            </a:r>
            <a:r>
              <a:rPr lang="en-US" sz="1800" dirty="0">
                <a:solidFill>
                  <a:schemeClr val="tx1"/>
                </a:solidFill>
              </a:rPr>
              <a:t>(</a:t>
            </a:r>
            <a:r>
              <a:rPr lang="en-US" sz="1800" dirty="0" err="1">
                <a:solidFill>
                  <a:schemeClr val="tx1"/>
                </a:solidFill>
              </a:rPr>
              <a:t>Xs</a:t>
            </a:r>
            <a:r>
              <a:rPr lang="en-US" sz="1800" dirty="0">
                <a:solidFill>
                  <a:schemeClr val="tx1"/>
                </a:solidFill>
              </a:rPr>
              <a:t>)</a:t>
            </a:r>
          </a:p>
          <a:p>
            <a:pPr marL="342900" lvl="1" indent="-342900">
              <a:buFont typeface="Arial" pitchFamily="34" charset="0"/>
              <a:buChar char="•"/>
            </a:pPr>
            <a:r>
              <a:rPr lang="en-US" sz="1800" dirty="0">
                <a:solidFill>
                  <a:schemeClr val="tx1"/>
                </a:solidFill>
              </a:rPr>
              <a:t>Collect and display </a:t>
            </a:r>
            <a:r>
              <a:rPr lang="en-US" sz="1800" dirty="0" smtClean="0">
                <a:solidFill>
                  <a:schemeClr val="tx1"/>
                </a:solidFill>
              </a:rPr>
              <a:t>baseline </a:t>
            </a:r>
            <a:r>
              <a:rPr lang="en-US" sz="1800" dirty="0">
                <a:solidFill>
                  <a:schemeClr val="tx1"/>
                </a:solidFill>
              </a:rPr>
              <a:t>data</a:t>
            </a:r>
          </a:p>
          <a:p>
            <a:pPr marL="342900" lvl="1" indent="-342900">
              <a:buFont typeface="Arial" pitchFamily="34" charset="0"/>
              <a:buChar char="•"/>
            </a:pPr>
            <a:r>
              <a:rPr lang="en-US" sz="1800" dirty="0">
                <a:solidFill>
                  <a:schemeClr val="tx1"/>
                </a:solidFill>
              </a:rPr>
              <a:t>Determine </a:t>
            </a:r>
            <a:r>
              <a:rPr lang="en-US" sz="1800" dirty="0" smtClean="0">
                <a:solidFill>
                  <a:schemeClr val="tx1"/>
                </a:solidFill>
              </a:rPr>
              <a:t>baseline process capability</a:t>
            </a:r>
            <a:endParaRPr lang="en-US" sz="1800" dirty="0">
              <a:solidFill>
                <a:schemeClr val="tx1"/>
              </a:solidFill>
            </a:endParaRPr>
          </a:p>
        </p:txBody>
      </p:sp>
      <p:sp>
        <p:nvSpPr>
          <p:cNvPr id="4" name="Content Placeholder 3"/>
          <p:cNvSpPr>
            <a:spLocks noGrp="1"/>
          </p:cNvSpPr>
          <p:nvPr>
            <p:ph sz="quarter" idx="17"/>
          </p:nvPr>
        </p:nvSpPr>
        <p:spPr>
          <a:xfrm>
            <a:off x="4572000" y="723581"/>
            <a:ext cx="3878264" cy="3222624"/>
          </a:xfrm>
        </p:spPr>
        <p:txBody>
          <a:bodyPr vert="horz" wrap="square" lIns="0" tIns="0" rIns="0" bIns="0" rtlCol="0">
            <a:noAutofit/>
          </a:bodyPr>
          <a:lstStyle/>
          <a:p>
            <a:r>
              <a:rPr lang="en-US" dirty="0"/>
              <a:t>Deliverables:</a:t>
            </a:r>
          </a:p>
          <a:p>
            <a:pPr marL="342900" lvl="1" indent="-342900">
              <a:buFont typeface="Arial" pitchFamily="34" charset="0"/>
              <a:buChar char="•"/>
            </a:pPr>
            <a:r>
              <a:rPr lang="en-US" sz="1800" dirty="0" smtClean="0">
                <a:solidFill>
                  <a:schemeClr val="tx1"/>
                </a:solidFill>
              </a:rPr>
              <a:t>Detailed Process Map</a:t>
            </a:r>
          </a:p>
          <a:p>
            <a:pPr marL="342900" lvl="1" indent="-342900">
              <a:buFont typeface="Arial" pitchFamily="34" charset="0"/>
              <a:buChar char="•"/>
            </a:pPr>
            <a:r>
              <a:rPr lang="en-US" sz="1800" dirty="0" smtClean="0">
                <a:solidFill>
                  <a:schemeClr val="tx1"/>
                </a:solidFill>
              </a:rPr>
              <a:t>Key metrics</a:t>
            </a:r>
          </a:p>
          <a:p>
            <a:pPr lvl="4"/>
            <a:r>
              <a:rPr lang="en-US" dirty="0" smtClean="0">
                <a:solidFill>
                  <a:schemeClr val="tx1"/>
                </a:solidFill>
              </a:rPr>
              <a:t>Input/Process/Output Metrics</a:t>
            </a:r>
          </a:p>
          <a:p>
            <a:pPr marL="342900" lvl="1" indent="-342900">
              <a:buFont typeface="Arial" pitchFamily="34" charset="0"/>
              <a:buChar char="•"/>
            </a:pPr>
            <a:r>
              <a:rPr lang="en-US" sz="1800" dirty="0" smtClean="0">
                <a:solidFill>
                  <a:schemeClr val="tx1"/>
                </a:solidFill>
              </a:rPr>
              <a:t>Operational definitions</a:t>
            </a:r>
          </a:p>
          <a:p>
            <a:pPr marL="342900" lvl="1" indent="-342900">
              <a:buFont typeface="Arial" pitchFamily="34" charset="0"/>
              <a:buChar char="•"/>
            </a:pPr>
            <a:r>
              <a:rPr lang="en-US" sz="1800" dirty="0" smtClean="0">
                <a:solidFill>
                  <a:schemeClr val="tx1"/>
                </a:solidFill>
              </a:rPr>
              <a:t>Data collection plan</a:t>
            </a:r>
          </a:p>
          <a:p>
            <a:pPr marL="342900" lvl="1" indent="-342900">
              <a:buFont typeface="Arial" pitchFamily="34" charset="0"/>
              <a:buChar char="•"/>
            </a:pPr>
            <a:r>
              <a:rPr lang="en-US" sz="1800" dirty="0" smtClean="0">
                <a:solidFill>
                  <a:schemeClr val="tx1"/>
                </a:solidFill>
              </a:rPr>
              <a:t>Measurement </a:t>
            </a:r>
            <a:r>
              <a:rPr lang="en-US" sz="1800" dirty="0">
                <a:solidFill>
                  <a:schemeClr val="tx1"/>
                </a:solidFill>
              </a:rPr>
              <a:t>System </a:t>
            </a:r>
            <a:r>
              <a:rPr lang="en-US" sz="1800" dirty="0" smtClean="0">
                <a:solidFill>
                  <a:schemeClr val="tx1"/>
                </a:solidFill>
              </a:rPr>
              <a:t>Analysis</a:t>
            </a:r>
          </a:p>
          <a:p>
            <a:pPr marL="342900" lvl="1" indent="-342900">
              <a:buFont typeface="Arial" pitchFamily="34" charset="0"/>
              <a:buChar char="•"/>
            </a:pPr>
            <a:r>
              <a:rPr lang="en-US" sz="1800" dirty="0" smtClean="0">
                <a:solidFill>
                  <a:schemeClr val="tx1"/>
                </a:solidFill>
              </a:rPr>
              <a:t>Baseline data display</a:t>
            </a:r>
            <a:endParaRPr lang="en-US" sz="1800" dirty="0">
              <a:solidFill>
                <a:schemeClr val="tx1"/>
              </a:solidFill>
            </a:endParaRPr>
          </a:p>
          <a:p>
            <a:pPr lvl="4"/>
            <a:r>
              <a:rPr lang="en-US" dirty="0">
                <a:solidFill>
                  <a:schemeClr val="tx1"/>
                </a:solidFill>
              </a:rPr>
              <a:t>Histograms</a:t>
            </a:r>
          </a:p>
          <a:p>
            <a:pPr lvl="4"/>
            <a:r>
              <a:rPr lang="en-US" dirty="0">
                <a:solidFill>
                  <a:schemeClr val="tx1"/>
                </a:solidFill>
              </a:rPr>
              <a:t>Run </a:t>
            </a:r>
            <a:r>
              <a:rPr lang="en-US" dirty="0" smtClean="0">
                <a:solidFill>
                  <a:schemeClr val="tx1"/>
                </a:solidFill>
              </a:rPr>
              <a:t>charts</a:t>
            </a:r>
            <a:endParaRPr lang="en-US" dirty="0">
              <a:solidFill>
                <a:schemeClr val="tx1"/>
              </a:solidFill>
            </a:endParaRPr>
          </a:p>
          <a:p>
            <a:pPr lvl="4"/>
            <a:r>
              <a:rPr lang="en-US" dirty="0">
                <a:solidFill>
                  <a:schemeClr val="tx1"/>
                </a:solidFill>
              </a:rPr>
              <a:t>Control </a:t>
            </a:r>
            <a:r>
              <a:rPr lang="en-US" dirty="0" smtClean="0">
                <a:solidFill>
                  <a:schemeClr val="tx1"/>
                </a:solidFill>
              </a:rPr>
              <a:t>charts</a:t>
            </a:r>
            <a:endParaRPr lang="en-US" dirty="0">
              <a:solidFill>
                <a:schemeClr val="tx1"/>
              </a:solidFill>
            </a:endParaRPr>
          </a:p>
          <a:p>
            <a:pPr lvl="4"/>
            <a:r>
              <a:rPr lang="en-US" dirty="0">
                <a:solidFill>
                  <a:schemeClr val="tx1"/>
                </a:solidFill>
              </a:rPr>
              <a:t>Pareto </a:t>
            </a:r>
            <a:r>
              <a:rPr lang="en-US" dirty="0" smtClean="0">
                <a:solidFill>
                  <a:schemeClr val="tx1"/>
                </a:solidFill>
              </a:rPr>
              <a:t>charts</a:t>
            </a:r>
          </a:p>
          <a:p>
            <a:pPr marL="342900" lvl="1" indent="-342900">
              <a:buFont typeface="Arial" pitchFamily="34" charset="0"/>
              <a:buChar char="•"/>
            </a:pPr>
            <a:r>
              <a:rPr lang="en-US" sz="1800" dirty="0" smtClean="0">
                <a:solidFill>
                  <a:schemeClr val="tx1"/>
                </a:solidFill>
              </a:rPr>
              <a:t>Capability analysis</a:t>
            </a:r>
            <a:endParaRPr lang="en-US" sz="1800"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10545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Measure: Capability </a:t>
            </a:r>
            <a:r>
              <a:rPr lang="en-US" dirty="0">
                <a:solidFill>
                  <a:schemeClr val="tx1"/>
                </a:solidFill>
              </a:rPr>
              <a:t>A</a:t>
            </a:r>
            <a:r>
              <a:rPr lang="en-US" dirty="0" smtClean="0">
                <a:solidFill>
                  <a:schemeClr val="tx1"/>
                </a:solidFill>
              </a:rPr>
              <a:t>nalysis</a:t>
            </a:r>
            <a:endParaRPr lang="en-US" dirty="0">
              <a:solidFill>
                <a:schemeClr val="tx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174" y="809509"/>
            <a:ext cx="7284527" cy="364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2967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Measure: Pareto Chart</a:t>
            </a:r>
            <a:endParaRPr lang="en-US" dirty="0">
              <a:solidFill>
                <a:schemeClr val="tx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006" y="851419"/>
            <a:ext cx="7729252" cy="2990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07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Measure: </a:t>
            </a:r>
            <a:r>
              <a:rPr lang="en-US" dirty="0">
                <a:solidFill>
                  <a:schemeClr val="tx1"/>
                </a:solidFill>
              </a:rPr>
              <a:t>S</a:t>
            </a:r>
            <a:r>
              <a:rPr lang="en-US" dirty="0" smtClean="0">
                <a:solidFill>
                  <a:schemeClr val="tx1"/>
                </a:solidFill>
              </a:rPr>
              <a:t>catter </a:t>
            </a:r>
            <a:r>
              <a:rPr lang="en-US" dirty="0">
                <a:solidFill>
                  <a:schemeClr val="tx1"/>
                </a:solidFill>
              </a:rPr>
              <a:t>P</a:t>
            </a:r>
            <a:r>
              <a:rPr lang="en-US" dirty="0" smtClean="0">
                <a:solidFill>
                  <a:schemeClr val="tx1"/>
                </a:solidFill>
              </a:rPr>
              <a:t>lot</a:t>
            </a:r>
            <a:endParaRPr lang="en-US" dirty="0">
              <a:solidFill>
                <a:schemeClr val="tx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73" y="812801"/>
            <a:ext cx="8498644" cy="311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125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Measure: Histogram</a:t>
            </a:r>
            <a:endParaRPr lang="en-US" dirty="0">
              <a:solidFill>
                <a:schemeClr val="tx1"/>
              </a:solidFill>
            </a:endParaRP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333" y="915355"/>
            <a:ext cx="7244053" cy="27168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049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Measure: Test for Normality</a:t>
            </a:r>
            <a:endParaRPr lang="en-US" dirty="0">
              <a:solidFill>
                <a:schemeClr val="tx1"/>
              </a:solidFill>
            </a:endParaRPr>
          </a:p>
        </p:txBody>
      </p:sp>
      <p:pic>
        <p:nvPicPr>
          <p:cNvPr id="4098" name="Picture 2" descr="data normality test example from the QI Macr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74" y="1040209"/>
            <a:ext cx="8134802" cy="281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14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23385" y="215504"/>
            <a:ext cx="8380348" cy="322659"/>
          </a:xfrm>
          <a:prstGeom prst="rect">
            <a:avLst/>
          </a:prstGeom>
        </p:spPr>
        <p:txBody>
          <a:bodyPr/>
          <a:lstStyle>
            <a:lvl1pPr algn="l" defTabSz="912813" rtl="0" eaLnBrk="0" fontAlgn="base" hangingPunct="0">
              <a:spcBef>
                <a:spcPct val="0"/>
              </a:spcBef>
              <a:spcAft>
                <a:spcPct val="0"/>
              </a:spcAft>
              <a:defRPr lang="en-US" sz="2400" b="1" kern="1200" cap="all" dirty="0">
                <a:solidFill>
                  <a:schemeClr val="tx2"/>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tx2"/>
                </a:solidFill>
                <a:latin typeface="Arial" charset="0"/>
                <a:cs typeface="Arial" charset="0"/>
              </a:defRPr>
            </a:lvl2pPr>
            <a:lvl3pPr algn="l" defTabSz="912813" rtl="0" eaLnBrk="0" fontAlgn="base" hangingPunct="0">
              <a:spcBef>
                <a:spcPct val="0"/>
              </a:spcBef>
              <a:spcAft>
                <a:spcPct val="0"/>
              </a:spcAft>
              <a:defRPr sz="2400" b="1">
                <a:solidFill>
                  <a:schemeClr val="tx2"/>
                </a:solidFill>
                <a:latin typeface="Arial" charset="0"/>
                <a:cs typeface="Arial" charset="0"/>
              </a:defRPr>
            </a:lvl3pPr>
            <a:lvl4pPr algn="l" defTabSz="912813" rtl="0" eaLnBrk="0" fontAlgn="base" hangingPunct="0">
              <a:spcBef>
                <a:spcPct val="0"/>
              </a:spcBef>
              <a:spcAft>
                <a:spcPct val="0"/>
              </a:spcAft>
              <a:defRPr sz="2400" b="1">
                <a:solidFill>
                  <a:schemeClr val="tx2"/>
                </a:solidFill>
                <a:latin typeface="Arial" charset="0"/>
                <a:cs typeface="Arial" charset="0"/>
              </a:defRPr>
            </a:lvl4pPr>
            <a:lvl5pPr algn="l" defTabSz="912813" rtl="0" eaLnBrk="0" fontAlgn="base" hangingPunct="0">
              <a:spcBef>
                <a:spcPct val="0"/>
              </a:spcBef>
              <a:spcAft>
                <a:spcPct val="0"/>
              </a:spcAft>
              <a:defRPr sz="2400" b="1">
                <a:solidFill>
                  <a:schemeClr val="tx2"/>
                </a:solidFill>
                <a:latin typeface="Arial" charset="0"/>
                <a:cs typeface="Arial" charset="0"/>
              </a:defRPr>
            </a:lvl5pPr>
            <a:lvl6pPr marL="457200" algn="l" defTabSz="912813" rtl="0" fontAlgn="base">
              <a:spcBef>
                <a:spcPct val="0"/>
              </a:spcBef>
              <a:spcAft>
                <a:spcPct val="0"/>
              </a:spcAft>
              <a:defRPr sz="2400" b="1">
                <a:solidFill>
                  <a:schemeClr val="tx2"/>
                </a:solidFill>
                <a:latin typeface="Arial" charset="0"/>
                <a:cs typeface="Arial" charset="0"/>
              </a:defRPr>
            </a:lvl6pPr>
            <a:lvl7pPr marL="914400" algn="l" defTabSz="912813" rtl="0" fontAlgn="base">
              <a:spcBef>
                <a:spcPct val="0"/>
              </a:spcBef>
              <a:spcAft>
                <a:spcPct val="0"/>
              </a:spcAft>
              <a:defRPr sz="2400" b="1">
                <a:solidFill>
                  <a:schemeClr val="tx2"/>
                </a:solidFill>
                <a:latin typeface="Arial" charset="0"/>
                <a:cs typeface="Arial" charset="0"/>
              </a:defRPr>
            </a:lvl7pPr>
            <a:lvl8pPr marL="1371600" algn="l" defTabSz="912813" rtl="0" fontAlgn="base">
              <a:spcBef>
                <a:spcPct val="0"/>
              </a:spcBef>
              <a:spcAft>
                <a:spcPct val="0"/>
              </a:spcAft>
              <a:defRPr sz="2400" b="1">
                <a:solidFill>
                  <a:schemeClr val="tx2"/>
                </a:solidFill>
                <a:latin typeface="Arial" charset="0"/>
                <a:cs typeface="Arial" charset="0"/>
              </a:defRPr>
            </a:lvl8pPr>
            <a:lvl9pPr marL="1828800" algn="l" defTabSz="912813" rtl="0" fontAlgn="base">
              <a:spcBef>
                <a:spcPct val="0"/>
              </a:spcBef>
              <a:spcAft>
                <a:spcPct val="0"/>
              </a:spcAft>
              <a:defRPr sz="2400" b="1">
                <a:solidFill>
                  <a:schemeClr val="tx2"/>
                </a:solidFill>
                <a:latin typeface="Arial" charset="0"/>
                <a:cs typeface="Arial" charset="0"/>
              </a:defRPr>
            </a:lvl9pPr>
          </a:lstStyle>
          <a:p>
            <a:pPr defTabSz="914293" eaLnBrk="1" fontAlgn="auto" hangingPunct="1">
              <a:spcAft>
                <a:spcPts val="0"/>
              </a:spcAft>
              <a:defRPr/>
            </a:pPr>
            <a:r>
              <a:rPr lang="en-US" cap="none" dirty="0" smtClean="0">
                <a:solidFill>
                  <a:schemeClr val="tx1"/>
                </a:solidFill>
                <a:latin typeface="HP Simplified" panose="020B0604020204020204" pitchFamily="34" charset="0"/>
              </a:rPr>
              <a:t>Lean Six Sigma: Potential Tools For Each DMAIC Phase</a:t>
            </a:r>
            <a:endParaRPr lang="en-US" cap="none" dirty="0">
              <a:solidFill>
                <a:schemeClr val="tx1"/>
              </a:solidFill>
              <a:latin typeface="HP Simplified" panose="020B0604020204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73288497"/>
              </p:ext>
            </p:extLst>
          </p:nvPr>
        </p:nvGraphicFramePr>
        <p:xfrm>
          <a:off x="126054" y="812125"/>
          <a:ext cx="8903645" cy="3017520"/>
        </p:xfrm>
        <a:graphic>
          <a:graphicData uri="http://schemas.openxmlformats.org/drawingml/2006/table">
            <a:tbl>
              <a:tblPr firstRow="1" bandRow="1">
                <a:tableStyleId>{073A0DAA-6AF3-43AB-8588-CEC1D06C72B9}</a:tableStyleId>
              </a:tblPr>
              <a:tblGrid>
                <a:gridCol w="1780729">
                  <a:extLst>
                    <a:ext uri="{9D8B030D-6E8A-4147-A177-3AD203B41FA5}">
                      <a16:colId xmlns:a16="http://schemas.microsoft.com/office/drawing/2014/main" val="20000"/>
                    </a:ext>
                  </a:extLst>
                </a:gridCol>
                <a:gridCol w="1780729">
                  <a:extLst>
                    <a:ext uri="{9D8B030D-6E8A-4147-A177-3AD203B41FA5}">
                      <a16:colId xmlns:a16="http://schemas.microsoft.com/office/drawing/2014/main" val="20001"/>
                    </a:ext>
                  </a:extLst>
                </a:gridCol>
                <a:gridCol w="1780729">
                  <a:extLst>
                    <a:ext uri="{9D8B030D-6E8A-4147-A177-3AD203B41FA5}">
                      <a16:colId xmlns:a16="http://schemas.microsoft.com/office/drawing/2014/main" val="20002"/>
                    </a:ext>
                  </a:extLst>
                </a:gridCol>
                <a:gridCol w="1780729">
                  <a:extLst>
                    <a:ext uri="{9D8B030D-6E8A-4147-A177-3AD203B41FA5}">
                      <a16:colId xmlns:a16="http://schemas.microsoft.com/office/drawing/2014/main" val="20003"/>
                    </a:ext>
                  </a:extLst>
                </a:gridCol>
                <a:gridCol w="1780729">
                  <a:extLst>
                    <a:ext uri="{9D8B030D-6E8A-4147-A177-3AD203B41FA5}">
                      <a16:colId xmlns:a16="http://schemas.microsoft.com/office/drawing/2014/main" val="20004"/>
                    </a:ext>
                  </a:extLst>
                </a:gridCol>
              </a:tblGrid>
              <a:tr h="326930">
                <a:tc>
                  <a:txBody>
                    <a:bodyPr/>
                    <a:lstStyle/>
                    <a:p>
                      <a:r>
                        <a:rPr lang="en-US" dirty="0" smtClean="0"/>
                        <a:t>Define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r>
                        <a:rPr lang="en-US" dirty="0" smtClean="0"/>
                        <a:t>Measure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r>
                        <a:rPr lang="en-US" dirty="0" smtClean="0"/>
                        <a:t>Analyze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r>
                        <a:rPr lang="en-US" dirty="0" smtClean="0"/>
                        <a:t>Improve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tc>
                  <a:txBody>
                    <a:bodyPr/>
                    <a:lstStyle/>
                    <a:p>
                      <a:r>
                        <a:rPr lang="en-US" dirty="0" smtClean="0"/>
                        <a:t>Control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6D6"/>
                    </a:solidFill>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sz="1400" dirty="0" smtClean="0"/>
                        <a:t>Project Charter</a:t>
                      </a:r>
                    </a:p>
                    <a:p>
                      <a:pPr marL="285750" indent="-285750">
                        <a:buFont typeface="Arial" panose="020B0604020202020204" pitchFamily="34" charset="0"/>
                        <a:buChar char="•"/>
                      </a:pPr>
                      <a:r>
                        <a:rPr lang="en-US" sz="1400" dirty="0" smtClean="0"/>
                        <a:t>Stakeholder Analysis</a:t>
                      </a:r>
                    </a:p>
                    <a:p>
                      <a:pPr marL="285750" indent="-285750">
                        <a:buFont typeface="Arial" panose="020B0604020202020204" pitchFamily="34" charset="0"/>
                        <a:buChar char="•"/>
                      </a:pPr>
                      <a:r>
                        <a:rPr lang="en-US" sz="1400" dirty="0" smtClean="0"/>
                        <a:t>QFD</a:t>
                      </a:r>
                    </a:p>
                    <a:p>
                      <a:pPr marL="285750" indent="-285750">
                        <a:buFont typeface="Arial" panose="020B0604020202020204" pitchFamily="34" charset="0"/>
                        <a:buChar char="•"/>
                      </a:pPr>
                      <a:r>
                        <a:rPr lang="en-US" sz="1400" dirty="0" smtClean="0"/>
                        <a:t>Kano Model</a:t>
                      </a:r>
                    </a:p>
                    <a:p>
                      <a:pPr marL="285750" indent="-285750">
                        <a:buFont typeface="Arial" panose="020B0604020202020204" pitchFamily="34" charset="0"/>
                        <a:buChar char="•"/>
                      </a:pPr>
                      <a:r>
                        <a:rPr lang="en-US" sz="1400" dirty="0" smtClean="0"/>
                        <a:t>SIPOC</a:t>
                      </a:r>
                    </a:p>
                    <a:p>
                      <a:pPr marL="285750" indent="-285750">
                        <a:buFont typeface="Arial" panose="020B0604020202020204" pitchFamily="34" charset="0"/>
                        <a:buChar char="•"/>
                      </a:pPr>
                      <a:r>
                        <a:rPr lang="en-US" sz="1400" dirty="0" smtClean="0"/>
                        <a:t>Process Map</a:t>
                      </a:r>
                    </a:p>
                    <a:p>
                      <a:pPr marL="285750" indent="-285750">
                        <a:buFont typeface="Arial" panose="020B0604020202020204" pitchFamily="34" charset="0"/>
                        <a:buChar char="•"/>
                      </a:pPr>
                      <a:r>
                        <a:rPr lang="en-US" sz="1400" dirty="0" smtClean="0"/>
                        <a:t>Gantt</a:t>
                      </a:r>
                      <a:r>
                        <a:rPr lang="en-US" sz="1400" baseline="0" dirty="0" smtClean="0"/>
                        <a:t> Chart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dirty="0" smtClean="0"/>
                        <a:t>Process</a:t>
                      </a:r>
                      <a:r>
                        <a:rPr lang="en-US" sz="1400" baseline="0" dirty="0" smtClean="0"/>
                        <a:t> Capability Analysis</a:t>
                      </a:r>
                    </a:p>
                    <a:p>
                      <a:pPr marL="285750" indent="-285750">
                        <a:buFont typeface="Arial" panose="020B0604020202020204" pitchFamily="34" charset="0"/>
                        <a:buChar char="•"/>
                      </a:pPr>
                      <a:r>
                        <a:rPr lang="en-US" sz="1400" baseline="0" dirty="0" smtClean="0"/>
                        <a:t>Pareto Charts</a:t>
                      </a:r>
                    </a:p>
                    <a:p>
                      <a:pPr marL="285750" indent="-285750">
                        <a:buFont typeface="Arial" panose="020B0604020202020204" pitchFamily="34" charset="0"/>
                        <a:buChar char="•"/>
                      </a:pPr>
                      <a:r>
                        <a:rPr lang="en-US" sz="1400" baseline="0" dirty="0" smtClean="0"/>
                        <a:t>Histograms</a:t>
                      </a:r>
                    </a:p>
                    <a:p>
                      <a:pPr marL="285750" indent="-285750">
                        <a:buFont typeface="Arial" panose="020B0604020202020204" pitchFamily="34" charset="0"/>
                        <a:buChar char="•"/>
                      </a:pPr>
                      <a:r>
                        <a:rPr lang="en-US" sz="1400" baseline="0" dirty="0" smtClean="0"/>
                        <a:t>Scatter Plots</a:t>
                      </a:r>
                    </a:p>
                    <a:p>
                      <a:pPr marL="285750" indent="-285750">
                        <a:buFont typeface="Arial" panose="020B0604020202020204" pitchFamily="34" charset="0"/>
                        <a:buChar char="•"/>
                      </a:pPr>
                      <a:r>
                        <a:rPr lang="en-US" sz="1400" baseline="0" dirty="0" smtClean="0"/>
                        <a:t>Tests for Normality</a:t>
                      </a:r>
                    </a:p>
                    <a:p>
                      <a:pPr marL="285750" indent="-285750">
                        <a:buFont typeface="Arial" panose="020B0604020202020204" pitchFamily="34" charset="0"/>
                        <a:buChar char="•"/>
                      </a:pPr>
                      <a:r>
                        <a:rPr lang="en-US" sz="1400" baseline="0" dirty="0" smtClean="0"/>
                        <a:t>C&amp;E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dirty="0" smtClean="0"/>
                        <a:t>Cause</a:t>
                      </a:r>
                      <a:r>
                        <a:rPr lang="en-US" sz="1400" baseline="0" dirty="0" smtClean="0"/>
                        <a:t> &amp; Effect Matrix</a:t>
                      </a:r>
                    </a:p>
                    <a:p>
                      <a:pPr marL="285750" indent="-285750">
                        <a:buFont typeface="Arial" panose="020B0604020202020204" pitchFamily="34" charset="0"/>
                        <a:buChar char="•"/>
                      </a:pPr>
                      <a:r>
                        <a:rPr lang="en-US" sz="1400" baseline="0" dirty="0" smtClean="0"/>
                        <a:t>FMEA (Failure Modes Effects Analysis)</a:t>
                      </a:r>
                    </a:p>
                    <a:p>
                      <a:pPr marL="285750" indent="-285750">
                        <a:buFont typeface="Arial" panose="020B0604020202020204" pitchFamily="34" charset="0"/>
                        <a:buChar char="•"/>
                      </a:pPr>
                      <a:r>
                        <a:rPr lang="en-US" sz="1400" baseline="0" dirty="0" smtClean="0"/>
                        <a:t>Hypothesis Testing</a:t>
                      </a:r>
                    </a:p>
                    <a:p>
                      <a:pPr marL="285750" indent="-285750">
                        <a:buFont typeface="Arial" panose="020B0604020202020204" pitchFamily="34" charset="0"/>
                        <a:buChar char="•"/>
                      </a:pPr>
                      <a:r>
                        <a:rPr lang="en-US" sz="1400" baseline="0" dirty="0" smtClean="0"/>
                        <a:t>Regression Analysis</a:t>
                      </a:r>
                    </a:p>
                    <a:p>
                      <a:pPr marL="285750" indent="-285750">
                        <a:buFont typeface="Arial" panose="020B0604020202020204" pitchFamily="34" charset="0"/>
                        <a:buChar char="•"/>
                      </a:pPr>
                      <a:r>
                        <a:rPr lang="en-US" sz="1400" baseline="0" dirty="0" smtClean="0"/>
                        <a:t>The Five Whys</a:t>
                      </a:r>
                    </a:p>
                    <a:p>
                      <a:pPr marL="285750" indent="-285750">
                        <a:buFont typeface="Arial" panose="020B0604020202020204" pitchFamily="34" charset="0"/>
                        <a:buChar char="•"/>
                      </a:pPr>
                      <a:r>
                        <a:rPr lang="en-US" sz="1400" baseline="0" dirty="0" smtClean="0"/>
                        <a:t>Fishbone Analysis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dirty="0" smtClean="0"/>
                        <a:t>Force Field Analysis</a:t>
                      </a:r>
                    </a:p>
                    <a:p>
                      <a:pPr marL="285750" indent="-285750">
                        <a:buFont typeface="Arial" panose="020B0604020202020204" pitchFamily="34" charset="0"/>
                        <a:buChar char="•"/>
                      </a:pPr>
                      <a:r>
                        <a:rPr lang="en-US" sz="1400" dirty="0" smtClean="0"/>
                        <a:t>Brainstorming</a:t>
                      </a:r>
                    </a:p>
                    <a:p>
                      <a:pPr marL="285750" indent="-285750">
                        <a:buFont typeface="Arial" panose="020B0604020202020204" pitchFamily="34" charset="0"/>
                        <a:buChar char="•"/>
                      </a:pPr>
                      <a:r>
                        <a:rPr lang="en-US" sz="1400" dirty="0" smtClean="0"/>
                        <a:t>Affinity</a:t>
                      </a:r>
                      <a:r>
                        <a:rPr lang="en-US" sz="1400" baseline="0" dirty="0" smtClean="0"/>
                        <a:t> Diagram</a:t>
                      </a:r>
                    </a:p>
                    <a:p>
                      <a:pPr marL="285750" indent="-285750">
                        <a:buFont typeface="Arial" panose="020B0604020202020204" pitchFamily="34" charset="0"/>
                        <a:buChar char="•"/>
                      </a:pPr>
                      <a:r>
                        <a:rPr lang="en-US" sz="1400" baseline="0" dirty="0" smtClean="0"/>
                        <a:t>Solution Evaluation Matrix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400" dirty="0" smtClean="0"/>
                        <a:t>Control Charts</a:t>
                      </a:r>
                    </a:p>
                    <a:p>
                      <a:pPr marL="285750" indent="-285750">
                        <a:buFont typeface="Arial" panose="020B0604020202020204" pitchFamily="34" charset="0"/>
                        <a:buChar char="•"/>
                      </a:pPr>
                      <a:r>
                        <a:rPr lang="en-US" sz="1400" dirty="0" smtClean="0"/>
                        <a:t>Control Plans</a:t>
                      </a:r>
                    </a:p>
                    <a:p>
                      <a:pPr marL="285750" indent="-285750">
                        <a:buFont typeface="Arial" panose="020B0604020202020204" pitchFamily="34" charset="0"/>
                        <a:buChar char="•"/>
                      </a:pPr>
                      <a:r>
                        <a:rPr lang="en-US" sz="1400" dirty="0" smtClean="0"/>
                        <a:t>Best Practice</a:t>
                      </a:r>
                      <a:r>
                        <a:rPr lang="en-US" sz="1400" baseline="0" dirty="0" smtClean="0"/>
                        <a:t> Transfers</a:t>
                      </a:r>
                    </a:p>
                    <a:p>
                      <a:pPr marL="285750" indent="-285750">
                        <a:buFont typeface="Arial" panose="020B0604020202020204" pitchFamily="34" charset="0"/>
                        <a:buChar char="•"/>
                      </a:pPr>
                      <a:r>
                        <a:rPr lang="en-US" sz="1400" baseline="0" dirty="0" smtClean="0"/>
                        <a:t>Audit Check Sheets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629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228600" y="85725"/>
            <a:ext cx="8229600" cy="330994"/>
          </a:xfrm>
        </p:spPr>
        <p:txBody>
          <a:bodyPr/>
          <a:lstStyle/>
          <a:p>
            <a:pPr defTabSz="914293" eaLnBrk="1" fontAlgn="auto" hangingPunct="1">
              <a:spcAft>
                <a:spcPts val="0"/>
              </a:spcAft>
              <a:defRPr/>
            </a:pPr>
            <a:r>
              <a:rPr dirty="0" smtClean="0">
                <a:solidFill>
                  <a:schemeClr val="tx1"/>
                </a:solidFill>
              </a:rPr>
              <a:t>Measure:  Data Collection Plan </a:t>
            </a:r>
          </a:p>
        </p:txBody>
      </p:sp>
      <p:graphicFrame>
        <p:nvGraphicFramePr>
          <p:cNvPr id="12" name="Table 11"/>
          <p:cNvGraphicFramePr>
            <a:graphicFrameLocks noGrp="1"/>
          </p:cNvGraphicFramePr>
          <p:nvPr>
            <p:extLst>
              <p:ext uri="{D42A27DB-BD31-4B8C-83A1-F6EECF244321}">
                <p14:modId xmlns:p14="http://schemas.microsoft.com/office/powerpoint/2010/main" val="4065134068"/>
              </p:ext>
            </p:extLst>
          </p:nvPr>
        </p:nvGraphicFramePr>
        <p:xfrm>
          <a:off x="407988" y="759619"/>
          <a:ext cx="8223396" cy="3275143"/>
        </p:xfrm>
        <a:graphic>
          <a:graphicData uri="http://schemas.openxmlformats.org/drawingml/2006/table">
            <a:tbl>
              <a:tblPr/>
              <a:tblGrid>
                <a:gridCol w="1373017">
                  <a:extLst>
                    <a:ext uri="{9D8B030D-6E8A-4147-A177-3AD203B41FA5}">
                      <a16:colId xmlns:a16="http://schemas.microsoft.com/office/drawing/2014/main" val="20000"/>
                    </a:ext>
                  </a:extLst>
                </a:gridCol>
                <a:gridCol w="1373017">
                  <a:extLst>
                    <a:ext uri="{9D8B030D-6E8A-4147-A177-3AD203B41FA5}">
                      <a16:colId xmlns:a16="http://schemas.microsoft.com/office/drawing/2014/main" val="20001"/>
                    </a:ext>
                  </a:extLst>
                </a:gridCol>
                <a:gridCol w="1471093">
                  <a:extLst>
                    <a:ext uri="{9D8B030D-6E8A-4147-A177-3AD203B41FA5}">
                      <a16:colId xmlns:a16="http://schemas.microsoft.com/office/drawing/2014/main" val="20002"/>
                    </a:ext>
                  </a:extLst>
                </a:gridCol>
                <a:gridCol w="1274945">
                  <a:extLst>
                    <a:ext uri="{9D8B030D-6E8A-4147-A177-3AD203B41FA5}">
                      <a16:colId xmlns:a16="http://schemas.microsoft.com/office/drawing/2014/main" val="20003"/>
                    </a:ext>
                  </a:extLst>
                </a:gridCol>
                <a:gridCol w="1456379">
                  <a:extLst>
                    <a:ext uri="{9D8B030D-6E8A-4147-A177-3AD203B41FA5}">
                      <a16:colId xmlns:a16="http://schemas.microsoft.com/office/drawing/2014/main" val="20004"/>
                    </a:ext>
                  </a:extLst>
                </a:gridCol>
                <a:gridCol w="1274945">
                  <a:extLst>
                    <a:ext uri="{9D8B030D-6E8A-4147-A177-3AD203B41FA5}">
                      <a16:colId xmlns:a16="http://schemas.microsoft.com/office/drawing/2014/main" val="20005"/>
                    </a:ext>
                  </a:extLst>
                </a:gridCol>
              </a:tblGrid>
              <a:tr h="293911">
                <a:tc gridSpan="6">
                  <a:txBody>
                    <a:bodyPr/>
                    <a:lstStyle/>
                    <a:p>
                      <a:pPr algn="ctr" rtl="0" fontAlgn="t"/>
                      <a:r>
                        <a:rPr lang="en-US" sz="1200" b="1" i="0" u="none" strike="noStrike" dirty="0">
                          <a:solidFill>
                            <a:schemeClr val="bg1"/>
                          </a:solidFill>
                          <a:latin typeface="Arial"/>
                        </a:rPr>
                        <a:t>Data Collection Plan</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46952">
                <a:tc>
                  <a:txBody>
                    <a:bodyPr/>
                    <a:lstStyle/>
                    <a:p>
                      <a:pPr algn="ctr" rtl="0" fontAlgn="t"/>
                      <a:r>
                        <a:rPr lang="en-US" sz="1200" b="1" i="0" u="none" strike="noStrike" dirty="0">
                          <a:solidFill>
                            <a:srgbClr val="000000"/>
                          </a:solidFill>
                          <a:latin typeface="Arial"/>
                        </a:rPr>
                        <a:t>Measure</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t"/>
                      <a:r>
                        <a:rPr lang="en-US" sz="1200" b="1" i="0" u="none" strike="noStrike" dirty="0" smtClean="0">
                          <a:solidFill>
                            <a:srgbClr val="000000"/>
                          </a:solidFill>
                          <a:latin typeface="Arial"/>
                        </a:rPr>
                        <a:t>Operational Definition</a:t>
                      </a:r>
                      <a:endParaRPr lang="en-US" sz="1200" b="1" i="0" u="none" strike="noStrike" dirty="0">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t"/>
                      <a:r>
                        <a:rPr lang="en-US" sz="1200" b="1" i="0" u="none" strike="noStrike" dirty="0">
                          <a:solidFill>
                            <a:srgbClr val="000000"/>
                          </a:solidFill>
                          <a:latin typeface="Arial"/>
                        </a:rPr>
                        <a:t>How </a:t>
                      </a:r>
                      <a:r>
                        <a:rPr lang="en-US" sz="1200" b="1" i="0" u="none" strike="noStrike" dirty="0" smtClean="0">
                          <a:solidFill>
                            <a:srgbClr val="000000"/>
                          </a:solidFill>
                          <a:latin typeface="Arial"/>
                        </a:rPr>
                        <a:t>will Data be Collected?</a:t>
                      </a:r>
                      <a:endParaRPr lang="en-US" sz="1200" b="1" i="0" u="none" strike="noStrike" dirty="0">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t"/>
                      <a:r>
                        <a:rPr lang="en-US" sz="1200" b="1" i="0" u="none" strike="noStrike" dirty="0">
                          <a:solidFill>
                            <a:srgbClr val="000000"/>
                          </a:solidFill>
                          <a:latin typeface="Arial"/>
                        </a:rPr>
                        <a:t>Who </a:t>
                      </a:r>
                      <a:r>
                        <a:rPr lang="en-US" sz="1200" b="1" i="0" u="none" strike="noStrike" dirty="0" smtClean="0">
                          <a:solidFill>
                            <a:srgbClr val="000000"/>
                          </a:solidFill>
                          <a:latin typeface="Arial"/>
                        </a:rPr>
                        <a:t>will Collect </a:t>
                      </a:r>
                      <a:r>
                        <a:rPr lang="en-US" sz="1200" b="1" i="0" u="none" strike="noStrike" baseline="0" dirty="0" smtClean="0">
                          <a:solidFill>
                            <a:srgbClr val="000000"/>
                          </a:solidFill>
                          <a:latin typeface="Arial"/>
                        </a:rPr>
                        <a:t> the </a:t>
                      </a:r>
                      <a:r>
                        <a:rPr lang="en-US" sz="1200" b="1" i="0" u="none" strike="noStrike" dirty="0" smtClean="0">
                          <a:solidFill>
                            <a:srgbClr val="000000"/>
                          </a:solidFill>
                          <a:latin typeface="Arial"/>
                        </a:rPr>
                        <a:t> data?</a:t>
                      </a:r>
                      <a:endParaRPr lang="en-US" sz="1200" b="1" i="0" u="none" strike="noStrike" dirty="0">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t"/>
                      <a:r>
                        <a:rPr lang="en-US" sz="1200" b="1" i="0" u="none" strike="noStrike" dirty="0">
                          <a:solidFill>
                            <a:srgbClr val="000000"/>
                          </a:solidFill>
                          <a:latin typeface="Arial"/>
                        </a:rPr>
                        <a:t>When will Data be </a:t>
                      </a:r>
                      <a:r>
                        <a:rPr lang="en-US" sz="1200" b="1" i="0" u="none" strike="noStrike" dirty="0" smtClean="0">
                          <a:solidFill>
                            <a:srgbClr val="000000"/>
                          </a:solidFill>
                          <a:latin typeface="Arial"/>
                        </a:rPr>
                        <a:t>Collected? </a:t>
                      </a:r>
                      <a:r>
                        <a:rPr lang="en-US" sz="900" b="1" i="0" u="none" strike="noStrike" dirty="0" smtClean="0">
                          <a:solidFill>
                            <a:srgbClr val="000000"/>
                          </a:solidFill>
                          <a:latin typeface="Arial"/>
                        </a:rPr>
                        <a:t>(frequency and for how long)</a:t>
                      </a:r>
                      <a:endParaRPr lang="en-US" sz="900" b="1" i="0" u="none" strike="noStrike" dirty="0">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t"/>
                      <a:r>
                        <a:rPr lang="en-US" sz="1200" b="1" i="0" u="none" strike="noStrike" dirty="0" smtClean="0">
                          <a:solidFill>
                            <a:srgbClr val="000000"/>
                          </a:solidFill>
                          <a:latin typeface="Arial"/>
                        </a:rPr>
                        <a:t>How much</a:t>
                      </a:r>
                      <a:r>
                        <a:rPr lang="en-US" sz="1200" b="1" i="0" u="none" strike="noStrike" baseline="0" dirty="0" smtClean="0">
                          <a:solidFill>
                            <a:srgbClr val="000000"/>
                          </a:solidFill>
                          <a:latin typeface="Arial"/>
                        </a:rPr>
                        <a:t> will be collected?</a:t>
                      </a:r>
                      <a:endParaRPr lang="en-US" sz="1200" b="1" i="0" u="none" strike="noStrike" dirty="0">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466856">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6856">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66856">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66856">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66856">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dirty="0">
                        <a:solidFill>
                          <a:srgbClr val="000000"/>
                        </a:solidFill>
                        <a:latin typeface="Arial"/>
                      </a:endParaRP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Arial"/>
                        </a:rPr>
                        <a:t> </a:t>
                      </a:r>
                    </a:p>
                  </a:txBody>
                  <a:tcPr marL="9162" marR="9162" marT="687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45023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228600" y="85725"/>
            <a:ext cx="8229600" cy="330994"/>
          </a:xfrm>
        </p:spPr>
        <p:txBody>
          <a:bodyPr/>
          <a:lstStyle/>
          <a:p>
            <a:pPr defTabSz="914293" eaLnBrk="1" fontAlgn="auto" hangingPunct="1">
              <a:spcAft>
                <a:spcPts val="0"/>
              </a:spcAft>
              <a:defRPr/>
            </a:pPr>
            <a:r>
              <a:rPr dirty="0" smtClean="0">
                <a:solidFill>
                  <a:schemeClr val="tx1"/>
                </a:solidFill>
              </a:rPr>
              <a:t>Measure:  Gage R &amp; R</a:t>
            </a:r>
          </a:p>
        </p:txBody>
      </p:sp>
      <p:graphicFrame>
        <p:nvGraphicFramePr>
          <p:cNvPr id="4" name="Table 3"/>
          <p:cNvGraphicFramePr>
            <a:graphicFrameLocks noGrp="1"/>
          </p:cNvGraphicFramePr>
          <p:nvPr>
            <p:extLst>
              <p:ext uri="{D42A27DB-BD31-4B8C-83A1-F6EECF244321}">
                <p14:modId xmlns:p14="http://schemas.microsoft.com/office/powerpoint/2010/main" val="2386335333"/>
              </p:ext>
            </p:extLst>
          </p:nvPr>
        </p:nvGraphicFramePr>
        <p:xfrm>
          <a:off x="289932" y="543710"/>
          <a:ext cx="8253042" cy="4123084"/>
        </p:xfrm>
        <a:graphic>
          <a:graphicData uri="http://schemas.openxmlformats.org/drawingml/2006/table">
            <a:tbl>
              <a:tblPr>
                <a:tableStyleId>{073A0DAA-6AF3-43AB-8588-CEC1D06C72B9}</a:tableStyleId>
              </a:tblPr>
              <a:tblGrid>
                <a:gridCol w="334536">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384200">
                  <a:extLst>
                    <a:ext uri="{9D8B030D-6E8A-4147-A177-3AD203B41FA5}">
                      <a16:colId xmlns:a16="http://schemas.microsoft.com/office/drawing/2014/main" val="20002"/>
                    </a:ext>
                  </a:extLst>
                </a:gridCol>
                <a:gridCol w="229117">
                  <a:extLst>
                    <a:ext uri="{9D8B030D-6E8A-4147-A177-3AD203B41FA5}">
                      <a16:colId xmlns:a16="http://schemas.microsoft.com/office/drawing/2014/main" val="20003"/>
                    </a:ext>
                  </a:extLst>
                </a:gridCol>
                <a:gridCol w="327154">
                  <a:extLst>
                    <a:ext uri="{9D8B030D-6E8A-4147-A177-3AD203B41FA5}">
                      <a16:colId xmlns:a16="http://schemas.microsoft.com/office/drawing/2014/main" val="20004"/>
                    </a:ext>
                  </a:extLst>
                </a:gridCol>
                <a:gridCol w="141198">
                  <a:extLst>
                    <a:ext uri="{9D8B030D-6E8A-4147-A177-3AD203B41FA5}">
                      <a16:colId xmlns:a16="http://schemas.microsoft.com/office/drawing/2014/main" val="20005"/>
                    </a:ext>
                  </a:extLst>
                </a:gridCol>
                <a:gridCol w="236894">
                  <a:extLst>
                    <a:ext uri="{9D8B030D-6E8A-4147-A177-3AD203B41FA5}">
                      <a16:colId xmlns:a16="http://schemas.microsoft.com/office/drawing/2014/main" val="20006"/>
                    </a:ext>
                  </a:extLst>
                </a:gridCol>
                <a:gridCol w="142247">
                  <a:extLst>
                    <a:ext uri="{9D8B030D-6E8A-4147-A177-3AD203B41FA5}">
                      <a16:colId xmlns:a16="http://schemas.microsoft.com/office/drawing/2014/main" val="20007"/>
                    </a:ext>
                  </a:extLst>
                </a:gridCol>
                <a:gridCol w="887725">
                  <a:extLst>
                    <a:ext uri="{9D8B030D-6E8A-4147-A177-3AD203B41FA5}">
                      <a16:colId xmlns:a16="http://schemas.microsoft.com/office/drawing/2014/main" val="20008"/>
                    </a:ext>
                  </a:extLst>
                </a:gridCol>
                <a:gridCol w="521505">
                  <a:extLst>
                    <a:ext uri="{9D8B030D-6E8A-4147-A177-3AD203B41FA5}">
                      <a16:colId xmlns:a16="http://schemas.microsoft.com/office/drawing/2014/main" val="20009"/>
                    </a:ext>
                  </a:extLst>
                </a:gridCol>
                <a:gridCol w="514985">
                  <a:extLst>
                    <a:ext uri="{9D8B030D-6E8A-4147-A177-3AD203B41FA5}">
                      <a16:colId xmlns:a16="http://schemas.microsoft.com/office/drawing/2014/main" val="20010"/>
                    </a:ext>
                  </a:extLst>
                </a:gridCol>
                <a:gridCol w="863590">
                  <a:extLst>
                    <a:ext uri="{9D8B030D-6E8A-4147-A177-3AD203B41FA5}">
                      <a16:colId xmlns:a16="http://schemas.microsoft.com/office/drawing/2014/main" val="20011"/>
                    </a:ext>
                  </a:extLst>
                </a:gridCol>
                <a:gridCol w="501805">
                  <a:extLst>
                    <a:ext uri="{9D8B030D-6E8A-4147-A177-3AD203B41FA5}">
                      <a16:colId xmlns:a16="http://schemas.microsoft.com/office/drawing/2014/main" val="20012"/>
                    </a:ext>
                  </a:extLst>
                </a:gridCol>
                <a:gridCol w="401203">
                  <a:extLst>
                    <a:ext uri="{9D8B030D-6E8A-4147-A177-3AD203B41FA5}">
                      <a16:colId xmlns:a16="http://schemas.microsoft.com/office/drawing/2014/main" val="20013"/>
                    </a:ext>
                  </a:extLst>
                </a:gridCol>
                <a:gridCol w="992369">
                  <a:extLst>
                    <a:ext uri="{9D8B030D-6E8A-4147-A177-3AD203B41FA5}">
                      <a16:colId xmlns:a16="http://schemas.microsoft.com/office/drawing/2014/main" val="20014"/>
                    </a:ext>
                  </a:extLst>
                </a:gridCol>
                <a:gridCol w="34925">
                  <a:extLst>
                    <a:ext uri="{9D8B030D-6E8A-4147-A177-3AD203B41FA5}">
                      <a16:colId xmlns:a16="http://schemas.microsoft.com/office/drawing/2014/main" val="20015"/>
                    </a:ext>
                  </a:extLst>
                </a:gridCol>
                <a:gridCol w="825189">
                  <a:extLst>
                    <a:ext uri="{9D8B030D-6E8A-4147-A177-3AD203B41FA5}">
                      <a16:colId xmlns:a16="http://schemas.microsoft.com/office/drawing/2014/main" val="20016"/>
                    </a:ext>
                  </a:extLst>
                </a:gridCol>
              </a:tblGrid>
              <a:tr h="198104">
                <a:tc rowSpan="2">
                  <a:txBody>
                    <a:bodyPr/>
                    <a:lstStyle/>
                    <a:p>
                      <a:pPr algn="ctr" fontAlgn="ctr"/>
                      <a:r>
                        <a:rPr lang="en-US" sz="700" u="none" strike="noStrike" dirty="0">
                          <a:effectLst/>
                          <a:latin typeface="+mn-lt"/>
                        </a:rPr>
                        <a:t>Sl.</a:t>
                      </a:r>
                      <a:br>
                        <a:rPr lang="en-US" sz="700" u="none" strike="noStrike" dirty="0">
                          <a:effectLst/>
                          <a:latin typeface="+mn-lt"/>
                        </a:rPr>
                      </a:br>
                      <a:r>
                        <a:rPr lang="en-US" sz="700" u="none" strike="noStrike" dirty="0">
                          <a:effectLst/>
                          <a:latin typeface="+mn-lt"/>
                        </a:rPr>
                        <a:t>No</a:t>
                      </a:r>
                      <a:endParaRPr lang="en-US" sz="700" b="0" i="0" u="none" strike="noStrike" dirty="0">
                        <a:effectLst/>
                        <a:latin typeface="+mn-lt"/>
                      </a:endParaRPr>
                    </a:p>
                  </a:txBody>
                  <a:tcPr marL="4192" marR="4192" marT="3144" marB="0" anchor="ctr">
                    <a:solidFill>
                      <a:schemeClr val="bg2">
                        <a:lumMod val="40000"/>
                        <a:lumOff val="60000"/>
                      </a:schemeClr>
                    </a:solidFill>
                  </a:tcPr>
                </a:tc>
                <a:tc rowSpan="2">
                  <a:txBody>
                    <a:bodyPr/>
                    <a:lstStyle/>
                    <a:p>
                      <a:pPr algn="ctr" fontAlgn="ctr"/>
                      <a:r>
                        <a:rPr lang="en-US" sz="700" u="none" strike="noStrike" dirty="0" smtClean="0">
                          <a:effectLst/>
                          <a:latin typeface="+mn-lt"/>
                        </a:rPr>
                        <a:t>Transactions</a:t>
                      </a:r>
                      <a:endParaRPr lang="en-US" sz="700" b="0" i="0" u="none" strike="noStrike" dirty="0">
                        <a:effectLst/>
                        <a:latin typeface="+mn-lt"/>
                      </a:endParaRPr>
                    </a:p>
                  </a:txBody>
                  <a:tcPr marL="4192" marR="4192" marT="3144" marB="0" anchor="ctr">
                    <a:solidFill>
                      <a:schemeClr val="bg2">
                        <a:lumMod val="40000"/>
                        <a:lumOff val="60000"/>
                      </a:schemeClr>
                    </a:solidFill>
                  </a:tcPr>
                </a:tc>
                <a:tc gridSpan="2">
                  <a:txBody>
                    <a:bodyPr/>
                    <a:lstStyle/>
                    <a:p>
                      <a:pPr algn="ctr" fontAlgn="ctr"/>
                      <a:r>
                        <a:rPr lang="en-US" sz="700" u="none" strike="noStrike" dirty="0">
                          <a:effectLst/>
                          <a:latin typeface="+mn-lt"/>
                        </a:rPr>
                        <a:t> </a:t>
                      </a:r>
                      <a:endParaRPr lang="en-US" sz="700" b="0" i="0" u="none" strike="noStrike" dirty="0">
                        <a:effectLst/>
                        <a:latin typeface="+mn-lt"/>
                      </a:endParaRPr>
                    </a:p>
                  </a:txBody>
                  <a:tcPr marL="4192" marR="4192" marT="3144" marB="0" anchor="ctr">
                    <a:solidFill>
                      <a:schemeClr val="bg2">
                        <a:lumMod val="40000"/>
                        <a:lumOff val="60000"/>
                      </a:schemeClr>
                    </a:solidFill>
                  </a:tcPr>
                </a:tc>
                <a:tc hMerge="1">
                  <a:txBody>
                    <a:bodyPr/>
                    <a:lstStyle/>
                    <a:p>
                      <a:pPr algn="ctr" fontAlgn="ctr"/>
                      <a:endParaRPr lang="en-US" sz="900" b="0" i="0" u="none" strike="noStrike">
                        <a:effectLst/>
                        <a:latin typeface="+mn-lt"/>
                      </a:endParaRPr>
                    </a:p>
                  </a:txBody>
                  <a:tcPr marL="4192" marR="4192" marT="4192" marB="0" anchor="ctr"/>
                </a:tc>
                <a:tc gridSpan="4">
                  <a:txBody>
                    <a:bodyPr/>
                    <a:lstStyle/>
                    <a:p>
                      <a:pPr algn="ctr" fontAlgn="ctr"/>
                      <a:r>
                        <a:rPr lang="en-US" sz="700" u="none" strike="noStrike" dirty="0" smtClean="0">
                          <a:effectLst/>
                          <a:latin typeface="+mn-lt"/>
                        </a:rPr>
                        <a:t>Employee</a:t>
                      </a:r>
                      <a:r>
                        <a:rPr lang="en-US" sz="700" u="none" strike="noStrike" baseline="0" dirty="0" smtClean="0">
                          <a:effectLst/>
                          <a:latin typeface="+mn-lt"/>
                        </a:rPr>
                        <a:t> A</a:t>
                      </a:r>
                      <a:endParaRPr lang="en-US" sz="700" b="0" i="0" u="none" strike="noStrike" dirty="0">
                        <a:effectLst/>
                        <a:latin typeface="+mn-lt"/>
                      </a:endParaRPr>
                    </a:p>
                  </a:txBody>
                  <a:tcPr marL="4192" marR="4192" marT="3144" marB="0" anchor="ctr">
                    <a:solidFill>
                      <a:schemeClr val="bg2">
                        <a:lumMod val="40000"/>
                        <a:lumOff val="60000"/>
                      </a:schemeClr>
                    </a:solidFill>
                  </a:tcPr>
                </a:tc>
                <a:tc hMerge="1">
                  <a:txBody>
                    <a:bodyPr/>
                    <a:lstStyle/>
                    <a:p>
                      <a:pPr algn="ctr" fontAlgn="ctr"/>
                      <a:endParaRPr lang="en-US" sz="900" b="0" i="0" u="none" strike="noStrike">
                        <a:effectLst/>
                        <a:latin typeface="+mn-lt"/>
                      </a:endParaRPr>
                    </a:p>
                  </a:txBody>
                  <a:tcPr marL="4192" marR="4192" marT="4192" marB="0" anchor="ctr"/>
                </a:tc>
                <a:tc hMerge="1">
                  <a:txBody>
                    <a:bodyPr/>
                    <a:lstStyle/>
                    <a:p>
                      <a:endParaRPr lang="en-US"/>
                    </a:p>
                  </a:txBody>
                  <a:tcPr/>
                </a:tc>
                <a:tc hMerge="1">
                  <a:txBody>
                    <a:bodyPr/>
                    <a:lstStyle/>
                    <a:p>
                      <a:endParaRPr lang="en-US"/>
                    </a:p>
                  </a:txBody>
                  <a:tcPr/>
                </a:tc>
                <a:tc rowSpan="2">
                  <a:txBody>
                    <a:bodyPr/>
                    <a:lstStyle/>
                    <a:p>
                      <a:pPr algn="ctr" fontAlgn="ctr"/>
                      <a:r>
                        <a:rPr lang="en-US" sz="700" u="none" strike="noStrike" dirty="0">
                          <a:effectLst/>
                          <a:latin typeface="+mn-lt"/>
                        </a:rPr>
                        <a:t>Match for Repeatability of </a:t>
                      </a:r>
                      <a:br>
                        <a:rPr lang="en-US" sz="700" u="none" strike="noStrike" dirty="0">
                          <a:effectLst/>
                          <a:latin typeface="+mn-lt"/>
                        </a:rPr>
                      </a:br>
                      <a:r>
                        <a:rPr lang="en-US" sz="700" u="none" strike="noStrike" dirty="0" smtClean="0">
                          <a:effectLst/>
                          <a:latin typeface="+mn-lt"/>
                        </a:rPr>
                        <a:t>Employee A</a:t>
                      </a:r>
                      <a:endParaRPr lang="en-US" sz="700" b="0" i="0" u="none" strike="noStrike" dirty="0">
                        <a:effectLst/>
                        <a:latin typeface="+mn-lt"/>
                      </a:endParaRPr>
                    </a:p>
                  </a:txBody>
                  <a:tcPr marL="4192" marR="4192" marT="3144" marB="0" anchor="ctr">
                    <a:solidFill>
                      <a:schemeClr val="bg2">
                        <a:lumMod val="40000"/>
                        <a:lumOff val="60000"/>
                      </a:schemeClr>
                    </a:solidFill>
                  </a:tcPr>
                </a:tc>
                <a:tc gridSpan="2">
                  <a:txBody>
                    <a:bodyPr/>
                    <a:lstStyle/>
                    <a:p>
                      <a:pPr algn="ctr" fontAlgn="ctr"/>
                      <a:r>
                        <a:rPr lang="en-US" sz="700" u="none" strike="noStrike" dirty="0" smtClean="0">
                          <a:effectLst/>
                          <a:latin typeface="+mn-lt"/>
                        </a:rPr>
                        <a:t>Employee</a:t>
                      </a:r>
                      <a:r>
                        <a:rPr lang="en-US" sz="700" u="none" strike="noStrike" baseline="0" dirty="0" smtClean="0">
                          <a:effectLst/>
                          <a:latin typeface="+mn-lt"/>
                        </a:rPr>
                        <a:t> B</a:t>
                      </a:r>
                      <a:endParaRPr lang="en-US" sz="700" b="0" i="0" u="none" strike="noStrike" dirty="0">
                        <a:effectLst/>
                        <a:latin typeface="+mn-lt"/>
                      </a:endParaRPr>
                    </a:p>
                  </a:txBody>
                  <a:tcPr marL="4192" marR="4192" marT="3144" marB="0" anchor="ctr">
                    <a:solidFill>
                      <a:schemeClr val="bg2">
                        <a:lumMod val="40000"/>
                        <a:lumOff val="60000"/>
                      </a:schemeClr>
                    </a:solidFill>
                  </a:tcPr>
                </a:tc>
                <a:tc hMerge="1">
                  <a:txBody>
                    <a:bodyPr/>
                    <a:lstStyle/>
                    <a:p>
                      <a:endParaRPr lang="en-US"/>
                    </a:p>
                  </a:txBody>
                  <a:tcPr/>
                </a:tc>
                <a:tc rowSpan="2">
                  <a:txBody>
                    <a:bodyPr/>
                    <a:lstStyle/>
                    <a:p>
                      <a:pPr algn="ctr" fontAlgn="ctr"/>
                      <a:r>
                        <a:rPr lang="en-US" sz="700" u="none" strike="noStrike" dirty="0">
                          <a:effectLst/>
                          <a:latin typeface="+mn-lt"/>
                        </a:rPr>
                        <a:t>Match for Repeatability of </a:t>
                      </a:r>
                      <a:br>
                        <a:rPr lang="en-US" sz="700" u="none" strike="noStrike" dirty="0">
                          <a:effectLst/>
                          <a:latin typeface="+mn-lt"/>
                        </a:rPr>
                      </a:br>
                      <a:r>
                        <a:rPr lang="en-US" sz="700" u="none" strike="noStrike" dirty="0" smtClean="0">
                          <a:effectLst/>
                          <a:latin typeface="+mn-lt"/>
                        </a:rPr>
                        <a:t>Employee</a:t>
                      </a:r>
                      <a:r>
                        <a:rPr lang="en-US" sz="700" u="none" strike="noStrike" baseline="0" dirty="0" smtClean="0">
                          <a:effectLst/>
                          <a:latin typeface="+mn-lt"/>
                        </a:rPr>
                        <a:t> B</a:t>
                      </a:r>
                      <a:endParaRPr lang="en-US" sz="700" b="0" i="0" u="none" strike="noStrike" dirty="0">
                        <a:effectLst/>
                        <a:latin typeface="+mn-lt"/>
                      </a:endParaRPr>
                    </a:p>
                  </a:txBody>
                  <a:tcPr marL="4192" marR="4192" marT="3144" marB="0" anchor="ctr">
                    <a:solidFill>
                      <a:schemeClr val="bg2">
                        <a:lumMod val="40000"/>
                        <a:lumOff val="60000"/>
                      </a:schemeClr>
                    </a:solidFill>
                  </a:tcPr>
                </a:tc>
                <a:tc gridSpan="2">
                  <a:txBody>
                    <a:bodyPr/>
                    <a:lstStyle/>
                    <a:p>
                      <a:pPr algn="ctr" fontAlgn="ctr"/>
                      <a:r>
                        <a:rPr lang="en-US" sz="700" u="none" strike="noStrike" dirty="0" smtClean="0">
                          <a:effectLst/>
                          <a:latin typeface="+mn-lt"/>
                        </a:rPr>
                        <a:t>Employee </a:t>
                      </a:r>
                      <a:r>
                        <a:rPr lang="en-US" sz="700" u="none" strike="noStrike" dirty="0">
                          <a:effectLst/>
                          <a:latin typeface="+mn-lt"/>
                        </a:rPr>
                        <a:t>3</a:t>
                      </a:r>
                      <a:endParaRPr lang="en-US" sz="700" b="0" i="0" u="none" strike="noStrike" dirty="0">
                        <a:effectLst/>
                        <a:latin typeface="+mn-lt"/>
                      </a:endParaRPr>
                    </a:p>
                  </a:txBody>
                  <a:tcPr marL="4192" marR="4192" marT="3144" marB="0" anchor="ctr">
                    <a:solidFill>
                      <a:schemeClr val="bg2">
                        <a:lumMod val="40000"/>
                        <a:lumOff val="60000"/>
                      </a:schemeClr>
                    </a:solidFill>
                  </a:tcPr>
                </a:tc>
                <a:tc hMerge="1">
                  <a:txBody>
                    <a:bodyPr/>
                    <a:lstStyle/>
                    <a:p>
                      <a:endParaRPr lang="en-US"/>
                    </a:p>
                  </a:txBody>
                  <a:tcPr/>
                </a:tc>
                <a:tc rowSpan="2">
                  <a:txBody>
                    <a:bodyPr/>
                    <a:lstStyle/>
                    <a:p>
                      <a:pPr algn="ctr" fontAlgn="ctr"/>
                      <a:r>
                        <a:rPr lang="en-US" sz="700" u="none" strike="noStrike" dirty="0">
                          <a:effectLst/>
                          <a:latin typeface="+mn-lt"/>
                        </a:rPr>
                        <a:t>Match for Repeatability of </a:t>
                      </a:r>
                      <a:br>
                        <a:rPr lang="en-US" sz="700" u="none" strike="noStrike" dirty="0">
                          <a:effectLst/>
                          <a:latin typeface="+mn-lt"/>
                        </a:rPr>
                      </a:br>
                      <a:r>
                        <a:rPr lang="en-US" sz="700" u="none" strike="noStrike" dirty="0" smtClean="0">
                          <a:effectLst/>
                          <a:latin typeface="+mn-lt"/>
                        </a:rPr>
                        <a:t>Employee</a:t>
                      </a:r>
                      <a:r>
                        <a:rPr lang="en-US" sz="700" u="none" strike="noStrike" baseline="0" dirty="0" smtClean="0">
                          <a:effectLst/>
                          <a:latin typeface="+mn-lt"/>
                        </a:rPr>
                        <a:t> C</a:t>
                      </a:r>
                      <a:endParaRPr lang="en-US" sz="700" b="0" i="0" u="none" strike="noStrike" dirty="0">
                        <a:effectLst/>
                        <a:latin typeface="+mn-lt"/>
                      </a:endParaRPr>
                    </a:p>
                  </a:txBody>
                  <a:tcPr marL="4192" marR="4192" marT="3144" marB="0" anchor="ctr">
                    <a:solidFill>
                      <a:schemeClr val="bg2">
                        <a:lumMod val="40000"/>
                        <a:lumOff val="60000"/>
                      </a:schemeClr>
                    </a:solidFill>
                  </a:tcPr>
                </a:tc>
                <a:tc>
                  <a:txBody>
                    <a:bodyPr/>
                    <a:lstStyle/>
                    <a:p>
                      <a:pPr algn="ctr" fontAlgn="ctr"/>
                      <a:endParaRPr lang="en-US" sz="600" b="0" i="0" u="none" strike="noStrike" dirty="0">
                        <a:effectLst/>
                        <a:latin typeface="+mn-lt"/>
                      </a:endParaRPr>
                    </a:p>
                  </a:txBody>
                  <a:tcPr marL="4192" marR="4192" marT="3144" marB="0" anchor="ctr">
                    <a:solidFill>
                      <a:schemeClr val="bg2">
                        <a:lumMod val="40000"/>
                        <a:lumOff val="60000"/>
                      </a:schemeClr>
                    </a:solidFill>
                  </a:tcPr>
                </a:tc>
                <a:tc rowSpan="2">
                  <a:txBody>
                    <a:bodyPr/>
                    <a:lstStyle/>
                    <a:p>
                      <a:pPr algn="ctr" fontAlgn="ctr"/>
                      <a:r>
                        <a:rPr lang="en-US" sz="700" u="none" strike="noStrike" dirty="0">
                          <a:effectLst/>
                          <a:latin typeface="+mn-lt"/>
                        </a:rPr>
                        <a:t>Match for Reproducibility</a:t>
                      </a:r>
                      <a:endParaRPr lang="en-US" sz="700" b="0" i="0" u="none" strike="noStrike" dirty="0">
                        <a:effectLst/>
                        <a:latin typeface="+mn-lt"/>
                      </a:endParaRPr>
                    </a:p>
                  </a:txBody>
                  <a:tcPr marL="4192" marR="4192" marT="3144" marB="0" anchor="ctr">
                    <a:solidFill>
                      <a:schemeClr val="bg2">
                        <a:lumMod val="40000"/>
                        <a:lumOff val="60000"/>
                      </a:schemeClr>
                    </a:solidFill>
                  </a:tcPr>
                </a:tc>
                <a:extLst>
                  <a:ext uri="{0D108BD9-81ED-4DB2-BD59-A6C34878D82A}">
                    <a16:rowId xmlns:a16="http://schemas.microsoft.com/office/drawing/2014/main" val="10000"/>
                  </a:ext>
                </a:extLst>
              </a:tr>
              <a:tr h="198104">
                <a:tc vMerge="1">
                  <a:txBody>
                    <a:bodyPr/>
                    <a:lstStyle/>
                    <a:p>
                      <a:endParaRPr lang="en-US"/>
                    </a:p>
                  </a:txBody>
                  <a:tcPr/>
                </a:tc>
                <a:tc vMerge="1">
                  <a:txBody>
                    <a:bodyPr/>
                    <a:lstStyle/>
                    <a:p>
                      <a:endParaRPr lang="en-US"/>
                    </a:p>
                  </a:txBody>
                  <a:tcPr/>
                </a:tc>
                <a:tc gridSpan="2">
                  <a:txBody>
                    <a:bodyPr/>
                    <a:lstStyle/>
                    <a:p>
                      <a:pPr algn="ctr" fontAlgn="ctr"/>
                      <a:r>
                        <a:rPr lang="en-US" sz="700" u="none" strike="noStrike">
                          <a:effectLst/>
                          <a:latin typeface="+mn-lt"/>
                        </a:rPr>
                        <a:t>True value</a:t>
                      </a:r>
                      <a:endParaRPr lang="en-US" sz="700" b="0" i="0" u="none" strike="noStrike">
                        <a:effectLst/>
                        <a:latin typeface="+mn-lt"/>
                      </a:endParaRPr>
                    </a:p>
                  </a:txBody>
                  <a:tcPr marL="4192" marR="4192" marT="3144" marB="0" anchor="ctr">
                    <a:solidFill>
                      <a:schemeClr val="bg2">
                        <a:lumMod val="40000"/>
                        <a:lumOff val="60000"/>
                      </a:schemeClr>
                    </a:solidFill>
                  </a:tcPr>
                </a:tc>
                <a:tc hMerge="1">
                  <a:txBody>
                    <a:bodyPr/>
                    <a:lstStyle/>
                    <a:p>
                      <a:pPr algn="ctr" fontAlgn="ctr"/>
                      <a:endParaRPr lang="en-US" sz="900" b="0" i="0" u="none" strike="noStrike">
                        <a:effectLst/>
                        <a:latin typeface="+mn-lt"/>
                      </a:endParaRPr>
                    </a:p>
                  </a:txBody>
                  <a:tcPr marL="4192" marR="4192" marT="4192" marB="0" anchor="ctr"/>
                </a:tc>
                <a:tc gridSpan="2">
                  <a:txBody>
                    <a:bodyPr/>
                    <a:lstStyle/>
                    <a:p>
                      <a:pPr algn="ctr" fontAlgn="ctr"/>
                      <a:r>
                        <a:rPr lang="en-US" sz="700" u="none" strike="noStrike">
                          <a:effectLst/>
                          <a:latin typeface="+mn-lt"/>
                        </a:rPr>
                        <a:t>Trial 1</a:t>
                      </a:r>
                      <a:endParaRPr lang="en-US" sz="700" b="0" i="0" u="none" strike="noStrike">
                        <a:effectLst/>
                        <a:latin typeface="+mn-lt"/>
                      </a:endParaRPr>
                    </a:p>
                  </a:txBody>
                  <a:tcPr marL="4192" marR="4192" marT="3144" marB="0" anchor="ctr">
                    <a:solidFill>
                      <a:schemeClr val="bg2">
                        <a:lumMod val="40000"/>
                        <a:lumOff val="60000"/>
                      </a:schemeClr>
                    </a:solidFill>
                  </a:tcPr>
                </a:tc>
                <a:tc hMerge="1">
                  <a:txBody>
                    <a:bodyPr/>
                    <a:lstStyle/>
                    <a:p>
                      <a:pPr algn="ctr" fontAlgn="ctr"/>
                      <a:endParaRPr lang="en-US" sz="900" b="0" i="0" u="none" strike="noStrike">
                        <a:effectLst/>
                        <a:latin typeface="+mn-lt"/>
                      </a:endParaRPr>
                    </a:p>
                  </a:txBody>
                  <a:tcPr marL="4192" marR="4192" marT="4192" marB="0" anchor="ctr"/>
                </a:tc>
                <a:tc gridSpan="2">
                  <a:txBody>
                    <a:bodyPr/>
                    <a:lstStyle/>
                    <a:p>
                      <a:pPr algn="ctr" fontAlgn="ctr"/>
                      <a:r>
                        <a:rPr lang="en-US" sz="700" u="none" strike="noStrike">
                          <a:effectLst/>
                          <a:latin typeface="+mn-lt"/>
                        </a:rPr>
                        <a:t>Trial 2</a:t>
                      </a:r>
                      <a:endParaRPr lang="en-US" sz="700" b="0" i="0" u="none" strike="noStrike">
                        <a:effectLst/>
                        <a:latin typeface="+mn-lt"/>
                      </a:endParaRPr>
                    </a:p>
                  </a:txBody>
                  <a:tcPr marL="4192" marR="4192" marT="3144" marB="0" anchor="ctr">
                    <a:solidFill>
                      <a:schemeClr val="bg2">
                        <a:lumMod val="40000"/>
                        <a:lumOff val="60000"/>
                      </a:schemeClr>
                    </a:solidFill>
                  </a:tcPr>
                </a:tc>
                <a:tc hMerge="1">
                  <a:txBody>
                    <a:bodyPr/>
                    <a:lstStyle/>
                    <a:p>
                      <a:pPr algn="ctr" fontAlgn="ctr"/>
                      <a:endParaRPr lang="en-US" sz="900" b="0" i="0" u="none" strike="noStrike">
                        <a:effectLst/>
                        <a:latin typeface="+mn-lt"/>
                      </a:endParaRPr>
                    </a:p>
                  </a:txBody>
                  <a:tcPr marL="4192" marR="4192" marT="4192" marB="0" anchor="ctr"/>
                </a:tc>
                <a:tc vMerge="1">
                  <a:txBody>
                    <a:bodyPr/>
                    <a:lstStyle/>
                    <a:p>
                      <a:endParaRPr lang="en-US"/>
                    </a:p>
                  </a:txBody>
                  <a:tcPr/>
                </a:tc>
                <a:tc>
                  <a:txBody>
                    <a:bodyPr/>
                    <a:lstStyle/>
                    <a:p>
                      <a:pPr algn="ctr" fontAlgn="ctr"/>
                      <a:r>
                        <a:rPr lang="en-US" sz="700" u="none" strike="noStrike" dirty="0">
                          <a:effectLst/>
                          <a:latin typeface="+mn-lt"/>
                        </a:rPr>
                        <a:t>Trial 1</a:t>
                      </a:r>
                      <a:endParaRPr lang="en-US" sz="700" b="0" i="0" u="none" strike="noStrike" dirty="0">
                        <a:effectLst/>
                        <a:latin typeface="+mn-lt"/>
                      </a:endParaRPr>
                    </a:p>
                  </a:txBody>
                  <a:tcPr marL="4192" marR="4192" marT="3144" marB="0" anchor="ctr">
                    <a:solidFill>
                      <a:schemeClr val="bg2">
                        <a:lumMod val="40000"/>
                        <a:lumOff val="60000"/>
                      </a:schemeClr>
                    </a:solidFill>
                  </a:tcPr>
                </a:tc>
                <a:tc>
                  <a:txBody>
                    <a:bodyPr/>
                    <a:lstStyle/>
                    <a:p>
                      <a:pPr algn="ctr" fontAlgn="ctr"/>
                      <a:r>
                        <a:rPr lang="en-US" sz="700" u="none" strike="noStrike">
                          <a:effectLst/>
                          <a:latin typeface="+mn-lt"/>
                        </a:rPr>
                        <a:t>Trial 2</a:t>
                      </a:r>
                      <a:endParaRPr lang="en-US" sz="700" b="0" i="0" u="none" strike="noStrike">
                        <a:effectLst/>
                        <a:latin typeface="+mn-lt"/>
                      </a:endParaRPr>
                    </a:p>
                  </a:txBody>
                  <a:tcPr marL="4192" marR="4192" marT="3144" marB="0" anchor="ctr">
                    <a:solidFill>
                      <a:schemeClr val="bg2">
                        <a:lumMod val="40000"/>
                        <a:lumOff val="60000"/>
                      </a:schemeClr>
                    </a:solidFill>
                  </a:tcPr>
                </a:tc>
                <a:tc vMerge="1">
                  <a:txBody>
                    <a:bodyPr/>
                    <a:lstStyle/>
                    <a:p>
                      <a:endParaRPr lang="en-US"/>
                    </a:p>
                  </a:txBody>
                  <a:tcPr/>
                </a:tc>
                <a:tc>
                  <a:txBody>
                    <a:bodyPr/>
                    <a:lstStyle/>
                    <a:p>
                      <a:pPr algn="ctr" fontAlgn="ctr"/>
                      <a:r>
                        <a:rPr lang="en-US" sz="700" u="none" strike="noStrike">
                          <a:effectLst/>
                          <a:latin typeface="+mn-lt"/>
                        </a:rPr>
                        <a:t>Trial 1</a:t>
                      </a:r>
                      <a:endParaRPr lang="en-US" sz="700" b="0" i="0" u="none" strike="noStrike">
                        <a:effectLst/>
                        <a:latin typeface="+mn-lt"/>
                      </a:endParaRPr>
                    </a:p>
                  </a:txBody>
                  <a:tcPr marL="4192" marR="4192" marT="3144" marB="0" anchor="ctr">
                    <a:solidFill>
                      <a:schemeClr val="bg2">
                        <a:lumMod val="40000"/>
                        <a:lumOff val="60000"/>
                      </a:schemeClr>
                    </a:solidFill>
                  </a:tcPr>
                </a:tc>
                <a:tc>
                  <a:txBody>
                    <a:bodyPr/>
                    <a:lstStyle/>
                    <a:p>
                      <a:pPr algn="ctr" fontAlgn="ctr"/>
                      <a:r>
                        <a:rPr lang="en-US" sz="700" u="none" strike="noStrike">
                          <a:effectLst/>
                          <a:latin typeface="+mn-lt"/>
                        </a:rPr>
                        <a:t>Trial 2</a:t>
                      </a:r>
                      <a:endParaRPr lang="en-US" sz="700" b="0" i="0" u="none" strike="noStrike">
                        <a:effectLst/>
                        <a:latin typeface="+mn-lt"/>
                      </a:endParaRPr>
                    </a:p>
                  </a:txBody>
                  <a:tcPr marL="4192" marR="4192" marT="3144" marB="0" anchor="ctr">
                    <a:solidFill>
                      <a:schemeClr val="bg2">
                        <a:lumMod val="40000"/>
                        <a:lumOff val="60000"/>
                      </a:schemeClr>
                    </a:solidFill>
                  </a:tcPr>
                </a:tc>
                <a:tc vMerge="1">
                  <a:txBody>
                    <a:bodyPr/>
                    <a:lstStyle/>
                    <a:p>
                      <a:endParaRPr lang="en-US"/>
                    </a:p>
                  </a:txBody>
                  <a:tcPr/>
                </a:tc>
                <a:tc>
                  <a:txBody>
                    <a:bodyPr/>
                    <a:lstStyle/>
                    <a:p>
                      <a:pPr algn="ctr" fontAlgn="ctr"/>
                      <a:endParaRPr lang="en-US" sz="600" b="0" i="0" u="none" strike="noStrike" dirty="0">
                        <a:effectLst/>
                        <a:latin typeface="+mn-lt"/>
                      </a:endParaRPr>
                    </a:p>
                  </a:txBody>
                  <a:tcPr marL="4192" marR="4192" marT="3144" marB="0" anchor="ctr">
                    <a:solidFill>
                      <a:schemeClr val="bg2">
                        <a:lumMod val="40000"/>
                        <a:lumOff val="60000"/>
                      </a:schemeClr>
                    </a:solidFill>
                  </a:tcPr>
                </a:tc>
                <a:tc vMerge="1">
                  <a:txBody>
                    <a:bodyPr/>
                    <a:lstStyle/>
                    <a:p>
                      <a:endParaRPr lang="en-US"/>
                    </a:p>
                  </a:txBody>
                  <a:tcPr/>
                </a:tc>
                <a:extLst>
                  <a:ext uri="{0D108BD9-81ED-4DB2-BD59-A6C34878D82A}">
                    <a16:rowId xmlns:a16="http://schemas.microsoft.com/office/drawing/2014/main" val="10001"/>
                  </a:ext>
                </a:extLst>
              </a:tr>
              <a:tr h="104266">
                <a:tc>
                  <a:txBody>
                    <a:bodyPr/>
                    <a:lstStyle/>
                    <a:p>
                      <a:pPr algn="ctr" fontAlgn="ctr"/>
                      <a:r>
                        <a:rPr lang="en-US" sz="600" u="none" strike="noStrike" dirty="0">
                          <a:effectLst/>
                          <a:latin typeface="+mn-lt"/>
                        </a:rPr>
                        <a:t>1</a:t>
                      </a:r>
                      <a:endParaRPr lang="en-US" sz="600" b="0" i="0" u="none" strike="noStrike" dirty="0">
                        <a:effectLst/>
                        <a:latin typeface="+mn-lt"/>
                      </a:endParaRPr>
                    </a:p>
                  </a:txBody>
                  <a:tcPr marL="4192" marR="4192" marT="3144" marB="0" anchor="ctr"/>
                </a:tc>
                <a:tc>
                  <a:txBody>
                    <a:bodyPr/>
                    <a:lstStyle/>
                    <a:p>
                      <a:pPr algn="ctr" fontAlgn="ctr"/>
                      <a:r>
                        <a:rPr lang="en-US" sz="600" u="none" strike="noStrike">
                          <a:effectLst/>
                          <a:latin typeface="+mn-lt"/>
                        </a:rPr>
                        <a:t>80630269588</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2"/>
                  </a:ext>
                </a:extLst>
              </a:tr>
              <a:tr h="104266">
                <a:tc>
                  <a:txBody>
                    <a:bodyPr/>
                    <a:lstStyle/>
                    <a:p>
                      <a:pPr algn="ctr" fontAlgn="ctr"/>
                      <a:r>
                        <a:rPr lang="en-US" sz="600" u="none" strike="noStrike">
                          <a:effectLst/>
                          <a:latin typeface="+mn-lt"/>
                        </a:rPr>
                        <a:t>2</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80630269591</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3"/>
                  </a:ext>
                </a:extLst>
              </a:tr>
              <a:tr h="104266">
                <a:tc>
                  <a:txBody>
                    <a:bodyPr/>
                    <a:lstStyle/>
                    <a:p>
                      <a:pPr algn="ctr" fontAlgn="ctr"/>
                      <a:r>
                        <a:rPr lang="en-US" sz="600" u="none" strike="noStrike">
                          <a:effectLst/>
                          <a:latin typeface="+mn-lt"/>
                        </a:rPr>
                        <a:t>3</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80630269596</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4"/>
                  </a:ext>
                </a:extLst>
              </a:tr>
              <a:tr h="104266">
                <a:tc>
                  <a:txBody>
                    <a:bodyPr/>
                    <a:lstStyle/>
                    <a:p>
                      <a:pPr algn="ctr" fontAlgn="ctr"/>
                      <a:r>
                        <a:rPr lang="en-US" sz="600" u="none" strike="noStrike">
                          <a:effectLst/>
                          <a:latin typeface="+mn-lt"/>
                        </a:rPr>
                        <a:t>4</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80630269640</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N</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0</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0</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5"/>
                  </a:ext>
                </a:extLst>
              </a:tr>
              <a:tr h="104266">
                <a:tc>
                  <a:txBody>
                    <a:bodyPr/>
                    <a:lstStyle/>
                    <a:p>
                      <a:pPr algn="ctr" fontAlgn="ctr"/>
                      <a:r>
                        <a:rPr lang="en-US" sz="600" u="none" strike="noStrike">
                          <a:effectLst/>
                          <a:latin typeface="+mn-lt"/>
                        </a:rPr>
                        <a:t>5</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80630269643</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6"/>
                  </a:ext>
                </a:extLst>
              </a:tr>
              <a:tr h="104266">
                <a:tc>
                  <a:txBody>
                    <a:bodyPr/>
                    <a:lstStyle/>
                    <a:p>
                      <a:pPr algn="ctr" fontAlgn="ctr"/>
                      <a:r>
                        <a:rPr lang="en-US" sz="600" u="none" strike="noStrike">
                          <a:effectLst/>
                          <a:latin typeface="+mn-lt"/>
                        </a:rPr>
                        <a:t>6</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80630269660</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7"/>
                  </a:ext>
                </a:extLst>
              </a:tr>
              <a:tr h="104266">
                <a:tc>
                  <a:txBody>
                    <a:bodyPr/>
                    <a:lstStyle/>
                    <a:p>
                      <a:pPr algn="ctr" fontAlgn="ctr"/>
                      <a:r>
                        <a:rPr lang="en-US" sz="600" u="none" strike="noStrike">
                          <a:effectLst/>
                          <a:latin typeface="+mn-lt"/>
                        </a:rPr>
                        <a:t>7</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80630289785</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8"/>
                  </a:ext>
                </a:extLst>
              </a:tr>
              <a:tr h="104266">
                <a:tc>
                  <a:txBody>
                    <a:bodyPr/>
                    <a:lstStyle/>
                    <a:p>
                      <a:pPr algn="ctr" fontAlgn="ctr"/>
                      <a:r>
                        <a:rPr lang="en-US" sz="600" u="none" strike="noStrike">
                          <a:effectLst/>
                          <a:latin typeface="+mn-lt"/>
                        </a:rPr>
                        <a:t>8</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80630289787</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09"/>
                  </a:ext>
                </a:extLst>
              </a:tr>
              <a:tr h="104266">
                <a:tc>
                  <a:txBody>
                    <a:bodyPr/>
                    <a:lstStyle/>
                    <a:p>
                      <a:pPr algn="ctr" fontAlgn="ctr"/>
                      <a:r>
                        <a:rPr lang="en-US" sz="600" u="none" strike="noStrike">
                          <a:effectLst/>
                          <a:latin typeface="+mn-lt"/>
                        </a:rPr>
                        <a:t>9</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80630289794</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0"/>
                  </a:ext>
                </a:extLst>
              </a:tr>
              <a:tr h="104266">
                <a:tc>
                  <a:txBody>
                    <a:bodyPr/>
                    <a:lstStyle/>
                    <a:p>
                      <a:pPr algn="ctr" fontAlgn="ctr"/>
                      <a:r>
                        <a:rPr lang="en-US" sz="600" u="none" strike="noStrike">
                          <a:effectLst/>
                          <a:latin typeface="+mn-lt"/>
                        </a:rPr>
                        <a:t>10</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80630417144</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dirty="0">
                          <a:effectLst/>
                          <a:latin typeface="+mn-lt"/>
                        </a:rPr>
                        <a:t>Y</a:t>
                      </a:r>
                      <a:endParaRPr lang="en-US" sz="600" b="0" i="0" u="none" strike="noStrike" dirty="0">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1"/>
                  </a:ext>
                </a:extLst>
              </a:tr>
              <a:tr h="104266">
                <a:tc>
                  <a:txBody>
                    <a:bodyPr/>
                    <a:lstStyle/>
                    <a:p>
                      <a:pPr algn="ctr" fontAlgn="ctr"/>
                      <a:r>
                        <a:rPr lang="en-US" sz="600" u="none" strike="noStrike">
                          <a:effectLst/>
                          <a:latin typeface="+mn-lt"/>
                        </a:rPr>
                        <a:t>11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80630417155</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2"/>
                  </a:ext>
                </a:extLst>
              </a:tr>
              <a:tr h="104266">
                <a:tc>
                  <a:txBody>
                    <a:bodyPr/>
                    <a:lstStyle/>
                    <a:p>
                      <a:pPr algn="ctr" fontAlgn="ctr"/>
                      <a:r>
                        <a:rPr lang="en-US" sz="600" u="none" strike="noStrike">
                          <a:effectLst/>
                          <a:latin typeface="+mn-lt"/>
                        </a:rPr>
                        <a:t>12</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80630417203</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N</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0</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0</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3"/>
                  </a:ext>
                </a:extLst>
              </a:tr>
              <a:tr h="104266">
                <a:tc>
                  <a:txBody>
                    <a:bodyPr/>
                    <a:lstStyle/>
                    <a:p>
                      <a:pPr algn="ctr" fontAlgn="ctr"/>
                      <a:r>
                        <a:rPr lang="en-US" sz="600" u="none" strike="noStrike">
                          <a:effectLst/>
                          <a:latin typeface="+mn-lt"/>
                        </a:rPr>
                        <a:t>13</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80630269563</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4"/>
                  </a:ext>
                </a:extLst>
              </a:tr>
              <a:tr h="104266">
                <a:tc>
                  <a:txBody>
                    <a:bodyPr/>
                    <a:lstStyle/>
                    <a:p>
                      <a:pPr algn="ctr" fontAlgn="ctr"/>
                      <a:r>
                        <a:rPr lang="en-US" sz="600" u="none" strike="noStrike">
                          <a:effectLst/>
                          <a:latin typeface="+mn-lt"/>
                        </a:rPr>
                        <a:t>14</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80630269580</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5"/>
                  </a:ext>
                </a:extLst>
              </a:tr>
              <a:tr h="104266">
                <a:tc>
                  <a:txBody>
                    <a:bodyPr/>
                    <a:lstStyle/>
                    <a:p>
                      <a:pPr algn="ctr" fontAlgn="ctr"/>
                      <a:r>
                        <a:rPr lang="en-US" sz="600" u="none" strike="noStrike">
                          <a:effectLst/>
                          <a:latin typeface="+mn-lt"/>
                        </a:rPr>
                        <a:t>15</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80630269586</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6"/>
                  </a:ext>
                </a:extLst>
              </a:tr>
              <a:tr h="104266">
                <a:tc>
                  <a:txBody>
                    <a:bodyPr/>
                    <a:lstStyle/>
                    <a:p>
                      <a:pPr algn="ctr" fontAlgn="ctr"/>
                      <a:r>
                        <a:rPr lang="en-US" sz="600" u="none" strike="noStrike">
                          <a:effectLst/>
                          <a:latin typeface="+mn-lt"/>
                        </a:rPr>
                        <a:t>16</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80630435761</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dirty="0">
                          <a:effectLst/>
                          <a:latin typeface="+mn-lt"/>
                        </a:rPr>
                        <a:t>1</a:t>
                      </a:r>
                      <a:endParaRPr lang="en-US" sz="600" b="0" i="0" u="none" strike="noStrike" dirty="0">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N</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N</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0</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7"/>
                  </a:ext>
                </a:extLst>
              </a:tr>
              <a:tr h="104266">
                <a:tc>
                  <a:txBody>
                    <a:bodyPr/>
                    <a:lstStyle/>
                    <a:p>
                      <a:pPr algn="ctr" fontAlgn="ctr"/>
                      <a:r>
                        <a:rPr lang="en-US" sz="600" u="none" strike="noStrike">
                          <a:effectLst/>
                          <a:latin typeface="+mn-lt"/>
                        </a:rPr>
                        <a:t>17</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80630435792</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8"/>
                  </a:ext>
                </a:extLst>
              </a:tr>
              <a:tr h="104266">
                <a:tc>
                  <a:txBody>
                    <a:bodyPr/>
                    <a:lstStyle/>
                    <a:p>
                      <a:pPr algn="ctr" fontAlgn="ctr"/>
                      <a:r>
                        <a:rPr lang="en-US" sz="600" u="none" strike="noStrike">
                          <a:effectLst/>
                          <a:latin typeface="+mn-lt"/>
                        </a:rPr>
                        <a:t>18</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80630435850</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19"/>
                  </a:ext>
                </a:extLst>
              </a:tr>
              <a:tr h="104266">
                <a:tc>
                  <a:txBody>
                    <a:bodyPr/>
                    <a:lstStyle/>
                    <a:p>
                      <a:pPr algn="ctr" fontAlgn="ctr"/>
                      <a:r>
                        <a:rPr lang="en-US" sz="600" u="none" strike="noStrike">
                          <a:effectLst/>
                          <a:latin typeface="+mn-lt"/>
                        </a:rPr>
                        <a:t>19</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80630297728</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0"/>
                  </a:ext>
                </a:extLst>
              </a:tr>
              <a:tr h="104266">
                <a:tc>
                  <a:txBody>
                    <a:bodyPr/>
                    <a:lstStyle/>
                    <a:p>
                      <a:pPr algn="ctr" fontAlgn="ctr"/>
                      <a:r>
                        <a:rPr lang="en-US" sz="600" u="none" strike="noStrike">
                          <a:effectLst/>
                          <a:latin typeface="+mn-lt"/>
                        </a:rPr>
                        <a:t>20</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80630297729</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dirty="0">
                          <a:effectLst/>
                          <a:latin typeface="+mn-lt"/>
                        </a:rPr>
                        <a:t>Y</a:t>
                      </a:r>
                      <a:endParaRPr lang="en-US" sz="600" b="0" i="0" u="none" strike="noStrike" dirty="0">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1"/>
                  </a:ext>
                </a:extLst>
              </a:tr>
              <a:tr h="104266">
                <a:tc>
                  <a:txBody>
                    <a:bodyPr/>
                    <a:lstStyle/>
                    <a:p>
                      <a:pPr algn="ctr" fontAlgn="ctr"/>
                      <a:r>
                        <a:rPr lang="en-US" sz="600" u="none" strike="noStrike">
                          <a:effectLst/>
                          <a:latin typeface="+mn-lt"/>
                        </a:rPr>
                        <a:t>21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80630297752</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dirty="0">
                          <a:effectLst/>
                          <a:latin typeface="+mn-lt"/>
                        </a:rPr>
                        <a:t>Y</a:t>
                      </a:r>
                      <a:endParaRPr lang="en-US" sz="600" b="0" i="0" u="none" strike="noStrike" dirty="0">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2"/>
                  </a:ext>
                </a:extLst>
              </a:tr>
              <a:tr h="104266">
                <a:tc>
                  <a:txBody>
                    <a:bodyPr/>
                    <a:lstStyle/>
                    <a:p>
                      <a:pPr algn="ctr" fontAlgn="ctr"/>
                      <a:r>
                        <a:rPr lang="en-US" sz="600" u="none" strike="noStrike">
                          <a:effectLst/>
                          <a:latin typeface="+mn-lt"/>
                        </a:rPr>
                        <a:t>22</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80630421271</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dirty="0">
                          <a:effectLst/>
                          <a:latin typeface="+mn-lt"/>
                        </a:rPr>
                        <a:t>Y</a:t>
                      </a:r>
                      <a:endParaRPr lang="en-US" sz="600" b="0" i="0" u="none" strike="noStrike" dirty="0">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3"/>
                  </a:ext>
                </a:extLst>
              </a:tr>
              <a:tr h="104266">
                <a:tc>
                  <a:txBody>
                    <a:bodyPr/>
                    <a:lstStyle/>
                    <a:p>
                      <a:pPr algn="ctr" fontAlgn="ctr"/>
                      <a:r>
                        <a:rPr lang="en-US" sz="600" u="none" strike="noStrike">
                          <a:effectLst/>
                          <a:latin typeface="+mn-lt"/>
                        </a:rPr>
                        <a:t>23</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80630421281</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4"/>
                  </a:ext>
                </a:extLst>
              </a:tr>
              <a:tr h="104266">
                <a:tc>
                  <a:txBody>
                    <a:bodyPr/>
                    <a:lstStyle/>
                    <a:p>
                      <a:pPr algn="ctr" fontAlgn="ctr"/>
                      <a:r>
                        <a:rPr lang="en-US" sz="600" u="none" strike="noStrike">
                          <a:effectLst/>
                          <a:latin typeface="+mn-lt"/>
                        </a:rPr>
                        <a:t>24</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80630421294</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dirty="0">
                          <a:effectLst/>
                          <a:latin typeface="+mn-lt"/>
                        </a:rPr>
                        <a:t>1</a:t>
                      </a:r>
                      <a:endParaRPr lang="en-US" sz="600" b="0" i="0" u="none" strike="noStrike" dirty="0">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5"/>
                  </a:ext>
                </a:extLst>
              </a:tr>
              <a:tr h="104266">
                <a:tc>
                  <a:txBody>
                    <a:bodyPr/>
                    <a:lstStyle/>
                    <a:p>
                      <a:pPr algn="ctr" fontAlgn="ctr"/>
                      <a:r>
                        <a:rPr lang="en-US" sz="600" u="none" strike="noStrike">
                          <a:effectLst/>
                          <a:latin typeface="+mn-lt"/>
                        </a:rPr>
                        <a:t>25</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80630286600</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6"/>
                  </a:ext>
                </a:extLst>
              </a:tr>
              <a:tr h="104266">
                <a:tc>
                  <a:txBody>
                    <a:bodyPr/>
                    <a:lstStyle/>
                    <a:p>
                      <a:pPr algn="ctr" fontAlgn="ctr"/>
                      <a:r>
                        <a:rPr lang="en-US" sz="600" u="none" strike="noStrike">
                          <a:effectLst/>
                          <a:latin typeface="+mn-lt"/>
                        </a:rPr>
                        <a:t>26</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80630286610</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7"/>
                  </a:ext>
                </a:extLst>
              </a:tr>
              <a:tr h="104266">
                <a:tc>
                  <a:txBody>
                    <a:bodyPr/>
                    <a:lstStyle/>
                    <a:p>
                      <a:pPr algn="ctr" fontAlgn="ctr"/>
                      <a:r>
                        <a:rPr lang="en-US" sz="600" u="none" strike="noStrike">
                          <a:effectLst/>
                          <a:latin typeface="+mn-lt"/>
                        </a:rPr>
                        <a:t>27</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80630286639</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8"/>
                  </a:ext>
                </a:extLst>
              </a:tr>
              <a:tr h="104266">
                <a:tc>
                  <a:txBody>
                    <a:bodyPr/>
                    <a:lstStyle/>
                    <a:p>
                      <a:pPr algn="ctr" fontAlgn="ctr"/>
                      <a:r>
                        <a:rPr lang="en-US" sz="600" u="none" strike="noStrike">
                          <a:effectLst/>
                          <a:latin typeface="+mn-lt"/>
                        </a:rPr>
                        <a:t>28</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80630290656</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29"/>
                  </a:ext>
                </a:extLst>
              </a:tr>
              <a:tr h="104266">
                <a:tc>
                  <a:txBody>
                    <a:bodyPr/>
                    <a:lstStyle/>
                    <a:p>
                      <a:pPr algn="ctr" fontAlgn="ctr"/>
                      <a:r>
                        <a:rPr lang="en-US" sz="600" u="none" strike="noStrike">
                          <a:effectLst/>
                          <a:latin typeface="+mn-lt"/>
                        </a:rPr>
                        <a:t>29</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80630290659</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W/O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30"/>
                  </a:ext>
                </a:extLst>
              </a:tr>
              <a:tr h="104266">
                <a:tc>
                  <a:txBody>
                    <a:bodyPr/>
                    <a:lstStyle/>
                    <a:p>
                      <a:pPr algn="ctr" fontAlgn="ctr"/>
                      <a:r>
                        <a:rPr lang="en-US" sz="600" u="none" strike="noStrike">
                          <a:effectLst/>
                          <a:latin typeface="+mn-lt"/>
                        </a:rPr>
                        <a:t>30</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80630290690</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With error</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Y</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1</a:t>
                      </a:r>
                      <a:endParaRPr lang="en-US" sz="600" b="0" i="0" u="none" strike="noStrike">
                        <a:effectLst/>
                        <a:latin typeface="+mn-lt"/>
                      </a:endParaRPr>
                    </a:p>
                  </a:txBody>
                  <a:tcPr marL="4192" marR="4192" marT="3144" marB="0" anchor="ctr"/>
                </a:tc>
                <a:extLst>
                  <a:ext uri="{0D108BD9-81ED-4DB2-BD59-A6C34878D82A}">
                    <a16:rowId xmlns:a16="http://schemas.microsoft.com/office/drawing/2014/main" val="10031"/>
                  </a:ext>
                </a:extLst>
              </a:tr>
              <a:tr h="94584">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gridSpan="2">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gridSpan="2">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hMerge="1">
                  <a:txBody>
                    <a:bodyPr/>
                    <a:lstStyle/>
                    <a:p>
                      <a:pPr algn="ctr" fontAlgn="ctr"/>
                      <a:endParaRPr lang="en-US" sz="800" b="0" i="0" u="none" strike="noStrike">
                        <a:effectLst/>
                        <a:latin typeface="+mn-lt"/>
                      </a:endParaRPr>
                    </a:p>
                  </a:txBody>
                  <a:tcPr marL="4192" marR="4192" marT="4192" marB="0" anchor="ctr"/>
                </a:tc>
                <a:tc>
                  <a:txBody>
                    <a:bodyPr/>
                    <a:lstStyle/>
                    <a:p>
                      <a:pPr algn="ctr" fontAlgn="ctr"/>
                      <a:r>
                        <a:rPr lang="en-US" sz="600" u="none" strike="noStrike">
                          <a:effectLst/>
                          <a:latin typeface="+mn-lt"/>
                        </a:rPr>
                        <a:t>29</a:t>
                      </a:r>
                      <a:endParaRPr lang="en-US" sz="600" b="1" i="0" u="none" strike="noStrike">
                        <a:effectLst/>
                        <a:latin typeface="+mn-lt"/>
                      </a:endParaRPr>
                    </a:p>
                  </a:txBody>
                  <a:tcPr marL="4192" marR="4192" marT="3144" marB="0" anchor="ctr"/>
                </a:tc>
                <a:tc>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29</a:t>
                      </a:r>
                      <a:endParaRPr lang="en-US" sz="600" b="1" i="0" u="none" strike="noStrike">
                        <a:effectLst/>
                        <a:latin typeface="+mn-lt"/>
                      </a:endParaRPr>
                    </a:p>
                  </a:txBody>
                  <a:tcPr marL="4192" marR="4192" marT="3144" marB="0" anchor="ctr"/>
                </a:tc>
                <a:tc>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 </a:t>
                      </a:r>
                      <a:endParaRPr lang="en-US" sz="600" b="0" i="0" u="none" strike="noStrike">
                        <a:effectLst/>
                        <a:latin typeface="+mn-lt"/>
                      </a:endParaRPr>
                    </a:p>
                  </a:txBody>
                  <a:tcPr marL="4192" marR="4192" marT="3144" marB="0" anchor="ctr"/>
                </a:tc>
                <a:tc>
                  <a:txBody>
                    <a:bodyPr/>
                    <a:lstStyle/>
                    <a:p>
                      <a:pPr algn="ctr" fontAlgn="ctr"/>
                      <a:r>
                        <a:rPr lang="en-US" sz="600" u="none" strike="noStrike">
                          <a:effectLst/>
                          <a:latin typeface="+mn-lt"/>
                        </a:rPr>
                        <a:t>30</a:t>
                      </a:r>
                      <a:endParaRPr lang="en-US" sz="600" b="1" i="0" u="none" strike="noStrike">
                        <a:effectLst/>
                        <a:latin typeface="+mn-lt"/>
                      </a:endParaRPr>
                    </a:p>
                  </a:txBody>
                  <a:tcPr marL="4192" marR="4192" marT="3144" marB="0" anchor="ctr"/>
                </a:tc>
                <a:tc>
                  <a:txBody>
                    <a:bodyPr/>
                    <a:lstStyle/>
                    <a:p>
                      <a:pPr algn="ctr" fontAlgn="ctr"/>
                      <a:endParaRPr lang="en-US" sz="600" b="0" i="0" u="none" strike="noStrike">
                        <a:effectLst/>
                        <a:latin typeface="+mn-lt"/>
                      </a:endParaRPr>
                    </a:p>
                  </a:txBody>
                  <a:tcPr marL="4192" marR="4192" marT="3144" marB="0" anchor="ctr"/>
                </a:tc>
                <a:tc>
                  <a:txBody>
                    <a:bodyPr/>
                    <a:lstStyle/>
                    <a:p>
                      <a:pPr algn="ctr" fontAlgn="ctr"/>
                      <a:r>
                        <a:rPr lang="en-US" sz="600" u="none" strike="noStrike" dirty="0">
                          <a:effectLst/>
                          <a:latin typeface="+mn-lt"/>
                        </a:rPr>
                        <a:t>27</a:t>
                      </a:r>
                      <a:endParaRPr lang="en-US" sz="600" b="1" i="0" u="none" strike="noStrike" dirty="0">
                        <a:effectLst/>
                        <a:latin typeface="+mn-lt"/>
                      </a:endParaRPr>
                    </a:p>
                  </a:txBody>
                  <a:tcPr marL="4192" marR="4192" marT="3144" marB="0" anchor="ctr"/>
                </a:tc>
                <a:extLst>
                  <a:ext uri="{0D108BD9-81ED-4DB2-BD59-A6C34878D82A}">
                    <a16:rowId xmlns:a16="http://schemas.microsoft.com/office/drawing/2014/main" val="10032"/>
                  </a:ext>
                </a:extLst>
              </a:tr>
              <a:tr h="186024">
                <a:tc>
                  <a:txBody>
                    <a:bodyPr/>
                    <a:lstStyle/>
                    <a:p>
                      <a:pPr algn="l" fontAlgn="b"/>
                      <a:endParaRPr lang="en-US" sz="600" b="0" i="0" u="none" strike="noStrike">
                        <a:effectLst/>
                        <a:latin typeface="+mn-lt"/>
                      </a:endParaRPr>
                    </a:p>
                  </a:txBody>
                  <a:tcPr marL="4192" marR="4192" marT="3144" marB="0" anchor="b"/>
                </a:tc>
                <a:tc gridSpan="7">
                  <a:txBody>
                    <a:bodyPr/>
                    <a:lstStyle/>
                    <a:p>
                      <a:pPr algn="l" fontAlgn="b"/>
                      <a:r>
                        <a:rPr lang="en-US" sz="600" u="none" strike="noStrike">
                          <a:effectLst/>
                          <a:latin typeface="+mn-lt"/>
                        </a:rPr>
                        <a:t>Total No of agreement of A,B,and C = 29+29+30 = 88</a:t>
                      </a:r>
                      <a:endParaRPr lang="en-US" sz="600" b="1" i="0" u="none" strike="noStrike">
                        <a:effectLst/>
                        <a:latin typeface="+mn-lt"/>
                      </a:endParaRPr>
                    </a:p>
                  </a:txBody>
                  <a:tcPr marL="4192" marR="4192" marT="3144"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600" u="none" strike="noStrike" dirty="0">
                          <a:effectLst/>
                          <a:latin typeface="+mn-lt"/>
                        </a:rPr>
                        <a:t> </a:t>
                      </a:r>
                      <a:endParaRPr lang="en-US" sz="600" b="1" i="0" u="none" strike="noStrike" dirty="0">
                        <a:effectLst/>
                        <a:latin typeface="+mn-lt"/>
                      </a:endParaRPr>
                    </a:p>
                  </a:txBody>
                  <a:tcPr marL="4192" marR="4192" marT="3144" marB="0" anchor="b"/>
                </a:tc>
                <a:tc gridSpan="2">
                  <a:txBody>
                    <a:bodyPr/>
                    <a:lstStyle/>
                    <a:p>
                      <a:pPr algn="l" fontAlgn="b"/>
                      <a:r>
                        <a:rPr lang="en-US" sz="600" u="none" strike="noStrike">
                          <a:effectLst/>
                          <a:latin typeface="+mn-lt"/>
                        </a:rPr>
                        <a:t>Total no of opportunities = 90</a:t>
                      </a:r>
                      <a:endParaRPr lang="en-US" sz="600" b="1" i="0" u="none" strike="noStrike">
                        <a:effectLst/>
                        <a:latin typeface="+mn-lt"/>
                      </a:endParaRPr>
                    </a:p>
                  </a:txBody>
                  <a:tcPr marL="4192" marR="4192" marT="3144" marB="0" anchor="b"/>
                </a:tc>
                <a:tc hMerge="1">
                  <a:txBody>
                    <a:bodyPr/>
                    <a:lstStyle/>
                    <a:p>
                      <a:endParaRPr lang="en-US"/>
                    </a:p>
                  </a:txBody>
                  <a:tcPr/>
                </a:tc>
                <a:tc>
                  <a:txBody>
                    <a:bodyPr/>
                    <a:lstStyle/>
                    <a:p>
                      <a:pPr algn="l" fontAlgn="b"/>
                      <a:r>
                        <a:rPr lang="en-US" sz="700" u="none" strike="noStrike">
                          <a:effectLst/>
                          <a:latin typeface="+mn-lt"/>
                        </a:rPr>
                        <a:t>Repeatability= </a:t>
                      </a:r>
                      <a:endParaRPr lang="en-US" sz="700" b="1" i="0" u="none" strike="noStrike">
                        <a:effectLst/>
                        <a:latin typeface="+mn-lt"/>
                      </a:endParaRPr>
                    </a:p>
                  </a:txBody>
                  <a:tcPr marL="4192" marR="4192" marT="3144" marB="0" anchor="b"/>
                </a:tc>
                <a:tc>
                  <a:txBody>
                    <a:bodyPr/>
                    <a:lstStyle/>
                    <a:p>
                      <a:pPr algn="l" fontAlgn="b"/>
                      <a:r>
                        <a:rPr lang="en-US" sz="700" u="none" strike="noStrike">
                          <a:effectLst/>
                          <a:latin typeface="+mn-lt"/>
                        </a:rPr>
                        <a:t> </a:t>
                      </a:r>
                      <a:endParaRPr lang="en-US" sz="700" b="0" i="0" u="none" strike="noStrike">
                        <a:effectLst/>
                        <a:latin typeface="+mn-lt"/>
                      </a:endParaRPr>
                    </a:p>
                  </a:txBody>
                  <a:tcPr marL="4192" marR="4192" marT="3144" marB="0" anchor="b"/>
                </a:tc>
                <a:tc>
                  <a:txBody>
                    <a:bodyPr/>
                    <a:lstStyle/>
                    <a:p>
                      <a:pPr algn="ctr" fontAlgn="b"/>
                      <a:r>
                        <a:rPr lang="en-US" sz="700" u="none" strike="noStrike">
                          <a:effectLst/>
                          <a:latin typeface="+mn-lt"/>
                        </a:rPr>
                        <a:t>98%</a:t>
                      </a:r>
                      <a:endParaRPr lang="en-US" sz="700" b="1" i="0" u="none" strike="noStrike">
                        <a:effectLst/>
                        <a:latin typeface="+mn-lt"/>
                      </a:endParaRPr>
                    </a:p>
                  </a:txBody>
                  <a:tcPr marL="4192" marR="4192" marT="3144" marB="0" anchor="b"/>
                </a:tc>
                <a:tc>
                  <a:txBody>
                    <a:bodyPr/>
                    <a:lstStyle/>
                    <a:p>
                      <a:pPr algn="ctr" fontAlgn="b"/>
                      <a:r>
                        <a:rPr lang="en-US" sz="700" u="none" strike="noStrike">
                          <a:effectLst/>
                          <a:latin typeface="+mn-lt"/>
                        </a:rPr>
                        <a:t> </a:t>
                      </a:r>
                      <a:endParaRPr lang="en-US" sz="700" b="0" i="0" u="none" strike="noStrike">
                        <a:effectLst/>
                        <a:latin typeface="+mn-lt"/>
                      </a:endParaRPr>
                    </a:p>
                  </a:txBody>
                  <a:tcPr marL="4192" marR="4192" marT="3144" marB="0" anchor="b"/>
                </a:tc>
                <a:tc>
                  <a:txBody>
                    <a:bodyPr/>
                    <a:lstStyle/>
                    <a:p>
                      <a:pPr algn="l" fontAlgn="b"/>
                      <a:endParaRPr lang="en-US" sz="600" b="0" i="0" u="none" strike="noStrike">
                        <a:effectLst/>
                        <a:latin typeface="+mn-lt"/>
                      </a:endParaRPr>
                    </a:p>
                  </a:txBody>
                  <a:tcPr marL="4192" marR="4192" marT="3144" marB="0" anchor="b"/>
                </a:tc>
                <a:tc rowSpan="2">
                  <a:txBody>
                    <a:bodyPr/>
                    <a:lstStyle/>
                    <a:p>
                      <a:pPr algn="ctr" fontAlgn="b"/>
                      <a:endParaRPr lang="en-US" sz="600" b="0" i="0" u="none" strike="noStrike" dirty="0">
                        <a:effectLst/>
                        <a:latin typeface="+mn-lt"/>
                      </a:endParaRPr>
                    </a:p>
                  </a:txBody>
                  <a:tcPr marL="4192" marR="4192" marT="3144" marB="0" anchor="b"/>
                </a:tc>
                <a:extLst>
                  <a:ext uri="{0D108BD9-81ED-4DB2-BD59-A6C34878D82A}">
                    <a16:rowId xmlns:a16="http://schemas.microsoft.com/office/drawing/2014/main" val="10033"/>
                  </a:ext>
                </a:extLst>
              </a:tr>
              <a:tr h="94584">
                <a:tc>
                  <a:txBody>
                    <a:bodyPr/>
                    <a:lstStyle/>
                    <a:p>
                      <a:pPr algn="l" fontAlgn="b"/>
                      <a:endParaRPr lang="en-US" sz="600" b="0" i="0" u="none" strike="noStrike">
                        <a:effectLst/>
                        <a:latin typeface="+mn-lt"/>
                      </a:endParaRPr>
                    </a:p>
                  </a:txBody>
                  <a:tcPr marL="4192" marR="4192" marT="3144" marB="0" anchor="b"/>
                </a:tc>
                <a:tc gridSpan="2">
                  <a:txBody>
                    <a:bodyPr/>
                    <a:lstStyle/>
                    <a:p>
                      <a:pPr algn="l" fontAlgn="b"/>
                      <a:endParaRPr lang="en-US" sz="600" b="0" i="0" u="none" strike="noStrike" dirty="0">
                        <a:effectLst/>
                        <a:latin typeface="+mn-lt"/>
                      </a:endParaRPr>
                    </a:p>
                  </a:txBody>
                  <a:tcPr marL="4192" marR="4192" marT="3144" marB="0" anchor="b"/>
                </a:tc>
                <a:tc hMerge="1">
                  <a:txBody>
                    <a:bodyPr/>
                    <a:lstStyle/>
                    <a:p>
                      <a:endParaRPr lang="en-US"/>
                    </a:p>
                  </a:txBody>
                  <a:tcPr/>
                </a:tc>
                <a:tc gridSpan="2">
                  <a:txBody>
                    <a:bodyPr/>
                    <a:lstStyle/>
                    <a:p>
                      <a:pPr algn="l" fontAlgn="b"/>
                      <a:endParaRPr lang="en-US" sz="600" b="0" i="0" u="none" strike="noStrike" dirty="0">
                        <a:effectLst/>
                        <a:latin typeface="+mn-lt"/>
                      </a:endParaRPr>
                    </a:p>
                  </a:txBody>
                  <a:tcPr marL="4192" marR="4192" marT="3144" marB="0" anchor="b"/>
                </a:tc>
                <a:tc hMerge="1">
                  <a:txBody>
                    <a:bodyPr/>
                    <a:lstStyle/>
                    <a:p>
                      <a:endParaRPr lang="en-US"/>
                    </a:p>
                  </a:txBody>
                  <a:tcPr/>
                </a:tc>
                <a:tc gridSpan="2">
                  <a:txBody>
                    <a:bodyPr/>
                    <a:lstStyle/>
                    <a:p>
                      <a:pPr algn="l" fontAlgn="b"/>
                      <a:endParaRPr lang="en-US" sz="600" b="0" i="0" u="none" strike="noStrike">
                        <a:effectLst/>
                        <a:latin typeface="+mn-lt"/>
                      </a:endParaRPr>
                    </a:p>
                  </a:txBody>
                  <a:tcPr marL="4192" marR="4192" marT="3144" marB="0" anchor="b"/>
                </a:tc>
                <a:tc hMerge="1">
                  <a:txBody>
                    <a:bodyPr/>
                    <a:lstStyle/>
                    <a:p>
                      <a:endParaRPr lang="en-US"/>
                    </a:p>
                  </a:txBody>
                  <a:tcPr/>
                </a:tc>
                <a:tc>
                  <a:txBody>
                    <a:bodyPr/>
                    <a:lstStyle/>
                    <a:p>
                      <a:pPr algn="l" fontAlgn="b"/>
                      <a:endParaRPr lang="en-US" sz="600" b="0" i="0" u="none" strike="noStrike">
                        <a:effectLst/>
                        <a:latin typeface="+mn-lt"/>
                      </a:endParaRPr>
                    </a:p>
                  </a:txBody>
                  <a:tcPr marL="4192" marR="4192" marT="3144" marB="0" anchor="b"/>
                </a:tc>
                <a:tc>
                  <a:txBody>
                    <a:bodyPr/>
                    <a:lstStyle/>
                    <a:p>
                      <a:pPr algn="l" fontAlgn="b"/>
                      <a:endParaRPr lang="en-US" sz="600" b="0" i="0" u="none" strike="noStrike" dirty="0">
                        <a:effectLst/>
                        <a:latin typeface="+mn-lt"/>
                      </a:endParaRPr>
                    </a:p>
                  </a:txBody>
                  <a:tcPr marL="4192" marR="4192" marT="3144" marB="0" anchor="b"/>
                </a:tc>
                <a:tc>
                  <a:txBody>
                    <a:bodyPr/>
                    <a:lstStyle/>
                    <a:p>
                      <a:pPr algn="l" fontAlgn="b"/>
                      <a:endParaRPr lang="en-US" sz="600" b="0" i="0" u="none" strike="noStrike">
                        <a:effectLst/>
                        <a:latin typeface="+mn-lt"/>
                      </a:endParaRPr>
                    </a:p>
                  </a:txBody>
                  <a:tcPr marL="4192" marR="4192" marT="3144" marB="0" anchor="b"/>
                </a:tc>
                <a:tc>
                  <a:txBody>
                    <a:bodyPr/>
                    <a:lstStyle/>
                    <a:p>
                      <a:pPr algn="l" fontAlgn="b"/>
                      <a:endParaRPr lang="en-US" sz="600" b="0" i="0" u="none" strike="noStrike">
                        <a:effectLst/>
                        <a:latin typeface="+mn-lt"/>
                      </a:endParaRPr>
                    </a:p>
                  </a:txBody>
                  <a:tcPr marL="4192" marR="4192" marT="3144" marB="0" anchor="b"/>
                </a:tc>
                <a:tc>
                  <a:txBody>
                    <a:bodyPr/>
                    <a:lstStyle/>
                    <a:p>
                      <a:pPr algn="l" fontAlgn="b"/>
                      <a:endParaRPr lang="en-US" sz="600" b="0" i="0" u="none" strike="noStrike">
                        <a:effectLst/>
                        <a:latin typeface="+mn-lt"/>
                      </a:endParaRPr>
                    </a:p>
                  </a:txBody>
                  <a:tcPr marL="4192" marR="4192" marT="3144" marB="0" anchor="b"/>
                </a:tc>
                <a:tc>
                  <a:txBody>
                    <a:bodyPr/>
                    <a:lstStyle/>
                    <a:p>
                      <a:pPr algn="l" fontAlgn="b"/>
                      <a:endParaRPr lang="en-US" sz="600" b="0" i="0" u="none" strike="noStrike">
                        <a:effectLst/>
                        <a:latin typeface="+mn-lt"/>
                      </a:endParaRPr>
                    </a:p>
                  </a:txBody>
                  <a:tcPr marL="4192" marR="4192" marT="3144" marB="0" anchor="b"/>
                </a:tc>
                <a:tc>
                  <a:txBody>
                    <a:bodyPr/>
                    <a:lstStyle/>
                    <a:p>
                      <a:pPr algn="l" fontAlgn="b"/>
                      <a:endParaRPr lang="en-US" sz="600" b="0" i="0" u="none" strike="noStrike">
                        <a:effectLst/>
                        <a:latin typeface="+mn-lt"/>
                      </a:endParaRPr>
                    </a:p>
                  </a:txBody>
                  <a:tcPr marL="4192" marR="4192" marT="3144" marB="0" anchor="b"/>
                </a:tc>
                <a:tc>
                  <a:txBody>
                    <a:bodyPr/>
                    <a:lstStyle/>
                    <a:p>
                      <a:pPr algn="ctr" fontAlgn="b"/>
                      <a:endParaRPr lang="en-US" sz="600" b="0" i="0" u="none" strike="noStrike">
                        <a:effectLst/>
                        <a:latin typeface="+mn-lt"/>
                      </a:endParaRPr>
                    </a:p>
                  </a:txBody>
                  <a:tcPr marL="4192" marR="4192" marT="3144" marB="0" anchor="b"/>
                </a:tc>
                <a:tc>
                  <a:txBody>
                    <a:bodyPr/>
                    <a:lstStyle/>
                    <a:p>
                      <a:pPr algn="l" fontAlgn="b"/>
                      <a:endParaRPr lang="en-US" sz="600" b="0" i="0" u="none" strike="noStrike" dirty="0">
                        <a:effectLst/>
                        <a:latin typeface="+mn-lt"/>
                      </a:endParaRPr>
                    </a:p>
                  </a:txBody>
                  <a:tcPr marL="4192" marR="4192" marT="3144" marB="0" anchor="b"/>
                </a:tc>
                <a:tc vMerge="1">
                  <a:txBody>
                    <a:bodyPr/>
                    <a:lstStyle/>
                    <a:p>
                      <a:endParaRPr lang="en-US"/>
                    </a:p>
                  </a:txBody>
                  <a:tcPr/>
                </a:tc>
                <a:extLst>
                  <a:ext uri="{0D108BD9-81ED-4DB2-BD59-A6C34878D82A}">
                    <a16:rowId xmlns:a16="http://schemas.microsoft.com/office/drawing/2014/main" val="10034"/>
                  </a:ext>
                </a:extLst>
              </a:tr>
              <a:tr h="125120">
                <a:tc gridSpan="5">
                  <a:txBody>
                    <a:bodyPr/>
                    <a:lstStyle/>
                    <a:p>
                      <a:pPr algn="ctr" fontAlgn="b"/>
                      <a:r>
                        <a:rPr lang="en-US" sz="600" u="none" strike="noStrike" dirty="0" smtClean="0">
                          <a:effectLst/>
                          <a:latin typeface="+mn-lt"/>
                        </a:rPr>
                        <a:t>Y </a:t>
                      </a:r>
                      <a:r>
                        <a:rPr lang="en-US" sz="600" u="none" strike="noStrike" dirty="0">
                          <a:effectLst/>
                          <a:latin typeface="+mn-lt"/>
                        </a:rPr>
                        <a:t>= Agreement to true value</a:t>
                      </a:r>
                      <a:endParaRPr lang="en-US" sz="600" b="0" i="0" u="none" strike="noStrike" dirty="0">
                        <a:effectLst/>
                        <a:latin typeface="+mn-lt"/>
                      </a:endParaRPr>
                    </a:p>
                  </a:txBody>
                  <a:tcPr marL="4192" marR="4192" marT="3144" marB="0" anchor="b"/>
                </a:tc>
                <a:tc hMerge="1">
                  <a:txBody>
                    <a:bodyPr/>
                    <a:lstStyle/>
                    <a:p>
                      <a:pPr algn="l" fontAlgn="b"/>
                      <a:endParaRPr lang="en-US" sz="800" b="0" i="0" u="none" strike="noStrike" dirty="0">
                        <a:effectLst/>
                        <a:latin typeface="+mn-lt"/>
                      </a:endParaRPr>
                    </a:p>
                  </a:txBody>
                  <a:tcPr marL="4192" marR="4192" marT="4192"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l" fontAlgn="b"/>
                      <a:endParaRPr lang="en-US" sz="600" b="0" i="0" u="sng" strike="noStrike" dirty="0">
                        <a:effectLst/>
                        <a:latin typeface="+mn-lt"/>
                      </a:endParaRPr>
                    </a:p>
                  </a:txBody>
                  <a:tcPr marL="4192" marR="4192" marT="3144"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l" fontAlgn="b"/>
                      <a:r>
                        <a:rPr lang="en-US" sz="600" u="sng" strike="noStrike" dirty="0">
                          <a:effectLst/>
                          <a:latin typeface="+mn-lt"/>
                        </a:rPr>
                        <a:t>Gage R&amp;R is accepted as Reproducibility is 98% and </a:t>
                      </a:r>
                      <a:r>
                        <a:rPr lang="en-US" sz="600" u="sng" strike="noStrike" dirty="0" smtClean="0">
                          <a:effectLst/>
                          <a:latin typeface="+mn-lt"/>
                        </a:rPr>
                        <a:t>Reproducibility</a:t>
                      </a:r>
                      <a:r>
                        <a:rPr lang="en-US" sz="600" u="sng" strike="noStrike" baseline="0" dirty="0" smtClean="0">
                          <a:effectLst/>
                          <a:latin typeface="+mn-lt"/>
                        </a:rPr>
                        <a:t> is 90%</a:t>
                      </a:r>
                      <a:endParaRPr lang="en-US" sz="600" b="0" i="0" u="sng" strike="noStrike" dirty="0">
                        <a:effectLst/>
                        <a:latin typeface="+mn-lt"/>
                      </a:endParaRPr>
                    </a:p>
                  </a:txBody>
                  <a:tcPr marL="4192" marR="4192" marT="3144"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600" b="0" i="0" u="none" strike="noStrike" dirty="0">
                        <a:effectLst/>
                        <a:latin typeface="+mn-lt"/>
                      </a:endParaRPr>
                    </a:p>
                  </a:txBody>
                  <a:tcPr marL="4192" marR="4192" marT="3144" marB="0" anchor="b"/>
                </a:tc>
                <a:tc>
                  <a:txBody>
                    <a:bodyPr/>
                    <a:lstStyle/>
                    <a:p>
                      <a:pPr algn="l" fontAlgn="b"/>
                      <a:endParaRPr lang="en-US" sz="700" b="1" i="0" u="none" strike="noStrike" dirty="0">
                        <a:effectLst/>
                        <a:latin typeface="+mn-lt"/>
                      </a:endParaRPr>
                    </a:p>
                  </a:txBody>
                  <a:tcPr marL="4192" marR="4192" marT="3144" marB="0" anchor="b"/>
                </a:tc>
                <a:extLst>
                  <a:ext uri="{0D108BD9-81ED-4DB2-BD59-A6C34878D82A}">
                    <a16:rowId xmlns:a16="http://schemas.microsoft.com/office/drawing/2014/main" val="10035"/>
                  </a:ext>
                </a:extLst>
              </a:tr>
              <a:tr h="98584">
                <a:tc gridSpan="5">
                  <a:txBody>
                    <a:bodyPr/>
                    <a:lstStyle/>
                    <a:p>
                      <a:pPr algn="ctr" fontAlgn="b"/>
                      <a:r>
                        <a:rPr lang="en-US" sz="600" b="0" i="0" u="none" strike="noStrike" dirty="0">
                          <a:effectLst/>
                          <a:latin typeface="+mn-lt"/>
                        </a:rPr>
                        <a:t> </a:t>
                      </a:r>
                      <a:r>
                        <a:rPr lang="en-US" sz="600" b="0" i="0" u="none" strike="noStrike" dirty="0" smtClean="0">
                          <a:effectLst/>
                          <a:latin typeface="+mn-lt"/>
                        </a:rPr>
                        <a:t>N </a:t>
                      </a:r>
                      <a:r>
                        <a:rPr lang="en-US" sz="600" b="0" i="0" u="none" strike="noStrike" dirty="0">
                          <a:effectLst/>
                          <a:latin typeface="+mn-lt"/>
                        </a:rPr>
                        <a:t>= Disagreement to true value</a:t>
                      </a:r>
                    </a:p>
                  </a:txBody>
                  <a:tcPr marL="9525" marR="9525" marT="7144" marB="0" anchor="b"/>
                </a:tc>
                <a:tc hMerge="1">
                  <a:txBody>
                    <a:bodyPr/>
                    <a:lstStyle/>
                    <a:p>
                      <a:pPr algn="l" fontAlgn="b"/>
                      <a:endParaRPr lang="en-US" sz="800" b="0" i="0" u="none" strike="noStrike" dirty="0">
                        <a:effectLst/>
                        <a:latin typeface="+mn-lt"/>
                      </a:endParaRPr>
                    </a:p>
                  </a:txBody>
                  <a:tcPr marL="9525" marR="9525" marT="9525" marB="0" anchor="b"/>
                </a:tc>
                <a:tc hMerge="1">
                  <a:txBody>
                    <a:bodyPr/>
                    <a:lstStyle/>
                    <a:p>
                      <a:endParaRPr lang="en-US"/>
                    </a:p>
                  </a:txBody>
                  <a:tcPr/>
                </a:tc>
                <a:tc hMerge="1">
                  <a:txBody>
                    <a:bodyPr/>
                    <a:lstStyle/>
                    <a:p>
                      <a:pPr algn="l" fontAlgn="b"/>
                      <a:endParaRPr lang="en-US" sz="800" b="0" i="0" u="sng" strike="noStrike" dirty="0">
                        <a:solidFill>
                          <a:srgbClr val="000000"/>
                        </a:solidFill>
                        <a:effectLst/>
                        <a:latin typeface="+mn-lt"/>
                      </a:endParaRPr>
                    </a:p>
                  </a:txBody>
                  <a:tcPr marL="9525" marR="9525" marT="9525" marB="0" anchor="b"/>
                </a:tc>
                <a:tc hMerge="1">
                  <a:txBody>
                    <a:bodyPr/>
                    <a:lstStyle/>
                    <a:p>
                      <a:endParaRPr lang="en-US"/>
                    </a:p>
                  </a:txBody>
                  <a:tcPr/>
                </a:tc>
                <a:tc gridSpan="4">
                  <a:txBody>
                    <a:bodyPr/>
                    <a:lstStyle/>
                    <a:p>
                      <a:endParaRPr lang="en-US" sz="600" dirty="0">
                        <a:latin typeface="+mn-lt"/>
                      </a:endParaRPr>
                    </a:p>
                  </a:txBody>
                  <a:tcPr marL="9525" marR="9525" marT="7144" marB="0" anchor="b"/>
                </a:tc>
                <a:tc hMerge="1">
                  <a:txBody>
                    <a:bodyPr/>
                    <a:lstStyle/>
                    <a:p>
                      <a:pPr algn="l" fontAlgn="b"/>
                      <a:endParaRPr lang="en-US" sz="800" b="0" i="0" u="sng" strike="noStrike" dirty="0">
                        <a:effectLst/>
                        <a:latin typeface="Arial" panose="020B060402020202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r>
                        <a:rPr lang="en-US" sz="600" b="0" i="0" u="none" strike="noStrike" dirty="0">
                          <a:effectLst/>
                          <a:latin typeface="+mn-lt"/>
                        </a:rPr>
                        <a:t> </a:t>
                      </a:r>
                    </a:p>
                  </a:txBody>
                  <a:tcPr marL="9525" marR="9525" marT="7144" marB="0" anchor="b"/>
                </a:tc>
                <a:tc>
                  <a:txBody>
                    <a:bodyPr/>
                    <a:lstStyle/>
                    <a:p>
                      <a:pPr algn="l" fontAlgn="b"/>
                      <a:r>
                        <a:rPr lang="en-US" sz="600" b="0" i="0" u="none" strike="noStrike">
                          <a:effectLst/>
                          <a:latin typeface="+mn-lt"/>
                        </a:rPr>
                        <a:t> </a:t>
                      </a:r>
                    </a:p>
                  </a:txBody>
                  <a:tcPr marL="9525" marR="9525" marT="7144" marB="0" anchor="b"/>
                </a:tc>
                <a:tc>
                  <a:txBody>
                    <a:bodyPr/>
                    <a:lstStyle/>
                    <a:p>
                      <a:pPr algn="ctr" fontAlgn="b"/>
                      <a:r>
                        <a:rPr lang="en-US" sz="600" b="0" i="0" u="none" strike="noStrike" dirty="0">
                          <a:effectLst/>
                          <a:latin typeface="+mn-lt"/>
                        </a:rPr>
                        <a:t> </a:t>
                      </a:r>
                    </a:p>
                  </a:txBody>
                  <a:tcPr marL="9525" marR="9525" marT="7144" marB="0" anchor="b"/>
                </a:tc>
                <a:tc>
                  <a:txBody>
                    <a:bodyPr/>
                    <a:lstStyle/>
                    <a:p>
                      <a:pPr algn="l" fontAlgn="b"/>
                      <a:endParaRPr lang="en-US" sz="600" b="0" i="0" u="none" strike="noStrike">
                        <a:effectLst/>
                        <a:latin typeface="+mn-lt"/>
                      </a:endParaRPr>
                    </a:p>
                  </a:txBody>
                  <a:tcPr marL="9525" marR="9525" marT="7144" marB="0" anchor="b"/>
                </a:tc>
                <a:tc>
                  <a:txBody>
                    <a:bodyPr/>
                    <a:lstStyle/>
                    <a:p>
                      <a:pPr algn="ctr" fontAlgn="b"/>
                      <a:endParaRPr lang="en-US" sz="600" b="1" i="0" u="none" strike="noStrike" dirty="0">
                        <a:effectLst/>
                        <a:latin typeface="+mn-lt"/>
                      </a:endParaRPr>
                    </a:p>
                  </a:txBody>
                  <a:tcPr marL="9525" marR="9525" marT="7144" marB="0" anchor="b"/>
                </a:tc>
                <a:tc>
                  <a:txBody>
                    <a:bodyPr/>
                    <a:lstStyle/>
                    <a:p>
                      <a:pPr algn="l" fontAlgn="b"/>
                      <a:endParaRPr lang="en-US" sz="600" b="0" i="0" u="none" strike="noStrike">
                        <a:effectLst/>
                        <a:latin typeface="+mn-lt"/>
                      </a:endParaRPr>
                    </a:p>
                  </a:txBody>
                  <a:tcPr marL="9525" marR="9525" marT="7144" marB="0" anchor="b"/>
                </a:tc>
                <a:tc gridSpan="2">
                  <a:txBody>
                    <a:bodyPr/>
                    <a:lstStyle/>
                    <a:p>
                      <a:pPr algn="l" fontAlgn="b"/>
                      <a:endParaRPr lang="en-US" sz="600" b="0" i="0" u="none" strike="noStrike" dirty="0">
                        <a:effectLst/>
                        <a:latin typeface="+mn-lt"/>
                      </a:endParaRPr>
                    </a:p>
                  </a:txBody>
                  <a:tcPr marL="9525" marR="9525" marT="7144" marB="0" anchor="b"/>
                </a:tc>
                <a:tc hMerge="1">
                  <a:txBody>
                    <a:bodyPr/>
                    <a:lstStyle/>
                    <a:p>
                      <a:endParaRPr lang="en-US" dirty="0"/>
                    </a:p>
                  </a:txBody>
                  <a:tcPr/>
                </a:tc>
                <a:extLst>
                  <a:ext uri="{0D108BD9-81ED-4DB2-BD59-A6C34878D82A}">
                    <a16:rowId xmlns:a16="http://schemas.microsoft.com/office/drawing/2014/main" val="10036"/>
                  </a:ext>
                </a:extLst>
              </a:tr>
            </a:tbl>
          </a:graphicData>
        </a:graphic>
      </p:graphicFrame>
    </p:spTree>
    <p:extLst>
      <p:ext uri="{BB962C8B-B14F-4D97-AF65-F5344CB8AC3E}">
        <p14:creationId xmlns:p14="http://schemas.microsoft.com/office/powerpoint/2010/main" val="3028516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537" y="1722863"/>
            <a:ext cx="4070195" cy="426534"/>
          </a:xfrm>
        </p:spPr>
        <p:txBody>
          <a:bodyPr/>
          <a:lstStyle/>
          <a:p>
            <a:pPr algn="ctr"/>
            <a:r>
              <a:rPr lang="en-US" sz="6000" dirty="0" smtClean="0"/>
              <a:t>Analyze Phase</a:t>
            </a:r>
            <a:endParaRPr lang="en-US" sz="6000" dirty="0"/>
          </a:p>
        </p:txBody>
      </p:sp>
    </p:spTree>
    <p:extLst>
      <p:ext uri="{BB962C8B-B14F-4D97-AF65-F5344CB8AC3E}">
        <p14:creationId xmlns:p14="http://schemas.microsoft.com/office/powerpoint/2010/main" val="851772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Phase</a:t>
            </a:r>
            <a:endParaRPr lang="en-US" dirty="0"/>
          </a:p>
        </p:txBody>
      </p:sp>
      <p:sp>
        <p:nvSpPr>
          <p:cNvPr id="3" name="Content Placeholder 2"/>
          <p:cNvSpPr>
            <a:spLocks noGrp="1"/>
          </p:cNvSpPr>
          <p:nvPr>
            <p:ph sz="quarter" idx="16"/>
          </p:nvPr>
        </p:nvSpPr>
        <p:spPr>
          <a:xfrm>
            <a:off x="328613" y="723581"/>
            <a:ext cx="4030662" cy="3219769"/>
          </a:xfrm>
        </p:spPr>
        <p:txBody>
          <a:bodyPr vert="horz" wrap="square" lIns="0" tIns="0" rIns="0" bIns="0" rtlCol="0">
            <a:noAutofit/>
          </a:bodyPr>
          <a:lstStyle/>
          <a:p>
            <a:r>
              <a:rPr lang="en-US" dirty="0"/>
              <a:t>Expected Duration:</a:t>
            </a:r>
          </a:p>
          <a:p>
            <a:pPr marL="342900" lvl="1" indent="-342900">
              <a:buFont typeface="Arial" pitchFamily="34" charset="0"/>
              <a:buChar char="•"/>
            </a:pPr>
            <a:r>
              <a:rPr lang="en-US" sz="1800" dirty="0" smtClean="0">
                <a:solidFill>
                  <a:schemeClr val="tx1"/>
                </a:solidFill>
              </a:rPr>
              <a:t>2-4 Weeks</a:t>
            </a:r>
          </a:p>
          <a:p>
            <a:pPr lvl="1">
              <a:buFontTx/>
              <a:buChar char="•"/>
            </a:pPr>
            <a:endParaRPr lang="en-US" sz="1800" dirty="0" smtClean="0">
              <a:solidFill>
                <a:schemeClr val="tx1"/>
              </a:solidFill>
            </a:endParaRPr>
          </a:p>
          <a:p>
            <a:r>
              <a:rPr lang="en-US" dirty="0" smtClean="0"/>
              <a:t>Objectives</a:t>
            </a:r>
            <a:r>
              <a:rPr lang="en-US" dirty="0"/>
              <a:t>:</a:t>
            </a:r>
          </a:p>
          <a:p>
            <a:pPr marL="342900" lvl="1" indent="-342900">
              <a:buFont typeface="Arial" pitchFamily="34" charset="0"/>
              <a:buChar char="•"/>
            </a:pPr>
            <a:r>
              <a:rPr lang="en-US" sz="1800" dirty="0">
                <a:solidFill>
                  <a:schemeClr val="tx1"/>
                </a:solidFill>
              </a:rPr>
              <a:t>Narrow down key input variables</a:t>
            </a:r>
          </a:p>
          <a:p>
            <a:pPr marL="342900" lvl="1" indent="-342900">
              <a:buFont typeface="Arial" pitchFamily="34" charset="0"/>
              <a:buChar char="•"/>
            </a:pPr>
            <a:r>
              <a:rPr lang="en-US" sz="1800" dirty="0">
                <a:solidFill>
                  <a:schemeClr val="tx1"/>
                </a:solidFill>
              </a:rPr>
              <a:t>Establish </a:t>
            </a:r>
            <a:r>
              <a:rPr lang="en-US" sz="1800" dirty="0" smtClean="0">
                <a:solidFill>
                  <a:schemeClr val="tx1"/>
                </a:solidFill>
              </a:rPr>
              <a:t>cause-effect relationships</a:t>
            </a:r>
            <a:endParaRPr lang="en-US" sz="1800" dirty="0">
              <a:solidFill>
                <a:schemeClr val="tx1"/>
              </a:solidFill>
            </a:endParaRPr>
          </a:p>
          <a:p>
            <a:pPr marL="342900" lvl="1" indent="-342900">
              <a:buFont typeface="Arial" pitchFamily="34" charset="0"/>
              <a:buChar char="•"/>
            </a:pPr>
            <a:r>
              <a:rPr lang="en-US" sz="1800" dirty="0">
                <a:solidFill>
                  <a:schemeClr val="tx1"/>
                </a:solidFill>
              </a:rPr>
              <a:t>Passively validate </a:t>
            </a:r>
            <a:r>
              <a:rPr lang="en-US" sz="1800" dirty="0" smtClean="0">
                <a:solidFill>
                  <a:schemeClr val="tx1"/>
                </a:solidFill>
              </a:rPr>
              <a:t>root causes</a:t>
            </a:r>
            <a:endParaRPr lang="en-US" sz="1800" dirty="0">
              <a:solidFill>
                <a:schemeClr val="tx1"/>
              </a:solidFill>
            </a:endParaRPr>
          </a:p>
          <a:p>
            <a:pPr marL="342900" lvl="1" indent="-342900">
              <a:buFont typeface="Arial" pitchFamily="34" charset="0"/>
              <a:buChar char="•"/>
            </a:pPr>
            <a:r>
              <a:rPr lang="en-US" sz="1800" dirty="0">
                <a:solidFill>
                  <a:schemeClr val="tx1"/>
                </a:solidFill>
              </a:rPr>
              <a:t>Refine </a:t>
            </a:r>
            <a:r>
              <a:rPr lang="en-US" sz="1800" dirty="0" smtClean="0">
                <a:solidFill>
                  <a:schemeClr val="tx1"/>
                </a:solidFill>
              </a:rPr>
              <a:t>problem statement</a:t>
            </a:r>
            <a:endParaRPr lang="en-US" sz="1800" dirty="0">
              <a:solidFill>
                <a:schemeClr val="tx1"/>
              </a:solidFill>
            </a:endParaRPr>
          </a:p>
        </p:txBody>
      </p:sp>
      <p:sp>
        <p:nvSpPr>
          <p:cNvPr id="4" name="Content Placeholder 3"/>
          <p:cNvSpPr>
            <a:spLocks noGrp="1"/>
          </p:cNvSpPr>
          <p:nvPr>
            <p:ph sz="quarter" idx="17"/>
          </p:nvPr>
        </p:nvSpPr>
        <p:spPr>
          <a:xfrm>
            <a:off x="4572000" y="723581"/>
            <a:ext cx="3878264" cy="3222624"/>
          </a:xfrm>
        </p:spPr>
        <p:txBody>
          <a:bodyPr vert="horz" wrap="square" lIns="0" tIns="0" rIns="0" bIns="0" rtlCol="0">
            <a:noAutofit/>
          </a:bodyPr>
          <a:lstStyle/>
          <a:p>
            <a:r>
              <a:rPr lang="en-US" dirty="0"/>
              <a:t>Deliverables:</a:t>
            </a:r>
          </a:p>
          <a:p>
            <a:pPr marL="342900" lvl="1" indent="-342900">
              <a:buFont typeface="Arial" pitchFamily="34" charset="0"/>
              <a:buChar char="•"/>
            </a:pPr>
            <a:r>
              <a:rPr lang="en-US" sz="1800" dirty="0" smtClean="0">
                <a:solidFill>
                  <a:schemeClr val="tx1"/>
                </a:solidFill>
              </a:rPr>
              <a:t>Identify potential root causes</a:t>
            </a:r>
          </a:p>
          <a:p>
            <a:pPr lvl="4"/>
            <a:r>
              <a:rPr lang="en-US" dirty="0" smtClean="0">
                <a:solidFill>
                  <a:schemeClr val="tx1"/>
                </a:solidFill>
              </a:rPr>
              <a:t>Process constraint </a:t>
            </a:r>
            <a:r>
              <a:rPr lang="en-US" dirty="0">
                <a:solidFill>
                  <a:schemeClr val="tx1"/>
                </a:solidFill>
              </a:rPr>
              <a:t>ID</a:t>
            </a:r>
          </a:p>
          <a:p>
            <a:pPr lvl="4"/>
            <a:r>
              <a:rPr lang="en-US" dirty="0">
                <a:solidFill>
                  <a:schemeClr val="tx1"/>
                </a:solidFill>
              </a:rPr>
              <a:t>Brainstorming</a:t>
            </a:r>
          </a:p>
          <a:p>
            <a:pPr lvl="4"/>
            <a:r>
              <a:rPr lang="en-US" dirty="0">
                <a:solidFill>
                  <a:schemeClr val="tx1"/>
                </a:solidFill>
              </a:rPr>
              <a:t>FMEA for “as is’ </a:t>
            </a:r>
            <a:r>
              <a:rPr lang="en-US" dirty="0" smtClean="0">
                <a:solidFill>
                  <a:schemeClr val="tx1"/>
                </a:solidFill>
              </a:rPr>
              <a:t>process</a:t>
            </a:r>
          </a:p>
          <a:p>
            <a:pPr marL="342900" lvl="1" indent="-342900">
              <a:buFont typeface="Arial" pitchFamily="34" charset="0"/>
              <a:buChar char="•"/>
            </a:pPr>
            <a:r>
              <a:rPr lang="en-US" sz="1800" dirty="0" smtClean="0">
                <a:solidFill>
                  <a:schemeClr val="tx1"/>
                </a:solidFill>
              </a:rPr>
              <a:t>Narrow list </a:t>
            </a:r>
            <a:r>
              <a:rPr lang="en-US" sz="1800" dirty="0">
                <a:solidFill>
                  <a:schemeClr val="tx1"/>
                </a:solidFill>
              </a:rPr>
              <a:t>of </a:t>
            </a:r>
            <a:r>
              <a:rPr lang="en-US" sz="1800" dirty="0" smtClean="0">
                <a:solidFill>
                  <a:schemeClr val="tx1"/>
                </a:solidFill>
              </a:rPr>
              <a:t>root causes</a:t>
            </a:r>
          </a:p>
          <a:p>
            <a:pPr lvl="4"/>
            <a:r>
              <a:rPr lang="en-US" dirty="0">
                <a:solidFill>
                  <a:schemeClr val="tx1"/>
                </a:solidFill>
              </a:rPr>
              <a:t>Cause-Effect </a:t>
            </a:r>
            <a:r>
              <a:rPr lang="en-US" dirty="0" smtClean="0">
                <a:solidFill>
                  <a:schemeClr val="tx1"/>
                </a:solidFill>
              </a:rPr>
              <a:t>Diagram / Cause </a:t>
            </a:r>
            <a:r>
              <a:rPr lang="en-US" dirty="0">
                <a:solidFill>
                  <a:schemeClr val="tx1"/>
                </a:solidFill>
              </a:rPr>
              <a:t>Screening</a:t>
            </a:r>
          </a:p>
          <a:p>
            <a:pPr lvl="4"/>
            <a:r>
              <a:rPr lang="en-US" dirty="0" smtClean="0">
                <a:solidFill>
                  <a:schemeClr val="tx1"/>
                </a:solidFill>
              </a:rPr>
              <a:t>Pareto chart</a:t>
            </a:r>
            <a:endParaRPr lang="en-US" dirty="0">
              <a:solidFill>
                <a:schemeClr val="tx1"/>
              </a:solidFill>
            </a:endParaRPr>
          </a:p>
          <a:p>
            <a:pPr lvl="4"/>
            <a:r>
              <a:rPr lang="en-US" dirty="0">
                <a:solidFill>
                  <a:schemeClr val="tx1"/>
                </a:solidFill>
              </a:rPr>
              <a:t>NVA  Analysis/8 </a:t>
            </a:r>
            <a:r>
              <a:rPr lang="en-US" dirty="0" smtClean="0">
                <a:solidFill>
                  <a:schemeClr val="tx1"/>
                </a:solidFill>
              </a:rPr>
              <a:t>Wastes</a:t>
            </a:r>
          </a:p>
          <a:p>
            <a:pPr marL="342900" lvl="1" indent="-342900">
              <a:buFont typeface="Arial" pitchFamily="34" charset="0"/>
              <a:buChar char="•"/>
            </a:pPr>
            <a:r>
              <a:rPr lang="en-US" sz="1800" dirty="0" smtClean="0">
                <a:solidFill>
                  <a:schemeClr val="tx1"/>
                </a:solidFill>
              </a:rPr>
              <a:t>Confirm root cause </a:t>
            </a:r>
            <a:r>
              <a:rPr lang="en-US" sz="1800" dirty="0">
                <a:solidFill>
                  <a:schemeClr val="tx1"/>
                </a:solidFill>
              </a:rPr>
              <a:t>to </a:t>
            </a:r>
            <a:r>
              <a:rPr lang="en-US" sz="1800" dirty="0" smtClean="0">
                <a:solidFill>
                  <a:schemeClr val="tx1"/>
                </a:solidFill>
              </a:rPr>
              <a:t>output relationship</a:t>
            </a:r>
          </a:p>
          <a:p>
            <a:pPr lvl="4"/>
            <a:r>
              <a:rPr lang="en-US" dirty="0" smtClean="0">
                <a:solidFill>
                  <a:schemeClr val="tx1"/>
                </a:solidFill>
              </a:rPr>
              <a:t>Correlation </a:t>
            </a:r>
            <a:r>
              <a:rPr lang="en-US" dirty="0">
                <a:solidFill>
                  <a:schemeClr val="tx1"/>
                </a:solidFill>
              </a:rPr>
              <a:t>and </a:t>
            </a:r>
            <a:r>
              <a:rPr lang="en-US" dirty="0" smtClean="0">
                <a:solidFill>
                  <a:schemeClr val="tx1"/>
                </a:solidFill>
              </a:rPr>
              <a:t>regression</a:t>
            </a:r>
          </a:p>
          <a:p>
            <a:pPr marL="342900" lvl="1" indent="-342900">
              <a:buFont typeface="Arial" pitchFamily="34" charset="0"/>
              <a:buChar char="•"/>
            </a:pPr>
            <a:r>
              <a:rPr lang="en-US" sz="1800" dirty="0" smtClean="0">
                <a:solidFill>
                  <a:schemeClr val="tx1"/>
                </a:solidFill>
              </a:rPr>
              <a:t>Prioritize root causes</a:t>
            </a:r>
            <a:endParaRPr lang="en-US" sz="1800" dirty="0">
              <a:solidFill>
                <a:schemeClr val="tx1"/>
              </a:solidFill>
            </a:endParaRPr>
          </a:p>
          <a:p>
            <a:pPr lvl="4"/>
            <a:r>
              <a:rPr lang="en-US" dirty="0">
                <a:solidFill>
                  <a:schemeClr val="tx1"/>
                </a:solidFill>
              </a:rPr>
              <a:t>Pareto </a:t>
            </a:r>
            <a:r>
              <a:rPr lang="en-US" dirty="0" smtClean="0">
                <a:solidFill>
                  <a:schemeClr val="tx1"/>
                </a:solidFill>
              </a:rPr>
              <a:t>chart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0194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71450"/>
            <a:ext cx="8229600" cy="719138"/>
          </a:xfrm>
        </p:spPr>
        <p:txBody>
          <a:bodyPr/>
          <a:lstStyle/>
          <a:p>
            <a:pPr defTabSz="914293" eaLnBrk="1" fontAlgn="auto" hangingPunct="1">
              <a:spcAft>
                <a:spcPts val="0"/>
              </a:spcAft>
              <a:defRPr/>
            </a:pPr>
            <a:r>
              <a:rPr dirty="0" smtClean="0">
                <a:solidFill>
                  <a:schemeClr val="tx1"/>
                </a:solidFill>
              </a:rPr>
              <a:t>Analyze:  Fishbone Diagram </a:t>
            </a:r>
            <a:endParaRPr sz="1800" dirty="0">
              <a:solidFill>
                <a:schemeClr val="tx1"/>
              </a:solidFill>
            </a:endParaRPr>
          </a:p>
        </p:txBody>
      </p:sp>
      <p:sp>
        <p:nvSpPr>
          <p:cNvPr id="57349" name="Text Box 5"/>
          <p:cNvSpPr txBox="1">
            <a:spLocks noChangeArrowheads="1"/>
          </p:cNvSpPr>
          <p:nvPr/>
        </p:nvSpPr>
        <p:spPr bwMode="auto">
          <a:xfrm>
            <a:off x="7191899" y="2530918"/>
            <a:ext cx="1719262" cy="322965"/>
          </a:xfrm>
          <a:prstGeom prst="rect">
            <a:avLst/>
          </a:prstGeom>
          <a:solidFill>
            <a:schemeClr val="accent5">
              <a:lumMod val="20000"/>
              <a:lumOff val="80000"/>
            </a:schemeClr>
          </a:solidFill>
          <a:ln w="25400">
            <a:solidFill>
              <a:srgbClr val="000000"/>
            </a:solidFill>
            <a:miter lim="800000"/>
            <a:headEnd/>
            <a:tailEnd/>
          </a:ln>
          <a:effectLst/>
        </p:spPr>
        <p:txBody>
          <a:bodyPr lIns="91242" tIns="45621" rIns="91242" bIns="45621" anchor="ctr">
            <a:spAutoFit/>
          </a:bodyPr>
          <a:lstStyle/>
          <a:p>
            <a:pPr algn="ctr" fontAlgn="auto">
              <a:spcBef>
                <a:spcPts val="0"/>
              </a:spcBef>
              <a:spcAft>
                <a:spcPts val="0"/>
              </a:spcAft>
              <a:defRPr/>
            </a:pPr>
            <a:r>
              <a:rPr lang="en-US" sz="1500" b="1" dirty="0" smtClean="0">
                <a:solidFill>
                  <a:srgbClr val="000000"/>
                </a:solidFill>
                <a:latin typeface="+mn-lt"/>
                <a:cs typeface="+mn-cs"/>
              </a:rPr>
              <a:t>Problem / Defect</a:t>
            </a:r>
            <a:endParaRPr lang="en-US" sz="1500" b="1" dirty="0">
              <a:solidFill>
                <a:srgbClr val="000000"/>
              </a:solidFill>
              <a:latin typeface="+mn-lt"/>
              <a:cs typeface="+mn-cs"/>
            </a:endParaRPr>
          </a:p>
        </p:txBody>
      </p:sp>
      <p:grpSp>
        <p:nvGrpSpPr>
          <p:cNvPr id="2" name="Group 6"/>
          <p:cNvGrpSpPr>
            <a:grpSpLocks/>
          </p:cNvGrpSpPr>
          <p:nvPr/>
        </p:nvGrpSpPr>
        <p:grpSpPr bwMode="auto">
          <a:xfrm>
            <a:off x="838200" y="1314450"/>
            <a:ext cx="5853113" cy="2800350"/>
            <a:chOff x="1005" y="2384"/>
            <a:chExt cx="3483" cy="1566"/>
          </a:xfrm>
          <a:solidFill>
            <a:schemeClr val="accent5">
              <a:lumMod val="20000"/>
              <a:lumOff val="80000"/>
            </a:schemeClr>
          </a:solidFill>
        </p:grpSpPr>
        <p:grpSp>
          <p:nvGrpSpPr>
            <p:cNvPr id="3" name="Group 7"/>
            <p:cNvGrpSpPr>
              <a:grpSpLocks/>
            </p:cNvGrpSpPr>
            <p:nvPr/>
          </p:nvGrpSpPr>
          <p:grpSpPr bwMode="auto">
            <a:xfrm>
              <a:off x="1005" y="2384"/>
              <a:ext cx="3478" cy="788"/>
              <a:chOff x="1005" y="2384"/>
              <a:chExt cx="3478" cy="788"/>
            </a:xfrm>
            <a:grpFill/>
          </p:grpSpPr>
          <p:grpSp>
            <p:nvGrpSpPr>
              <p:cNvPr id="4" name="Group 8"/>
              <p:cNvGrpSpPr>
                <a:grpSpLocks/>
              </p:cNvGrpSpPr>
              <p:nvPr/>
            </p:nvGrpSpPr>
            <p:grpSpPr bwMode="auto">
              <a:xfrm>
                <a:off x="1005" y="2384"/>
                <a:ext cx="709" cy="788"/>
                <a:chOff x="1005" y="2384"/>
                <a:chExt cx="709" cy="788"/>
              </a:xfrm>
              <a:grpFill/>
            </p:grpSpPr>
            <p:sp>
              <p:nvSpPr>
                <p:cNvPr id="57353" name="Line 9"/>
                <p:cNvSpPr>
                  <a:spLocks noChangeShapeType="1"/>
                </p:cNvSpPr>
                <p:nvPr/>
              </p:nvSpPr>
              <p:spPr bwMode="auto">
                <a:xfrm>
                  <a:off x="1068" y="2384"/>
                  <a:ext cx="612" cy="788"/>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54" name="Line 10"/>
                <p:cNvSpPr>
                  <a:spLocks noChangeShapeType="1"/>
                </p:cNvSpPr>
                <p:nvPr/>
              </p:nvSpPr>
              <p:spPr bwMode="auto">
                <a:xfrm flipH="1" flipV="1">
                  <a:off x="1256" y="2877"/>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55" name="Line 11"/>
                <p:cNvSpPr>
                  <a:spLocks noChangeShapeType="1"/>
                </p:cNvSpPr>
                <p:nvPr/>
              </p:nvSpPr>
              <p:spPr bwMode="auto">
                <a:xfrm flipH="1" flipV="1">
                  <a:off x="1305" y="2678"/>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56" name="Line 12"/>
                <p:cNvSpPr>
                  <a:spLocks noChangeShapeType="1"/>
                </p:cNvSpPr>
                <p:nvPr/>
              </p:nvSpPr>
              <p:spPr bwMode="auto">
                <a:xfrm flipH="1" flipV="1">
                  <a:off x="1531" y="2971"/>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57" name="Line 13"/>
                <p:cNvSpPr>
                  <a:spLocks noChangeShapeType="1"/>
                </p:cNvSpPr>
                <p:nvPr/>
              </p:nvSpPr>
              <p:spPr bwMode="auto">
                <a:xfrm flipH="1" flipV="1">
                  <a:off x="1005" y="2559"/>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grpSp>
          <p:grpSp>
            <p:nvGrpSpPr>
              <p:cNvPr id="5" name="Group 14"/>
              <p:cNvGrpSpPr>
                <a:grpSpLocks/>
              </p:cNvGrpSpPr>
              <p:nvPr/>
            </p:nvGrpSpPr>
            <p:grpSpPr bwMode="auto">
              <a:xfrm>
                <a:off x="2390" y="2384"/>
                <a:ext cx="709" cy="788"/>
                <a:chOff x="1005" y="2384"/>
                <a:chExt cx="709" cy="788"/>
              </a:xfrm>
              <a:grpFill/>
            </p:grpSpPr>
            <p:sp>
              <p:nvSpPr>
                <p:cNvPr id="57359" name="Line 15"/>
                <p:cNvSpPr>
                  <a:spLocks noChangeShapeType="1"/>
                </p:cNvSpPr>
                <p:nvPr/>
              </p:nvSpPr>
              <p:spPr bwMode="auto">
                <a:xfrm>
                  <a:off x="1068" y="2384"/>
                  <a:ext cx="612" cy="788"/>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0" name="Line 16"/>
                <p:cNvSpPr>
                  <a:spLocks noChangeShapeType="1"/>
                </p:cNvSpPr>
                <p:nvPr/>
              </p:nvSpPr>
              <p:spPr bwMode="auto">
                <a:xfrm flipH="1" flipV="1">
                  <a:off x="1256" y="2877"/>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1" name="Line 17"/>
                <p:cNvSpPr>
                  <a:spLocks noChangeShapeType="1"/>
                </p:cNvSpPr>
                <p:nvPr/>
              </p:nvSpPr>
              <p:spPr bwMode="auto">
                <a:xfrm flipH="1" flipV="1">
                  <a:off x="1305" y="2678"/>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2" name="Line 18"/>
                <p:cNvSpPr>
                  <a:spLocks noChangeShapeType="1"/>
                </p:cNvSpPr>
                <p:nvPr/>
              </p:nvSpPr>
              <p:spPr bwMode="auto">
                <a:xfrm flipH="1" flipV="1">
                  <a:off x="1531" y="2971"/>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3" name="Line 19"/>
                <p:cNvSpPr>
                  <a:spLocks noChangeShapeType="1"/>
                </p:cNvSpPr>
                <p:nvPr/>
              </p:nvSpPr>
              <p:spPr bwMode="auto">
                <a:xfrm flipH="1" flipV="1">
                  <a:off x="1005" y="2559"/>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grpSp>
          <p:grpSp>
            <p:nvGrpSpPr>
              <p:cNvPr id="6" name="Group 20"/>
              <p:cNvGrpSpPr>
                <a:grpSpLocks/>
              </p:cNvGrpSpPr>
              <p:nvPr/>
            </p:nvGrpSpPr>
            <p:grpSpPr bwMode="auto">
              <a:xfrm>
                <a:off x="3774" y="2384"/>
                <a:ext cx="709" cy="788"/>
                <a:chOff x="1005" y="2384"/>
                <a:chExt cx="709" cy="788"/>
              </a:xfrm>
              <a:grpFill/>
            </p:grpSpPr>
            <p:sp>
              <p:nvSpPr>
                <p:cNvPr id="57365" name="Line 21"/>
                <p:cNvSpPr>
                  <a:spLocks noChangeShapeType="1"/>
                </p:cNvSpPr>
                <p:nvPr/>
              </p:nvSpPr>
              <p:spPr bwMode="auto">
                <a:xfrm>
                  <a:off x="1068" y="2384"/>
                  <a:ext cx="612" cy="788"/>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6" name="Line 22"/>
                <p:cNvSpPr>
                  <a:spLocks noChangeShapeType="1"/>
                </p:cNvSpPr>
                <p:nvPr/>
              </p:nvSpPr>
              <p:spPr bwMode="auto">
                <a:xfrm flipH="1" flipV="1">
                  <a:off x="1256" y="2877"/>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7" name="Line 23"/>
                <p:cNvSpPr>
                  <a:spLocks noChangeShapeType="1"/>
                </p:cNvSpPr>
                <p:nvPr/>
              </p:nvSpPr>
              <p:spPr bwMode="auto">
                <a:xfrm flipH="1" flipV="1">
                  <a:off x="1305" y="2678"/>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8" name="Line 24"/>
                <p:cNvSpPr>
                  <a:spLocks noChangeShapeType="1"/>
                </p:cNvSpPr>
                <p:nvPr/>
              </p:nvSpPr>
              <p:spPr bwMode="auto">
                <a:xfrm flipH="1" flipV="1">
                  <a:off x="1531" y="2971"/>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69" name="Line 25"/>
                <p:cNvSpPr>
                  <a:spLocks noChangeShapeType="1"/>
                </p:cNvSpPr>
                <p:nvPr/>
              </p:nvSpPr>
              <p:spPr bwMode="auto">
                <a:xfrm flipH="1" flipV="1">
                  <a:off x="1005" y="2559"/>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grpSp>
        </p:grpSp>
        <p:grpSp>
          <p:nvGrpSpPr>
            <p:cNvPr id="7" name="Group 26"/>
            <p:cNvGrpSpPr>
              <a:grpSpLocks/>
            </p:cNvGrpSpPr>
            <p:nvPr/>
          </p:nvGrpSpPr>
          <p:grpSpPr bwMode="auto">
            <a:xfrm flipV="1">
              <a:off x="1010" y="3162"/>
              <a:ext cx="3478" cy="788"/>
              <a:chOff x="1005" y="2384"/>
              <a:chExt cx="3478" cy="788"/>
            </a:xfrm>
            <a:grpFill/>
          </p:grpSpPr>
          <p:grpSp>
            <p:nvGrpSpPr>
              <p:cNvPr id="8" name="Group 27"/>
              <p:cNvGrpSpPr>
                <a:grpSpLocks/>
              </p:cNvGrpSpPr>
              <p:nvPr/>
            </p:nvGrpSpPr>
            <p:grpSpPr bwMode="auto">
              <a:xfrm>
                <a:off x="1005" y="2384"/>
                <a:ext cx="709" cy="788"/>
                <a:chOff x="1005" y="2384"/>
                <a:chExt cx="709" cy="788"/>
              </a:xfrm>
              <a:grpFill/>
            </p:grpSpPr>
            <p:sp>
              <p:nvSpPr>
                <p:cNvPr id="57372" name="Line 28"/>
                <p:cNvSpPr>
                  <a:spLocks noChangeShapeType="1"/>
                </p:cNvSpPr>
                <p:nvPr/>
              </p:nvSpPr>
              <p:spPr bwMode="auto">
                <a:xfrm>
                  <a:off x="1068" y="2384"/>
                  <a:ext cx="612" cy="788"/>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73" name="Line 29"/>
                <p:cNvSpPr>
                  <a:spLocks noChangeShapeType="1"/>
                </p:cNvSpPr>
                <p:nvPr/>
              </p:nvSpPr>
              <p:spPr bwMode="auto">
                <a:xfrm flipH="1" flipV="1">
                  <a:off x="1256" y="2877"/>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74" name="Line 30"/>
                <p:cNvSpPr>
                  <a:spLocks noChangeShapeType="1"/>
                </p:cNvSpPr>
                <p:nvPr/>
              </p:nvSpPr>
              <p:spPr bwMode="auto">
                <a:xfrm flipH="1" flipV="1">
                  <a:off x="1305" y="2678"/>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75" name="Line 31"/>
                <p:cNvSpPr>
                  <a:spLocks noChangeShapeType="1"/>
                </p:cNvSpPr>
                <p:nvPr/>
              </p:nvSpPr>
              <p:spPr bwMode="auto">
                <a:xfrm flipH="1" flipV="1">
                  <a:off x="1531" y="2971"/>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76" name="Line 32"/>
                <p:cNvSpPr>
                  <a:spLocks noChangeShapeType="1"/>
                </p:cNvSpPr>
                <p:nvPr/>
              </p:nvSpPr>
              <p:spPr bwMode="auto">
                <a:xfrm flipH="1" flipV="1">
                  <a:off x="1005" y="2559"/>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grpSp>
          <p:grpSp>
            <p:nvGrpSpPr>
              <p:cNvPr id="9" name="Group 33"/>
              <p:cNvGrpSpPr>
                <a:grpSpLocks/>
              </p:cNvGrpSpPr>
              <p:nvPr/>
            </p:nvGrpSpPr>
            <p:grpSpPr bwMode="auto">
              <a:xfrm>
                <a:off x="2390" y="2384"/>
                <a:ext cx="709" cy="788"/>
                <a:chOff x="1005" y="2384"/>
                <a:chExt cx="709" cy="788"/>
              </a:xfrm>
              <a:grpFill/>
            </p:grpSpPr>
            <p:sp>
              <p:nvSpPr>
                <p:cNvPr id="57378" name="Line 34"/>
                <p:cNvSpPr>
                  <a:spLocks noChangeShapeType="1"/>
                </p:cNvSpPr>
                <p:nvPr/>
              </p:nvSpPr>
              <p:spPr bwMode="auto">
                <a:xfrm>
                  <a:off x="1068" y="2384"/>
                  <a:ext cx="612" cy="788"/>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79" name="Line 35"/>
                <p:cNvSpPr>
                  <a:spLocks noChangeShapeType="1"/>
                </p:cNvSpPr>
                <p:nvPr/>
              </p:nvSpPr>
              <p:spPr bwMode="auto">
                <a:xfrm flipH="1" flipV="1">
                  <a:off x="1256" y="2877"/>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80" name="Line 36"/>
                <p:cNvSpPr>
                  <a:spLocks noChangeShapeType="1"/>
                </p:cNvSpPr>
                <p:nvPr/>
              </p:nvSpPr>
              <p:spPr bwMode="auto">
                <a:xfrm flipH="1" flipV="1">
                  <a:off x="1305" y="2678"/>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81" name="Line 37"/>
                <p:cNvSpPr>
                  <a:spLocks noChangeShapeType="1"/>
                </p:cNvSpPr>
                <p:nvPr/>
              </p:nvSpPr>
              <p:spPr bwMode="auto">
                <a:xfrm flipH="1" flipV="1">
                  <a:off x="1531" y="2971"/>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82" name="Line 38"/>
                <p:cNvSpPr>
                  <a:spLocks noChangeShapeType="1"/>
                </p:cNvSpPr>
                <p:nvPr/>
              </p:nvSpPr>
              <p:spPr bwMode="auto">
                <a:xfrm flipH="1" flipV="1">
                  <a:off x="1005" y="2559"/>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grpSp>
          <p:grpSp>
            <p:nvGrpSpPr>
              <p:cNvPr id="10" name="Group 39"/>
              <p:cNvGrpSpPr>
                <a:grpSpLocks/>
              </p:cNvGrpSpPr>
              <p:nvPr/>
            </p:nvGrpSpPr>
            <p:grpSpPr bwMode="auto">
              <a:xfrm>
                <a:off x="3774" y="2384"/>
                <a:ext cx="709" cy="788"/>
                <a:chOff x="1005" y="2384"/>
                <a:chExt cx="709" cy="788"/>
              </a:xfrm>
              <a:grpFill/>
            </p:grpSpPr>
            <p:sp>
              <p:nvSpPr>
                <p:cNvPr id="57384" name="Line 40"/>
                <p:cNvSpPr>
                  <a:spLocks noChangeShapeType="1"/>
                </p:cNvSpPr>
                <p:nvPr/>
              </p:nvSpPr>
              <p:spPr bwMode="auto">
                <a:xfrm>
                  <a:off x="1068" y="2384"/>
                  <a:ext cx="612" cy="788"/>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85" name="Line 41"/>
                <p:cNvSpPr>
                  <a:spLocks noChangeShapeType="1"/>
                </p:cNvSpPr>
                <p:nvPr/>
              </p:nvSpPr>
              <p:spPr bwMode="auto">
                <a:xfrm flipH="1" flipV="1">
                  <a:off x="1256" y="2877"/>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86" name="Line 42"/>
                <p:cNvSpPr>
                  <a:spLocks noChangeShapeType="1"/>
                </p:cNvSpPr>
                <p:nvPr/>
              </p:nvSpPr>
              <p:spPr bwMode="auto">
                <a:xfrm flipH="1" flipV="1">
                  <a:off x="1305" y="2678"/>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87" name="Line 43"/>
                <p:cNvSpPr>
                  <a:spLocks noChangeShapeType="1"/>
                </p:cNvSpPr>
                <p:nvPr/>
              </p:nvSpPr>
              <p:spPr bwMode="auto">
                <a:xfrm flipH="1" flipV="1">
                  <a:off x="1531" y="2971"/>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sp>
              <p:nvSpPr>
                <p:cNvPr id="57388" name="Line 44"/>
                <p:cNvSpPr>
                  <a:spLocks noChangeShapeType="1"/>
                </p:cNvSpPr>
                <p:nvPr/>
              </p:nvSpPr>
              <p:spPr bwMode="auto">
                <a:xfrm flipH="1" flipV="1">
                  <a:off x="1005" y="2559"/>
                  <a:ext cx="183" cy="0"/>
                </a:xfrm>
                <a:prstGeom prst="line">
                  <a:avLst/>
                </a:prstGeom>
                <a:grpFill/>
                <a:ln w="12700">
                  <a:solidFill>
                    <a:srgbClr val="000000"/>
                  </a:solidFill>
                  <a:round/>
                  <a:headEnd/>
                  <a:tailEnd/>
                </a:ln>
                <a:effectLst/>
              </p:spPr>
              <p:txBody>
                <a:bodyPr/>
                <a:lstStyle/>
                <a:p>
                  <a:pPr fontAlgn="auto">
                    <a:spcBef>
                      <a:spcPts val="0"/>
                    </a:spcBef>
                    <a:spcAft>
                      <a:spcPts val="0"/>
                    </a:spcAft>
                    <a:defRPr/>
                  </a:pPr>
                  <a:endParaRPr lang="en-US">
                    <a:latin typeface="+mn-lt"/>
                    <a:cs typeface="+mn-cs"/>
                  </a:endParaRPr>
                </a:p>
              </p:txBody>
            </p:sp>
          </p:grpSp>
        </p:grpSp>
      </p:grpSp>
      <p:sp>
        <p:nvSpPr>
          <p:cNvPr id="16390" name="Line 45"/>
          <p:cNvSpPr>
            <a:spLocks noChangeShapeType="1"/>
          </p:cNvSpPr>
          <p:nvPr/>
        </p:nvSpPr>
        <p:spPr bwMode="auto">
          <a:xfrm>
            <a:off x="1981201" y="2686050"/>
            <a:ext cx="5197475" cy="5954"/>
          </a:xfrm>
          <a:prstGeom prst="line">
            <a:avLst/>
          </a:prstGeom>
          <a:noFill/>
          <a:ln w="12700">
            <a:solidFill>
              <a:srgbClr val="000000"/>
            </a:solidFill>
            <a:round/>
            <a:headEnd/>
            <a:tailEnd type="triangle" w="med" len="med"/>
          </a:ln>
        </p:spPr>
        <p:txBody>
          <a:bodyPr lIns="0" tIns="0" rIns="0" bIns="0">
            <a:spAutoFit/>
          </a:bodyPr>
          <a:lstStyle/>
          <a:p>
            <a:endParaRPr lang="en-US"/>
          </a:p>
        </p:txBody>
      </p:sp>
      <p:sp>
        <p:nvSpPr>
          <p:cNvPr id="57390" name="Text Box 46"/>
          <p:cNvSpPr txBox="1">
            <a:spLocks noChangeArrowheads="1"/>
          </p:cNvSpPr>
          <p:nvPr/>
        </p:nvSpPr>
        <p:spPr bwMode="auto">
          <a:xfrm>
            <a:off x="381000" y="1035846"/>
            <a:ext cx="1219200" cy="322965"/>
          </a:xfrm>
          <a:prstGeom prst="rect">
            <a:avLst/>
          </a:prstGeom>
          <a:solidFill>
            <a:schemeClr val="accent5">
              <a:lumMod val="20000"/>
              <a:lumOff val="80000"/>
            </a:schemeClr>
          </a:solidFill>
          <a:ln w="25400">
            <a:solidFill>
              <a:srgbClr val="000000"/>
            </a:solidFill>
            <a:miter lim="800000"/>
            <a:headEnd/>
            <a:tailEnd/>
          </a:ln>
          <a:effectLst/>
        </p:spPr>
        <p:txBody>
          <a:bodyPr lIns="91242" tIns="45621" rIns="91242" bIns="45621">
            <a:spAutoFit/>
          </a:bodyPr>
          <a:lstStyle/>
          <a:p>
            <a:pPr algn="ctr" fontAlgn="auto">
              <a:spcBef>
                <a:spcPts val="0"/>
              </a:spcBef>
              <a:spcAft>
                <a:spcPts val="0"/>
              </a:spcAft>
              <a:defRPr/>
            </a:pPr>
            <a:r>
              <a:rPr lang="en-US" sz="1500" b="1" dirty="0" smtClean="0">
                <a:solidFill>
                  <a:srgbClr val="000000"/>
                </a:solidFill>
                <a:latin typeface="+mn-lt"/>
                <a:cs typeface="+mn-cs"/>
              </a:rPr>
              <a:t>Methods</a:t>
            </a:r>
            <a:endParaRPr lang="en-US" sz="1500" b="1" dirty="0">
              <a:solidFill>
                <a:srgbClr val="000000"/>
              </a:solidFill>
              <a:latin typeface="+mn-lt"/>
              <a:cs typeface="+mn-cs"/>
            </a:endParaRPr>
          </a:p>
        </p:txBody>
      </p:sp>
      <p:sp>
        <p:nvSpPr>
          <p:cNvPr id="57406" name="Text Box 62"/>
          <p:cNvSpPr txBox="1">
            <a:spLocks noChangeArrowheads="1"/>
          </p:cNvSpPr>
          <p:nvPr/>
        </p:nvSpPr>
        <p:spPr bwMode="auto">
          <a:xfrm>
            <a:off x="2590800" y="1028700"/>
            <a:ext cx="1219200" cy="322965"/>
          </a:xfrm>
          <a:prstGeom prst="rect">
            <a:avLst/>
          </a:prstGeom>
          <a:solidFill>
            <a:schemeClr val="accent5">
              <a:lumMod val="20000"/>
              <a:lumOff val="80000"/>
            </a:schemeClr>
          </a:solidFill>
          <a:ln w="25400">
            <a:solidFill>
              <a:srgbClr val="000000"/>
            </a:solidFill>
            <a:miter lim="800000"/>
            <a:headEnd/>
            <a:tailEnd/>
          </a:ln>
          <a:effectLst/>
        </p:spPr>
        <p:txBody>
          <a:bodyPr lIns="91242" tIns="45621" rIns="91242" bIns="45621">
            <a:spAutoFit/>
          </a:bodyPr>
          <a:lstStyle/>
          <a:p>
            <a:pPr algn="ctr" fontAlgn="auto">
              <a:spcBef>
                <a:spcPts val="0"/>
              </a:spcBef>
              <a:spcAft>
                <a:spcPts val="0"/>
              </a:spcAft>
              <a:defRPr/>
            </a:pPr>
            <a:r>
              <a:rPr lang="en-US" sz="1500" b="1" dirty="0" smtClean="0">
                <a:solidFill>
                  <a:srgbClr val="000000"/>
                </a:solidFill>
                <a:latin typeface="+mn-lt"/>
                <a:cs typeface="+mn-cs"/>
              </a:rPr>
              <a:t>Materials</a:t>
            </a:r>
            <a:endParaRPr lang="en-US" sz="1500" b="1" dirty="0">
              <a:solidFill>
                <a:srgbClr val="000000"/>
              </a:solidFill>
              <a:latin typeface="+mn-lt"/>
              <a:cs typeface="+mn-cs"/>
            </a:endParaRPr>
          </a:p>
        </p:txBody>
      </p:sp>
      <p:sp>
        <p:nvSpPr>
          <p:cNvPr id="57407" name="Text Box 63"/>
          <p:cNvSpPr txBox="1">
            <a:spLocks noChangeArrowheads="1"/>
          </p:cNvSpPr>
          <p:nvPr/>
        </p:nvSpPr>
        <p:spPr bwMode="auto">
          <a:xfrm>
            <a:off x="4876800" y="1028700"/>
            <a:ext cx="1219200" cy="322965"/>
          </a:xfrm>
          <a:prstGeom prst="rect">
            <a:avLst/>
          </a:prstGeom>
          <a:solidFill>
            <a:schemeClr val="accent5">
              <a:lumMod val="20000"/>
              <a:lumOff val="80000"/>
            </a:schemeClr>
          </a:solidFill>
          <a:ln w="25400">
            <a:solidFill>
              <a:srgbClr val="000000"/>
            </a:solidFill>
            <a:miter lim="800000"/>
            <a:headEnd/>
            <a:tailEnd/>
          </a:ln>
          <a:effectLst/>
        </p:spPr>
        <p:txBody>
          <a:bodyPr lIns="91242" tIns="45621" rIns="91242" bIns="45621">
            <a:spAutoFit/>
          </a:bodyPr>
          <a:lstStyle/>
          <a:p>
            <a:pPr algn="ctr" fontAlgn="auto">
              <a:spcBef>
                <a:spcPts val="0"/>
              </a:spcBef>
              <a:spcAft>
                <a:spcPts val="0"/>
              </a:spcAft>
              <a:defRPr/>
            </a:pPr>
            <a:r>
              <a:rPr lang="en-US" sz="1500" b="1" dirty="0" smtClean="0">
                <a:solidFill>
                  <a:srgbClr val="000000"/>
                </a:solidFill>
                <a:latin typeface="+mn-lt"/>
                <a:cs typeface="+mn-cs"/>
              </a:rPr>
              <a:t>People</a:t>
            </a:r>
            <a:endParaRPr lang="en-US" sz="1500" b="1" dirty="0">
              <a:solidFill>
                <a:srgbClr val="000000"/>
              </a:solidFill>
              <a:latin typeface="+mn-lt"/>
              <a:cs typeface="+mn-cs"/>
            </a:endParaRPr>
          </a:p>
        </p:txBody>
      </p:sp>
      <p:sp>
        <p:nvSpPr>
          <p:cNvPr id="57408" name="Text Box 64"/>
          <p:cNvSpPr txBox="1">
            <a:spLocks noChangeArrowheads="1"/>
          </p:cNvSpPr>
          <p:nvPr/>
        </p:nvSpPr>
        <p:spPr bwMode="auto">
          <a:xfrm>
            <a:off x="4732868" y="4114800"/>
            <a:ext cx="1578657" cy="322965"/>
          </a:xfrm>
          <a:prstGeom prst="rect">
            <a:avLst/>
          </a:prstGeom>
          <a:solidFill>
            <a:schemeClr val="accent5">
              <a:lumMod val="20000"/>
              <a:lumOff val="80000"/>
            </a:schemeClr>
          </a:solidFill>
          <a:ln w="25400">
            <a:solidFill>
              <a:srgbClr val="000000"/>
            </a:solidFill>
            <a:miter lim="800000"/>
            <a:headEnd/>
            <a:tailEnd/>
          </a:ln>
          <a:effectLst/>
        </p:spPr>
        <p:txBody>
          <a:bodyPr wrap="square" lIns="91242" tIns="45621" rIns="91242" bIns="45621">
            <a:spAutoFit/>
          </a:bodyPr>
          <a:lstStyle/>
          <a:p>
            <a:pPr algn="ctr" fontAlgn="auto">
              <a:spcBef>
                <a:spcPts val="0"/>
              </a:spcBef>
              <a:spcAft>
                <a:spcPts val="0"/>
              </a:spcAft>
              <a:defRPr/>
            </a:pPr>
            <a:r>
              <a:rPr lang="en-US" sz="1500" b="1" dirty="0" smtClean="0">
                <a:solidFill>
                  <a:srgbClr val="000000"/>
                </a:solidFill>
                <a:latin typeface="+mn-lt"/>
                <a:cs typeface="+mn-cs"/>
              </a:rPr>
              <a:t>Measurements</a:t>
            </a:r>
            <a:endParaRPr lang="en-US" sz="1500" b="1" dirty="0">
              <a:solidFill>
                <a:srgbClr val="000000"/>
              </a:solidFill>
              <a:latin typeface="+mn-lt"/>
              <a:cs typeface="+mn-cs"/>
            </a:endParaRPr>
          </a:p>
        </p:txBody>
      </p:sp>
      <p:sp>
        <p:nvSpPr>
          <p:cNvPr id="57409" name="Text Box 65"/>
          <p:cNvSpPr txBox="1">
            <a:spLocks noChangeArrowheads="1"/>
          </p:cNvSpPr>
          <p:nvPr/>
        </p:nvSpPr>
        <p:spPr bwMode="auto">
          <a:xfrm>
            <a:off x="2667000" y="4114800"/>
            <a:ext cx="1219200" cy="322965"/>
          </a:xfrm>
          <a:prstGeom prst="rect">
            <a:avLst/>
          </a:prstGeom>
          <a:solidFill>
            <a:schemeClr val="accent5">
              <a:lumMod val="20000"/>
              <a:lumOff val="80000"/>
            </a:schemeClr>
          </a:solidFill>
          <a:ln w="25400">
            <a:solidFill>
              <a:srgbClr val="000000"/>
            </a:solidFill>
            <a:miter lim="800000"/>
            <a:headEnd/>
            <a:tailEnd/>
          </a:ln>
          <a:effectLst/>
        </p:spPr>
        <p:txBody>
          <a:bodyPr lIns="91242" tIns="45621" rIns="91242" bIns="45621">
            <a:spAutoFit/>
          </a:bodyPr>
          <a:lstStyle/>
          <a:p>
            <a:pPr algn="ctr" fontAlgn="auto">
              <a:spcBef>
                <a:spcPts val="0"/>
              </a:spcBef>
              <a:spcAft>
                <a:spcPts val="0"/>
              </a:spcAft>
              <a:defRPr/>
            </a:pPr>
            <a:r>
              <a:rPr lang="en-US" sz="1500" b="1" dirty="0" smtClean="0">
                <a:solidFill>
                  <a:srgbClr val="000000"/>
                </a:solidFill>
                <a:latin typeface="+mn-lt"/>
                <a:cs typeface="+mn-cs"/>
              </a:rPr>
              <a:t>Machines</a:t>
            </a:r>
            <a:endParaRPr lang="en-US" sz="1500" b="1" dirty="0">
              <a:solidFill>
                <a:srgbClr val="000000"/>
              </a:solidFill>
              <a:latin typeface="+mn-lt"/>
              <a:cs typeface="+mn-cs"/>
            </a:endParaRPr>
          </a:p>
        </p:txBody>
      </p:sp>
      <p:sp>
        <p:nvSpPr>
          <p:cNvPr id="57410" name="Text Box 66"/>
          <p:cNvSpPr txBox="1">
            <a:spLocks noChangeArrowheads="1"/>
          </p:cNvSpPr>
          <p:nvPr/>
        </p:nvSpPr>
        <p:spPr bwMode="auto">
          <a:xfrm>
            <a:off x="381000" y="4114800"/>
            <a:ext cx="1349535" cy="322965"/>
          </a:xfrm>
          <a:prstGeom prst="rect">
            <a:avLst/>
          </a:prstGeom>
          <a:solidFill>
            <a:schemeClr val="accent5">
              <a:lumMod val="20000"/>
              <a:lumOff val="80000"/>
            </a:schemeClr>
          </a:solidFill>
          <a:ln w="25400">
            <a:solidFill>
              <a:srgbClr val="000000"/>
            </a:solidFill>
            <a:miter lim="800000"/>
            <a:headEnd/>
            <a:tailEnd/>
          </a:ln>
          <a:effectLst/>
        </p:spPr>
        <p:txBody>
          <a:bodyPr wrap="square" lIns="91242" tIns="45621" rIns="91242" bIns="45621">
            <a:spAutoFit/>
          </a:bodyPr>
          <a:lstStyle/>
          <a:p>
            <a:pPr algn="ctr" fontAlgn="auto">
              <a:spcBef>
                <a:spcPts val="0"/>
              </a:spcBef>
              <a:spcAft>
                <a:spcPts val="0"/>
              </a:spcAft>
              <a:defRPr/>
            </a:pPr>
            <a:r>
              <a:rPr lang="en-US" sz="1500" b="1" dirty="0" smtClean="0">
                <a:solidFill>
                  <a:srgbClr val="000000"/>
                </a:solidFill>
                <a:latin typeface="+mn-lt"/>
                <a:cs typeface="+mn-cs"/>
              </a:rPr>
              <a:t>Environment</a:t>
            </a:r>
            <a:endParaRPr lang="en-US" sz="1500" b="1" dirty="0">
              <a:solidFill>
                <a:srgbClr val="000000"/>
              </a:solidFill>
              <a:latin typeface="+mn-lt"/>
              <a:cs typeface="+mn-cs"/>
            </a:endParaRPr>
          </a:p>
        </p:txBody>
      </p:sp>
    </p:spTree>
    <p:extLst>
      <p:ext uri="{BB962C8B-B14F-4D97-AF65-F5344CB8AC3E}">
        <p14:creationId xmlns:p14="http://schemas.microsoft.com/office/powerpoint/2010/main" val="3883377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28600"/>
            <a:ext cx="8229600" cy="719138"/>
          </a:xfrm>
        </p:spPr>
        <p:txBody>
          <a:bodyPr/>
          <a:lstStyle/>
          <a:p>
            <a:pPr defTabSz="914293" eaLnBrk="1" fontAlgn="auto" hangingPunct="1">
              <a:spcAft>
                <a:spcPts val="0"/>
              </a:spcAft>
              <a:defRPr/>
            </a:pPr>
            <a:r>
              <a:rPr dirty="0" smtClean="0">
                <a:solidFill>
                  <a:schemeClr val="tx1"/>
                </a:solidFill>
              </a:rPr>
              <a:t>Analyze:  Cause &amp; Effect Matrix</a:t>
            </a:r>
            <a:endParaRPr baseline="-25000" dirty="0">
              <a:solidFill>
                <a:schemeClr val="tx1"/>
              </a:solidFill>
            </a:endParaRPr>
          </a:p>
        </p:txBody>
      </p:sp>
      <p:pic>
        <p:nvPicPr>
          <p:cNvPr id="6146" name="Picture 2" descr="http://www.qimacros.com/quality-tools/cause-effect-matrix-exc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704849"/>
            <a:ext cx="7454900" cy="372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060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lide65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26232"/>
            <a:ext cx="6702425" cy="47688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Analyze: The Five Whys</a:t>
            </a:r>
            <a:endParaRPr lang="en-US" dirty="0"/>
          </a:p>
        </p:txBody>
      </p:sp>
    </p:spTree>
    <p:extLst>
      <p:ext uri="{BB962C8B-B14F-4D97-AF65-F5344CB8AC3E}">
        <p14:creationId xmlns:p14="http://schemas.microsoft.com/office/powerpoint/2010/main" val="3970072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1" y="208360"/>
            <a:ext cx="7179733" cy="572690"/>
          </a:xfrm>
        </p:spPr>
        <p:txBody>
          <a:bodyPr/>
          <a:lstStyle/>
          <a:p>
            <a:pPr defTabSz="914293" eaLnBrk="1" fontAlgn="auto" hangingPunct="1">
              <a:spcAft>
                <a:spcPts val="0"/>
              </a:spcAft>
              <a:defRPr/>
            </a:pPr>
            <a:r>
              <a:rPr dirty="0" smtClean="0">
                <a:solidFill>
                  <a:schemeClr val="tx1"/>
                </a:solidFill>
              </a:rPr>
              <a:t>Analyze:  Hypothesis Test Decision Matrix</a:t>
            </a:r>
            <a:endParaRPr dirty="0">
              <a:solidFill>
                <a:schemeClr val="tx1"/>
              </a:solidFill>
            </a:endParaRPr>
          </a:p>
        </p:txBody>
      </p:sp>
      <p:pic>
        <p:nvPicPr>
          <p:cNvPr id="4" name="Picture 2"/>
          <p:cNvPicPr>
            <a:picLocks noChangeAspect="1" noChangeArrowheads="1"/>
          </p:cNvPicPr>
          <p:nvPr/>
        </p:nvPicPr>
        <p:blipFill>
          <a:blip r:embed="rId3" cstate="print"/>
          <a:srcRect l="1318" t="1990" r="1153" b="4478"/>
          <a:stretch>
            <a:fillRect/>
          </a:stretch>
        </p:blipFill>
        <p:spPr bwMode="auto">
          <a:xfrm>
            <a:off x="1066800" y="1003298"/>
            <a:ext cx="7272867" cy="3464440"/>
          </a:xfrm>
          <a:prstGeom prst="rect">
            <a:avLst/>
          </a:prstGeom>
          <a:noFill/>
          <a:ln w="9525">
            <a:noFill/>
            <a:miter lim="800000"/>
            <a:headEnd/>
            <a:tailEnd/>
          </a:ln>
          <a:effectLst/>
        </p:spPr>
      </p:pic>
    </p:spTree>
    <p:extLst>
      <p:ext uri="{BB962C8B-B14F-4D97-AF65-F5344CB8AC3E}">
        <p14:creationId xmlns:p14="http://schemas.microsoft.com/office/powerpoint/2010/main" val="2922515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1/reglinear-3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334" y="292100"/>
            <a:ext cx="5774266" cy="43307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Analyze: Regression Analysis</a:t>
            </a:r>
            <a:endParaRPr lang="en-US" dirty="0"/>
          </a:p>
        </p:txBody>
      </p:sp>
    </p:spTree>
    <p:extLst>
      <p:ext uri="{BB962C8B-B14F-4D97-AF65-F5344CB8AC3E}">
        <p14:creationId xmlns:p14="http://schemas.microsoft.com/office/powerpoint/2010/main" val="3388050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6986" y="173290"/>
            <a:ext cx="9144000" cy="719138"/>
          </a:xfrm>
        </p:spPr>
        <p:txBody>
          <a:bodyPr/>
          <a:lstStyle/>
          <a:p>
            <a:pPr defTabSz="914293" eaLnBrk="1" fontAlgn="auto" hangingPunct="1">
              <a:spcAft>
                <a:spcPts val="0"/>
              </a:spcAft>
              <a:defRPr/>
            </a:pPr>
            <a:r>
              <a:rPr dirty="0" smtClean="0">
                <a:solidFill>
                  <a:schemeClr val="tx1"/>
                </a:solidFill>
              </a:rPr>
              <a:t>Analyze/Improve:  FMEA </a:t>
            </a:r>
            <a:r>
              <a:rPr sz="2000" dirty="0" smtClean="0">
                <a:solidFill>
                  <a:schemeClr val="tx1"/>
                </a:solidFill>
              </a:rPr>
              <a:t>(Failure Mode &amp; Effects Analysis) </a:t>
            </a:r>
            <a:endParaRPr sz="2000" dirty="0">
              <a:solidFill>
                <a:schemeClr val="tx1"/>
              </a:solidFill>
            </a:endParaRPr>
          </a:p>
        </p:txBody>
      </p:sp>
      <p:graphicFrame>
        <p:nvGraphicFramePr>
          <p:cNvPr id="5" name="Group 169"/>
          <p:cNvGraphicFramePr>
            <a:graphicFrameLocks noGrp="1"/>
          </p:cNvGraphicFramePr>
          <p:nvPr>
            <p:extLst>
              <p:ext uri="{D42A27DB-BD31-4B8C-83A1-F6EECF244321}">
                <p14:modId xmlns:p14="http://schemas.microsoft.com/office/powerpoint/2010/main" val="1060319239"/>
              </p:ext>
            </p:extLst>
          </p:nvPr>
        </p:nvGraphicFramePr>
        <p:xfrm>
          <a:off x="193061" y="603966"/>
          <a:ext cx="8694580" cy="3642284"/>
        </p:xfrm>
        <a:graphic>
          <a:graphicData uri="http://schemas.openxmlformats.org/drawingml/2006/table">
            <a:tbl>
              <a:tblPr/>
              <a:tblGrid>
                <a:gridCol w="810549">
                  <a:extLst>
                    <a:ext uri="{9D8B030D-6E8A-4147-A177-3AD203B41FA5}">
                      <a16:colId xmlns:a16="http://schemas.microsoft.com/office/drawing/2014/main" val="20000"/>
                    </a:ext>
                  </a:extLst>
                </a:gridCol>
                <a:gridCol w="713678">
                  <a:extLst>
                    <a:ext uri="{9D8B030D-6E8A-4147-A177-3AD203B41FA5}">
                      <a16:colId xmlns:a16="http://schemas.microsoft.com/office/drawing/2014/main" val="20001"/>
                    </a:ext>
                  </a:extLst>
                </a:gridCol>
                <a:gridCol w="910841">
                  <a:extLst>
                    <a:ext uri="{9D8B030D-6E8A-4147-A177-3AD203B41FA5}">
                      <a16:colId xmlns:a16="http://schemas.microsoft.com/office/drawing/2014/main" val="20002"/>
                    </a:ext>
                  </a:extLst>
                </a:gridCol>
                <a:gridCol w="188912">
                  <a:extLst>
                    <a:ext uri="{9D8B030D-6E8A-4147-A177-3AD203B41FA5}">
                      <a16:colId xmlns:a16="http://schemas.microsoft.com/office/drawing/2014/main" val="20003"/>
                    </a:ext>
                  </a:extLst>
                </a:gridCol>
                <a:gridCol w="807105">
                  <a:extLst>
                    <a:ext uri="{9D8B030D-6E8A-4147-A177-3AD203B41FA5}">
                      <a16:colId xmlns:a16="http://schemas.microsoft.com/office/drawing/2014/main" val="20004"/>
                    </a:ext>
                  </a:extLst>
                </a:gridCol>
                <a:gridCol w="223025">
                  <a:extLst>
                    <a:ext uri="{9D8B030D-6E8A-4147-A177-3AD203B41FA5}">
                      <a16:colId xmlns:a16="http://schemas.microsoft.com/office/drawing/2014/main" val="20005"/>
                    </a:ext>
                  </a:extLst>
                </a:gridCol>
                <a:gridCol w="1092358">
                  <a:extLst>
                    <a:ext uri="{9D8B030D-6E8A-4147-A177-3AD203B41FA5}">
                      <a16:colId xmlns:a16="http://schemas.microsoft.com/office/drawing/2014/main" val="20006"/>
                    </a:ext>
                  </a:extLst>
                </a:gridCol>
                <a:gridCol w="188912">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981075">
                  <a:extLst>
                    <a:ext uri="{9D8B030D-6E8A-4147-A177-3AD203B41FA5}">
                      <a16:colId xmlns:a16="http://schemas.microsoft.com/office/drawing/2014/main" val="20009"/>
                    </a:ext>
                  </a:extLst>
                </a:gridCol>
                <a:gridCol w="739811">
                  <a:extLst>
                    <a:ext uri="{9D8B030D-6E8A-4147-A177-3AD203B41FA5}">
                      <a16:colId xmlns:a16="http://schemas.microsoft.com/office/drawing/2014/main" val="20010"/>
                    </a:ext>
                  </a:extLst>
                </a:gridCol>
                <a:gridCol w="974689">
                  <a:extLst>
                    <a:ext uri="{9D8B030D-6E8A-4147-A177-3AD203B41FA5}">
                      <a16:colId xmlns:a16="http://schemas.microsoft.com/office/drawing/2014/main" val="20011"/>
                    </a:ext>
                  </a:extLst>
                </a:gridCol>
                <a:gridCol w="188913">
                  <a:extLst>
                    <a:ext uri="{9D8B030D-6E8A-4147-A177-3AD203B41FA5}">
                      <a16:colId xmlns:a16="http://schemas.microsoft.com/office/drawing/2014/main" val="20012"/>
                    </a:ext>
                  </a:extLst>
                </a:gridCol>
                <a:gridCol w="187325">
                  <a:extLst>
                    <a:ext uri="{9D8B030D-6E8A-4147-A177-3AD203B41FA5}">
                      <a16:colId xmlns:a16="http://schemas.microsoft.com/office/drawing/2014/main" val="20013"/>
                    </a:ext>
                  </a:extLst>
                </a:gridCol>
                <a:gridCol w="188912">
                  <a:extLst>
                    <a:ext uri="{9D8B030D-6E8A-4147-A177-3AD203B41FA5}">
                      <a16:colId xmlns:a16="http://schemas.microsoft.com/office/drawing/2014/main" val="20014"/>
                    </a:ext>
                  </a:extLst>
                </a:gridCol>
                <a:gridCol w="244475">
                  <a:extLst>
                    <a:ext uri="{9D8B030D-6E8A-4147-A177-3AD203B41FA5}">
                      <a16:colId xmlns:a16="http://schemas.microsoft.com/office/drawing/2014/main" val="20015"/>
                    </a:ext>
                  </a:extLst>
                </a:gridCol>
              </a:tblGrid>
              <a:tr h="62476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Process, Step, </a:t>
                      </a:r>
                      <a:br>
                        <a:rPr kumimoji="0" lang="en-US" sz="800" b="0" i="0" u="none" strike="noStrike" cap="none" normalizeH="0" baseline="0" dirty="0" smtClean="0">
                          <a:ln>
                            <a:noFill/>
                          </a:ln>
                          <a:solidFill>
                            <a:schemeClr val="tx1"/>
                          </a:solidFill>
                          <a:effectLst/>
                          <a:latin typeface="Arial Narrow" pitchFamily="34" charset="0"/>
                        </a:rPr>
                      </a:br>
                      <a:r>
                        <a:rPr kumimoji="0" lang="en-US" sz="800" b="0" i="0" u="none" strike="noStrike" cap="none" normalizeH="0" baseline="0" dirty="0" smtClean="0">
                          <a:ln>
                            <a:noFill/>
                          </a:ln>
                          <a:solidFill>
                            <a:schemeClr val="tx1"/>
                          </a:solidFill>
                          <a:effectLst/>
                          <a:latin typeface="Arial Narrow" pitchFamily="34" charset="0"/>
                        </a:rPr>
                        <a:t>or Input</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Potential Failure Mode</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Potential</a:t>
                      </a:r>
                      <a:br>
                        <a:rPr kumimoji="0" lang="en-US" sz="800" b="0" i="0" u="none" strike="noStrike" cap="none" normalizeH="0" baseline="0" dirty="0" smtClean="0">
                          <a:ln>
                            <a:noFill/>
                          </a:ln>
                          <a:solidFill>
                            <a:schemeClr val="tx1"/>
                          </a:solidFill>
                          <a:effectLst/>
                          <a:latin typeface="Arial Narrow" pitchFamily="34" charset="0"/>
                        </a:rPr>
                      </a:br>
                      <a:r>
                        <a:rPr kumimoji="0" lang="en-US" sz="800" b="0" i="0" u="none" strike="noStrike" cap="none" normalizeH="0" baseline="0" dirty="0" smtClean="0">
                          <a:ln>
                            <a:noFill/>
                          </a:ln>
                          <a:solidFill>
                            <a:schemeClr val="tx1"/>
                          </a:solidFill>
                          <a:effectLst/>
                          <a:latin typeface="Arial Narrow" pitchFamily="34" charset="0"/>
                        </a:rPr>
                        <a:t>Failure Effects</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S</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V</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R</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I</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T</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Y</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Potential Causes</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O</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U</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R</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A</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N</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E</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Current Controls</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D</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T</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T</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I</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O</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N</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R</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P</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N</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tx1"/>
                          </a:solidFill>
                          <a:effectLst/>
                          <a:latin typeface="Arial Narrow" pitchFamily="34" charset="0"/>
                        </a:rPr>
                        <a:t> </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bg1"/>
                          </a:solidFill>
                          <a:effectLst/>
                          <a:latin typeface="Arial Narrow" pitchFamily="34" charset="0"/>
                        </a:rPr>
                        <a:t>Recom-mended Actions</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bg1"/>
                          </a:solidFill>
                          <a:effectLst/>
                          <a:latin typeface="Arial Narrow" pitchFamily="34" charset="0"/>
                        </a:rPr>
                        <a:t>Resp.</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bg1"/>
                          </a:solidFill>
                          <a:effectLst/>
                          <a:latin typeface="Arial Narrow" pitchFamily="34" charset="0"/>
                        </a:rPr>
                        <a:t>Actions</a:t>
                      </a:r>
                      <a:br>
                        <a:rPr kumimoji="0" lang="en-US" sz="800" b="0" i="0" u="none" strike="noStrike" cap="none" normalizeH="0" baseline="0" dirty="0" smtClean="0">
                          <a:ln>
                            <a:noFill/>
                          </a:ln>
                          <a:solidFill>
                            <a:schemeClr val="bg1"/>
                          </a:solidFill>
                          <a:effectLst/>
                          <a:latin typeface="Arial Narrow" pitchFamily="34" charset="0"/>
                        </a:rPr>
                      </a:br>
                      <a:r>
                        <a:rPr kumimoji="0" lang="en-US" sz="800" b="0" i="0" u="none" strike="noStrike" cap="none" normalizeH="0" baseline="0" dirty="0" smtClean="0">
                          <a:ln>
                            <a:noFill/>
                          </a:ln>
                          <a:solidFill>
                            <a:schemeClr val="bg1"/>
                          </a:solidFill>
                          <a:effectLst/>
                          <a:latin typeface="Arial Narrow" pitchFamily="34" charset="0"/>
                        </a:rPr>
                        <a:t>Taken</a:t>
                      </a:r>
                    </a:p>
                  </a:txBody>
                  <a:tcPr marL="0" marR="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S</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V</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R</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I</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T</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Y</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O</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U</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R</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A</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N</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E</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D</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T</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C</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T</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I</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O</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N</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R</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P</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1" i="0" u="none" strike="noStrike" cap="none" normalizeH="0" baseline="0" dirty="0" smtClean="0">
                          <a:ln>
                            <a:noFill/>
                          </a:ln>
                          <a:solidFill>
                            <a:schemeClr val="bg1"/>
                          </a:solidFill>
                          <a:effectLst/>
                          <a:latin typeface="Arial Narrow" pitchFamily="34" charset="0"/>
                        </a:rPr>
                        <a:t>N</a:t>
                      </a:r>
                    </a:p>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800" b="1"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extLst>
                  <a:ext uri="{0D108BD9-81ED-4DB2-BD59-A6C34878D82A}">
                    <a16:rowId xmlns:a16="http://schemas.microsoft.com/office/drawing/2014/main" val="10000"/>
                  </a:ext>
                </a:extLst>
              </a:tr>
              <a:tr h="82296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What is under investigation?</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In what ways does process fail?</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What are impacts of failure on customer?</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What are possible causes?</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tx1"/>
                          </a:solidFill>
                          <a:effectLst/>
                          <a:latin typeface="Arial Narrow" pitchFamily="34" charset="0"/>
                        </a:rPr>
                        <a:t>What are existing controls and procedures to detect cause?</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bg1"/>
                          </a:solidFill>
                          <a:effectLst/>
                          <a:latin typeface="Arial Narrow" pitchFamily="34" charset="0"/>
                        </a:rPr>
                        <a:t>What are actions for reducing occurrence of cause, or improving detection?</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bg1"/>
                          </a:solidFill>
                          <a:effectLst/>
                          <a:latin typeface="Arial Narrow" pitchFamily="34" charset="0"/>
                        </a:rPr>
                        <a:t>Who is responsible?</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r>
                        <a:rPr kumimoji="0" lang="en-US" sz="800" b="0" i="0" u="none" strike="noStrike" cap="none" normalizeH="0" baseline="0" dirty="0" smtClean="0">
                          <a:ln>
                            <a:noFill/>
                          </a:ln>
                          <a:solidFill>
                            <a:schemeClr val="bg1"/>
                          </a:solidFill>
                          <a:effectLst/>
                          <a:latin typeface="Arial Narrow" pitchFamily="34" charset="0"/>
                        </a:rPr>
                        <a:t>What are completed actions taken w/ recalculated RPN?</a:t>
                      </a: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6D6"/>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54864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4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4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64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31975" algn="l"/>
                        </a:tabLst>
                      </a:pPr>
                      <a:endParaRPr kumimoji="0" lang="en-US" sz="1100" b="0" i="0" u="none" strike="noStrike" cap="none" normalizeH="0" baseline="0" dirty="0" smtClean="0">
                        <a:ln>
                          <a:noFill/>
                        </a:ln>
                        <a:solidFill>
                          <a:schemeClr val="bg1"/>
                        </a:solidFill>
                        <a:effectLst/>
                        <a:latin typeface="Arial Narrow" pitchFamily="34" charset="0"/>
                      </a:endParaRPr>
                    </a:p>
                  </a:txBody>
                  <a:tcPr marL="27432" marR="27432"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79767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537" y="1722863"/>
            <a:ext cx="4070195" cy="426534"/>
          </a:xfrm>
        </p:spPr>
        <p:txBody>
          <a:bodyPr/>
          <a:lstStyle/>
          <a:p>
            <a:pPr algn="ctr"/>
            <a:r>
              <a:rPr lang="en-US" sz="6000" dirty="0" smtClean="0"/>
              <a:t>Define Phase</a:t>
            </a:r>
            <a:endParaRPr lang="en-US" sz="6000" dirty="0"/>
          </a:p>
        </p:txBody>
      </p:sp>
    </p:spTree>
    <p:extLst>
      <p:ext uri="{BB962C8B-B14F-4D97-AF65-F5344CB8AC3E}">
        <p14:creationId xmlns:p14="http://schemas.microsoft.com/office/powerpoint/2010/main" val="3408949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537" y="1722863"/>
            <a:ext cx="4070195" cy="426534"/>
          </a:xfrm>
        </p:spPr>
        <p:txBody>
          <a:bodyPr/>
          <a:lstStyle/>
          <a:p>
            <a:pPr algn="ctr"/>
            <a:r>
              <a:rPr lang="en-US" sz="6000" dirty="0" smtClean="0"/>
              <a:t>Improve</a:t>
            </a:r>
            <a:br>
              <a:rPr lang="en-US" sz="6000" dirty="0" smtClean="0"/>
            </a:br>
            <a:r>
              <a:rPr lang="en-US" sz="6000" dirty="0" smtClean="0"/>
              <a:t>PHASE</a:t>
            </a:r>
            <a:endParaRPr lang="en-US" sz="6000" dirty="0"/>
          </a:p>
        </p:txBody>
      </p:sp>
    </p:spTree>
    <p:extLst>
      <p:ext uri="{BB962C8B-B14F-4D97-AF65-F5344CB8AC3E}">
        <p14:creationId xmlns:p14="http://schemas.microsoft.com/office/powerpoint/2010/main" val="25666810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Phase</a:t>
            </a:r>
            <a:endParaRPr lang="en-US" dirty="0"/>
          </a:p>
        </p:txBody>
      </p:sp>
      <p:sp>
        <p:nvSpPr>
          <p:cNvPr id="3" name="Content Placeholder 2"/>
          <p:cNvSpPr>
            <a:spLocks noGrp="1"/>
          </p:cNvSpPr>
          <p:nvPr>
            <p:ph sz="quarter" idx="16"/>
          </p:nvPr>
        </p:nvSpPr>
        <p:spPr>
          <a:xfrm>
            <a:off x="328613" y="723581"/>
            <a:ext cx="4030662" cy="3219769"/>
          </a:xfrm>
        </p:spPr>
        <p:txBody>
          <a:bodyPr vert="horz" wrap="square" lIns="0" tIns="0" rIns="0" bIns="0" rtlCol="0">
            <a:noAutofit/>
          </a:bodyPr>
          <a:lstStyle/>
          <a:p>
            <a:r>
              <a:rPr lang="en-US" dirty="0"/>
              <a:t>Expected Duration:</a:t>
            </a:r>
          </a:p>
          <a:p>
            <a:pPr marL="342900" lvl="1" indent="-342900">
              <a:buFont typeface="Arial" pitchFamily="34" charset="0"/>
              <a:buChar char="•"/>
            </a:pPr>
            <a:r>
              <a:rPr lang="en-US" sz="1800" dirty="0" smtClean="0">
                <a:solidFill>
                  <a:schemeClr val="tx1"/>
                </a:solidFill>
              </a:rPr>
              <a:t>2-6 Weeks</a:t>
            </a:r>
          </a:p>
          <a:p>
            <a:pPr lvl="1">
              <a:buFontTx/>
              <a:buChar char="•"/>
            </a:pPr>
            <a:endParaRPr lang="en-US" sz="1800" dirty="0" smtClean="0">
              <a:solidFill>
                <a:schemeClr val="tx1"/>
              </a:solidFill>
            </a:endParaRPr>
          </a:p>
          <a:p>
            <a:r>
              <a:rPr lang="en-US" dirty="0" smtClean="0"/>
              <a:t>Objectives</a:t>
            </a:r>
            <a:r>
              <a:rPr lang="en-US" dirty="0"/>
              <a:t>:</a:t>
            </a:r>
          </a:p>
          <a:p>
            <a:pPr marL="342900" lvl="1" indent="-342900">
              <a:lnSpc>
                <a:spcPct val="90000"/>
              </a:lnSpc>
              <a:buFont typeface="Arial" pitchFamily="34" charset="0"/>
              <a:buChar char="•"/>
            </a:pPr>
            <a:r>
              <a:rPr lang="en-US" sz="1800" i="1" dirty="0"/>
              <a:t>Actively</a:t>
            </a:r>
            <a:r>
              <a:rPr lang="en-US" sz="1800" dirty="0"/>
              <a:t> </a:t>
            </a:r>
            <a:r>
              <a:rPr lang="en-US" sz="1800" dirty="0" smtClean="0"/>
              <a:t>validate root causes</a:t>
            </a:r>
            <a:endParaRPr lang="en-US" sz="1800" dirty="0"/>
          </a:p>
          <a:p>
            <a:pPr marL="342900" lvl="1" indent="-342900">
              <a:lnSpc>
                <a:spcPct val="90000"/>
              </a:lnSpc>
              <a:buFont typeface="Arial" pitchFamily="34" charset="0"/>
              <a:buChar char="•"/>
            </a:pPr>
            <a:r>
              <a:rPr lang="en-US" sz="1800" dirty="0"/>
              <a:t>Determine </a:t>
            </a:r>
            <a:r>
              <a:rPr lang="en-US" sz="1800" dirty="0" smtClean="0"/>
              <a:t>optimal solution</a:t>
            </a:r>
            <a:endParaRPr lang="en-US" sz="1800" dirty="0"/>
          </a:p>
          <a:p>
            <a:pPr marL="342900" lvl="1" indent="-342900">
              <a:lnSpc>
                <a:spcPct val="90000"/>
              </a:lnSpc>
              <a:buFont typeface="Arial" pitchFamily="34" charset="0"/>
              <a:buChar char="•"/>
            </a:pPr>
            <a:r>
              <a:rPr lang="en-US" sz="1800" dirty="0"/>
              <a:t>Assess </a:t>
            </a:r>
            <a:r>
              <a:rPr lang="en-US" sz="1800" dirty="0" smtClean="0"/>
              <a:t>risk </a:t>
            </a:r>
            <a:r>
              <a:rPr lang="en-US" sz="1800" dirty="0"/>
              <a:t>with </a:t>
            </a:r>
            <a:r>
              <a:rPr lang="en-US" sz="1800" dirty="0" smtClean="0"/>
              <a:t>new solution</a:t>
            </a:r>
            <a:endParaRPr lang="en-US" sz="1800" dirty="0"/>
          </a:p>
          <a:p>
            <a:pPr marL="342900" lvl="1" indent="-342900">
              <a:lnSpc>
                <a:spcPct val="90000"/>
              </a:lnSpc>
              <a:buFont typeface="Arial" pitchFamily="34" charset="0"/>
              <a:buChar char="•"/>
            </a:pPr>
            <a:r>
              <a:rPr lang="en-US" sz="1800" dirty="0"/>
              <a:t>Document </a:t>
            </a:r>
            <a:r>
              <a:rPr lang="en-US" sz="1800" dirty="0" smtClean="0"/>
              <a:t>future process</a:t>
            </a:r>
            <a:endParaRPr lang="en-US" sz="1800" dirty="0"/>
          </a:p>
          <a:p>
            <a:pPr marL="342900" lvl="1" indent="-342900">
              <a:lnSpc>
                <a:spcPct val="90000"/>
              </a:lnSpc>
              <a:buFont typeface="Arial" pitchFamily="34" charset="0"/>
              <a:buChar char="•"/>
            </a:pPr>
            <a:r>
              <a:rPr lang="en-US" sz="1800" dirty="0"/>
              <a:t>Determine </a:t>
            </a:r>
            <a:r>
              <a:rPr lang="en-US" sz="1800" dirty="0" smtClean="0"/>
              <a:t>financial benefit</a:t>
            </a:r>
            <a:endParaRPr lang="en-US" sz="1800" dirty="0"/>
          </a:p>
          <a:p>
            <a:pPr marL="342900" lvl="1" indent="-342900">
              <a:lnSpc>
                <a:spcPct val="90000"/>
              </a:lnSpc>
              <a:buFont typeface="Arial" pitchFamily="34" charset="0"/>
              <a:buChar char="•"/>
            </a:pPr>
            <a:r>
              <a:rPr lang="en-US" sz="1800" dirty="0"/>
              <a:t>Develop </a:t>
            </a:r>
            <a:r>
              <a:rPr lang="en-US" sz="1800" dirty="0" smtClean="0"/>
              <a:t>Implementation Plan</a:t>
            </a:r>
            <a:endParaRPr lang="en-US" sz="1800" dirty="0"/>
          </a:p>
          <a:p>
            <a:pPr marL="342900" lvl="1" indent="-342900">
              <a:lnSpc>
                <a:spcPct val="90000"/>
              </a:lnSpc>
              <a:buFont typeface="Arial" pitchFamily="34" charset="0"/>
              <a:buChar char="•"/>
            </a:pPr>
            <a:r>
              <a:rPr lang="en-US" sz="1800" dirty="0"/>
              <a:t>Implement </a:t>
            </a:r>
            <a:r>
              <a:rPr lang="en-US" sz="1800" dirty="0" smtClean="0"/>
              <a:t>new process</a:t>
            </a:r>
            <a:endParaRPr lang="en-US" sz="1800" dirty="0"/>
          </a:p>
        </p:txBody>
      </p:sp>
      <p:sp>
        <p:nvSpPr>
          <p:cNvPr id="4" name="Content Placeholder 3"/>
          <p:cNvSpPr>
            <a:spLocks noGrp="1"/>
          </p:cNvSpPr>
          <p:nvPr>
            <p:ph sz="quarter" idx="17"/>
          </p:nvPr>
        </p:nvSpPr>
        <p:spPr>
          <a:xfrm>
            <a:off x="4572000" y="723581"/>
            <a:ext cx="3878264" cy="3222624"/>
          </a:xfrm>
        </p:spPr>
        <p:txBody>
          <a:bodyPr vert="horz" wrap="square" lIns="0" tIns="0" rIns="0" bIns="0" rtlCol="0">
            <a:noAutofit/>
          </a:bodyPr>
          <a:lstStyle/>
          <a:p>
            <a:r>
              <a:rPr lang="en-US" dirty="0"/>
              <a:t>Deliverables:</a:t>
            </a:r>
          </a:p>
          <a:p>
            <a:pPr marL="342900" lvl="1" indent="-342900">
              <a:buFont typeface="Arial" pitchFamily="34" charset="0"/>
              <a:buChar char="•"/>
            </a:pPr>
            <a:r>
              <a:rPr lang="en-US" sz="1800" dirty="0" smtClean="0">
                <a:solidFill>
                  <a:schemeClr val="tx1"/>
                </a:solidFill>
              </a:rPr>
              <a:t>Data showing that the problem improves/disappears with cause removal</a:t>
            </a:r>
          </a:p>
          <a:p>
            <a:pPr marL="342900" lvl="1" indent="-342900">
              <a:buFont typeface="Arial" pitchFamily="34" charset="0"/>
              <a:buChar char="•"/>
            </a:pPr>
            <a:r>
              <a:rPr lang="en-US" sz="1800" dirty="0" smtClean="0">
                <a:solidFill>
                  <a:schemeClr val="tx1"/>
                </a:solidFill>
              </a:rPr>
              <a:t>Decision-making and evaluation tools</a:t>
            </a:r>
          </a:p>
          <a:p>
            <a:pPr lvl="4"/>
            <a:r>
              <a:rPr lang="en-US" dirty="0" smtClean="0">
                <a:solidFill>
                  <a:schemeClr val="tx1"/>
                </a:solidFill>
              </a:rPr>
              <a:t>Criteria matrix</a:t>
            </a:r>
            <a:endParaRPr lang="en-US" dirty="0">
              <a:solidFill>
                <a:schemeClr val="tx1"/>
              </a:solidFill>
            </a:endParaRPr>
          </a:p>
          <a:p>
            <a:pPr lvl="4"/>
            <a:r>
              <a:rPr lang="en-US" dirty="0" smtClean="0">
                <a:solidFill>
                  <a:schemeClr val="tx1"/>
                </a:solidFill>
              </a:rPr>
              <a:t>Impact-difficulty matrix</a:t>
            </a:r>
          </a:p>
          <a:p>
            <a:pPr marL="342900" lvl="1" indent="-342900">
              <a:buFont typeface="Arial" pitchFamily="34" charset="0"/>
              <a:buChar char="•"/>
            </a:pPr>
            <a:r>
              <a:rPr lang="en-US" sz="1800" dirty="0" smtClean="0">
                <a:solidFill>
                  <a:schemeClr val="tx1"/>
                </a:solidFill>
              </a:rPr>
              <a:t>FMEA </a:t>
            </a:r>
            <a:r>
              <a:rPr lang="en-US" sz="1800" dirty="0">
                <a:solidFill>
                  <a:schemeClr val="tx1"/>
                </a:solidFill>
              </a:rPr>
              <a:t>for “</a:t>
            </a:r>
            <a:r>
              <a:rPr lang="en-US" sz="1800" dirty="0" smtClean="0">
                <a:solidFill>
                  <a:schemeClr val="tx1"/>
                </a:solidFill>
              </a:rPr>
              <a:t>new” process</a:t>
            </a:r>
          </a:p>
          <a:p>
            <a:pPr marL="342900" lvl="1" indent="-342900">
              <a:buFont typeface="Arial" pitchFamily="34" charset="0"/>
              <a:buChar char="•"/>
            </a:pPr>
            <a:r>
              <a:rPr lang="en-US" sz="1800" dirty="0" smtClean="0">
                <a:solidFill>
                  <a:schemeClr val="tx1"/>
                </a:solidFill>
              </a:rPr>
              <a:t>“Should </a:t>
            </a:r>
            <a:r>
              <a:rPr lang="en-US" sz="1800" dirty="0">
                <a:solidFill>
                  <a:schemeClr val="tx1"/>
                </a:solidFill>
              </a:rPr>
              <a:t>b</a:t>
            </a:r>
            <a:r>
              <a:rPr lang="en-US" sz="1800" dirty="0" smtClean="0">
                <a:solidFill>
                  <a:schemeClr val="tx1"/>
                </a:solidFill>
              </a:rPr>
              <a:t>e</a:t>
            </a:r>
            <a:r>
              <a:rPr lang="en-US" sz="1800" dirty="0">
                <a:solidFill>
                  <a:schemeClr val="tx1"/>
                </a:solidFill>
              </a:rPr>
              <a:t>” </a:t>
            </a:r>
            <a:r>
              <a:rPr lang="en-US" sz="1800" dirty="0" smtClean="0">
                <a:solidFill>
                  <a:schemeClr val="tx1"/>
                </a:solidFill>
              </a:rPr>
              <a:t>map</a:t>
            </a:r>
          </a:p>
          <a:p>
            <a:pPr marL="342900" lvl="1" indent="-342900">
              <a:buFont typeface="Arial" pitchFamily="34" charset="0"/>
              <a:buChar char="•"/>
            </a:pPr>
            <a:r>
              <a:rPr lang="en-US" sz="1800" dirty="0" smtClean="0">
                <a:solidFill>
                  <a:schemeClr val="tx1"/>
                </a:solidFill>
              </a:rPr>
              <a:t>Project </a:t>
            </a:r>
            <a:r>
              <a:rPr lang="en-US" sz="1800" dirty="0">
                <a:solidFill>
                  <a:schemeClr val="tx1"/>
                </a:solidFill>
              </a:rPr>
              <a:t>Implementation </a:t>
            </a:r>
            <a:r>
              <a:rPr lang="en-US" sz="1800" dirty="0" smtClean="0">
                <a:solidFill>
                  <a:schemeClr val="tx1"/>
                </a:solidFill>
              </a:rPr>
              <a:t>Plan</a:t>
            </a:r>
          </a:p>
          <a:p>
            <a:endParaRPr lang="en-US" dirty="0">
              <a:solidFill>
                <a:schemeClr val="tx1"/>
              </a:solidFill>
            </a:endParaRPr>
          </a:p>
        </p:txBody>
      </p:sp>
    </p:spTree>
    <p:extLst>
      <p:ext uri="{BB962C8B-B14F-4D97-AF65-F5344CB8AC3E}">
        <p14:creationId xmlns:p14="http://schemas.microsoft.com/office/powerpoint/2010/main" val="3819583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95262"/>
            <a:ext cx="8229600" cy="719138"/>
          </a:xfrm>
        </p:spPr>
        <p:txBody>
          <a:bodyPr/>
          <a:lstStyle/>
          <a:p>
            <a:pPr defTabSz="914293" eaLnBrk="1" fontAlgn="auto" hangingPunct="1">
              <a:spcAft>
                <a:spcPts val="0"/>
              </a:spcAft>
              <a:defRPr/>
            </a:pPr>
            <a:r>
              <a:rPr dirty="0" smtClean="0">
                <a:solidFill>
                  <a:schemeClr val="tx1"/>
                </a:solidFill>
              </a:rPr>
              <a:t>Improve:  Force </a:t>
            </a:r>
            <a:r>
              <a:rPr dirty="0">
                <a:solidFill>
                  <a:schemeClr val="tx1"/>
                </a:solidFill>
              </a:rPr>
              <a:t>Field Analysis</a:t>
            </a:r>
          </a:p>
        </p:txBody>
      </p:sp>
      <p:graphicFrame>
        <p:nvGraphicFramePr>
          <p:cNvPr id="5" name="Table 4"/>
          <p:cNvGraphicFramePr>
            <a:graphicFrameLocks noGrp="1"/>
          </p:cNvGraphicFramePr>
          <p:nvPr>
            <p:extLst>
              <p:ext uri="{D42A27DB-BD31-4B8C-83A1-F6EECF244321}">
                <p14:modId xmlns:p14="http://schemas.microsoft.com/office/powerpoint/2010/main" val="3070081992"/>
              </p:ext>
            </p:extLst>
          </p:nvPr>
        </p:nvGraphicFramePr>
        <p:xfrm>
          <a:off x="1209675" y="1078707"/>
          <a:ext cx="6517363" cy="2591594"/>
        </p:xfrm>
        <a:graphic>
          <a:graphicData uri="http://schemas.openxmlformats.org/drawingml/2006/table">
            <a:tbl>
              <a:tblPr/>
              <a:tblGrid>
                <a:gridCol w="3292416">
                  <a:extLst>
                    <a:ext uri="{9D8B030D-6E8A-4147-A177-3AD203B41FA5}">
                      <a16:colId xmlns:a16="http://schemas.microsoft.com/office/drawing/2014/main" val="20000"/>
                    </a:ext>
                  </a:extLst>
                </a:gridCol>
                <a:gridCol w="3224947">
                  <a:extLst>
                    <a:ext uri="{9D8B030D-6E8A-4147-A177-3AD203B41FA5}">
                      <a16:colId xmlns:a16="http://schemas.microsoft.com/office/drawing/2014/main" val="20001"/>
                    </a:ext>
                  </a:extLst>
                </a:gridCol>
              </a:tblGrid>
              <a:tr h="612934">
                <a:tc>
                  <a:txBody>
                    <a:bodyPr/>
                    <a:lstStyle/>
                    <a:p>
                      <a:pPr algn="ctr" rtl="0" fontAlgn="t"/>
                      <a:r>
                        <a:rPr lang="en-US" sz="1400" b="1" i="0" u="none" strike="noStrike" dirty="0">
                          <a:solidFill>
                            <a:srgbClr val="000000"/>
                          </a:solidFill>
                          <a:latin typeface="Arial"/>
                        </a:rPr>
                        <a:t>Driving </a:t>
                      </a:r>
                      <a:r>
                        <a:rPr lang="en-US" sz="1400" b="1" i="0" u="none" strike="noStrike" dirty="0" smtClean="0">
                          <a:solidFill>
                            <a:srgbClr val="000000"/>
                          </a:solidFill>
                          <a:latin typeface="Arial"/>
                        </a:rPr>
                        <a:t>Forces</a:t>
                      </a:r>
                    </a:p>
                    <a:p>
                      <a:pPr algn="ctr" rtl="0" fontAlgn="t"/>
                      <a:r>
                        <a:rPr lang="en-US" sz="1400" b="1" i="0" u="none" strike="noStrike" dirty="0" smtClean="0">
                          <a:solidFill>
                            <a:srgbClr val="000000"/>
                          </a:solidFill>
                          <a:latin typeface="Arial"/>
                        </a:rPr>
                        <a:t>(helpers)</a:t>
                      </a:r>
                      <a:endParaRPr lang="en-US" sz="1400" b="1"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r>
                        <a:rPr lang="en-US" sz="1400" b="1" i="0" u="none" strike="noStrike" dirty="0">
                          <a:solidFill>
                            <a:srgbClr val="000000"/>
                          </a:solidFill>
                          <a:latin typeface="Arial"/>
                        </a:rPr>
                        <a:t>Restraining </a:t>
                      </a:r>
                      <a:r>
                        <a:rPr lang="en-US" sz="1400" b="1" i="0" u="none" strike="noStrike" dirty="0" smtClean="0">
                          <a:solidFill>
                            <a:srgbClr val="000000"/>
                          </a:solidFill>
                          <a:latin typeface="Arial"/>
                        </a:rPr>
                        <a:t>Forces (hinderers)</a:t>
                      </a:r>
                      <a:endParaRPr lang="en-US" sz="1400" b="1" i="0" u="none" strike="noStrike" dirty="0">
                        <a:solidFill>
                          <a:srgbClr val="000000"/>
                        </a:solidFill>
                        <a:latin typeface="Arial"/>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94665">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Positive A </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Negative A</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4665">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Positive B</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Negative B</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4665">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Positive C</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Negative C</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4665">
                <a:tc>
                  <a:txBody>
                    <a:bodyPr/>
                    <a:lstStyle/>
                    <a:p>
                      <a:pPr algn="l"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Positive D</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 </a:t>
                      </a:r>
                      <a:r>
                        <a:rPr lang="en-US" sz="1400" b="0" i="0" u="none" strike="noStrike" dirty="0" smtClean="0">
                          <a:solidFill>
                            <a:srgbClr val="000000"/>
                          </a:solidFill>
                          <a:latin typeface="Calibri"/>
                        </a:rPr>
                        <a:t>Negative D</a:t>
                      </a:r>
                      <a:endParaRPr lang="en-US" sz="1400" b="0" i="0" u="none" strike="noStrike" dirty="0">
                        <a:solidFill>
                          <a:srgbClr val="000000"/>
                        </a:solidFill>
                        <a:latin typeface="Calibri"/>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p:nvPr/>
        </p:nvSpPr>
        <p:spPr>
          <a:xfrm>
            <a:off x="1452563" y="4013598"/>
            <a:ext cx="5650906" cy="307777"/>
          </a:xfrm>
          <a:prstGeom prst="rect">
            <a:avLst/>
          </a:prstGeom>
          <a:solidFill>
            <a:schemeClr val="accent5">
              <a:lumMod val="20000"/>
              <a:lumOff val="80000"/>
            </a:schemeClr>
          </a:solidFill>
        </p:spPr>
        <p:txBody>
          <a:bodyPr wrap="none">
            <a:spAutoFit/>
          </a:bodyPr>
          <a:lstStyle/>
          <a:p>
            <a:pPr>
              <a:defRPr/>
            </a:pPr>
            <a:r>
              <a:rPr lang="en-US" sz="1400" b="1" dirty="0"/>
              <a:t>Note: Use length of arrows </a:t>
            </a:r>
            <a:r>
              <a:rPr lang="en-US" sz="1400" b="1" dirty="0" smtClean="0"/>
              <a:t>each </a:t>
            </a:r>
            <a:r>
              <a:rPr lang="en-US" sz="1400" b="1" i="1" dirty="0"/>
              <a:t>force</a:t>
            </a:r>
            <a:r>
              <a:rPr lang="en-US" sz="1400" b="1" dirty="0"/>
              <a:t> to indicate strength </a:t>
            </a:r>
            <a:r>
              <a:rPr lang="en-US" sz="1400" b="1" dirty="0" smtClean="0"/>
              <a:t>of each</a:t>
            </a:r>
            <a:r>
              <a:rPr lang="en-US" sz="1400" b="1" i="1" dirty="0" smtClean="0"/>
              <a:t> </a:t>
            </a:r>
            <a:r>
              <a:rPr lang="en-US" sz="1400" b="1" i="1" dirty="0"/>
              <a:t>force</a:t>
            </a:r>
          </a:p>
        </p:txBody>
      </p:sp>
      <p:sp>
        <p:nvSpPr>
          <p:cNvPr id="2" name="Right Arrow 1"/>
          <p:cNvSpPr/>
          <p:nvPr/>
        </p:nvSpPr>
        <p:spPr bwMode="auto">
          <a:xfrm>
            <a:off x="2506133" y="1776607"/>
            <a:ext cx="1837266" cy="260351"/>
          </a:xfrm>
          <a:prstGeom prst="rightArrow">
            <a:avLst/>
          </a:prstGeom>
          <a:solidFill>
            <a:schemeClr val="bg2"/>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
        <p:nvSpPr>
          <p:cNvPr id="7" name="Right Arrow 6"/>
          <p:cNvSpPr/>
          <p:nvPr/>
        </p:nvSpPr>
        <p:spPr bwMode="auto">
          <a:xfrm>
            <a:off x="3513666" y="2257820"/>
            <a:ext cx="829733" cy="260351"/>
          </a:xfrm>
          <a:prstGeom prst="rightArrow">
            <a:avLst/>
          </a:prstGeom>
          <a:solidFill>
            <a:schemeClr val="bg2"/>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
        <p:nvSpPr>
          <p:cNvPr id="8" name="Right Arrow 7"/>
          <p:cNvSpPr/>
          <p:nvPr/>
        </p:nvSpPr>
        <p:spPr bwMode="auto">
          <a:xfrm>
            <a:off x="3132666" y="2756096"/>
            <a:ext cx="1210733" cy="260351"/>
          </a:xfrm>
          <a:prstGeom prst="rightArrow">
            <a:avLst/>
          </a:prstGeom>
          <a:solidFill>
            <a:schemeClr val="bg2"/>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
        <p:nvSpPr>
          <p:cNvPr id="9" name="Right Arrow 8"/>
          <p:cNvSpPr/>
          <p:nvPr/>
        </p:nvSpPr>
        <p:spPr bwMode="auto">
          <a:xfrm>
            <a:off x="2887133" y="3254372"/>
            <a:ext cx="1456266" cy="260351"/>
          </a:xfrm>
          <a:prstGeom prst="rightArrow">
            <a:avLst/>
          </a:prstGeom>
          <a:solidFill>
            <a:schemeClr val="bg2"/>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
        <p:nvSpPr>
          <p:cNvPr id="10" name="Right Arrow 9"/>
          <p:cNvSpPr/>
          <p:nvPr/>
        </p:nvSpPr>
        <p:spPr bwMode="auto">
          <a:xfrm flipH="1">
            <a:off x="4682063" y="2806090"/>
            <a:ext cx="1904999" cy="260351"/>
          </a:xfrm>
          <a:prstGeom prst="rightArrow">
            <a:avLst/>
          </a:prstGeom>
          <a:solidFill>
            <a:srgbClr val="C00000"/>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
        <p:nvSpPr>
          <p:cNvPr id="11" name="Right Arrow 10"/>
          <p:cNvSpPr/>
          <p:nvPr/>
        </p:nvSpPr>
        <p:spPr bwMode="auto">
          <a:xfrm flipH="1">
            <a:off x="4682062" y="3242066"/>
            <a:ext cx="860322" cy="260351"/>
          </a:xfrm>
          <a:prstGeom prst="rightArrow">
            <a:avLst/>
          </a:prstGeom>
          <a:solidFill>
            <a:srgbClr val="C00000"/>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
        <p:nvSpPr>
          <p:cNvPr id="12" name="Right Arrow 11"/>
          <p:cNvSpPr/>
          <p:nvPr/>
        </p:nvSpPr>
        <p:spPr bwMode="auto">
          <a:xfrm flipH="1">
            <a:off x="4682062" y="1798026"/>
            <a:ext cx="1255368" cy="260351"/>
          </a:xfrm>
          <a:prstGeom prst="rightArrow">
            <a:avLst/>
          </a:prstGeom>
          <a:solidFill>
            <a:srgbClr val="C00000"/>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
        <p:nvSpPr>
          <p:cNvPr id="13" name="Right Arrow 12"/>
          <p:cNvSpPr/>
          <p:nvPr/>
        </p:nvSpPr>
        <p:spPr bwMode="auto">
          <a:xfrm flipH="1">
            <a:off x="4682063" y="2290149"/>
            <a:ext cx="1509953" cy="260351"/>
          </a:xfrm>
          <a:prstGeom prst="rightArrow">
            <a:avLst/>
          </a:prstGeom>
          <a:solidFill>
            <a:srgbClr val="C00000"/>
          </a:solidFill>
          <a:ln w="25400" algn="ctr">
            <a:no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solidFill>
                <a:prstClr val="white"/>
              </a:solidFill>
              <a:cs typeface="Arial" charset="0"/>
            </a:endParaRPr>
          </a:p>
        </p:txBody>
      </p:sp>
    </p:spTree>
    <p:extLst>
      <p:ext uri="{BB962C8B-B14F-4D97-AF65-F5344CB8AC3E}">
        <p14:creationId xmlns:p14="http://schemas.microsoft.com/office/powerpoint/2010/main" val="3417739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95262"/>
            <a:ext cx="8229600" cy="719138"/>
          </a:xfrm>
        </p:spPr>
        <p:txBody>
          <a:bodyPr/>
          <a:lstStyle/>
          <a:p>
            <a:pPr defTabSz="914293" eaLnBrk="1" fontAlgn="auto" hangingPunct="1">
              <a:spcAft>
                <a:spcPts val="0"/>
              </a:spcAft>
              <a:defRPr/>
            </a:pPr>
            <a:r>
              <a:rPr dirty="0" smtClean="0">
                <a:solidFill>
                  <a:schemeClr val="tx1"/>
                </a:solidFill>
              </a:rPr>
              <a:t>Improve:  </a:t>
            </a:r>
            <a:r>
              <a:rPr lang="en-US" dirty="0" smtClean="0">
                <a:solidFill>
                  <a:schemeClr val="tx1"/>
                </a:solidFill>
              </a:rPr>
              <a:t>Brainstorming Analysis</a:t>
            </a:r>
            <a:endParaRPr dirty="0">
              <a:solidFill>
                <a:schemeClr val="tx1"/>
              </a:solidFill>
            </a:endParaRPr>
          </a:p>
        </p:txBody>
      </p:sp>
      <p:pic>
        <p:nvPicPr>
          <p:cNvPr id="10242" name="Picture 2" descr="File:Mindmapbrainstor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134" y="554832"/>
            <a:ext cx="7188200" cy="407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553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95262"/>
            <a:ext cx="8229600" cy="719138"/>
          </a:xfrm>
        </p:spPr>
        <p:txBody>
          <a:bodyPr/>
          <a:lstStyle/>
          <a:p>
            <a:pPr defTabSz="914293" eaLnBrk="1" fontAlgn="auto" hangingPunct="1">
              <a:spcAft>
                <a:spcPts val="0"/>
              </a:spcAft>
              <a:defRPr/>
            </a:pPr>
            <a:r>
              <a:rPr lang="en-US" dirty="0" smtClean="0">
                <a:solidFill>
                  <a:schemeClr val="tx1"/>
                </a:solidFill>
              </a:rPr>
              <a:t>Improve:  Solution Evaluation Matrix</a:t>
            </a:r>
            <a:endParaRPr lang="en-US" dirty="0">
              <a:solidFill>
                <a:schemeClr val="tx1"/>
              </a:solidFill>
            </a:endParaRPr>
          </a:p>
        </p:txBody>
      </p:sp>
      <p:graphicFrame>
        <p:nvGraphicFramePr>
          <p:cNvPr id="4" name="Tabelle 22"/>
          <p:cNvGraphicFramePr>
            <a:graphicFrameLocks noGrp="1"/>
          </p:cNvGraphicFramePr>
          <p:nvPr>
            <p:extLst>
              <p:ext uri="{D42A27DB-BD31-4B8C-83A1-F6EECF244321}">
                <p14:modId xmlns:p14="http://schemas.microsoft.com/office/powerpoint/2010/main" val="160492101"/>
              </p:ext>
            </p:extLst>
          </p:nvPr>
        </p:nvGraphicFramePr>
        <p:xfrm>
          <a:off x="329183" y="891543"/>
          <a:ext cx="8128000" cy="2519836"/>
        </p:xfrm>
        <a:graphic>
          <a:graphicData uri="http://schemas.openxmlformats.org/drawingml/2006/table">
            <a:tbl>
              <a:tblPr bandRow="1">
                <a:effectLst/>
              </a:tblPr>
              <a:tblGrid>
                <a:gridCol w="1965325">
                  <a:extLst>
                    <a:ext uri="{9D8B030D-6E8A-4147-A177-3AD203B41FA5}">
                      <a16:colId xmlns:a16="http://schemas.microsoft.com/office/drawing/2014/main" val="20000"/>
                    </a:ext>
                  </a:extLst>
                </a:gridCol>
                <a:gridCol w="1744092">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760983">
                  <a:extLst>
                    <a:ext uri="{9D8B030D-6E8A-4147-A177-3AD203B41FA5}">
                      <a16:colId xmlns:a16="http://schemas.microsoft.com/office/drawing/2014/main" val="20004"/>
                    </a:ext>
                  </a:extLst>
                </a:gridCol>
              </a:tblGrid>
              <a:tr h="322511">
                <a:tc rowSpan="2">
                  <a:txBody>
                    <a:bodyPr/>
                    <a:lstStyle/>
                    <a:p>
                      <a:pPr algn="l"/>
                      <a:endParaRPr lang="en-US" sz="1100" b="1" kern="1200" noProof="0" dirty="0" smtClean="0">
                        <a:solidFill>
                          <a:schemeClr val="bg1"/>
                        </a:solidFill>
                        <a:effectLst/>
                        <a:latin typeface="+mn-lt"/>
                        <a:ea typeface="+mn-ea"/>
                        <a:cs typeface="+mn-cs"/>
                      </a:endParaRPr>
                    </a:p>
                  </a:txBody>
                  <a:tcPr marT="0" marB="405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ap="flat" cmpd="sng" algn="ctr">
                      <a:noFill/>
                      <a:prstDash val="solid"/>
                      <a:round/>
                      <a:headEnd type="none" w="med" len="med"/>
                      <a:tailEnd type="none" w="med" len="med"/>
                    </a:lnTlToBr>
                    <a:noFill/>
                  </a:tcPr>
                </a:tc>
                <a:tc gridSpan="3">
                  <a:txBody>
                    <a:bodyPr/>
                    <a:lstStyle/>
                    <a:p>
                      <a:pPr algn="ctr"/>
                      <a:r>
                        <a:rPr lang="en-US" sz="1100" b="1" noProof="0" dirty="0" smtClean="0">
                          <a:solidFill>
                            <a:schemeClr val="tx1"/>
                          </a:solidFill>
                        </a:rPr>
                        <a:t>Criteria</a:t>
                      </a:r>
                      <a:r>
                        <a:rPr lang="en-US" sz="1100" b="1" baseline="0" noProof="0" dirty="0" smtClean="0">
                          <a:solidFill>
                            <a:schemeClr val="tx1"/>
                          </a:solidFill>
                        </a:rPr>
                        <a:t> and weights</a:t>
                      </a:r>
                      <a:endParaRPr lang="en-US" sz="1100" b="1" noProof="0" dirty="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BCBCB"/>
                    </a:solidFill>
                  </a:tcPr>
                </a:tc>
                <a:tc hMerge="1">
                  <a:txBody>
                    <a:bodyPr/>
                    <a:lstStyle/>
                    <a:p>
                      <a:pPr algn="ctr"/>
                      <a:endParaRPr lang="en-US" sz="1200" b="1" noProof="0" dirty="0">
                        <a:solidFill>
                          <a:schemeClr val="tx1">
                            <a:lumMod val="85000"/>
                            <a:lumOff val="15000"/>
                          </a:schemeClr>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BCBCB"/>
                    </a:solidFill>
                  </a:tcPr>
                </a:tc>
                <a:tc hMerge="1">
                  <a:txBody>
                    <a:bodyPr/>
                    <a:lstStyle/>
                    <a:p>
                      <a:pPr algn="ctr"/>
                      <a:endParaRPr lang="en-US" sz="1200" b="1" noProof="0" dirty="0">
                        <a:solidFill>
                          <a:schemeClr val="tx1">
                            <a:lumMod val="85000"/>
                            <a:lumOff val="15000"/>
                          </a:schemeClr>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BCBCB"/>
                    </a:solidFill>
                  </a:tcPr>
                </a:tc>
                <a:tc rowSpan="2">
                  <a:txBody>
                    <a:bodyPr/>
                    <a:lstStyle/>
                    <a:p>
                      <a:pPr algn="l"/>
                      <a:endParaRPr lang="en-US" sz="1100" b="1" noProof="0" dirty="0">
                        <a:solidFill>
                          <a:schemeClr val="bg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0"/>
                  </a:ext>
                </a:extLst>
              </a:tr>
              <a:tr h="488633">
                <a:tc vMerge="1">
                  <a:txBody>
                    <a:bodyPr/>
                    <a:lstStyle/>
                    <a:p>
                      <a:pPr algn="ctr"/>
                      <a:endParaRPr lang="en-US" sz="1200" b="1" kern="1200" noProof="0" dirty="0" smtClean="0">
                        <a:solidFill>
                          <a:schemeClr val="bg1"/>
                        </a:solidFill>
                        <a:effectLst/>
                        <a:latin typeface="+mn-lt"/>
                        <a:ea typeface="+mn-ea"/>
                        <a:cs typeface="+mn-cs"/>
                      </a:endParaRPr>
                    </a:p>
                  </a:txBody>
                  <a:tcPr marT="0" marB="540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l"/>
                      <a:r>
                        <a:rPr lang="en-US" sz="1100" b="1" noProof="0" dirty="0" smtClean="0">
                          <a:solidFill>
                            <a:schemeClr val="tx1"/>
                          </a:solidFill>
                        </a:rPr>
                        <a:t>Easy to implement</a:t>
                      </a:r>
                    </a:p>
                  </a:txBody>
                  <a:tcPr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BCBCB"/>
                    </a:solidFill>
                  </a:tcPr>
                </a:tc>
                <a:tc>
                  <a:txBody>
                    <a:bodyPr/>
                    <a:lstStyle/>
                    <a:p>
                      <a:pPr algn="l"/>
                      <a:r>
                        <a:rPr lang="en-US" sz="1100" b="1" noProof="0" dirty="0" smtClean="0">
                          <a:solidFill>
                            <a:schemeClr val="tx1"/>
                          </a:solidFill>
                        </a:rPr>
                        <a:t>Low cost</a:t>
                      </a:r>
                      <a:endParaRPr lang="en-US" sz="1100" b="1" noProof="0" dirty="0">
                        <a:solidFill>
                          <a:schemeClr val="tx1"/>
                        </a:solidFill>
                      </a:endParaRPr>
                    </a:p>
                  </a:txBody>
                  <a:tcPr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BCBCB"/>
                    </a:solidFill>
                  </a:tcPr>
                </a:tc>
                <a:tc>
                  <a:txBody>
                    <a:bodyPr/>
                    <a:lstStyle/>
                    <a:p>
                      <a:pPr algn="l"/>
                      <a:r>
                        <a:rPr lang="en-US" sz="1100" b="1" noProof="0" dirty="0" smtClean="0">
                          <a:solidFill>
                            <a:schemeClr val="tx1"/>
                          </a:solidFill>
                        </a:rPr>
                        <a:t>Will</a:t>
                      </a:r>
                      <a:r>
                        <a:rPr lang="en-US" sz="1100" b="1" baseline="0" noProof="0" dirty="0" smtClean="0">
                          <a:solidFill>
                            <a:schemeClr val="tx1"/>
                          </a:solidFill>
                        </a:rPr>
                        <a:t> improve c</a:t>
                      </a:r>
                      <a:r>
                        <a:rPr lang="en-US" sz="1100" b="1" noProof="0" dirty="0" smtClean="0">
                          <a:solidFill>
                            <a:schemeClr val="tx1"/>
                          </a:solidFill>
                        </a:rPr>
                        <a:t>ustomer satisfaction</a:t>
                      </a:r>
                      <a:endParaRPr lang="en-US" sz="1100" b="1" noProof="0" dirty="0">
                        <a:solidFill>
                          <a:schemeClr val="tx1"/>
                        </a:solidFill>
                      </a:endParaRPr>
                    </a:p>
                  </a:txBody>
                  <a:tcPr marT="0" marB="0" anchor="b">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CBCBCB"/>
                    </a:solidFill>
                  </a:tcPr>
                </a:tc>
                <a:tc vMerge="1">
                  <a:txBody>
                    <a:bodyPr/>
                    <a:lstStyle/>
                    <a:p>
                      <a:pPr algn="ctr"/>
                      <a:endParaRPr lang="en-US" sz="1200" b="1" noProof="0" dirty="0">
                        <a:solidFill>
                          <a:schemeClr val="tx1">
                            <a:lumMod val="85000"/>
                            <a:lumOff val="15000"/>
                          </a:schemeClr>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extLst>
                  <a:ext uri="{0D108BD9-81ED-4DB2-BD59-A6C34878D82A}">
                    <a16:rowId xmlns:a16="http://schemas.microsoft.com/office/drawing/2014/main" val="10001"/>
                  </a:ext>
                </a:extLst>
              </a:tr>
              <a:tr h="4271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kern="1200" noProof="0" dirty="0" smtClean="0">
                          <a:solidFill>
                            <a:schemeClr val="bg1"/>
                          </a:solidFill>
                          <a:effectLst/>
                          <a:latin typeface="+mn-lt"/>
                          <a:ea typeface="+mn-ea"/>
                          <a:cs typeface="+mn-cs"/>
                        </a:rPr>
                        <a:t>Solution</a:t>
                      </a:r>
                    </a:p>
                  </a:txBody>
                  <a:tcPr marT="0" marB="4050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ap="flat" cmpd="sng" algn="ctr">
                      <a:noFill/>
                      <a:prstDash val="solid"/>
                      <a:round/>
                      <a:headEnd type="none" w="med" len="med"/>
                      <a:tailEnd type="none" w="med" len="med"/>
                    </a:lnTlToBr>
                    <a:solidFill>
                      <a:schemeClr val="accent1"/>
                    </a:solidFill>
                  </a:tcPr>
                </a:tc>
                <a:tc>
                  <a:txBody>
                    <a:bodyPr/>
                    <a:lstStyle/>
                    <a:p>
                      <a:pPr algn="l"/>
                      <a:r>
                        <a:rPr lang="en-US" sz="1100" b="1" noProof="0" dirty="0" smtClean="0">
                          <a:solidFill>
                            <a:schemeClr val="bg1"/>
                          </a:solidFill>
                        </a:rPr>
                        <a:t>4</a:t>
                      </a:r>
                      <a:endParaRPr lang="en-US" sz="1100" b="1" noProof="0" dirty="0">
                        <a:solidFill>
                          <a:schemeClr val="bg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solidFill>
                  </a:tcPr>
                </a:tc>
                <a:tc>
                  <a:txBody>
                    <a:bodyPr/>
                    <a:lstStyle/>
                    <a:p>
                      <a:pPr algn="l"/>
                      <a:r>
                        <a:rPr lang="en-US" sz="1100" b="1" noProof="0" dirty="0" smtClean="0">
                          <a:solidFill>
                            <a:schemeClr val="bg1"/>
                          </a:solidFill>
                        </a:rPr>
                        <a:t>7</a:t>
                      </a:r>
                      <a:endParaRPr lang="en-US" sz="1100" b="1" noProof="0" dirty="0">
                        <a:solidFill>
                          <a:schemeClr val="bg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solidFill>
                  </a:tcPr>
                </a:tc>
                <a:tc>
                  <a:txBody>
                    <a:bodyPr/>
                    <a:lstStyle/>
                    <a:p>
                      <a:pPr algn="l"/>
                      <a:r>
                        <a:rPr lang="en-US" sz="1100" b="1" noProof="0" dirty="0" smtClean="0">
                          <a:solidFill>
                            <a:schemeClr val="bg1"/>
                          </a:solidFill>
                        </a:rPr>
                        <a:t>9</a:t>
                      </a:r>
                      <a:endParaRPr lang="en-US" sz="1100" b="1" noProof="0" dirty="0">
                        <a:solidFill>
                          <a:schemeClr val="bg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solidFill>
                  </a:tcPr>
                </a:tc>
                <a:tc>
                  <a:txBody>
                    <a:bodyPr/>
                    <a:lstStyle/>
                    <a:p>
                      <a:pPr algn="l"/>
                      <a:r>
                        <a:rPr lang="en-US" sz="1100" b="1" noProof="0" dirty="0" smtClean="0">
                          <a:solidFill>
                            <a:schemeClr val="bg1"/>
                          </a:solidFill>
                        </a:rPr>
                        <a:t>Sum</a:t>
                      </a:r>
                      <a:endParaRPr lang="en-US" sz="1100" b="1" noProof="0" dirty="0">
                        <a:solidFill>
                          <a:schemeClr val="bg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27173">
                <a:tc>
                  <a:txBody>
                    <a:bodyPr/>
                    <a:lstStyle/>
                    <a:p>
                      <a:pPr algn="l"/>
                      <a:r>
                        <a:rPr lang="en-US" sz="1100" b="0" noProof="0" dirty="0" smtClean="0">
                          <a:solidFill>
                            <a:schemeClr val="tx1"/>
                          </a:solidFill>
                        </a:rPr>
                        <a:t>New</a:t>
                      </a:r>
                      <a:r>
                        <a:rPr lang="en-US" sz="1100" b="0" baseline="0" noProof="0" dirty="0" smtClean="0">
                          <a:solidFill>
                            <a:schemeClr val="tx1"/>
                          </a:solidFill>
                        </a:rPr>
                        <a:t> </a:t>
                      </a:r>
                      <a:r>
                        <a:rPr lang="en-US" sz="1100" b="0" noProof="0" dirty="0" smtClean="0">
                          <a:solidFill>
                            <a:schemeClr val="tx1"/>
                          </a:solidFill>
                        </a:rPr>
                        <a:t>phone</a:t>
                      </a:r>
                      <a:r>
                        <a:rPr lang="en-US" sz="1100" b="0" baseline="0" noProof="0" dirty="0" smtClean="0">
                          <a:solidFill>
                            <a:schemeClr val="tx1"/>
                          </a:solidFill>
                        </a:rPr>
                        <a:t> system</a:t>
                      </a:r>
                      <a:endParaRPr lang="en-US" sz="1100" b="0" noProof="0" dirty="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l"/>
                      <a:r>
                        <a:rPr lang="en-US" sz="1100" b="0" noProof="0" dirty="0" smtClean="0">
                          <a:solidFill>
                            <a:schemeClr val="tx1"/>
                          </a:solidFill>
                        </a:rPr>
                        <a:t>3 (rating) x 4 (wt) = 12</a:t>
                      </a:r>
                      <a:endParaRPr lang="en-US" sz="1100" b="0" noProof="0" dirty="0">
                        <a:solidFill>
                          <a:schemeClr val="tx1"/>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l"/>
                      <a:r>
                        <a:rPr lang="en-US" sz="1100" b="0" noProof="0" dirty="0" smtClean="0">
                          <a:solidFill>
                            <a:schemeClr val="tx1"/>
                          </a:solidFill>
                        </a:rPr>
                        <a:t>1</a:t>
                      </a:r>
                      <a:r>
                        <a:rPr lang="en-US" sz="1100" b="0" baseline="0" noProof="0" dirty="0" smtClean="0">
                          <a:solidFill>
                            <a:schemeClr val="tx1"/>
                          </a:solidFill>
                        </a:rPr>
                        <a:t> (rating)</a:t>
                      </a:r>
                      <a:r>
                        <a:rPr lang="en-US" sz="1100" b="0" noProof="0" dirty="0" smtClean="0">
                          <a:solidFill>
                            <a:schemeClr val="tx1"/>
                          </a:solidFill>
                        </a:rPr>
                        <a:t> x 7 (wt)= 7</a:t>
                      </a:r>
                      <a:endParaRPr lang="en-US" sz="1100" b="0" noProof="0" dirty="0">
                        <a:solidFill>
                          <a:schemeClr val="tx1"/>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l"/>
                      <a:r>
                        <a:rPr lang="en-US" sz="1100" b="0" noProof="0" dirty="0" smtClean="0">
                          <a:solidFill>
                            <a:schemeClr val="tx1"/>
                          </a:solidFill>
                        </a:rPr>
                        <a:t>3</a:t>
                      </a:r>
                      <a:r>
                        <a:rPr lang="en-US" sz="1100" b="0" baseline="0" noProof="0" dirty="0" smtClean="0">
                          <a:solidFill>
                            <a:schemeClr val="tx1"/>
                          </a:solidFill>
                        </a:rPr>
                        <a:t> (rating) </a:t>
                      </a:r>
                      <a:r>
                        <a:rPr lang="en-US" sz="1100" b="0" noProof="0" dirty="0" smtClean="0">
                          <a:solidFill>
                            <a:schemeClr val="tx1"/>
                          </a:solidFill>
                        </a:rPr>
                        <a:t>x 9 (wt) = 27</a:t>
                      </a:r>
                      <a:endParaRPr lang="en-US" sz="1100" b="0" noProof="0" dirty="0">
                        <a:solidFill>
                          <a:schemeClr val="tx1"/>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noProof="0" dirty="0" smtClean="0">
                          <a:solidFill>
                            <a:schemeClr val="tx1"/>
                          </a:solidFill>
                        </a:rPr>
                        <a:t>46</a:t>
                      </a: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427173">
                <a:tc>
                  <a:txBody>
                    <a:bodyPr/>
                    <a:lstStyle/>
                    <a:p>
                      <a:pPr algn="l"/>
                      <a:r>
                        <a:rPr lang="en-US" sz="1100" b="0" noProof="0" dirty="0" smtClean="0">
                          <a:solidFill>
                            <a:schemeClr val="tx1"/>
                          </a:solidFill>
                        </a:rPr>
                        <a:t>More training</a:t>
                      </a:r>
                      <a:endParaRPr lang="en-US" sz="1100" b="0" noProof="0" dirty="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noProof="0" dirty="0" smtClean="0">
                          <a:solidFill>
                            <a:schemeClr val="tx1"/>
                          </a:solidFill>
                        </a:rPr>
                        <a:t>4 (rating) x 4 (wt) = 16</a:t>
                      </a: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baseline="0" noProof="0" dirty="0" smtClean="0">
                          <a:solidFill>
                            <a:schemeClr val="tx1"/>
                          </a:solidFill>
                        </a:rPr>
                        <a:t>3 (rating) </a:t>
                      </a:r>
                      <a:r>
                        <a:rPr lang="en-US" sz="1100" b="0" noProof="0" dirty="0" smtClean="0">
                          <a:solidFill>
                            <a:schemeClr val="tx1"/>
                          </a:solidFill>
                        </a:rPr>
                        <a:t>x 7 (wt) = 21</a:t>
                      </a: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noProof="0" dirty="0" smtClean="0">
                          <a:solidFill>
                            <a:schemeClr val="tx1"/>
                          </a:solidFill>
                        </a:rPr>
                        <a:t>1 (rating) x 9 (wt) = 9</a:t>
                      </a: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l"/>
                      <a:r>
                        <a:rPr lang="en-US" sz="1100" noProof="0" dirty="0" smtClean="0">
                          <a:solidFill>
                            <a:schemeClr val="tx1"/>
                          </a:solidFill>
                        </a:rPr>
                        <a:t>46</a:t>
                      </a:r>
                      <a:endParaRPr lang="en-US" sz="1100" noProof="0" dirty="0">
                        <a:solidFill>
                          <a:schemeClr val="tx1"/>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27173">
                <a:tc>
                  <a:txBody>
                    <a:bodyPr/>
                    <a:lstStyle/>
                    <a:p>
                      <a:pPr algn="l"/>
                      <a:r>
                        <a:rPr lang="en-US" sz="1100" b="0" noProof="0" dirty="0" smtClean="0">
                          <a:solidFill>
                            <a:schemeClr val="tx1"/>
                          </a:solidFill>
                        </a:rPr>
                        <a:t>Increase</a:t>
                      </a:r>
                      <a:r>
                        <a:rPr lang="en-US" sz="1100" b="0" baseline="0" noProof="0" dirty="0" smtClean="0">
                          <a:solidFill>
                            <a:schemeClr val="tx1"/>
                          </a:solidFill>
                        </a:rPr>
                        <a:t> staff</a:t>
                      </a:r>
                      <a:endParaRPr lang="en-US" sz="1100" b="0" noProof="0" dirty="0">
                        <a:solidFill>
                          <a:schemeClr val="tx1"/>
                        </a:solidFill>
                      </a:endParaRPr>
                    </a:p>
                  </a:txBody>
                  <a:tcPr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noProof="0" dirty="0" smtClean="0">
                          <a:solidFill>
                            <a:schemeClr val="tx1"/>
                          </a:solidFill>
                        </a:rPr>
                        <a:t>6 (rating) x 4 (wt) = 24</a:t>
                      </a: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noProof="0" dirty="0" smtClean="0">
                          <a:solidFill>
                            <a:schemeClr val="tx1"/>
                          </a:solidFill>
                        </a:rPr>
                        <a:t>3 (rating) x 7 (wt) = 21</a:t>
                      </a: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noProof="0" dirty="0" smtClean="0">
                          <a:solidFill>
                            <a:schemeClr val="tx1"/>
                          </a:solidFill>
                        </a:rPr>
                        <a:t>1</a:t>
                      </a:r>
                      <a:r>
                        <a:rPr lang="en-US" sz="1100" b="0" baseline="0" noProof="0" dirty="0" smtClean="0">
                          <a:solidFill>
                            <a:schemeClr val="tx1"/>
                          </a:solidFill>
                        </a:rPr>
                        <a:t> (rating) </a:t>
                      </a:r>
                      <a:r>
                        <a:rPr lang="en-US" sz="1100" b="0" noProof="0" dirty="0" smtClean="0">
                          <a:solidFill>
                            <a:schemeClr val="tx1"/>
                          </a:solidFill>
                        </a:rPr>
                        <a:t>x 9 (wt)= 9</a:t>
                      </a: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tc>
                  <a:txBody>
                    <a:bodyPr/>
                    <a:lstStyle/>
                    <a:p>
                      <a:pPr algn="l"/>
                      <a:r>
                        <a:rPr lang="en-US" sz="1100" noProof="0" dirty="0" smtClean="0">
                          <a:solidFill>
                            <a:schemeClr val="tx1"/>
                          </a:solidFill>
                        </a:rPr>
                        <a:t>54</a:t>
                      </a:r>
                      <a:endParaRPr lang="en-US" sz="1100" noProof="0" dirty="0">
                        <a:solidFill>
                          <a:schemeClr val="tx1"/>
                        </a:solidFill>
                      </a:endParaRPr>
                    </a:p>
                  </a:txBody>
                  <a:tcPr marL="36000" marR="3600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5902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0675" y="113110"/>
            <a:ext cx="8502650" cy="370284"/>
          </a:xfrm>
        </p:spPr>
        <p:txBody>
          <a:bodyPr/>
          <a:lstStyle/>
          <a:p>
            <a:pPr defTabSz="914293" eaLnBrk="1" fontAlgn="auto" hangingPunct="1">
              <a:spcAft>
                <a:spcPts val="0"/>
              </a:spcAft>
              <a:defRPr/>
            </a:pPr>
            <a:r>
              <a:rPr lang="en-US" dirty="0" smtClean="0">
                <a:solidFill>
                  <a:schemeClr val="tx1"/>
                </a:solidFill>
              </a:rPr>
              <a:t>Improve: Affinity Diagram</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660824851"/>
              </p:ext>
            </p:extLst>
          </p:nvPr>
        </p:nvGraphicFramePr>
        <p:xfrm>
          <a:off x="1168401" y="723901"/>
          <a:ext cx="1947333" cy="181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3082977337"/>
              </p:ext>
            </p:extLst>
          </p:nvPr>
        </p:nvGraphicFramePr>
        <p:xfrm>
          <a:off x="5469467" y="685801"/>
          <a:ext cx="1947333" cy="18161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Diagram 11"/>
          <p:cNvGraphicFramePr/>
          <p:nvPr>
            <p:extLst>
              <p:ext uri="{D42A27DB-BD31-4B8C-83A1-F6EECF244321}">
                <p14:modId xmlns:p14="http://schemas.microsoft.com/office/powerpoint/2010/main" val="3973656329"/>
              </p:ext>
            </p:extLst>
          </p:nvPr>
        </p:nvGraphicFramePr>
        <p:xfrm>
          <a:off x="3369734" y="2686051"/>
          <a:ext cx="1947333" cy="18161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99261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537" y="1722863"/>
            <a:ext cx="4070195" cy="426534"/>
          </a:xfrm>
        </p:spPr>
        <p:txBody>
          <a:bodyPr/>
          <a:lstStyle/>
          <a:p>
            <a:pPr algn="ctr"/>
            <a:r>
              <a:rPr lang="en-US" sz="6000" dirty="0" smtClean="0"/>
              <a:t>Control Phase</a:t>
            </a:r>
            <a:endParaRPr lang="en-US" sz="6000" dirty="0"/>
          </a:p>
        </p:txBody>
      </p:sp>
    </p:spTree>
    <p:extLst>
      <p:ext uri="{BB962C8B-B14F-4D97-AF65-F5344CB8AC3E}">
        <p14:creationId xmlns:p14="http://schemas.microsoft.com/office/powerpoint/2010/main" val="240175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Phase</a:t>
            </a:r>
            <a:endParaRPr lang="en-US" dirty="0"/>
          </a:p>
        </p:txBody>
      </p:sp>
      <p:sp>
        <p:nvSpPr>
          <p:cNvPr id="3" name="Content Placeholder 2"/>
          <p:cNvSpPr>
            <a:spLocks noGrp="1"/>
          </p:cNvSpPr>
          <p:nvPr>
            <p:ph sz="quarter" idx="16"/>
          </p:nvPr>
        </p:nvSpPr>
        <p:spPr>
          <a:xfrm>
            <a:off x="328613" y="723581"/>
            <a:ext cx="4030662" cy="3219769"/>
          </a:xfrm>
        </p:spPr>
        <p:txBody>
          <a:bodyPr vert="horz" wrap="square" lIns="0" tIns="0" rIns="0" bIns="0" rtlCol="0">
            <a:noAutofit/>
          </a:bodyPr>
          <a:lstStyle/>
          <a:p>
            <a:r>
              <a:rPr lang="en-US" dirty="0"/>
              <a:t>Expected Duration:</a:t>
            </a:r>
          </a:p>
          <a:p>
            <a:pPr marL="342900" lvl="1" indent="-342900">
              <a:buFont typeface="Arial" pitchFamily="34" charset="0"/>
              <a:buChar char="•"/>
            </a:pPr>
            <a:r>
              <a:rPr lang="en-US" sz="1800" dirty="0" smtClean="0">
                <a:solidFill>
                  <a:schemeClr val="tx1"/>
                </a:solidFill>
              </a:rPr>
              <a:t>4-6 Weeks</a:t>
            </a:r>
          </a:p>
          <a:p>
            <a:pPr lvl="1">
              <a:buFontTx/>
              <a:buChar char="•"/>
            </a:pPr>
            <a:endParaRPr lang="en-US" sz="1800" dirty="0" smtClean="0">
              <a:solidFill>
                <a:schemeClr val="tx1"/>
              </a:solidFill>
            </a:endParaRPr>
          </a:p>
          <a:p>
            <a:r>
              <a:rPr lang="en-US" dirty="0" smtClean="0"/>
              <a:t>Objectives</a:t>
            </a:r>
            <a:r>
              <a:rPr lang="en-US" dirty="0"/>
              <a:t>:</a:t>
            </a:r>
          </a:p>
          <a:p>
            <a:pPr marL="342900" lvl="1" indent="-342900">
              <a:buFont typeface="Arial" pitchFamily="34" charset="0"/>
              <a:buChar char="•"/>
            </a:pPr>
            <a:r>
              <a:rPr lang="en-US" sz="1800" dirty="0"/>
              <a:t>Develop Control Plan</a:t>
            </a:r>
          </a:p>
          <a:p>
            <a:pPr marL="342900" lvl="1" indent="-342900">
              <a:buFont typeface="Arial" pitchFamily="34" charset="0"/>
              <a:buChar char="•"/>
            </a:pPr>
            <a:r>
              <a:rPr lang="en-US" sz="1800" dirty="0"/>
              <a:t>Develop SOPs</a:t>
            </a:r>
          </a:p>
          <a:p>
            <a:pPr marL="342900" lvl="1" indent="-342900">
              <a:buFont typeface="Arial" pitchFamily="34" charset="0"/>
              <a:buChar char="•"/>
            </a:pPr>
            <a:r>
              <a:rPr lang="en-US" sz="1800" dirty="0"/>
              <a:t>Monitor </a:t>
            </a:r>
            <a:r>
              <a:rPr lang="en-US" sz="1800" dirty="0" smtClean="0"/>
              <a:t>performance</a:t>
            </a:r>
            <a:endParaRPr lang="en-US" sz="1800" dirty="0"/>
          </a:p>
          <a:p>
            <a:pPr marL="342900" lvl="1" indent="-342900">
              <a:buFont typeface="Arial" pitchFamily="34" charset="0"/>
              <a:buChar char="•"/>
            </a:pPr>
            <a:r>
              <a:rPr lang="en-US" sz="1800" dirty="0"/>
              <a:t>Complete </a:t>
            </a:r>
            <a:r>
              <a:rPr lang="en-US" sz="1800" dirty="0" smtClean="0"/>
              <a:t>transition meeting</a:t>
            </a:r>
            <a:endParaRPr lang="en-US" sz="1800" dirty="0"/>
          </a:p>
          <a:p>
            <a:pPr marL="342900" lvl="1" indent="-342900">
              <a:buFont typeface="Arial" pitchFamily="34" charset="0"/>
              <a:buChar char="•"/>
            </a:pPr>
            <a:r>
              <a:rPr lang="en-US" sz="1800" dirty="0"/>
              <a:t>Develop </a:t>
            </a:r>
            <a:r>
              <a:rPr lang="en-US" sz="1800" dirty="0" smtClean="0"/>
              <a:t>communication/close-out </a:t>
            </a:r>
            <a:r>
              <a:rPr lang="en-US" sz="1800" dirty="0"/>
              <a:t>plan</a:t>
            </a:r>
          </a:p>
          <a:p>
            <a:pPr marL="342900" lvl="1" indent="-342900">
              <a:buFont typeface="Arial" pitchFamily="34" charset="0"/>
              <a:buChar char="•"/>
            </a:pPr>
            <a:r>
              <a:rPr lang="en-US" sz="1800" dirty="0"/>
              <a:t>Document </a:t>
            </a:r>
            <a:r>
              <a:rPr lang="en-US" sz="1800" dirty="0" smtClean="0"/>
              <a:t>opportunities </a:t>
            </a:r>
            <a:r>
              <a:rPr lang="en-US" sz="1800" dirty="0"/>
              <a:t>for </a:t>
            </a:r>
            <a:r>
              <a:rPr lang="en-US" sz="1800" dirty="0" smtClean="0"/>
              <a:t>replication</a:t>
            </a:r>
            <a:endParaRPr lang="en-US" sz="1800" dirty="0"/>
          </a:p>
          <a:p>
            <a:pPr marL="342900" lvl="1" indent="-342900">
              <a:buFont typeface="Arial" pitchFamily="34" charset="0"/>
              <a:buChar char="•"/>
            </a:pPr>
            <a:r>
              <a:rPr lang="en-US" sz="1800" dirty="0"/>
              <a:t>Document additional project opportunities</a:t>
            </a:r>
          </a:p>
        </p:txBody>
      </p:sp>
      <p:sp>
        <p:nvSpPr>
          <p:cNvPr id="4" name="Content Placeholder 3"/>
          <p:cNvSpPr>
            <a:spLocks noGrp="1"/>
          </p:cNvSpPr>
          <p:nvPr>
            <p:ph sz="quarter" idx="17"/>
          </p:nvPr>
        </p:nvSpPr>
        <p:spPr>
          <a:xfrm>
            <a:off x="4572000" y="723581"/>
            <a:ext cx="3878264" cy="3222624"/>
          </a:xfrm>
        </p:spPr>
        <p:txBody>
          <a:bodyPr vert="horz" wrap="square" lIns="0" tIns="0" rIns="0" bIns="0" rtlCol="0">
            <a:noAutofit/>
          </a:bodyPr>
          <a:lstStyle/>
          <a:p>
            <a:r>
              <a:rPr lang="en-US" dirty="0"/>
              <a:t>Deliverables:</a:t>
            </a:r>
          </a:p>
          <a:p>
            <a:pPr marL="342900" lvl="1" indent="-342900">
              <a:buFont typeface="Arial" pitchFamily="34" charset="0"/>
              <a:buChar char="•"/>
            </a:pPr>
            <a:r>
              <a:rPr lang="en-US" sz="1800" dirty="0" smtClean="0">
                <a:solidFill>
                  <a:schemeClr val="tx1"/>
                </a:solidFill>
              </a:rPr>
              <a:t>Solution implemented</a:t>
            </a:r>
          </a:p>
          <a:p>
            <a:pPr marL="342900" lvl="1" indent="-342900">
              <a:buFont typeface="Arial" pitchFamily="34" charset="0"/>
              <a:buChar char="•"/>
            </a:pPr>
            <a:r>
              <a:rPr lang="en-US" sz="1800" dirty="0" smtClean="0">
                <a:solidFill>
                  <a:schemeClr val="tx1"/>
                </a:solidFill>
              </a:rPr>
              <a:t>Capability Analysis</a:t>
            </a:r>
          </a:p>
          <a:p>
            <a:pPr marL="342900" lvl="1" indent="-342900">
              <a:buFont typeface="Arial" pitchFamily="34" charset="0"/>
              <a:buChar char="•"/>
            </a:pPr>
            <a:r>
              <a:rPr lang="en-US" sz="1800" dirty="0" smtClean="0">
                <a:solidFill>
                  <a:schemeClr val="tx1"/>
                </a:solidFill>
              </a:rPr>
              <a:t>Control chart monitoring</a:t>
            </a:r>
          </a:p>
          <a:p>
            <a:pPr marL="342900" lvl="1" indent="-342900">
              <a:buFont typeface="Arial" pitchFamily="34" charset="0"/>
              <a:buChar char="•"/>
            </a:pPr>
            <a:r>
              <a:rPr lang="en-US" sz="1800" dirty="0" smtClean="0">
                <a:solidFill>
                  <a:schemeClr val="tx1"/>
                </a:solidFill>
              </a:rPr>
              <a:t>Training and control documents</a:t>
            </a:r>
          </a:p>
          <a:p>
            <a:pPr lvl="4"/>
            <a:r>
              <a:rPr lang="en-US" dirty="0" smtClean="0">
                <a:solidFill>
                  <a:schemeClr val="tx1"/>
                </a:solidFill>
              </a:rPr>
              <a:t>SOPs</a:t>
            </a:r>
            <a:endParaRPr lang="en-US" dirty="0">
              <a:solidFill>
                <a:schemeClr val="tx1"/>
              </a:solidFill>
            </a:endParaRPr>
          </a:p>
          <a:p>
            <a:pPr lvl="4"/>
            <a:r>
              <a:rPr lang="en-US" dirty="0">
                <a:solidFill>
                  <a:schemeClr val="tx1"/>
                </a:solidFill>
              </a:rPr>
              <a:t>Process Control Plans</a:t>
            </a:r>
          </a:p>
          <a:p>
            <a:pPr lvl="4"/>
            <a:r>
              <a:rPr lang="en-US" dirty="0">
                <a:solidFill>
                  <a:schemeClr val="tx1"/>
                </a:solidFill>
              </a:rPr>
              <a:t>Training Plans</a:t>
            </a:r>
          </a:p>
          <a:p>
            <a:pPr lvl="4"/>
            <a:r>
              <a:rPr lang="en-US" dirty="0">
                <a:solidFill>
                  <a:schemeClr val="tx1"/>
                </a:solidFill>
              </a:rPr>
              <a:t>Visual </a:t>
            </a:r>
            <a:r>
              <a:rPr lang="en-US" dirty="0" smtClean="0">
                <a:solidFill>
                  <a:schemeClr val="tx1"/>
                </a:solidFill>
              </a:rPr>
              <a:t>process controls </a:t>
            </a:r>
          </a:p>
          <a:p>
            <a:pPr marL="342900" lvl="1" indent="-342900">
              <a:buFont typeface="Arial" pitchFamily="34" charset="0"/>
              <a:buChar char="•"/>
            </a:pPr>
            <a:r>
              <a:rPr lang="en-US" sz="1800" dirty="0" smtClean="0">
                <a:solidFill>
                  <a:schemeClr val="tx1"/>
                </a:solidFill>
              </a:rPr>
              <a:t>Project </a:t>
            </a:r>
            <a:r>
              <a:rPr lang="en-US" sz="1800" dirty="0">
                <a:solidFill>
                  <a:schemeClr val="tx1"/>
                </a:solidFill>
              </a:rPr>
              <a:t>Transition </a:t>
            </a:r>
            <a:r>
              <a:rPr lang="en-US" sz="1800" dirty="0" smtClean="0">
                <a:solidFill>
                  <a:schemeClr val="tx1"/>
                </a:solidFill>
              </a:rPr>
              <a:t>Plan</a:t>
            </a:r>
          </a:p>
          <a:p>
            <a:pPr marL="342900" lvl="1" indent="-342900">
              <a:buFont typeface="Arial" pitchFamily="34" charset="0"/>
              <a:buChar char="•"/>
            </a:pPr>
            <a:r>
              <a:rPr lang="en-US" sz="1800" dirty="0">
                <a:solidFill>
                  <a:schemeClr val="tx1"/>
                </a:solidFill>
              </a:rPr>
              <a:t>ROI validated by Finance</a:t>
            </a:r>
            <a:endParaRPr lang="en-US" sz="1800" dirty="0" smtClean="0">
              <a:solidFill>
                <a:schemeClr val="tx1"/>
              </a:solidFill>
            </a:endParaRPr>
          </a:p>
          <a:p>
            <a:pPr marL="342900" lvl="1" indent="-342900">
              <a:buFont typeface="Arial" pitchFamily="34" charset="0"/>
              <a:buChar char="•"/>
            </a:pPr>
            <a:r>
              <a:rPr lang="en-US" sz="1800" dirty="0" smtClean="0">
                <a:solidFill>
                  <a:schemeClr val="tx1"/>
                </a:solidFill>
              </a:rPr>
              <a:t>Project hand-off </a:t>
            </a:r>
            <a:r>
              <a:rPr lang="en-US" sz="1800" dirty="0">
                <a:solidFill>
                  <a:schemeClr val="tx1"/>
                </a:solidFill>
              </a:rPr>
              <a:t>and </a:t>
            </a:r>
            <a:r>
              <a:rPr lang="en-US" sz="1800" dirty="0" smtClean="0">
                <a:solidFill>
                  <a:schemeClr val="tx1"/>
                </a:solidFill>
              </a:rPr>
              <a:t>closure</a:t>
            </a:r>
            <a:endParaRPr lang="en-US" sz="1800" dirty="0">
              <a:solidFill>
                <a:schemeClr val="tx1"/>
              </a:solidFill>
            </a:endParaRPr>
          </a:p>
          <a:p>
            <a:pPr lvl="4"/>
            <a:r>
              <a:rPr lang="en-US" dirty="0">
                <a:solidFill>
                  <a:schemeClr val="tx1"/>
                </a:solidFill>
              </a:rPr>
              <a:t>Team </a:t>
            </a:r>
            <a:r>
              <a:rPr lang="en-US" dirty="0" smtClean="0">
                <a:solidFill>
                  <a:schemeClr val="tx1"/>
                </a:solidFill>
              </a:rPr>
              <a:t>feedback session</a:t>
            </a:r>
            <a:endParaRPr lang="en-US" dirty="0">
              <a:solidFill>
                <a:schemeClr val="tx1"/>
              </a:solidFill>
            </a:endParaRPr>
          </a:p>
          <a:p>
            <a:pPr lvl="4"/>
            <a:r>
              <a:rPr lang="en-US" dirty="0">
                <a:solidFill>
                  <a:schemeClr val="tx1"/>
                </a:solidFill>
              </a:rPr>
              <a:t>Final Project </a:t>
            </a:r>
            <a:r>
              <a:rPr lang="en-US" dirty="0" smtClean="0">
                <a:solidFill>
                  <a:schemeClr val="tx1"/>
                </a:solidFill>
              </a:rPr>
              <a:t>Report</a:t>
            </a:r>
          </a:p>
          <a:p>
            <a:pPr marL="0" lvl="2" indent="0">
              <a:buNone/>
            </a:pPr>
            <a:endParaRPr lang="en-US" sz="1800"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906730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208360"/>
            <a:ext cx="8229600" cy="313134"/>
          </a:xfrm>
        </p:spPr>
        <p:txBody>
          <a:bodyPr/>
          <a:lstStyle/>
          <a:p>
            <a:pPr defTabSz="914293" eaLnBrk="1" fontAlgn="auto" hangingPunct="1">
              <a:spcAft>
                <a:spcPts val="0"/>
              </a:spcAft>
              <a:defRPr/>
            </a:pPr>
            <a:r>
              <a:rPr dirty="0" smtClean="0">
                <a:solidFill>
                  <a:schemeClr val="tx1"/>
                </a:solidFill>
              </a:rPr>
              <a:t>Control:  Control </a:t>
            </a:r>
            <a:r>
              <a:rPr dirty="0">
                <a:solidFill>
                  <a:schemeClr val="tx1"/>
                </a:solidFill>
              </a:rPr>
              <a:t>Plan</a:t>
            </a:r>
          </a:p>
        </p:txBody>
      </p:sp>
      <p:graphicFrame>
        <p:nvGraphicFramePr>
          <p:cNvPr id="7" name="Table 6"/>
          <p:cNvGraphicFramePr>
            <a:graphicFrameLocks noGrp="1"/>
          </p:cNvGraphicFramePr>
          <p:nvPr>
            <p:extLst>
              <p:ext uri="{D42A27DB-BD31-4B8C-83A1-F6EECF244321}">
                <p14:modId xmlns:p14="http://schemas.microsoft.com/office/powerpoint/2010/main" val="3989142041"/>
              </p:ext>
            </p:extLst>
          </p:nvPr>
        </p:nvGraphicFramePr>
        <p:xfrm>
          <a:off x="184151" y="803673"/>
          <a:ext cx="8747974" cy="3409654"/>
        </p:xfrm>
        <a:graphic>
          <a:graphicData uri="http://schemas.openxmlformats.org/drawingml/2006/table">
            <a:tbl>
              <a:tblPr/>
              <a:tblGrid>
                <a:gridCol w="920612">
                  <a:extLst>
                    <a:ext uri="{9D8B030D-6E8A-4147-A177-3AD203B41FA5}">
                      <a16:colId xmlns:a16="http://schemas.microsoft.com/office/drawing/2014/main" val="20000"/>
                    </a:ext>
                  </a:extLst>
                </a:gridCol>
                <a:gridCol w="883512">
                  <a:extLst>
                    <a:ext uri="{9D8B030D-6E8A-4147-A177-3AD203B41FA5}">
                      <a16:colId xmlns:a16="http://schemas.microsoft.com/office/drawing/2014/main" val="20001"/>
                    </a:ext>
                  </a:extLst>
                </a:gridCol>
                <a:gridCol w="855901">
                  <a:extLst>
                    <a:ext uri="{9D8B030D-6E8A-4147-A177-3AD203B41FA5}">
                      <a16:colId xmlns:a16="http://schemas.microsoft.com/office/drawing/2014/main" val="20002"/>
                    </a:ext>
                  </a:extLst>
                </a:gridCol>
                <a:gridCol w="1035366">
                  <a:extLst>
                    <a:ext uri="{9D8B030D-6E8A-4147-A177-3AD203B41FA5}">
                      <a16:colId xmlns:a16="http://schemas.microsoft.com/office/drawing/2014/main" val="20003"/>
                    </a:ext>
                  </a:extLst>
                </a:gridCol>
                <a:gridCol w="1187219">
                  <a:extLst>
                    <a:ext uri="{9D8B030D-6E8A-4147-A177-3AD203B41FA5}">
                      <a16:colId xmlns:a16="http://schemas.microsoft.com/office/drawing/2014/main" val="20004"/>
                    </a:ext>
                  </a:extLst>
                </a:gridCol>
                <a:gridCol w="1601365">
                  <a:extLst>
                    <a:ext uri="{9D8B030D-6E8A-4147-A177-3AD203B41FA5}">
                      <a16:colId xmlns:a16="http://schemas.microsoft.com/office/drawing/2014/main" val="20005"/>
                    </a:ext>
                  </a:extLst>
                </a:gridCol>
                <a:gridCol w="1408098">
                  <a:extLst>
                    <a:ext uri="{9D8B030D-6E8A-4147-A177-3AD203B41FA5}">
                      <a16:colId xmlns:a16="http://schemas.microsoft.com/office/drawing/2014/main" val="20006"/>
                    </a:ext>
                  </a:extLst>
                </a:gridCol>
                <a:gridCol w="855901">
                  <a:extLst>
                    <a:ext uri="{9D8B030D-6E8A-4147-A177-3AD203B41FA5}">
                      <a16:colId xmlns:a16="http://schemas.microsoft.com/office/drawing/2014/main" val="20007"/>
                    </a:ext>
                  </a:extLst>
                </a:gridCol>
              </a:tblGrid>
              <a:tr h="350479">
                <a:tc>
                  <a:txBody>
                    <a:bodyPr/>
                    <a:lstStyle/>
                    <a:p>
                      <a:pPr algn="ctr" rtl="0" fontAlgn="t"/>
                      <a:r>
                        <a:rPr lang="en-US" sz="1100" b="1" i="0" u="none" strike="noStrike" dirty="0" smtClean="0">
                          <a:solidFill>
                            <a:schemeClr val="bg1"/>
                          </a:solidFill>
                          <a:latin typeface="Arial"/>
                        </a:rPr>
                        <a:t>Process</a:t>
                      </a:r>
                    </a:p>
                    <a:p>
                      <a:pPr algn="ctr" rtl="0" fontAlgn="t"/>
                      <a:r>
                        <a:rPr lang="en-US" sz="1100" b="1" i="0" u="none" strike="noStrike" dirty="0" smtClean="0">
                          <a:solidFill>
                            <a:schemeClr val="bg1"/>
                          </a:solidFill>
                          <a:latin typeface="Arial"/>
                        </a:rPr>
                        <a:t>Measure</a:t>
                      </a:r>
                      <a:endParaRPr lang="en-US" sz="1100" b="1" i="0" u="none" strike="noStrike" dirty="0">
                        <a:solidFill>
                          <a:schemeClr val="bg1"/>
                        </a:solidFill>
                        <a:latin typeface="Arial"/>
                      </a:endParaRP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t"/>
                      <a:r>
                        <a:rPr lang="en-US" sz="1100" b="1" i="0" u="none" strike="noStrike" dirty="0" smtClean="0">
                          <a:solidFill>
                            <a:schemeClr val="bg1"/>
                          </a:solidFill>
                          <a:latin typeface="Arial"/>
                        </a:rPr>
                        <a:t>Target</a:t>
                      </a:r>
                      <a:endParaRPr lang="en-US" sz="1100" b="1" i="0" u="none" strike="noStrike" dirty="0">
                        <a:solidFill>
                          <a:schemeClr val="bg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t"/>
                      <a:r>
                        <a:rPr lang="en-US" sz="1100" b="1" i="0" u="none" strike="noStrike" dirty="0" smtClean="0">
                          <a:solidFill>
                            <a:schemeClr val="bg1"/>
                          </a:solidFill>
                          <a:latin typeface="Arial"/>
                        </a:rPr>
                        <a:t>Spec</a:t>
                      </a:r>
                      <a:endParaRPr lang="en-US" sz="1100" b="1" i="0" u="none" strike="noStrike" dirty="0">
                        <a:solidFill>
                          <a:schemeClr val="bg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t"/>
                      <a:r>
                        <a:rPr lang="en-US" sz="1100" b="1" i="0" u="none" strike="noStrike" dirty="0" smtClean="0">
                          <a:solidFill>
                            <a:schemeClr val="bg1"/>
                          </a:solidFill>
                          <a:latin typeface="Arial"/>
                        </a:rPr>
                        <a:t>Sample</a:t>
                      </a:r>
                      <a:r>
                        <a:rPr lang="en-US" sz="1100" b="1" i="0" u="none" strike="noStrike" baseline="0" dirty="0" smtClean="0">
                          <a:solidFill>
                            <a:schemeClr val="bg1"/>
                          </a:solidFill>
                          <a:latin typeface="Arial"/>
                        </a:rPr>
                        <a:t> frequency</a:t>
                      </a:r>
                      <a:endParaRPr lang="en-US" sz="1100" b="1" i="0" u="none" strike="noStrike" dirty="0">
                        <a:solidFill>
                          <a:schemeClr val="bg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t"/>
                      <a:r>
                        <a:rPr lang="en-US" sz="1100" b="1" i="0" u="none" strike="noStrike" dirty="0" smtClean="0">
                          <a:solidFill>
                            <a:schemeClr val="bg1"/>
                          </a:solidFill>
                          <a:latin typeface="Arial"/>
                        </a:rPr>
                        <a:t>Analysis</a:t>
                      </a:r>
                    </a:p>
                    <a:p>
                      <a:pPr algn="ctr" rtl="0" fontAlgn="t"/>
                      <a:r>
                        <a:rPr lang="en-US" sz="1100" b="1" i="0" u="none" strike="noStrike" dirty="0" smtClean="0">
                          <a:solidFill>
                            <a:schemeClr val="bg1"/>
                          </a:solidFill>
                          <a:latin typeface="Arial"/>
                        </a:rPr>
                        <a:t>Method</a:t>
                      </a:r>
                      <a:endParaRPr lang="en-US" sz="1100" b="1" i="0" u="none" strike="noStrike" dirty="0">
                        <a:solidFill>
                          <a:schemeClr val="bg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t"/>
                      <a:r>
                        <a:rPr lang="en-US" sz="1100" b="1" i="0" u="none" strike="noStrike" dirty="0">
                          <a:solidFill>
                            <a:schemeClr val="bg1"/>
                          </a:solidFill>
                          <a:latin typeface="Arial"/>
                        </a:rPr>
                        <a:t>Control </a:t>
                      </a:r>
                      <a:r>
                        <a:rPr lang="en-US" sz="1100" b="1" i="0" u="none" strike="noStrike" dirty="0" smtClean="0">
                          <a:solidFill>
                            <a:schemeClr val="bg1"/>
                          </a:solidFill>
                          <a:latin typeface="Arial"/>
                        </a:rPr>
                        <a:t>Methods</a:t>
                      </a:r>
                      <a:endParaRPr lang="en-US" sz="1100" b="1" i="0" u="none" strike="noStrike" dirty="0">
                        <a:solidFill>
                          <a:schemeClr val="bg1"/>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t"/>
                      <a:r>
                        <a:rPr lang="en-US" sz="1100" b="1" i="0" u="none" strike="noStrike" dirty="0">
                          <a:solidFill>
                            <a:schemeClr val="bg1"/>
                          </a:solidFill>
                          <a:latin typeface="Arial"/>
                        </a:rPr>
                        <a:t>Reaction Plan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t"/>
                      <a:r>
                        <a:rPr lang="en-US" sz="1100" b="1" i="0" u="none" strike="noStrike" dirty="0">
                          <a:solidFill>
                            <a:schemeClr val="bg1"/>
                          </a:solidFill>
                          <a:latin typeface="Arial"/>
                        </a:rPr>
                        <a:t>Owner</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extLst>
                  <a:ext uri="{0D108BD9-81ED-4DB2-BD59-A6C34878D82A}">
                    <a16:rowId xmlns:a16="http://schemas.microsoft.com/office/drawing/2014/main" val="10000"/>
                  </a:ext>
                </a:extLst>
              </a:tr>
              <a:tr h="611835">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11835">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11835">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11835">
                <a:tc>
                  <a:txBody>
                    <a:bodyPr/>
                    <a:lstStyle/>
                    <a:p>
                      <a:pPr algn="l" fontAlgn="t"/>
                      <a:endParaRPr lang="en-US" sz="700" b="0" i="0" u="none" strike="noStrike" dirty="0">
                        <a:solidFill>
                          <a:srgbClr val="000000"/>
                        </a:solidFill>
                        <a:latin typeface="Arial"/>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11835">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700" b="0" i="0" u="none" strike="noStrike" dirty="0">
                          <a:solidFill>
                            <a:srgbClr val="000000"/>
                          </a:solidFill>
                          <a:latin typeface="Arial"/>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9031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208360"/>
            <a:ext cx="8229600" cy="313134"/>
          </a:xfrm>
        </p:spPr>
        <p:txBody>
          <a:bodyPr/>
          <a:lstStyle/>
          <a:p>
            <a:pPr defTabSz="914293" eaLnBrk="1" fontAlgn="auto" hangingPunct="1">
              <a:spcAft>
                <a:spcPts val="0"/>
              </a:spcAft>
              <a:defRPr/>
            </a:pPr>
            <a:r>
              <a:rPr dirty="0" smtClean="0">
                <a:solidFill>
                  <a:schemeClr val="tx1"/>
                </a:solidFill>
              </a:rPr>
              <a:t>Control:  Control chart</a:t>
            </a:r>
            <a:endParaRPr dirty="0">
              <a:solidFill>
                <a:schemeClr val="tx1"/>
              </a:solidFill>
            </a:endParaRPr>
          </a:p>
        </p:txBody>
      </p:sp>
      <p:pic>
        <p:nvPicPr>
          <p:cNvPr id="2" name="Picture 1"/>
          <p:cNvPicPr>
            <a:picLocks noChangeAspect="1"/>
          </p:cNvPicPr>
          <p:nvPr/>
        </p:nvPicPr>
        <p:blipFill>
          <a:blip r:embed="rId3"/>
          <a:stretch>
            <a:fillRect/>
          </a:stretch>
        </p:blipFill>
        <p:spPr>
          <a:xfrm>
            <a:off x="445383" y="1114229"/>
            <a:ext cx="8253234" cy="2915043"/>
          </a:xfrm>
          <a:prstGeom prst="rect">
            <a:avLst/>
          </a:prstGeom>
        </p:spPr>
      </p:pic>
    </p:spTree>
    <p:extLst>
      <p:ext uri="{BB962C8B-B14F-4D97-AF65-F5344CB8AC3E}">
        <p14:creationId xmlns:p14="http://schemas.microsoft.com/office/powerpoint/2010/main" val="3673805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Phase</a:t>
            </a:r>
            <a:endParaRPr lang="en-US" dirty="0"/>
          </a:p>
        </p:txBody>
      </p:sp>
      <p:sp>
        <p:nvSpPr>
          <p:cNvPr id="3" name="Content Placeholder 2"/>
          <p:cNvSpPr>
            <a:spLocks noGrp="1"/>
          </p:cNvSpPr>
          <p:nvPr>
            <p:ph sz="quarter" idx="16"/>
          </p:nvPr>
        </p:nvSpPr>
        <p:spPr>
          <a:xfrm>
            <a:off x="328613" y="723581"/>
            <a:ext cx="4030662" cy="3219769"/>
          </a:xfrm>
        </p:spPr>
        <p:txBody>
          <a:bodyPr/>
          <a:lstStyle/>
          <a:p>
            <a:r>
              <a:rPr lang="en-US" dirty="0" smtClean="0"/>
              <a:t>Expected Duration:</a:t>
            </a:r>
          </a:p>
          <a:p>
            <a:pPr marL="342900" lvl="1" indent="-342900">
              <a:buFont typeface="Arial" pitchFamily="34" charset="0"/>
              <a:buChar char="•"/>
            </a:pPr>
            <a:r>
              <a:rPr lang="en-US" sz="1800" dirty="0" smtClean="0">
                <a:solidFill>
                  <a:schemeClr val="tx1"/>
                </a:solidFill>
              </a:rPr>
              <a:t>2-4 Weeks</a:t>
            </a:r>
          </a:p>
          <a:p>
            <a:pPr lvl="1">
              <a:buFontTx/>
              <a:buChar char="•"/>
            </a:pPr>
            <a:endParaRPr lang="en-US" dirty="0">
              <a:solidFill>
                <a:schemeClr val="tx1"/>
              </a:solidFill>
            </a:endParaRPr>
          </a:p>
          <a:p>
            <a:r>
              <a:rPr lang="en-US" dirty="0"/>
              <a:t>Objectives:</a:t>
            </a:r>
          </a:p>
          <a:p>
            <a:pPr marL="342900" lvl="1" indent="-342900">
              <a:buFont typeface="Arial" pitchFamily="34" charset="0"/>
              <a:buChar char="•"/>
            </a:pPr>
            <a:r>
              <a:rPr lang="en-US" sz="1800" dirty="0">
                <a:solidFill>
                  <a:schemeClr val="tx1"/>
                </a:solidFill>
              </a:rPr>
              <a:t>Confirm that the project is viable</a:t>
            </a:r>
          </a:p>
          <a:p>
            <a:pPr marL="342900" lvl="1" indent="-342900">
              <a:buFont typeface="Arial" pitchFamily="34" charset="0"/>
              <a:buChar char="•"/>
            </a:pPr>
            <a:r>
              <a:rPr lang="en-US" sz="1800" dirty="0">
                <a:solidFill>
                  <a:schemeClr val="tx1"/>
                </a:solidFill>
              </a:rPr>
              <a:t>Define and </a:t>
            </a:r>
            <a:r>
              <a:rPr lang="en-US" sz="1800" dirty="0" smtClean="0">
                <a:solidFill>
                  <a:schemeClr val="tx1"/>
                </a:solidFill>
              </a:rPr>
              <a:t>confirm scope</a:t>
            </a:r>
            <a:endParaRPr lang="en-US" sz="1800" dirty="0">
              <a:solidFill>
                <a:schemeClr val="tx1"/>
              </a:solidFill>
            </a:endParaRPr>
          </a:p>
          <a:p>
            <a:pPr marL="342900" lvl="1" indent="-342900">
              <a:buFont typeface="Arial" pitchFamily="34" charset="0"/>
              <a:buChar char="•"/>
            </a:pPr>
            <a:r>
              <a:rPr lang="en-US" sz="1800" dirty="0">
                <a:solidFill>
                  <a:schemeClr val="tx1"/>
                </a:solidFill>
              </a:rPr>
              <a:t>Confirm </a:t>
            </a:r>
            <a:r>
              <a:rPr lang="en-US" sz="1800" dirty="0" smtClean="0">
                <a:solidFill>
                  <a:schemeClr val="tx1"/>
                </a:solidFill>
              </a:rPr>
              <a:t>sponsor </a:t>
            </a:r>
            <a:r>
              <a:rPr lang="en-US" sz="1800" dirty="0">
                <a:solidFill>
                  <a:schemeClr val="tx1"/>
                </a:solidFill>
              </a:rPr>
              <a:t>and </a:t>
            </a:r>
            <a:r>
              <a:rPr lang="en-US" sz="1800" dirty="0" smtClean="0">
                <a:solidFill>
                  <a:schemeClr val="tx1"/>
                </a:solidFill>
              </a:rPr>
              <a:t>stakeholder support</a:t>
            </a:r>
            <a:endParaRPr lang="en-US" sz="1800" dirty="0">
              <a:solidFill>
                <a:schemeClr val="tx1"/>
              </a:solidFill>
            </a:endParaRPr>
          </a:p>
          <a:p>
            <a:pPr marL="342900" lvl="1" indent="-342900">
              <a:buFont typeface="Arial" pitchFamily="34" charset="0"/>
              <a:buChar char="•"/>
            </a:pPr>
            <a:r>
              <a:rPr lang="en-US" sz="1800" dirty="0">
                <a:solidFill>
                  <a:schemeClr val="tx1"/>
                </a:solidFill>
              </a:rPr>
              <a:t>Finalize </a:t>
            </a:r>
            <a:r>
              <a:rPr lang="en-US" sz="1800" dirty="0" smtClean="0">
                <a:solidFill>
                  <a:schemeClr val="tx1"/>
                </a:solidFill>
              </a:rPr>
              <a:t>team </a:t>
            </a:r>
            <a:r>
              <a:rPr lang="en-US" sz="1800" dirty="0">
                <a:solidFill>
                  <a:schemeClr val="tx1"/>
                </a:solidFill>
              </a:rPr>
              <a:t>members</a:t>
            </a:r>
          </a:p>
          <a:p>
            <a:pPr marL="342900" lvl="1" indent="-342900">
              <a:buFont typeface="Arial" pitchFamily="34" charset="0"/>
              <a:buChar char="•"/>
            </a:pPr>
            <a:r>
              <a:rPr lang="en-US" sz="1800" dirty="0">
                <a:solidFill>
                  <a:schemeClr val="tx1"/>
                </a:solidFill>
              </a:rPr>
              <a:t>Begin to detail the </a:t>
            </a:r>
            <a:r>
              <a:rPr lang="en-US" sz="1800" dirty="0" smtClean="0">
                <a:solidFill>
                  <a:schemeClr val="tx1"/>
                </a:solidFill>
              </a:rPr>
              <a:t>problem</a:t>
            </a:r>
            <a:r>
              <a:rPr lang="en-US" sz="1800" dirty="0">
                <a:solidFill>
                  <a:schemeClr val="tx1"/>
                </a:solidFill>
              </a:rPr>
              <a:t>, </a:t>
            </a:r>
            <a:r>
              <a:rPr lang="en-US" sz="1800" dirty="0" smtClean="0">
                <a:solidFill>
                  <a:schemeClr val="tx1"/>
                </a:solidFill>
              </a:rPr>
              <a:t>process</a:t>
            </a:r>
            <a:r>
              <a:rPr lang="en-US" sz="1800" dirty="0">
                <a:solidFill>
                  <a:schemeClr val="tx1"/>
                </a:solidFill>
              </a:rPr>
              <a:t>, and </a:t>
            </a:r>
            <a:r>
              <a:rPr lang="en-US" sz="1800" dirty="0" smtClean="0">
                <a:solidFill>
                  <a:schemeClr val="tx1"/>
                </a:solidFill>
              </a:rPr>
              <a:t>project</a:t>
            </a:r>
            <a:endParaRPr lang="en-US" sz="1800" dirty="0">
              <a:solidFill>
                <a:schemeClr val="tx1"/>
              </a:solidFill>
            </a:endParaRPr>
          </a:p>
          <a:p>
            <a:pPr marL="342900" lvl="1" indent="-342900">
              <a:buFont typeface="Arial" pitchFamily="34" charset="0"/>
              <a:buChar char="•"/>
            </a:pPr>
            <a:r>
              <a:rPr lang="en-US" sz="1800" dirty="0">
                <a:solidFill>
                  <a:schemeClr val="tx1"/>
                </a:solidFill>
              </a:rPr>
              <a:t>Estimate </a:t>
            </a:r>
            <a:r>
              <a:rPr lang="en-US" sz="1800" dirty="0" smtClean="0">
                <a:solidFill>
                  <a:schemeClr val="tx1"/>
                </a:solidFill>
              </a:rPr>
              <a:t>benefits </a:t>
            </a:r>
            <a:r>
              <a:rPr lang="en-US" sz="1800" dirty="0">
                <a:solidFill>
                  <a:schemeClr val="tx1"/>
                </a:solidFill>
              </a:rPr>
              <a:t>and </a:t>
            </a:r>
            <a:r>
              <a:rPr lang="en-US" sz="1800" dirty="0" smtClean="0">
                <a:solidFill>
                  <a:schemeClr val="tx1"/>
                </a:solidFill>
              </a:rPr>
              <a:t>costs</a:t>
            </a:r>
            <a:endParaRPr lang="en-US" sz="1800" dirty="0">
              <a:solidFill>
                <a:schemeClr val="tx1"/>
              </a:solidFill>
            </a:endParaRPr>
          </a:p>
        </p:txBody>
      </p:sp>
      <p:sp>
        <p:nvSpPr>
          <p:cNvPr id="4" name="Content Placeholder 3"/>
          <p:cNvSpPr>
            <a:spLocks noGrp="1"/>
          </p:cNvSpPr>
          <p:nvPr>
            <p:ph sz="quarter" idx="17"/>
          </p:nvPr>
        </p:nvSpPr>
        <p:spPr>
          <a:xfrm>
            <a:off x="4572000" y="723581"/>
            <a:ext cx="3878264" cy="3222624"/>
          </a:xfrm>
        </p:spPr>
        <p:txBody>
          <a:bodyPr vert="horz" wrap="square" lIns="0" tIns="0" rIns="0" bIns="0" rtlCol="0">
            <a:noAutofit/>
          </a:bodyPr>
          <a:lstStyle/>
          <a:p>
            <a:r>
              <a:rPr lang="en-US" dirty="0"/>
              <a:t>Deliverables:</a:t>
            </a:r>
          </a:p>
          <a:p>
            <a:pPr marL="342900" lvl="1" indent="-342900">
              <a:buFont typeface="Arial" pitchFamily="34" charset="0"/>
              <a:buChar char="•"/>
            </a:pPr>
            <a:r>
              <a:rPr lang="en-US" sz="1800" dirty="0" smtClean="0">
                <a:solidFill>
                  <a:schemeClr val="tx1"/>
                </a:solidFill>
              </a:rPr>
              <a:t>Project Charter</a:t>
            </a:r>
          </a:p>
          <a:p>
            <a:pPr lvl="4"/>
            <a:r>
              <a:rPr lang="en-US" dirty="0" smtClean="0">
                <a:solidFill>
                  <a:schemeClr val="tx1"/>
                </a:solidFill>
              </a:rPr>
              <a:t>Problem statement</a:t>
            </a:r>
            <a:endParaRPr lang="en-US" dirty="0">
              <a:solidFill>
                <a:schemeClr val="tx1"/>
              </a:solidFill>
            </a:endParaRPr>
          </a:p>
          <a:p>
            <a:pPr lvl="4"/>
            <a:r>
              <a:rPr lang="en-US" dirty="0">
                <a:solidFill>
                  <a:schemeClr val="tx1"/>
                </a:solidFill>
              </a:rPr>
              <a:t>Business </a:t>
            </a:r>
            <a:r>
              <a:rPr lang="en-US" dirty="0" smtClean="0">
                <a:solidFill>
                  <a:schemeClr val="tx1"/>
                </a:solidFill>
              </a:rPr>
              <a:t>impact estimate</a:t>
            </a:r>
            <a:endParaRPr lang="en-US" dirty="0">
              <a:solidFill>
                <a:schemeClr val="tx1"/>
              </a:solidFill>
            </a:endParaRPr>
          </a:p>
          <a:p>
            <a:pPr lvl="4"/>
            <a:r>
              <a:rPr lang="en-US" dirty="0">
                <a:solidFill>
                  <a:schemeClr val="tx1"/>
                </a:solidFill>
              </a:rPr>
              <a:t>Key </a:t>
            </a:r>
            <a:r>
              <a:rPr lang="en-US" dirty="0" smtClean="0">
                <a:solidFill>
                  <a:schemeClr val="tx1"/>
                </a:solidFill>
              </a:rPr>
              <a:t>metrics</a:t>
            </a:r>
            <a:endParaRPr lang="en-US" dirty="0">
              <a:solidFill>
                <a:schemeClr val="tx1"/>
              </a:solidFill>
            </a:endParaRPr>
          </a:p>
          <a:p>
            <a:pPr lvl="4"/>
            <a:r>
              <a:rPr lang="en-US" dirty="0">
                <a:solidFill>
                  <a:schemeClr val="tx1"/>
                </a:solidFill>
              </a:rPr>
              <a:t>Team </a:t>
            </a:r>
            <a:r>
              <a:rPr lang="en-US" dirty="0" smtClean="0">
                <a:solidFill>
                  <a:schemeClr val="tx1"/>
                </a:solidFill>
              </a:rPr>
              <a:t>members</a:t>
            </a:r>
          </a:p>
          <a:p>
            <a:pPr marL="342900" lvl="1" indent="-342900">
              <a:buFont typeface="Arial" pitchFamily="34" charset="0"/>
              <a:buChar char="•"/>
            </a:pPr>
            <a:r>
              <a:rPr lang="en-US" sz="1800" dirty="0" smtClean="0">
                <a:solidFill>
                  <a:schemeClr val="tx1"/>
                </a:solidFill>
              </a:rPr>
              <a:t>VOC/Critical </a:t>
            </a:r>
            <a:r>
              <a:rPr lang="en-US" sz="1800" dirty="0">
                <a:solidFill>
                  <a:schemeClr val="tx1"/>
                </a:solidFill>
              </a:rPr>
              <a:t>to Quality </a:t>
            </a:r>
            <a:r>
              <a:rPr lang="en-US" sz="1800" dirty="0" smtClean="0">
                <a:solidFill>
                  <a:schemeClr val="tx1"/>
                </a:solidFill>
              </a:rPr>
              <a:t>Tree</a:t>
            </a:r>
          </a:p>
          <a:p>
            <a:pPr marL="342900" lvl="1" indent="-342900">
              <a:buFont typeface="Arial" pitchFamily="34" charset="0"/>
              <a:buChar char="•"/>
            </a:pPr>
            <a:r>
              <a:rPr lang="en-US" sz="1800" dirty="0">
                <a:solidFill>
                  <a:schemeClr val="tx1"/>
                </a:solidFill>
              </a:rPr>
              <a:t>SIPOC </a:t>
            </a:r>
          </a:p>
          <a:p>
            <a:pPr marL="342900" lvl="1" indent="-342900">
              <a:buFont typeface="Arial" pitchFamily="34" charset="0"/>
              <a:buChar char="•"/>
            </a:pPr>
            <a:r>
              <a:rPr lang="en-US" sz="1800" dirty="0" smtClean="0">
                <a:solidFill>
                  <a:schemeClr val="tx1"/>
                </a:solidFill>
              </a:rPr>
              <a:t>High-level </a:t>
            </a:r>
            <a:r>
              <a:rPr lang="en-US" sz="1800" dirty="0">
                <a:solidFill>
                  <a:schemeClr val="tx1"/>
                </a:solidFill>
              </a:rPr>
              <a:t>Process Map</a:t>
            </a:r>
          </a:p>
          <a:p>
            <a:pPr marL="342900" lvl="1" indent="-342900">
              <a:buFont typeface="Arial" pitchFamily="34" charset="0"/>
              <a:buChar char="•"/>
            </a:pPr>
            <a:r>
              <a:rPr lang="en-US" sz="1800" dirty="0">
                <a:solidFill>
                  <a:schemeClr val="tx1"/>
                </a:solidFill>
              </a:rPr>
              <a:t>Project Management </a:t>
            </a:r>
            <a:r>
              <a:rPr lang="en-US" sz="1800" dirty="0" smtClean="0">
                <a:solidFill>
                  <a:schemeClr val="tx1"/>
                </a:solidFill>
              </a:rPr>
              <a:t>tools</a:t>
            </a:r>
            <a:endParaRPr lang="en-US" sz="1800" dirty="0">
              <a:solidFill>
                <a:schemeClr val="tx1"/>
              </a:solidFill>
            </a:endParaRPr>
          </a:p>
          <a:p>
            <a:pPr lvl="4"/>
            <a:r>
              <a:rPr lang="en-US" dirty="0">
                <a:solidFill>
                  <a:schemeClr val="tx1"/>
                </a:solidFill>
              </a:rPr>
              <a:t>Stakeholder </a:t>
            </a:r>
            <a:r>
              <a:rPr lang="en-US" dirty="0" smtClean="0">
                <a:solidFill>
                  <a:schemeClr val="tx1"/>
                </a:solidFill>
              </a:rPr>
              <a:t>Analysis</a:t>
            </a:r>
            <a:endParaRPr lang="en-US" dirty="0">
              <a:solidFill>
                <a:schemeClr val="tx1"/>
              </a:solidFill>
            </a:endParaRPr>
          </a:p>
          <a:p>
            <a:pPr lvl="4"/>
            <a:r>
              <a:rPr lang="en-US" dirty="0">
                <a:solidFill>
                  <a:schemeClr val="tx1"/>
                </a:solidFill>
              </a:rPr>
              <a:t>Communication </a:t>
            </a:r>
            <a:r>
              <a:rPr lang="en-US" dirty="0" smtClean="0">
                <a:solidFill>
                  <a:schemeClr val="tx1"/>
                </a:solidFill>
              </a:rPr>
              <a:t>Plan</a:t>
            </a:r>
            <a:endParaRPr lang="en-US" dirty="0">
              <a:solidFill>
                <a:schemeClr val="tx1"/>
              </a:solidFill>
            </a:endParaRPr>
          </a:p>
          <a:p>
            <a:pPr lvl="4"/>
            <a:r>
              <a:rPr lang="en-US" dirty="0">
                <a:solidFill>
                  <a:schemeClr val="tx1"/>
                </a:solidFill>
              </a:rPr>
              <a:t>Project </a:t>
            </a:r>
            <a:r>
              <a:rPr lang="en-US" dirty="0" smtClean="0">
                <a:solidFill>
                  <a:schemeClr val="tx1"/>
                </a:solidFill>
              </a:rPr>
              <a:t>Plan </a:t>
            </a:r>
            <a:endParaRPr lang="en-US" dirty="0">
              <a:solidFill>
                <a:schemeClr val="tx1"/>
              </a:solidFill>
            </a:endParaRPr>
          </a:p>
          <a:p>
            <a:pPr lvl="4"/>
            <a:r>
              <a:rPr lang="en-US" dirty="0">
                <a:solidFill>
                  <a:schemeClr val="tx1"/>
                </a:solidFill>
              </a:rPr>
              <a:t>Project Risk </a:t>
            </a:r>
            <a:r>
              <a:rPr lang="en-US" dirty="0" smtClean="0">
                <a:solidFill>
                  <a:schemeClr val="tx1"/>
                </a:solidFill>
              </a:rPr>
              <a:t>Assessment</a:t>
            </a:r>
            <a:endParaRPr lang="en-US" dirty="0">
              <a:solidFill>
                <a:schemeClr val="tx1"/>
              </a:solidFill>
            </a:endParaRPr>
          </a:p>
        </p:txBody>
      </p:sp>
    </p:spTree>
    <p:extLst>
      <p:ext uri="{BB962C8B-B14F-4D97-AF65-F5344CB8AC3E}">
        <p14:creationId xmlns:p14="http://schemas.microsoft.com/office/powerpoint/2010/main" val="1439033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20675" y="113110"/>
            <a:ext cx="8502650" cy="330994"/>
          </a:xfrm>
        </p:spPr>
        <p:txBody>
          <a:bodyPr/>
          <a:lstStyle/>
          <a:p>
            <a:pPr defTabSz="914293" eaLnBrk="1" fontAlgn="auto" hangingPunct="1">
              <a:spcAft>
                <a:spcPts val="0"/>
              </a:spcAft>
              <a:defRPr/>
            </a:pPr>
            <a:r>
              <a:rPr dirty="0" smtClean="0">
                <a:solidFill>
                  <a:schemeClr val="tx1"/>
                </a:solidFill>
              </a:rPr>
              <a:t>Control:  Sharing </a:t>
            </a:r>
            <a:r>
              <a:rPr dirty="0">
                <a:solidFill>
                  <a:schemeClr val="tx1"/>
                </a:solidFill>
              </a:rPr>
              <a:t>Best Practices</a:t>
            </a:r>
          </a:p>
        </p:txBody>
      </p:sp>
      <p:pic>
        <p:nvPicPr>
          <p:cNvPr id="26628" name="Picture 5"/>
          <p:cNvPicPr>
            <a:picLocks noChangeAspect="1" noChangeArrowheads="1"/>
          </p:cNvPicPr>
          <p:nvPr/>
        </p:nvPicPr>
        <p:blipFill>
          <a:blip r:embed="rId3" cstate="print"/>
          <a:srcRect/>
          <a:stretch>
            <a:fillRect/>
          </a:stretch>
        </p:blipFill>
        <p:spPr bwMode="auto">
          <a:xfrm>
            <a:off x="755650" y="1154906"/>
            <a:ext cx="7869238" cy="2377679"/>
          </a:xfrm>
          <a:prstGeom prst="rect">
            <a:avLst/>
          </a:prstGeom>
          <a:noFill/>
          <a:ln w="15875">
            <a:solidFill>
              <a:schemeClr val="bg1"/>
            </a:solidFill>
            <a:miter lim="800000"/>
            <a:headEnd/>
            <a:tailEnd/>
          </a:ln>
        </p:spPr>
      </p:pic>
    </p:spTree>
    <p:extLst>
      <p:ext uri="{BB962C8B-B14F-4D97-AF65-F5344CB8AC3E}">
        <p14:creationId xmlns:p14="http://schemas.microsoft.com/office/powerpoint/2010/main" val="2583767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23385" y="215504"/>
            <a:ext cx="8229600" cy="322659"/>
          </a:xfrm>
          <a:prstGeom prst="rect">
            <a:avLst/>
          </a:prstGeom>
        </p:spPr>
        <p:txBody>
          <a:bodyPr/>
          <a:lstStyle>
            <a:lvl1pPr algn="l" defTabSz="912813" rtl="0" eaLnBrk="0" fontAlgn="base" hangingPunct="0">
              <a:spcBef>
                <a:spcPct val="0"/>
              </a:spcBef>
              <a:spcAft>
                <a:spcPct val="0"/>
              </a:spcAft>
              <a:defRPr lang="en-US" sz="2400" b="1" kern="1200" cap="all" dirty="0">
                <a:solidFill>
                  <a:schemeClr val="tx2"/>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tx2"/>
                </a:solidFill>
                <a:latin typeface="Arial" charset="0"/>
                <a:cs typeface="Arial" charset="0"/>
              </a:defRPr>
            </a:lvl2pPr>
            <a:lvl3pPr algn="l" defTabSz="912813" rtl="0" eaLnBrk="0" fontAlgn="base" hangingPunct="0">
              <a:spcBef>
                <a:spcPct val="0"/>
              </a:spcBef>
              <a:spcAft>
                <a:spcPct val="0"/>
              </a:spcAft>
              <a:defRPr sz="2400" b="1">
                <a:solidFill>
                  <a:schemeClr val="tx2"/>
                </a:solidFill>
                <a:latin typeface="Arial" charset="0"/>
                <a:cs typeface="Arial" charset="0"/>
              </a:defRPr>
            </a:lvl3pPr>
            <a:lvl4pPr algn="l" defTabSz="912813" rtl="0" eaLnBrk="0" fontAlgn="base" hangingPunct="0">
              <a:spcBef>
                <a:spcPct val="0"/>
              </a:spcBef>
              <a:spcAft>
                <a:spcPct val="0"/>
              </a:spcAft>
              <a:defRPr sz="2400" b="1">
                <a:solidFill>
                  <a:schemeClr val="tx2"/>
                </a:solidFill>
                <a:latin typeface="Arial" charset="0"/>
                <a:cs typeface="Arial" charset="0"/>
              </a:defRPr>
            </a:lvl4pPr>
            <a:lvl5pPr algn="l" defTabSz="912813" rtl="0" eaLnBrk="0" fontAlgn="base" hangingPunct="0">
              <a:spcBef>
                <a:spcPct val="0"/>
              </a:spcBef>
              <a:spcAft>
                <a:spcPct val="0"/>
              </a:spcAft>
              <a:defRPr sz="2400" b="1">
                <a:solidFill>
                  <a:schemeClr val="tx2"/>
                </a:solidFill>
                <a:latin typeface="Arial" charset="0"/>
                <a:cs typeface="Arial" charset="0"/>
              </a:defRPr>
            </a:lvl5pPr>
            <a:lvl6pPr marL="457200" algn="l" defTabSz="912813" rtl="0" fontAlgn="base">
              <a:spcBef>
                <a:spcPct val="0"/>
              </a:spcBef>
              <a:spcAft>
                <a:spcPct val="0"/>
              </a:spcAft>
              <a:defRPr sz="2400" b="1">
                <a:solidFill>
                  <a:schemeClr val="tx2"/>
                </a:solidFill>
                <a:latin typeface="Arial" charset="0"/>
                <a:cs typeface="Arial" charset="0"/>
              </a:defRPr>
            </a:lvl6pPr>
            <a:lvl7pPr marL="914400" algn="l" defTabSz="912813" rtl="0" fontAlgn="base">
              <a:spcBef>
                <a:spcPct val="0"/>
              </a:spcBef>
              <a:spcAft>
                <a:spcPct val="0"/>
              </a:spcAft>
              <a:defRPr sz="2400" b="1">
                <a:solidFill>
                  <a:schemeClr val="tx2"/>
                </a:solidFill>
                <a:latin typeface="Arial" charset="0"/>
                <a:cs typeface="Arial" charset="0"/>
              </a:defRPr>
            </a:lvl7pPr>
            <a:lvl8pPr marL="1371600" algn="l" defTabSz="912813" rtl="0" fontAlgn="base">
              <a:spcBef>
                <a:spcPct val="0"/>
              </a:spcBef>
              <a:spcAft>
                <a:spcPct val="0"/>
              </a:spcAft>
              <a:defRPr sz="2400" b="1">
                <a:solidFill>
                  <a:schemeClr val="tx2"/>
                </a:solidFill>
                <a:latin typeface="Arial" charset="0"/>
                <a:cs typeface="Arial" charset="0"/>
              </a:defRPr>
            </a:lvl8pPr>
            <a:lvl9pPr marL="1828800" algn="l" defTabSz="912813" rtl="0" fontAlgn="base">
              <a:spcBef>
                <a:spcPct val="0"/>
              </a:spcBef>
              <a:spcAft>
                <a:spcPct val="0"/>
              </a:spcAft>
              <a:defRPr sz="2400" b="1">
                <a:solidFill>
                  <a:schemeClr val="tx2"/>
                </a:solidFill>
                <a:latin typeface="Arial" charset="0"/>
                <a:cs typeface="Arial" charset="0"/>
              </a:defRPr>
            </a:lvl9pPr>
          </a:lstStyle>
          <a:p>
            <a:pPr defTabSz="914293" eaLnBrk="1" fontAlgn="auto" hangingPunct="1">
              <a:spcAft>
                <a:spcPts val="0"/>
              </a:spcAft>
              <a:defRPr/>
            </a:pPr>
            <a:r>
              <a:rPr lang="en-US" dirty="0" smtClean="0">
                <a:solidFill>
                  <a:schemeClr val="bg1"/>
                </a:solidFill>
                <a:latin typeface="HP Simplified" panose="020B0604020204020204" pitchFamily="34" charset="0"/>
              </a:rPr>
              <a:t>Define:  PROJECT CHARTER</a:t>
            </a:r>
            <a:endParaRPr lang="en-US" dirty="0">
              <a:solidFill>
                <a:schemeClr val="bg1"/>
              </a:solidFill>
              <a:latin typeface="HP Simplified" panose="020B0604020204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94609052"/>
              </p:ext>
            </p:extLst>
          </p:nvPr>
        </p:nvGraphicFramePr>
        <p:xfrm>
          <a:off x="332509" y="277"/>
          <a:ext cx="8546995" cy="5108687"/>
        </p:xfrm>
        <a:graphic>
          <a:graphicData uri="http://schemas.openxmlformats.org/drawingml/2006/table">
            <a:tbl>
              <a:tblPr/>
              <a:tblGrid>
                <a:gridCol w="1381850">
                  <a:extLst>
                    <a:ext uri="{9D8B030D-6E8A-4147-A177-3AD203B41FA5}">
                      <a16:colId xmlns:a16="http://schemas.microsoft.com/office/drawing/2014/main" val="20000"/>
                    </a:ext>
                  </a:extLst>
                </a:gridCol>
                <a:gridCol w="122507">
                  <a:extLst>
                    <a:ext uri="{9D8B030D-6E8A-4147-A177-3AD203B41FA5}">
                      <a16:colId xmlns:a16="http://schemas.microsoft.com/office/drawing/2014/main" val="20001"/>
                    </a:ext>
                  </a:extLst>
                </a:gridCol>
                <a:gridCol w="1131394">
                  <a:extLst>
                    <a:ext uri="{9D8B030D-6E8A-4147-A177-3AD203B41FA5}">
                      <a16:colId xmlns:a16="http://schemas.microsoft.com/office/drawing/2014/main" val="20002"/>
                    </a:ext>
                  </a:extLst>
                </a:gridCol>
                <a:gridCol w="998003">
                  <a:extLst>
                    <a:ext uri="{9D8B030D-6E8A-4147-A177-3AD203B41FA5}">
                      <a16:colId xmlns:a16="http://schemas.microsoft.com/office/drawing/2014/main" val="20003"/>
                    </a:ext>
                  </a:extLst>
                </a:gridCol>
                <a:gridCol w="1765696">
                  <a:extLst>
                    <a:ext uri="{9D8B030D-6E8A-4147-A177-3AD203B41FA5}">
                      <a16:colId xmlns:a16="http://schemas.microsoft.com/office/drawing/2014/main" val="20004"/>
                    </a:ext>
                  </a:extLst>
                </a:gridCol>
                <a:gridCol w="1228310">
                  <a:extLst>
                    <a:ext uri="{9D8B030D-6E8A-4147-A177-3AD203B41FA5}">
                      <a16:colId xmlns:a16="http://schemas.microsoft.com/office/drawing/2014/main" val="20005"/>
                    </a:ext>
                  </a:extLst>
                </a:gridCol>
                <a:gridCol w="1919235">
                  <a:extLst>
                    <a:ext uri="{9D8B030D-6E8A-4147-A177-3AD203B41FA5}">
                      <a16:colId xmlns:a16="http://schemas.microsoft.com/office/drawing/2014/main" val="20006"/>
                    </a:ext>
                  </a:extLst>
                </a:gridCol>
              </a:tblGrid>
              <a:tr h="294415">
                <a:tc gridSpan="7">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smtClean="0">
                          <a:ln>
                            <a:noFill/>
                          </a:ln>
                          <a:solidFill>
                            <a:srgbClr val="FFFFFF"/>
                          </a:solidFill>
                          <a:effectLst/>
                          <a:latin typeface="HP Simplified" pitchFamily="34" charset="0"/>
                        </a:rPr>
                        <a:t>Lean Six Sigma Project Charter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1146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Project Title</a:t>
                      </a:r>
                    </a:p>
                  </a:txBody>
                  <a:tcPr marT="34290" marB="342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050" b="1" i="0" u="none" strike="noStrike" cap="none" normalizeH="0" baseline="0" dirty="0" smtClean="0">
                        <a:ln>
                          <a:noFill/>
                        </a:ln>
                        <a:solidFill>
                          <a:srgbClr val="000000"/>
                        </a:solidFill>
                        <a:effectLst/>
                        <a:latin typeface="HP Simplified" pitchFamily="34" charset="0"/>
                        <a:cs typeface="Arial" pitchFamily="34" charset="0"/>
                      </a:endParaRP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Process</a:t>
                      </a:r>
                    </a:p>
                  </a:txBody>
                  <a:tcPr marT="34290" marB="342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050" b="0" i="0" u="none" strike="noStrike" cap="none" normalizeH="0" baseline="0" dirty="0" smtClean="0">
                        <a:ln>
                          <a:noFill/>
                        </a:ln>
                        <a:solidFill>
                          <a:srgbClr val="FF0000"/>
                        </a:solidFill>
                        <a:effectLst/>
                        <a:latin typeface="HP Simplified" pitchFamily="34" charset="0"/>
                        <a:cs typeface="Arial" pitchFamily="34" charset="0"/>
                      </a:endParaRP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Process Owner</a:t>
                      </a:r>
                    </a:p>
                  </a:txBody>
                  <a:tcPr marT="34290" marB="342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050" b="0" i="0" u="none" strike="noStrike" cap="none" normalizeH="0" baseline="0" dirty="0" smtClean="0">
                        <a:ln>
                          <a:noFill/>
                        </a:ln>
                        <a:solidFill>
                          <a:srgbClr val="000000"/>
                        </a:solidFill>
                        <a:effectLst/>
                        <a:latin typeface="HP Simplified" pitchFamily="34" charset="0"/>
                        <a:cs typeface="Arial" pitchFamily="34" charset="0"/>
                      </a:endParaRP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40229">
                <a:tc gridSpan="7">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Problem Statement:</a:t>
                      </a:r>
                      <a:endParaRPr kumimoji="0" lang="en-US" sz="1050" b="0" i="0" u="none" strike="noStrike" cap="none" normalizeH="0" baseline="0" dirty="0" smtClean="0">
                        <a:ln>
                          <a:noFill/>
                        </a:ln>
                        <a:solidFill>
                          <a:srgbClr val="FF0000"/>
                        </a:solidFill>
                        <a:effectLst/>
                        <a:latin typeface="HP Simplified" pitchFamily="34" charset="0"/>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56425">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Start Date</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endParaRPr lang="en-US" b="0" dirty="0"/>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rowSpan="5" gridSpan="3">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Team Members/Role</a:t>
                      </a:r>
                    </a:p>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050" b="0" i="0" u="none" strike="noStrike" cap="none" normalizeH="0" baseline="0" dirty="0" smtClean="0">
                        <a:ln>
                          <a:noFill/>
                        </a:ln>
                        <a:solidFill>
                          <a:srgbClr val="000000"/>
                        </a:solidFill>
                        <a:effectLst/>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rowSpan="5" hMerge="1">
                  <a:txBody>
                    <a:bodyPr/>
                    <a:lstStyle/>
                    <a:p>
                      <a:endParaRPr lang="en-US"/>
                    </a:p>
                  </a:txBody>
                  <a:tcPr/>
                </a:tc>
                <a:tc rowSpan="5" hMerge="1">
                  <a:txBody>
                    <a:bodyPr/>
                    <a:lstStyle/>
                    <a:p>
                      <a:endParaRPr lang="en-US"/>
                    </a:p>
                  </a:txBody>
                  <a:tcPr/>
                </a:tc>
                <a:extLst>
                  <a:ext uri="{0D108BD9-81ED-4DB2-BD59-A6C34878D82A}">
                    <a16:rowId xmlns:a16="http://schemas.microsoft.com/office/drawing/2014/main" val="10003"/>
                  </a:ext>
                </a:extLst>
              </a:tr>
              <a:tr h="256425">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Sponsor</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256425">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Executive Sponsor</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256425">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Project Lead</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6"/>
                  </a:ext>
                </a:extLst>
              </a:tr>
              <a:tr h="257274">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chemeClr val="tx1"/>
                          </a:solidFill>
                          <a:effectLst/>
                          <a:latin typeface="HP Simplified" pitchFamily="34" charset="0"/>
                          <a:cs typeface="Arial" pitchFamily="34" charset="0"/>
                        </a:rPr>
                        <a:t>Finance Rep</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7"/>
                  </a:ext>
                </a:extLst>
              </a:tr>
              <a:tr h="459729">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Scope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r>
                        <a:rPr lang="en-US" sz="1050" b="1" dirty="0" smtClean="0">
                          <a:latin typeface="HP Simplified" pitchFamily="34" charset="0"/>
                          <a:cs typeface="Arial" pitchFamily="34" charset="0"/>
                        </a:rPr>
                        <a:t>IS:</a:t>
                      </a:r>
                    </a:p>
                    <a:p>
                      <a:r>
                        <a:rPr lang="en-US" sz="1050" b="1" dirty="0" smtClean="0">
                          <a:latin typeface="HP Simplified" pitchFamily="34" charset="0"/>
                          <a:cs typeface="Arial" pitchFamily="34" charset="0"/>
                        </a:rPr>
                        <a:t>IS</a:t>
                      </a:r>
                      <a:r>
                        <a:rPr lang="en-US" sz="1050" b="1" baseline="0" dirty="0" smtClean="0">
                          <a:latin typeface="HP Simplified" pitchFamily="34" charset="0"/>
                          <a:cs typeface="Arial" pitchFamily="34" charset="0"/>
                        </a:rPr>
                        <a:t> NOT:</a:t>
                      </a:r>
                      <a:endParaRPr lang="en-US" sz="1050" b="1" dirty="0">
                        <a:latin typeface="HP Simplified" pitchFamily="34" charset="0"/>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21594">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Project Goals: Qualitative &amp; Quantitative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lang="en-US" sz="1050" dirty="0" smtClean="0"/>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96145">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Key Risks/Dependencies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endParaRPr lang="en-US" sz="1050" b="0" dirty="0">
                        <a:latin typeface="HP Simplified" pitchFamily="34" charset="0"/>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385122">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Aligned with which Strategic Goal </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endParaRPr lang="en-US" sz="1050" b="0" kern="1200" baseline="0" dirty="0">
                        <a:solidFill>
                          <a:schemeClr val="tx1"/>
                        </a:solidFill>
                        <a:latin typeface="HP Simplified" pitchFamily="34" charset="0"/>
                        <a:ea typeface="+mn-ea"/>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73867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2250" y="148828"/>
            <a:ext cx="8504238" cy="381000"/>
          </a:xfrm>
        </p:spPr>
        <p:txBody>
          <a:bodyPr/>
          <a:lstStyle/>
          <a:p>
            <a:pPr defTabSz="914293" eaLnBrk="1" fontAlgn="auto" hangingPunct="1">
              <a:spcAft>
                <a:spcPts val="0"/>
              </a:spcAft>
              <a:defRPr/>
            </a:pPr>
            <a:r>
              <a:rPr dirty="0" smtClean="0">
                <a:solidFill>
                  <a:schemeClr val="tx1"/>
                </a:solidFill>
              </a:rPr>
              <a:t>Define:  Stakeholder Analysis</a:t>
            </a:r>
            <a:br>
              <a:rPr dirty="0" smtClean="0">
                <a:solidFill>
                  <a:schemeClr val="tx1"/>
                </a:solidFill>
              </a:rPr>
            </a:br>
            <a:endParaRPr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90229854"/>
              </p:ext>
            </p:extLst>
          </p:nvPr>
        </p:nvGraphicFramePr>
        <p:xfrm>
          <a:off x="779463" y="897732"/>
          <a:ext cx="7611034" cy="3348317"/>
        </p:xfrm>
        <a:graphic>
          <a:graphicData uri="http://schemas.openxmlformats.org/drawingml/2006/table">
            <a:tbl>
              <a:tblPr/>
              <a:tblGrid>
                <a:gridCol w="1460959">
                  <a:extLst>
                    <a:ext uri="{9D8B030D-6E8A-4147-A177-3AD203B41FA5}">
                      <a16:colId xmlns:a16="http://schemas.microsoft.com/office/drawing/2014/main" val="20000"/>
                    </a:ext>
                  </a:extLst>
                </a:gridCol>
                <a:gridCol w="1168767">
                  <a:extLst>
                    <a:ext uri="{9D8B030D-6E8A-4147-A177-3AD203B41FA5}">
                      <a16:colId xmlns:a16="http://schemas.microsoft.com/office/drawing/2014/main" val="20001"/>
                    </a:ext>
                  </a:extLst>
                </a:gridCol>
                <a:gridCol w="1168767">
                  <a:extLst>
                    <a:ext uri="{9D8B030D-6E8A-4147-A177-3AD203B41FA5}">
                      <a16:colId xmlns:a16="http://schemas.microsoft.com/office/drawing/2014/main" val="20002"/>
                    </a:ext>
                  </a:extLst>
                </a:gridCol>
                <a:gridCol w="1744722">
                  <a:extLst>
                    <a:ext uri="{9D8B030D-6E8A-4147-A177-3AD203B41FA5}">
                      <a16:colId xmlns:a16="http://schemas.microsoft.com/office/drawing/2014/main" val="20003"/>
                    </a:ext>
                  </a:extLst>
                </a:gridCol>
                <a:gridCol w="955243">
                  <a:extLst>
                    <a:ext uri="{9D8B030D-6E8A-4147-A177-3AD203B41FA5}">
                      <a16:colId xmlns:a16="http://schemas.microsoft.com/office/drawing/2014/main" val="20004"/>
                    </a:ext>
                  </a:extLst>
                </a:gridCol>
                <a:gridCol w="1112576">
                  <a:extLst>
                    <a:ext uri="{9D8B030D-6E8A-4147-A177-3AD203B41FA5}">
                      <a16:colId xmlns:a16="http://schemas.microsoft.com/office/drawing/2014/main" val="20005"/>
                    </a:ext>
                  </a:extLst>
                </a:gridCol>
              </a:tblGrid>
              <a:tr h="1335020">
                <a:tc>
                  <a:txBody>
                    <a:bodyPr/>
                    <a:lstStyle/>
                    <a:p>
                      <a:pPr algn="ctr" rtl="0" fontAlgn="ctr"/>
                      <a:r>
                        <a:rPr lang="en-US" sz="1100" b="1" i="1" u="none" strike="noStrike" dirty="0">
                          <a:solidFill>
                            <a:schemeClr val="bg1"/>
                          </a:solidFill>
                          <a:latin typeface="+mn-lt"/>
                        </a:rPr>
                        <a:t>Stakeholder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ctr"/>
                      <a:r>
                        <a:rPr lang="en-US" sz="1100" b="1" i="1" u="none" strike="noStrike" dirty="0" smtClean="0">
                          <a:solidFill>
                            <a:schemeClr val="bg1"/>
                          </a:solidFill>
                          <a:latin typeface="+mn-lt"/>
                        </a:rPr>
                        <a:t>Level of Support    (H, M, L)</a:t>
                      </a:r>
                      <a:endParaRPr lang="en-US" sz="1100" b="1" i="1" u="none" strike="noStrike" dirty="0">
                        <a:solidFill>
                          <a:schemeClr val="bg1"/>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ctr"/>
                      <a:r>
                        <a:rPr lang="en-US" sz="1100" b="1" i="1" u="none" strike="noStrike" dirty="0">
                          <a:solidFill>
                            <a:schemeClr val="bg1"/>
                          </a:solidFill>
                          <a:latin typeface="+mn-lt"/>
                        </a:rPr>
                        <a:t>Level of </a:t>
                      </a:r>
                      <a:r>
                        <a:rPr lang="en-US" sz="1100" b="1" i="1" u="none" strike="noStrike" dirty="0" smtClean="0">
                          <a:solidFill>
                            <a:schemeClr val="bg1"/>
                          </a:solidFill>
                          <a:latin typeface="+mn-lt"/>
                        </a:rPr>
                        <a:t>Influence   (H, M, L)</a:t>
                      </a:r>
                      <a:endParaRPr lang="en-US" sz="1100" b="1" i="1" u="none" strike="noStrike" dirty="0">
                        <a:solidFill>
                          <a:schemeClr val="bg1"/>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ctr"/>
                      <a:r>
                        <a:rPr lang="en-US" sz="1100" b="1" i="1" u="none" strike="noStrike" dirty="0">
                          <a:solidFill>
                            <a:schemeClr val="bg1"/>
                          </a:solidFill>
                          <a:latin typeface="+mn-lt"/>
                        </a:rPr>
                        <a:t>Communication </a:t>
                      </a:r>
                      <a:r>
                        <a:rPr lang="en-US" sz="1100" b="1" i="1" u="none" strike="noStrike" dirty="0" smtClean="0">
                          <a:solidFill>
                            <a:schemeClr val="bg1"/>
                          </a:solidFill>
                          <a:latin typeface="+mn-lt"/>
                        </a:rPr>
                        <a:t>Requirements </a:t>
                      </a:r>
                      <a:r>
                        <a:rPr lang="en-US" sz="1100" b="1" i="1" u="none" strike="noStrike" dirty="0">
                          <a:solidFill>
                            <a:schemeClr val="bg1"/>
                          </a:solidFill>
                          <a:latin typeface="+mn-lt"/>
                        </a:rPr>
                        <a:t>– </a:t>
                      </a:r>
                      <a:r>
                        <a:rPr lang="en-US" sz="1100" b="1" i="1" u="none" strike="noStrike" dirty="0" smtClean="0">
                          <a:solidFill>
                            <a:schemeClr val="bg1"/>
                          </a:solidFill>
                          <a:latin typeface="+mn-lt"/>
                        </a:rPr>
                        <a:t>What will they want to know?</a:t>
                      </a:r>
                      <a:endParaRPr lang="en-US" sz="1100" b="1" i="1" u="none" strike="noStrike" dirty="0">
                        <a:solidFill>
                          <a:schemeClr val="bg1"/>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ctr"/>
                      <a:r>
                        <a:rPr lang="en-US" sz="1100" b="1" i="1" u="none" strike="noStrike" dirty="0" smtClean="0">
                          <a:solidFill>
                            <a:schemeClr val="bg1"/>
                          </a:solidFill>
                          <a:latin typeface="+mn-lt"/>
                        </a:rPr>
                        <a:t>Who will inform them?</a:t>
                      </a:r>
                      <a:endParaRPr lang="en-US" sz="1100" b="1" i="1" u="none" strike="noStrike" dirty="0">
                        <a:solidFill>
                          <a:schemeClr val="bg1"/>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tc>
                  <a:txBody>
                    <a:bodyPr/>
                    <a:lstStyle/>
                    <a:p>
                      <a:pPr algn="ctr" rtl="0" fontAlgn="ctr"/>
                      <a:r>
                        <a:rPr lang="en-US" sz="1100" b="1" i="1" u="none" strike="noStrike" dirty="0" smtClean="0">
                          <a:solidFill>
                            <a:schemeClr val="bg1"/>
                          </a:solidFill>
                          <a:latin typeface="+mn-lt"/>
                        </a:rPr>
                        <a:t>How? How</a:t>
                      </a:r>
                      <a:r>
                        <a:rPr lang="en-US" sz="1100" b="1" i="1" u="none" strike="noStrike" baseline="0" dirty="0" smtClean="0">
                          <a:solidFill>
                            <a:schemeClr val="bg1"/>
                          </a:solidFill>
                          <a:latin typeface="+mn-lt"/>
                        </a:rPr>
                        <a:t> often</a:t>
                      </a:r>
                      <a:r>
                        <a:rPr lang="en-US" sz="1100" b="1" i="1" u="none" strike="noStrike" dirty="0" smtClean="0">
                          <a:solidFill>
                            <a:schemeClr val="bg1"/>
                          </a:solidFill>
                          <a:latin typeface="+mn-lt"/>
                        </a:rPr>
                        <a:t>?</a:t>
                      </a:r>
                      <a:endParaRPr lang="en-US" sz="1100" b="1" i="1" u="none" strike="noStrike" dirty="0">
                        <a:solidFill>
                          <a:schemeClr val="bg1"/>
                        </a:solidFill>
                        <a:latin typeface="+mn-lt"/>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96D6"/>
                    </a:solidFill>
                  </a:tcPr>
                </a:tc>
                <a:extLst>
                  <a:ext uri="{0D108BD9-81ED-4DB2-BD59-A6C34878D82A}">
                    <a16:rowId xmlns:a16="http://schemas.microsoft.com/office/drawing/2014/main" val="10000"/>
                  </a:ext>
                </a:extLst>
              </a:tr>
              <a:tr h="333755">
                <a:tc>
                  <a:txBody>
                    <a:bodyPr/>
                    <a:lstStyle/>
                    <a:p>
                      <a:pPr algn="l" fontAlgn="t"/>
                      <a:r>
                        <a:rPr lang="en-US" sz="1100" b="0" i="0" u="none" strike="noStrike" dirty="0">
                          <a:solidFill>
                            <a:srgbClr val="000000"/>
                          </a:solidFill>
                          <a:latin typeface="+mn-lt"/>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3755">
                <a:tc>
                  <a:txBody>
                    <a:bodyPr/>
                    <a:lstStyle/>
                    <a:p>
                      <a:pPr algn="l" fontAlgn="t"/>
                      <a:r>
                        <a:rPr lang="en-US" sz="1100" b="0" i="0" u="none" strike="noStrike">
                          <a:solidFill>
                            <a:srgbClr val="000000"/>
                          </a:solidFill>
                          <a:latin typeface="+mn-lt"/>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3755">
                <a:tc>
                  <a:txBody>
                    <a:bodyPr/>
                    <a:lstStyle/>
                    <a:p>
                      <a:pPr algn="l" fontAlgn="t"/>
                      <a:r>
                        <a:rPr lang="en-US" sz="1100" b="0" i="0" u="none" strike="noStrike">
                          <a:solidFill>
                            <a:srgbClr val="000000"/>
                          </a:solidFill>
                          <a:latin typeface="+mn-lt"/>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3755">
                <a:tc>
                  <a:txBody>
                    <a:bodyPr/>
                    <a:lstStyle/>
                    <a:p>
                      <a:pPr algn="l" fontAlgn="t"/>
                      <a:r>
                        <a:rPr lang="en-US" sz="1100" b="0" i="0" u="none" strike="noStrike">
                          <a:solidFill>
                            <a:srgbClr val="000000"/>
                          </a:solidFill>
                          <a:latin typeface="+mn-lt"/>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3755">
                <a:tc>
                  <a:txBody>
                    <a:bodyPr/>
                    <a:lstStyle/>
                    <a:p>
                      <a:pPr algn="l" fontAlgn="t"/>
                      <a:r>
                        <a:rPr lang="en-US" sz="1100" b="0" i="0" u="none" strike="noStrike">
                          <a:solidFill>
                            <a:srgbClr val="000000"/>
                          </a:solidFill>
                          <a:latin typeface="+mn-lt"/>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a:solidFill>
                          <a:srgbClr val="000000"/>
                        </a:solidFill>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4522">
                <a:tc>
                  <a:txBody>
                    <a:bodyPr/>
                    <a:lstStyle/>
                    <a:p>
                      <a:pPr algn="l" fontAlgn="t"/>
                      <a:r>
                        <a:rPr lang="en-US" sz="1100" b="0" i="0" u="none" strike="noStrike">
                          <a:solidFill>
                            <a:srgbClr val="000000"/>
                          </a:solidFill>
                          <a:latin typeface="+mn-lt"/>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endParaRPr lang="en-US" sz="1100" b="0" i="0" u="none" strike="noStrike" dirty="0">
                        <a:solidFill>
                          <a:srgbClr val="000000"/>
                        </a:solidFill>
                        <a:latin typeface="+mn-lt"/>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latin typeface="+mn-lt"/>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7225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Define: QFD Matrix</a:t>
            </a:r>
            <a:endParaRPr lang="en-US" dirty="0">
              <a:solidFill>
                <a:schemeClr val="tx1"/>
              </a:solidFill>
            </a:endParaRPr>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4938" y="562192"/>
            <a:ext cx="5503333" cy="4242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093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1"/>
                </a:solidFill>
              </a:rPr>
              <a:t>Define: KANO MODEL</a:t>
            </a:r>
            <a:endParaRPr lang="en-US"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01288694"/>
              </p:ext>
            </p:extLst>
          </p:nvPr>
        </p:nvGraphicFramePr>
        <p:xfrm>
          <a:off x="255037" y="1357448"/>
          <a:ext cx="3044280" cy="1828024"/>
        </p:xfrm>
        <a:graphic>
          <a:graphicData uri="http://schemas.openxmlformats.org/drawingml/2006/table">
            <a:tbl>
              <a:tblPr firstRow="1" bandRow="1">
                <a:tableStyleId>{5940675A-B579-460E-94D1-54222C63F5DA}</a:tableStyleId>
              </a:tblPr>
              <a:tblGrid>
                <a:gridCol w="1014760">
                  <a:extLst>
                    <a:ext uri="{9D8B030D-6E8A-4147-A177-3AD203B41FA5}">
                      <a16:colId xmlns:a16="http://schemas.microsoft.com/office/drawing/2014/main" val="20000"/>
                    </a:ext>
                  </a:extLst>
                </a:gridCol>
                <a:gridCol w="1014760">
                  <a:extLst>
                    <a:ext uri="{9D8B030D-6E8A-4147-A177-3AD203B41FA5}">
                      <a16:colId xmlns:a16="http://schemas.microsoft.com/office/drawing/2014/main" val="20001"/>
                    </a:ext>
                  </a:extLst>
                </a:gridCol>
                <a:gridCol w="1014760">
                  <a:extLst>
                    <a:ext uri="{9D8B030D-6E8A-4147-A177-3AD203B41FA5}">
                      <a16:colId xmlns:a16="http://schemas.microsoft.com/office/drawing/2014/main" val="20002"/>
                    </a:ext>
                  </a:extLst>
                </a:gridCol>
              </a:tblGrid>
              <a:tr h="529802">
                <a:tc>
                  <a:txBody>
                    <a:bodyPr/>
                    <a:lstStyle/>
                    <a:p>
                      <a:pPr algn="ctr"/>
                      <a:r>
                        <a:rPr lang="en-US" sz="1200" b="1" dirty="0" smtClean="0">
                          <a:solidFill>
                            <a:schemeClr val="tx1"/>
                          </a:solidFill>
                        </a:rPr>
                        <a:t>Basic Needs</a:t>
                      </a:r>
                      <a:endParaRPr lang="en-US" sz="1200" b="1"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solidFill>
                            <a:schemeClr val="tx1"/>
                          </a:solidFill>
                        </a:rPr>
                        <a:t>More</a:t>
                      </a:r>
                      <a:r>
                        <a:rPr lang="en-US" sz="1200" b="1" baseline="0" dirty="0" smtClean="0">
                          <a:solidFill>
                            <a:schemeClr val="tx1"/>
                          </a:solidFill>
                        </a:rPr>
                        <a:t> the Better</a:t>
                      </a:r>
                      <a:endParaRPr lang="en-US" sz="1200" b="1"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smtClean="0">
                          <a:solidFill>
                            <a:schemeClr val="tx1"/>
                          </a:solidFill>
                        </a:rPr>
                        <a:t>Wow</a:t>
                      </a:r>
                      <a:r>
                        <a:rPr lang="en-US" sz="1200" b="1" baseline="0" dirty="0" smtClean="0">
                          <a:solidFill>
                            <a:schemeClr val="tx1"/>
                          </a:solidFill>
                        </a:rPr>
                        <a:t> Factors</a:t>
                      </a:r>
                      <a:endParaRPr lang="en-US" sz="1200" b="1"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98222">
                <a:tc>
                  <a:txBody>
                    <a:bodyPr/>
                    <a:lstStyle/>
                    <a:p>
                      <a:pPr algn="ctr"/>
                      <a:endParaRPr lang="en-US" sz="800" dirty="0" smtClean="0">
                        <a:solidFill>
                          <a:schemeClr val="tx1"/>
                        </a:solidFill>
                      </a:endParaRPr>
                    </a:p>
                    <a:p>
                      <a:pPr algn="ctr"/>
                      <a:r>
                        <a:rPr lang="en-US" sz="800" dirty="0" smtClean="0">
                          <a:solidFill>
                            <a:schemeClr val="tx1"/>
                          </a:solidFill>
                        </a:rPr>
                        <a:t>Implicit needs MUST be met for customer to engage</a:t>
                      </a:r>
                      <a:endParaRPr lang="en-US" sz="8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smtClean="0">
                        <a:solidFill>
                          <a:schemeClr val="tx1"/>
                        </a:solidFill>
                      </a:endParaRPr>
                    </a:p>
                    <a:p>
                      <a:pPr algn="ctr"/>
                      <a:r>
                        <a:rPr lang="en-US" sz="800" dirty="0" smtClean="0">
                          <a:solidFill>
                            <a:schemeClr val="tx1"/>
                          </a:solidFill>
                        </a:rPr>
                        <a:t>Performance requirements. Explicit AND have direct impact on customer satisfaction</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smtClean="0">
                        <a:solidFill>
                          <a:schemeClr val="tx1"/>
                        </a:solidFill>
                      </a:endParaRPr>
                    </a:p>
                    <a:p>
                      <a:pPr algn="ctr"/>
                      <a:r>
                        <a:rPr lang="en-US" sz="800" dirty="0" smtClean="0">
                          <a:solidFill>
                            <a:schemeClr val="tx1"/>
                          </a:solidFill>
                        </a:rPr>
                        <a:t>Implicit, can be difficult to determine but will create positive customer experience</a:t>
                      </a:r>
                      <a:endParaRPr lang="en-US" sz="8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pic>
        <p:nvPicPr>
          <p:cNvPr id="6" name="Picture 6"/>
          <p:cNvPicPr>
            <a:picLocks noChangeAspect="1" noChangeArrowheads="1"/>
          </p:cNvPicPr>
          <p:nvPr/>
        </p:nvPicPr>
        <p:blipFill>
          <a:blip r:embed="rId3" cstate="print"/>
          <a:srcRect/>
          <a:stretch>
            <a:fillRect/>
          </a:stretch>
        </p:blipFill>
        <p:spPr bwMode="auto">
          <a:xfrm>
            <a:off x="3607836" y="643424"/>
            <a:ext cx="5380038" cy="3554015"/>
          </a:xfrm>
          <a:prstGeom prst="rect">
            <a:avLst/>
          </a:prstGeom>
          <a:noFill/>
          <a:ln w="9525">
            <a:noFill/>
            <a:miter lim="800000"/>
            <a:headEnd/>
            <a:tailEnd/>
          </a:ln>
        </p:spPr>
      </p:pic>
    </p:spTree>
    <p:extLst>
      <p:ext uri="{BB962C8B-B14F-4D97-AF65-F5344CB8AC3E}">
        <p14:creationId xmlns:p14="http://schemas.microsoft.com/office/powerpoint/2010/main" val="381969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a:xfrm>
            <a:off x="261938" y="94060"/>
            <a:ext cx="8229600" cy="338138"/>
          </a:xfrm>
        </p:spPr>
        <p:txBody>
          <a:bodyPr/>
          <a:lstStyle/>
          <a:p>
            <a:pPr defTabSz="914293" eaLnBrk="1" fontAlgn="auto" hangingPunct="1">
              <a:spcAft>
                <a:spcPts val="0"/>
              </a:spcAft>
              <a:defRPr/>
            </a:pPr>
            <a:r>
              <a:rPr dirty="0" smtClean="0">
                <a:solidFill>
                  <a:schemeClr val="tx1"/>
                </a:solidFill>
                <a:latin typeface="HP Simplified" panose="020B0604020204020204" pitchFamily="34" charset="0"/>
              </a:rPr>
              <a:t>Define:  SIPOC</a:t>
            </a:r>
            <a:endParaRPr dirty="0">
              <a:solidFill>
                <a:schemeClr val="tx1"/>
              </a:solidFill>
              <a:latin typeface="HP Simplified" panose="020B0604020204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5253189"/>
              </p:ext>
            </p:extLst>
          </p:nvPr>
        </p:nvGraphicFramePr>
        <p:xfrm>
          <a:off x="938489" y="675460"/>
          <a:ext cx="7291676" cy="3579370"/>
        </p:xfrm>
        <a:graphic>
          <a:graphicData uri="http://schemas.openxmlformats.org/drawingml/2006/table">
            <a:tbl>
              <a:tblPr/>
              <a:tblGrid>
                <a:gridCol w="1484788">
                  <a:extLst>
                    <a:ext uri="{9D8B030D-6E8A-4147-A177-3AD203B41FA5}">
                      <a16:colId xmlns:a16="http://schemas.microsoft.com/office/drawing/2014/main" val="20000"/>
                    </a:ext>
                  </a:extLst>
                </a:gridCol>
                <a:gridCol w="1262597">
                  <a:extLst>
                    <a:ext uri="{9D8B030D-6E8A-4147-A177-3AD203B41FA5}">
                      <a16:colId xmlns:a16="http://schemas.microsoft.com/office/drawing/2014/main" val="20001"/>
                    </a:ext>
                  </a:extLst>
                </a:gridCol>
                <a:gridCol w="823787">
                  <a:extLst>
                    <a:ext uri="{9D8B030D-6E8A-4147-A177-3AD203B41FA5}">
                      <a16:colId xmlns:a16="http://schemas.microsoft.com/office/drawing/2014/main" val="20002"/>
                    </a:ext>
                  </a:extLst>
                </a:gridCol>
                <a:gridCol w="678395">
                  <a:extLst>
                    <a:ext uri="{9D8B030D-6E8A-4147-A177-3AD203B41FA5}">
                      <a16:colId xmlns:a16="http://schemas.microsoft.com/office/drawing/2014/main" val="20003"/>
                    </a:ext>
                  </a:extLst>
                </a:gridCol>
                <a:gridCol w="1518109">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0136">
                <a:tc gridSpan="6">
                  <a:txBody>
                    <a:bodyPr/>
                    <a:lstStyle/>
                    <a:p>
                      <a:pPr algn="ctr" rtl="0" fontAlgn="t"/>
                      <a:r>
                        <a:rPr lang="en-US" sz="1800" b="1" i="0" u="none" strike="noStrike" dirty="0">
                          <a:solidFill>
                            <a:srgbClr val="000000"/>
                          </a:solidFill>
                          <a:latin typeface="Arial"/>
                        </a:rPr>
                        <a:t>Process Definition</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0174">
                <a:tc gridSpan="3">
                  <a:txBody>
                    <a:bodyPr/>
                    <a:lstStyle/>
                    <a:p>
                      <a:pPr algn="l" rtl="0" fontAlgn="t"/>
                      <a:r>
                        <a:rPr lang="en-US" sz="900" b="0" i="0" u="none" strike="noStrike" dirty="0" smtClean="0">
                          <a:solidFill>
                            <a:srgbClr val="000000"/>
                          </a:solidFill>
                          <a:latin typeface="Arial"/>
                        </a:rPr>
                        <a:t> Process </a:t>
                      </a:r>
                      <a:r>
                        <a:rPr lang="en-US" sz="900" b="0" i="0" u="none" strike="noStrike" dirty="0">
                          <a:solidFill>
                            <a:srgbClr val="000000"/>
                          </a:solidFill>
                          <a:latin typeface="Arial"/>
                        </a:rPr>
                        <a:t>Name:</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hMerge="1">
                  <a:txBody>
                    <a:bodyPr/>
                    <a:lstStyle/>
                    <a:p>
                      <a:endParaRPr lang="en-US"/>
                    </a:p>
                  </a:txBody>
                  <a:tcPr/>
                </a:tc>
                <a:tc hMerge="1">
                  <a:txBody>
                    <a:bodyPr/>
                    <a:lstStyle/>
                    <a:p>
                      <a:endParaRPr lang="en-US"/>
                    </a:p>
                  </a:txBody>
                  <a:tcPr/>
                </a:tc>
                <a:tc gridSpan="3">
                  <a:txBody>
                    <a:bodyPr/>
                    <a:lstStyle/>
                    <a:p>
                      <a:pPr algn="l" rtl="0" fontAlgn="t"/>
                      <a:r>
                        <a:rPr lang="en-US" sz="900" b="0" i="0" u="none" strike="noStrike" dirty="0" smtClean="0">
                          <a:solidFill>
                            <a:srgbClr val="000000"/>
                          </a:solidFill>
                          <a:latin typeface="Arial"/>
                        </a:rPr>
                        <a:t> Process </a:t>
                      </a:r>
                      <a:r>
                        <a:rPr lang="en-US" sz="900" b="0" i="0" u="none" strike="noStrike" dirty="0">
                          <a:solidFill>
                            <a:srgbClr val="000000"/>
                          </a:solidFill>
                          <a:latin typeface="Arial"/>
                        </a:rPr>
                        <a:t>Owner:</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20174">
                <a:tc gridSpan="3">
                  <a:txBody>
                    <a:bodyPr/>
                    <a:lstStyle/>
                    <a:p>
                      <a:pPr algn="l" rtl="0" fontAlgn="t"/>
                      <a:r>
                        <a:rPr lang="en-US" sz="900" b="0" i="0" u="none" strike="noStrike" dirty="0" smtClean="0">
                          <a:solidFill>
                            <a:srgbClr val="000000"/>
                          </a:solidFill>
                          <a:latin typeface="Arial"/>
                        </a:rPr>
                        <a:t> Process</a:t>
                      </a:r>
                      <a:r>
                        <a:rPr lang="en-US" sz="900" b="0" i="0" u="none" strike="noStrike" baseline="0" dirty="0" smtClean="0">
                          <a:solidFill>
                            <a:srgbClr val="000000"/>
                          </a:solidFill>
                          <a:latin typeface="Arial"/>
                        </a:rPr>
                        <a:t> S</a:t>
                      </a:r>
                      <a:r>
                        <a:rPr lang="en-US" sz="900" b="0" i="0" u="none" strike="noStrike" dirty="0" smtClean="0">
                          <a:solidFill>
                            <a:srgbClr val="000000"/>
                          </a:solidFill>
                          <a:latin typeface="Arial"/>
                        </a:rPr>
                        <a:t>tarts </a:t>
                      </a:r>
                      <a:r>
                        <a:rPr lang="en-US" sz="900" b="0" i="0" u="none" strike="noStrike" dirty="0">
                          <a:solidFill>
                            <a:srgbClr val="000000"/>
                          </a:solidFill>
                          <a:latin typeface="Arial"/>
                        </a:rPr>
                        <a:t>With:</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hMerge="1">
                  <a:txBody>
                    <a:bodyPr/>
                    <a:lstStyle/>
                    <a:p>
                      <a:endParaRPr lang="en-US"/>
                    </a:p>
                  </a:txBody>
                  <a:tcPr/>
                </a:tc>
                <a:tc hMerge="1">
                  <a:txBody>
                    <a:bodyPr/>
                    <a:lstStyle/>
                    <a:p>
                      <a:endParaRPr lang="en-US"/>
                    </a:p>
                  </a:txBody>
                  <a:tcPr/>
                </a:tc>
                <a:tc gridSpan="3">
                  <a:txBody>
                    <a:bodyPr/>
                    <a:lstStyle/>
                    <a:p>
                      <a:pPr algn="l" rtl="0" fontAlgn="t"/>
                      <a:r>
                        <a:rPr lang="en-US" sz="900" b="0" i="0" u="none" strike="noStrike" dirty="0" smtClean="0">
                          <a:solidFill>
                            <a:srgbClr val="000000"/>
                          </a:solidFill>
                          <a:latin typeface="Arial"/>
                        </a:rPr>
                        <a:t> Process</a:t>
                      </a:r>
                      <a:r>
                        <a:rPr lang="en-US" sz="900" b="0" i="0" u="none" strike="noStrike" baseline="0" dirty="0" smtClean="0">
                          <a:solidFill>
                            <a:srgbClr val="000000"/>
                          </a:solidFill>
                          <a:latin typeface="Arial"/>
                        </a:rPr>
                        <a:t> E</a:t>
                      </a:r>
                      <a:r>
                        <a:rPr lang="en-US" sz="900" b="0" i="0" u="none" strike="noStrike" dirty="0" smtClean="0">
                          <a:solidFill>
                            <a:srgbClr val="000000"/>
                          </a:solidFill>
                          <a:latin typeface="Arial"/>
                        </a:rPr>
                        <a:t>nds </a:t>
                      </a:r>
                      <a:r>
                        <a:rPr lang="en-US" sz="900" b="0" i="0" u="none" strike="noStrike" dirty="0">
                          <a:solidFill>
                            <a:srgbClr val="000000"/>
                          </a:solidFill>
                          <a:latin typeface="Arial"/>
                        </a:rPr>
                        <a:t>With:</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0174">
                <a:tc>
                  <a:txBody>
                    <a:bodyPr/>
                    <a:lstStyle/>
                    <a:p>
                      <a:pPr algn="ctr" rtl="0" fontAlgn="t"/>
                      <a:r>
                        <a:rPr lang="en-US" sz="1500" b="1" i="0" u="none" strike="noStrike" dirty="0">
                          <a:solidFill>
                            <a:srgbClr val="000000"/>
                          </a:solidFill>
                          <a:latin typeface="Arial"/>
                        </a:rPr>
                        <a:t>S</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rtl="0" fontAlgn="t"/>
                      <a:r>
                        <a:rPr lang="en-US" sz="1500" b="1" i="0" u="none" strike="noStrike" dirty="0">
                          <a:solidFill>
                            <a:srgbClr val="000000"/>
                          </a:solidFill>
                          <a:latin typeface="Arial"/>
                        </a:rPr>
                        <a:t>I</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gridSpan="2">
                  <a:txBody>
                    <a:bodyPr/>
                    <a:lstStyle/>
                    <a:p>
                      <a:pPr algn="ctr" rtl="0" fontAlgn="t"/>
                      <a:r>
                        <a:rPr lang="en-US" sz="1500" b="1" i="0" u="none" strike="noStrike" dirty="0">
                          <a:solidFill>
                            <a:srgbClr val="000000"/>
                          </a:solidFill>
                          <a:latin typeface="Arial"/>
                        </a:rPr>
                        <a:t>P</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hMerge="1">
                  <a:txBody>
                    <a:bodyPr/>
                    <a:lstStyle/>
                    <a:p>
                      <a:endParaRPr lang="en-US"/>
                    </a:p>
                  </a:txBody>
                  <a:tcPr/>
                </a:tc>
                <a:tc>
                  <a:txBody>
                    <a:bodyPr/>
                    <a:lstStyle/>
                    <a:p>
                      <a:pPr algn="ctr" rtl="0" fontAlgn="t"/>
                      <a:r>
                        <a:rPr lang="en-US" sz="1500" b="1" i="0" u="none" strike="noStrike" dirty="0">
                          <a:solidFill>
                            <a:srgbClr val="000000"/>
                          </a:solidFill>
                          <a:latin typeface="Arial"/>
                        </a:rPr>
                        <a:t>O</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rtl="0" fontAlgn="t"/>
                      <a:r>
                        <a:rPr lang="en-US" sz="1500" b="1" i="0" u="none" strike="noStrike" dirty="0">
                          <a:solidFill>
                            <a:srgbClr val="000000"/>
                          </a:solidFill>
                          <a:latin typeface="Arial"/>
                        </a:rPr>
                        <a:t>C</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03"/>
                  </a:ext>
                </a:extLst>
              </a:tr>
              <a:tr h="267668">
                <a:tc>
                  <a:txBody>
                    <a:bodyPr/>
                    <a:lstStyle/>
                    <a:p>
                      <a:pPr algn="ctr" rtl="0" fontAlgn="t"/>
                      <a:r>
                        <a:rPr lang="en-US" sz="1100" b="0" i="0" u="none" strike="noStrike">
                          <a:solidFill>
                            <a:srgbClr val="000000"/>
                          </a:solidFill>
                          <a:latin typeface="Arial"/>
                        </a:rPr>
                        <a:t>Suppliers</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rtl="0" fontAlgn="t"/>
                      <a:r>
                        <a:rPr lang="en-US" sz="1100" b="0" i="0" u="none" strike="noStrike">
                          <a:solidFill>
                            <a:srgbClr val="000000"/>
                          </a:solidFill>
                          <a:latin typeface="Arial"/>
                        </a:rPr>
                        <a:t>Inputs</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gridSpan="2">
                  <a:txBody>
                    <a:bodyPr/>
                    <a:lstStyle/>
                    <a:p>
                      <a:pPr algn="ctr" rtl="0" fontAlgn="t"/>
                      <a:r>
                        <a:rPr lang="en-US" sz="1100" b="0" i="0" u="none" strike="noStrike" dirty="0" smtClean="0">
                          <a:solidFill>
                            <a:srgbClr val="000000"/>
                          </a:solidFill>
                          <a:latin typeface="Arial"/>
                        </a:rPr>
                        <a:t>Process</a:t>
                      </a:r>
                      <a:endParaRPr lang="en-US" sz="1100" b="0" i="0" u="none" strike="noStrike" dirty="0">
                        <a:solidFill>
                          <a:srgbClr val="000000"/>
                        </a:solidFill>
                        <a:latin typeface="Arial"/>
                      </a:endParaRP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hMerge="1">
                  <a:txBody>
                    <a:bodyPr/>
                    <a:lstStyle/>
                    <a:p>
                      <a:endParaRPr lang="en-US"/>
                    </a:p>
                  </a:txBody>
                  <a:tcPr/>
                </a:tc>
                <a:tc>
                  <a:txBody>
                    <a:bodyPr/>
                    <a:lstStyle/>
                    <a:p>
                      <a:pPr algn="ctr" rtl="0" fontAlgn="t"/>
                      <a:r>
                        <a:rPr lang="en-US" sz="1100" b="0" i="0" u="none" strike="noStrike">
                          <a:solidFill>
                            <a:srgbClr val="000000"/>
                          </a:solidFill>
                          <a:latin typeface="Arial"/>
                        </a:rPr>
                        <a:t>Outputs</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tc>
                  <a:txBody>
                    <a:bodyPr/>
                    <a:lstStyle/>
                    <a:p>
                      <a:pPr algn="ctr" rtl="0" fontAlgn="t"/>
                      <a:r>
                        <a:rPr lang="en-US" sz="1100" b="0" i="0" u="none" strike="noStrike">
                          <a:solidFill>
                            <a:srgbClr val="000000"/>
                          </a:solidFill>
                          <a:latin typeface="Arial"/>
                        </a:rPr>
                        <a:t>Customers</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0EC"/>
                    </a:solidFill>
                  </a:tcPr>
                </a:tc>
                <a:extLst>
                  <a:ext uri="{0D108BD9-81ED-4DB2-BD59-A6C34878D82A}">
                    <a16:rowId xmlns:a16="http://schemas.microsoft.com/office/drawing/2014/main" val="10004"/>
                  </a:ext>
                </a:extLst>
              </a:tr>
              <a:tr h="320174">
                <a:tc>
                  <a:txBody>
                    <a:bodyPr/>
                    <a:lstStyle/>
                    <a:p>
                      <a:pPr algn="l" fontAlgn="t"/>
                      <a:r>
                        <a:rPr lang="en-US" sz="1100" b="0" i="0" u="none" strike="noStrike" dirty="0">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0174">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174">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100" b="0" i="0" u="none" strike="noStrike" dirty="0">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0174">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0174">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0174">
                <a:tc>
                  <a:txBody>
                    <a:bodyPr/>
                    <a:lstStyle/>
                    <a:p>
                      <a:pPr algn="l" fontAlgn="t"/>
                      <a:r>
                        <a:rPr lang="en-US" sz="1100" b="0" i="0" u="none" strike="noStrike" dirty="0">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t"/>
                      <a:r>
                        <a:rPr lang="en-US" sz="1100" b="0" i="0" u="none" strike="noStrike">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latin typeface="Arial"/>
                        </a:rPr>
                        <a:t> </a:t>
                      </a:r>
                    </a:p>
                  </a:txBody>
                  <a:tcPr marL="8912" marR="8912" marT="66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11727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HP_PPT_Standard_template_16x9_Jan2013">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age" ma:contentTypeID="0x010100C568DB52D9D0A14D9B2FDCC96666E9F2007948130EC3DB064584E219954237AF39008BEAD44F602D58418A416F1F7F3AB741" ma:contentTypeVersion="0" ma:contentTypeDescription="Page is a system content type template created by the Publishing Resources feature. The column templates from Page will be added to all Pages libraries created by the Publishing feature." ma:contentTypeScope="" ma:versionID="f9119b3ef40acdfa092b302556491c85">
  <xsd:schema xmlns:xsd="http://www.w3.org/2001/XMLSchema" xmlns:p="http://schemas.microsoft.com/office/2006/metadata/properties" xmlns:ns1="http://schemas.microsoft.com/sharepoint/v3" targetNamespace="http://schemas.microsoft.com/office/2006/metadata/properties" ma:root="true" ma:fieldsID="eb2e1036ecdf7b61d05a31763e86bf86" ns1:_="">
    <xsd:import namespace="http://schemas.microsoft.com/sharepoint/v3"/>
    <xsd:element name="properties">
      <xsd:complexType>
        <xsd:sequence>
          <xsd:element name="documentManagement">
            <xsd:complexType>
              <xsd:all>
                <xsd:element ref="ns1:Comments" minOccurs="0"/>
                <xsd:element ref="ns1:PublishingStartDate" minOccurs="0"/>
                <xsd:element ref="ns1:PublishingExpirationDate" minOccurs="0"/>
                <xsd:element ref="ns1:PublishingContact" minOccurs="0"/>
                <xsd:element ref="ns1:PublishingContactEmail" minOccurs="0"/>
                <xsd:element ref="ns1:PublishingContactName" minOccurs="0"/>
                <xsd:element ref="ns1:PublishingContactPicture" minOccurs="0"/>
                <xsd:element ref="ns1:PublishingPageLayout" minOccurs="0"/>
                <xsd:element ref="ns1:PublishingVariationGroupID" minOccurs="0"/>
                <xsd:element ref="ns1:PublishingVariationRelationshipLinkFieldID" minOccurs="0"/>
                <xsd:element ref="ns1:PublishingRollupImage" minOccurs="0"/>
                <xsd:element ref="ns1:Audienc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Comments" ma:index="8" nillable="true" ma:displayName="Description" ma:internalName="Comments">
      <xsd:simpleType>
        <xsd:restriction base="dms:Note"/>
      </xsd:simpleType>
    </xsd:element>
    <xsd:element name="PublishingStartDate" ma:index="9" nillable="true" ma:displayName="Scheduling Start Date" ma:internalName="PublishingStartDate">
      <xsd:simpleType>
        <xsd:restriction base="dms:Unknown"/>
      </xsd:simpleType>
    </xsd:element>
    <xsd:element name="PublishingExpirationDate" ma:index="10" nillable="true" ma:displayName="Scheduling End Date" ma:internalName="PublishingExpirationDate">
      <xsd:simpleType>
        <xsd:restriction base="dms:Unknown"/>
      </xsd:simpleType>
    </xsd:element>
    <xsd:element name="PublishingContact" ma:index="11"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internalName="PublishingContactEmail">
      <xsd:simpleType>
        <xsd:restriction base="dms:Text">
          <xsd:maxLength value="255"/>
        </xsd:restriction>
      </xsd:simpleType>
    </xsd:element>
    <xsd:element name="PublishingContactName" ma:index="13" nillable="true" ma:displayName="Contact Name" ma:internalName="PublishingContactName">
      <xsd:simpleType>
        <xsd:restriction base="dms:Text">
          <xsd:maxLength value="255"/>
        </xsd:restriction>
      </xsd:simpleType>
    </xsd:element>
    <xsd:element name="PublishingContactPicture" ma:index="14" nillable="true" ma:displayName="Contact Picture" ma:format="Image" ma:internalName="PublishingContactPicture">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15"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PublishingVariationGroupID" ma:index="16" nillable="true" ma:displayName="Variation Group ID" ma:hidden="true" ma:internalName="PublishingVariationGroupID">
      <xsd:simpleType>
        <xsd:restriction base="dms:Text">
          <xsd:maxLength value="255"/>
        </xsd:restriction>
      </xsd:simpleType>
    </xsd:element>
    <xsd:element name="PublishingVariationRelationshipLinkFieldID" ma:index="17"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8" nillable="true" ma:displayName="Rollup Image" ma:internalName="PublishingRollupImage">
      <xsd:simpleType>
        <xsd:restriction base="dms:Unknown"/>
      </xsd:simpleType>
    </xsd:element>
    <xsd:element name="Audience" ma:index="19" nillable="true" ma:displayName="Target Audiences" ma:description="" ma:internalName="Audienc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ublishingRollupImage xmlns="http://schemas.microsoft.com/sharepoint/v3" xsi:nil="true"/>
    <PublishingContactEmail xmlns="http://schemas.microsoft.com/sharepoint/v3" xsi:nil="true"/>
    <PublishingVariationRelationshipLinkFieldID xmlns="http://schemas.microsoft.com/sharepoint/v3">
      <Url xsi:nil="true"/>
      <Description xsi:nil="true"/>
    </PublishingVariationRelationshipLinkFieldID>
    <PublishingVariationGroupID xmlns="http://schemas.microsoft.com/sharepoint/v3" xsi:nil="true"/>
    <Audience xmlns="http://schemas.microsoft.com/sharepoint/v3" xsi:nil="true"/>
    <PublishingExpirationDate xmlns="http://schemas.microsoft.com/sharepoint/v3" xsi:nil="true"/>
    <PublishingContactPicture xmlns="http://schemas.microsoft.com/sharepoint/v3">
      <Url xsi:nil="true"/>
      <Description xsi:nil="true"/>
    </PublishingContactPicture>
    <PublishingStartDate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 xsi:nil="true"/>
  </documentManagement>
</p:properties>
</file>

<file path=customXml/itemProps1.xml><?xml version="1.0" encoding="utf-8"?>
<ds:datastoreItem xmlns:ds="http://schemas.openxmlformats.org/officeDocument/2006/customXml" ds:itemID="{3A580AA9-22E2-4054-8DCD-6D7573C4758A}">
  <ds:schemaRefs>
    <ds:schemaRef ds:uri="http://schemas.microsoft.com/sharepoint/v3/contenttype/forms"/>
  </ds:schemaRefs>
</ds:datastoreItem>
</file>

<file path=customXml/itemProps2.xml><?xml version="1.0" encoding="utf-8"?>
<ds:datastoreItem xmlns:ds="http://schemas.openxmlformats.org/officeDocument/2006/customXml" ds:itemID="{E09032B9-804F-481F-A375-2A492960C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C36529E-618D-47CA-9D80-4D80F9E92B6A}">
  <ds:schemaRefs>
    <ds:schemaRef ds:uri="http://schemas.openxmlformats.org/package/2006/metadata/core-properties"/>
    <ds:schemaRef ds:uri="http://purl.org/dc/elements/1.1/"/>
    <ds:schemaRef ds:uri="http://www.w3.org/XML/1998/namespace"/>
    <ds:schemaRef ds:uri="http://schemas.microsoft.com/office/2006/metadata/properties"/>
    <ds:schemaRef ds:uri="http://schemas.microsoft.com/office/2006/documentManagement/types"/>
    <ds:schemaRef ds:uri="http://purl.org/dc/terms/"/>
    <ds:schemaRef ds:uri="http://purl.org/dc/dcmityp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HP_PPT_Standard_template_16x9_Jan2013</Template>
  <TotalTime>2292</TotalTime>
  <Words>8375</Words>
  <Application>Microsoft Office PowerPoint</Application>
  <PresentationFormat>On-screen Show (16:9)</PresentationFormat>
  <Paragraphs>1217</Paragraphs>
  <Slides>40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Narrow</vt:lpstr>
      <vt:lpstr>Calibri</vt:lpstr>
      <vt:lpstr>HP Simplified</vt:lpstr>
      <vt:lpstr>Lucida Grande</vt:lpstr>
      <vt:lpstr>HP_PPT_Standard_template_16x9_Jan2013</vt:lpstr>
      <vt:lpstr>Lean Six Sigma Toolbox</vt:lpstr>
      <vt:lpstr>PowerPoint Presentation</vt:lpstr>
      <vt:lpstr>Define Phase</vt:lpstr>
      <vt:lpstr>Define Phase</vt:lpstr>
      <vt:lpstr>PowerPoint Presentation</vt:lpstr>
      <vt:lpstr>Define:  Stakeholder Analysis </vt:lpstr>
      <vt:lpstr>Define: QFD Matrix</vt:lpstr>
      <vt:lpstr>Define: KANO MODEL</vt:lpstr>
      <vt:lpstr>Define:  SIPOC</vt:lpstr>
      <vt:lpstr>DEFINE/Measure:  Critical to Quality (CTQ) Tree</vt:lpstr>
      <vt:lpstr>Define/Measure: Example Process Map</vt:lpstr>
      <vt:lpstr>Define: Gantt Chart</vt:lpstr>
      <vt:lpstr>Measure Phase</vt:lpstr>
      <vt:lpstr>Measure Phase</vt:lpstr>
      <vt:lpstr>Measure: Capability Analysis</vt:lpstr>
      <vt:lpstr>Measure: Pareto Chart</vt:lpstr>
      <vt:lpstr>Measure: Scatter Plot</vt:lpstr>
      <vt:lpstr>Measure: Histogram</vt:lpstr>
      <vt:lpstr>Measure: Test for Normality</vt:lpstr>
      <vt:lpstr>Measure:  Data Collection Plan </vt:lpstr>
      <vt:lpstr>Measure:  Gage R &amp; R</vt:lpstr>
      <vt:lpstr>Analyze Phase</vt:lpstr>
      <vt:lpstr>Analyze Phase</vt:lpstr>
      <vt:lpstr>Analyze:  Fishbone Diagram </vt:lpstr>
      <vt:lpstr>Analyze:  Cause &amp; Effect Matrix</vt:lpstr>
      <vt:lpstr>Analyze: The Five Whys</vt:lpstr>
      <vt:lpstr>Analyze:  Hypothesis Test Decision Matrix</vt:lpstr>
      <vt:lpstr>Analyze: Regression Analysis</vt:lpstr>
      <vt:lpstr>Analyze/Improve:  FMEA (Failure Mode &amp; Effects Analysis) </vt:lpstr>
      <vt:lpstr>Improve PHASE</vt:lpstr>
      <vt:lpstr>Improve Phase</vt:lpstr>
      <vt:lpstr>Improve:  Force Field Analysis</vt:lpstr>
      <vt:lpstr>Improve:  Brainstorming Analysis</vt:lpstr>
      <vt:lpstr>Improve:  Solution Evaluation Matrix</vt:lpstr>
      <vt:lpstr>Improve: Affinity Diagram</vt:lpstr>
      <vt:lpstr>Control Phase</vt:lpstr>
      <vt:lpstr>Control Phase</vt:lpstr>
      <vt:lpstr>Control:  Control Plan</vt:lpstr>
      <vt:lpstr>Control:  Control chart</vt:lpstr>
      <vt:lpstr>Control:  Sharing Best Practices</vt:lpstr>
    </vt:vector>
  </TitlesOfParts>
  <Company>HP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LSS toolbox</dc:title>
  <dc:creator>Alex Akin</dc:creator>
  <cp:lastModifiedBy>Hristian Daskalov</cp:lastModifiedBy>
  <cp:revision>5</cp:revision>
  <cp:lastPrinted>2012-04-13T15:38:33Z</cp:lastPrinted>
  <dcterms:created xsi:type="dcterms:W3CDTF">2014-04-30T21:14:55Z</dcterms:created>
  <dcterms:modified xsi:type="dcterms:W3CDTF">2021-04-08T20:17:29Z</dcterms:modified>
</cp:coreProperties>
</file>