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EC0"/>
    <a:srgbClr val="DEA4EA"/>
    <a:srgbClr val="F8A6BF"/>
    <a:srgbClr val="F5CDA5"/>
    <a:srgbClr val="F7E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2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1570-5101-45A2-B303-DF4A6AE7EC7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21D3-B3A6-4EFA-84B3-FF4D5FF1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0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1570-5101-45A2-B303-DF4A6AE7EC7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21D3-B3A6-4EFA-84B3-FF4D5FF1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7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1570-5101-45A2-B303-DF4A6AE7EC7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21D3-B3A6-4EFA-84B3-FF4D5FF1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8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1570-5101-45A2-B303-DF4A6AE7EC7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21D3-B3A6-4EFA-84B3-FF4D5FF1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3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1570-5101-45A2-B303-DF4A6AE7EC7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21D3-B3A6-4EFA-84B3-FF4D5FF1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1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1570-5101-45A2-B303-DF4A6AE7EC7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21D3-B3A6-4EFA-84B3-FF4D5FF1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8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1570-5101-45A2-B303-DF4A6AE7EC7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21D3-B3A6-4EFA-84B3-FF4D5FF1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8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1570-5101-45A2-B303-DF4A6AE7EC7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21D3-B3A6-4EFA-84B3-FF4D5FF1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1570-5101-45A2-B303-DF4A6AE7EC7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21D3-B3A6-4EFA-84B3-FF4D5FF1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1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1570-5101-45A2-B303-DF4A6AE7EC7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21D3-B3A6-4EFA-84B3-FF4D5FF1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8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31570-5101-45A2-B303-DF4A6AE7EC7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321D3-B3A6-4EFA-84B3-FF4D5FF1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8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31570-5101-45A2-B303-DF4A6AE7EC7A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321D3-B3A6-4EFA-84B3-FF4D5FF1A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2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ift.github.io/gitflow/IntroducingGitFlow.html" TargetMode="External"/><Relationship Id="rId7" Type="http://schemas.openxmlformats.org/officeDocument/2006/relationships/hyperlink" Target="https://kubernetes.io/" TargetMode="External"/><Relationship Id="rId2" Type="http://schemas.openxmlformats.org/officeDocument/2006/relationships/hyperlink" Target="http://emmutl-ch2-1p.sys.comcast.net/plan/#truebest-practice-for-change-deliver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nfoq.com/news/2016/04/concourse" TargetMode="External"/><Relationship Id="rId5" Type="http://schemas.openxmlformats.org/officeDocument/2006/relationships/hyperlink" Target="https://www.docker.com/what-docker" TargetMode="External"/><Relationship Id="rId4" Type="http://schemas.openxmlformats.org/officeDocument/2006/relationships/hyperlink" Target="https://www.ansib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45047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2000" dirty="0" smtClean="0"/>
              <a:t>Configuration Management Context Diagram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-13447" y="450476"/>
            <a:ext cx="122054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331224" y="652275"/>
            <a:ext cx="2833472" cy="2824078"/>
            <a:chOff x="4274952" y="1074315"/>
            <a:chExt cx="2833472" cy="2824078"/>
          </a:xfrm>
        </p:grpSpPr>
        <p:sp>
          <p:nvSpPr>
            <p:cNvPr id="11" name="Hexagon 10"/>
            <p:cNvSpPr/>
            <p:nvPr/>
          </p:nvSpPr>
          <p:spPr>
            <a:xfrm>
              <a:off x="5162457" y="1074315"/>
              <a:ext cx="1060704" cy="914400"/>
            </a:xfrm>
            <a:prstGeom prst="hexagon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Establish Work Area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6041191" y="1531515"/>
              <a:ext cx="1060704" cy="914400"/>
            </a:xfrm>
            <a:prstGeom prst="hexago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Develo</a:t>
              </a:r>
              <a:r>
                <a:rPr lang="en-US" sz="1200" dirty="0">
                  <a:solidFill>
                    <a:schemeClr val="tx1"/>
                  </a:solidFill>
                </a:rPr>
                <a:t>p</a:t>
              </a:r>
              <a:r>
                <a:rPr lang="en-US" sz="1200" dirty="0" smtClean="0">
                  <a:solidFill>
                    <a:schemeClr val="tx1"/>
                  </a:solidFill>
                </a:rPr>
                <a:t>test changes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6047720" y="2492980"/>
              <a:ext cx="1060704" cy="914400"/>
            </a:xfrm>
            <a:prstGeom prst="hexagon">
              <a:avLst/>
            </a:prstGeom>
            <a:solidFill>
              <a:srgbClr val="F8A6B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Merge &amp; Verify changes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Hexagon 13"/>
            <p:cNvSpPr/>
            <p:nvPr/>
          </p:nvSpPr>
          <p:spPr>
            <a:xfrm>
              <a:off x="5162457" y="2983993"/>
              <a:ext cx="1060704" cy="914400"/>
            </a:xfrm>
            <a:prstGeom prst="hexagon">
              <a:avLst/>
            </a:prstGeom>
            <a:solidFill>
              <a:srgbClr val="DEA4EA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</a:t>
              </a:r>
              <a:r>
                <a:rPr lang="en-US" sz="1200" dirty="0" smtClean="0">
                  <a:solidFill>
                    <a:schemeClr val="tx1"/>
                  </a:solidFill>
                </a:rPr>
                <a:t>hare tested merged changes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>
              <a:off x="4290446" y="2506232"/>
              <a:ext cx="1060704" cy="914400"/>
            </a:xfrm>
            <a:prstGeom prst="hexag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Change/Code Review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274952" y="1531515"/>
              <a:ext cx="1060704" cy="914400"/>
            </a:xfrm>
            <a:prstGeom prst="hexagon">
              <a:avLst/>
            </a:prstGeom>
            <a:solidFill>
              <a:srgbClr val="D8EE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DevLead Updates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Repo basis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Hexagon 16">
              <a:hlinkClick r:id="rId2"/>
            </p:cNvPr>
            <p:cNvSpPr/>
            <p:nvPr/>
          </p:nvSpPr>
          <p:spPr>
            <a:xfrm>
              <a:off x="5157975" y="2022528"/>
              <a:ext cx="1065186" cy="917762"/>
            </a:xfrm>
            <a:prstGeom prst="hexagon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Change Delivery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Steps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12040" y="576327"/>
            <a:ext cx="3133460" cy="821635"/>
            <a:chOff x="1272209" y="1351722"/>
            <a:chExt cx="2067957" cy="821635"/>
          </a:xfrm>
        </p:grpSpPr>
        <p:sp>
          <p:nvSpPr>
            <p:cNvPr id="21" name="Rectangle 20"/>
            <p:cNvSpPr/>
            <p:nvPr/>
          </p:nvSpPr>
          <p:spPr>
            <a:xfrm>
              <a:off x="1391478" y="1573111"/>
              <a:ext cx="1796917" cy="600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9"/>
            <p:cNvSpPr/>
            <p:nvPr/>
          </p:nvSpPr>
          <p:spPr>
            <a:xfrm>
              <a:off x="1272209" y="1351722"/>
              <a:ext cx="2067957" cy="216039"/>
            </a:xfrm>
            <a:prstGeom prst="chevr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CCB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91478" y="1574317"/>
              <a:ext cx="17969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Schedule Certified change for Production Deployment. JIRA Release &amp; Request Tickets</a:t>
              </a:r>
              <a:endParaRPr lang="en-US" sz="11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83306" y="595135"/>
            <a:ext cx="1908313" cy="761788"/>
            <a:chOff x="8706677" y="1573111"/>
            <a:chExt cx="1908313" cy="761788"/>
          </a:xfrm>
        </p:grpSpPr>
        <p:sp>
          <p:nvSpPr>
            <p:cNvPr id="23" name="Chevron 22"/>
            <p:cNvSpPr/>
            <p:nvPr/>
          </p:nvSpPr>
          <p:spPr>
            <a:xfrm rot="10800000">
              <a:off x="8706677" y="1627323"/>
              <a:ext cx="1908313" cy="227980"/>
            </a:xfrm>
            <a:prstGeom prst="chevr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852452" y="1855304"/>
              <a:ext cx="1718342" cy="479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85726" y="1573111"/>
              <a:ext cx="1819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Developers, Operators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859175" y="1873234"/>
              <a:ext cx="17183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Start work from appropriate basis</a:t>
              </a:r>
              <a:endParaRPr lang="en-US" sz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431794" y="1456026"/>
            <a:ext cx="1908313" cy="954109"/>
            <a:chOff x="8713399" y="2716758"/>
            <a:chExt cx="1908313" cy="954109"/>
          </a:xfrm>
        </p:grpSpPr>
        <p:sp>
          <p:nvSpPr>
            <p:cNvPr id="29" name="Chevron 28"/>
            <p:cNvSpPr/>
            <p:nvPr/>
          </p:nvSpPr>
          <p:spPr>
            <a:xfrm rot="10800000">
              <a:off x="8713399" y="2775213"/>
              <a:ext cx="1908313" cy="227980"/>
            </a:xfrm>
            <a:prstGeom prst="chevron">
              <a:avLst/>
            </a:prstGeom>
            <a:solidFill>
              <a:srgbClr val="F5CD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59174" y="3003195"/>
              <a:ext cx="1718342" cy="667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50872" y="2716758"/>
              <a:ext cx="1819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Developers, Operators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96648" y="3024535"/>
              <a:ext cx="1718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Develop and test changes in individual environments.</a:t>
              </a:r>
              <a:endParaRPr lang="en-US" sz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044952" y="2452946"/>
            <a:ext cx="1908313" cy="1508106"/>
            <a:chOff x="8750872" y="3939988"/>
            <a:chExt cx="1908313" cy="1508106"/>
          </a:xfrm>
        </p:grpSpPr>
        <p:sp>
          <p:nvSpPr>
            <p:cNvPr id="35" name="Chevron 34"/>
            <p:cNvSpPr/>
            <p:nvPr/>
          </p:nvSpPr>
          <p:spPr>
            <a:xfrm rot="10800000">
              <a:off x="8750872" y="3998444"/>
              <a:ext cx="1908313" cy="227980"/>
            </a:xfrm>
            <a:prstGeom prst="chevron">
              <a:avLst/>
            </a:prstGeom>
            <a:solidFill>
              <a:srgbClr val="F8A6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896647" y="4226425"/>
              <a:ext cx="1718342" cy="12216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807927" y="3939988"/>
              <a:ext cx="1819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Developers, Operators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903370" y="4247765"/>
              <a:ext cx="17183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Merge and verify changes with established deployments and deployments in progress.</a:t>
              </a:r>
              <a:endParaRPr lang="en-US" sz="12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56948" y="3354227"/>
            <a:ext cx="1908313" cy="954110"/>
            <a:chOff x="7427939" y="4525018"/>
            <a:chExt cx="1908313" cy="954110"/>
          </a:xfrm>
        </p:grpSpPr>
        <p:sp>
          <p:nvSpPr>
            <p:cNvPr id="41" name="Chevron 40"/>
            <p:cNvSpPr/>
            <p:nvPr/>
          </p:nvSpPr>
          <p:spPr>
            <a:xfrm rot="10800000">
              <a:off x="7427939" y="4583474"/>
              <a:ext cx="1908313" cy="227980"/>
            </a:xfrm>
            <a:prstGeom prst="chevron">
              <a:avLst/>
            </a:prstGeom>
            <a:solidFill>
              <a:srgbClr val="DEA4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573714" y="4811456"/>
              <a:ext cx="1718342" cy="667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72134" y="4525018"/>
              <a:ext cx="18199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Developers, Operators</a:t>
              </a:r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11188" y="4832796"/>
              <a:ext cx="1718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Share deployable changes so entire team can merge and test with.</a:t>
              </a:r>
              <a:endParaRPr lang="en-US" sz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13063" y="2696954"/>
            <a:ext cx="2907624" cy="862928"/>
            <a:chOff x="1007165" y="2362067"/>
            <a:chExt cx="2907624" cy="862928"/>
          </a:xfrm>
        </p:grpSpPr>
        <p:sp>
          <p:nvSpPr>
            <p:cNvPr id="47" name="Rectangle 46"/>
            <p:cNvSpPr/>
            <p:nvPr/>
          </p:nvSpPr>
          <p:spPr>
            <a:xfrm>
              <a:off x="1169024" y="2642737"/>
              <a:ext cx="2497398" cy="5822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hevron 47"/>
            <p:cNvSpPr/>
            <p:nvPr/>
          </p:nvSpPr>
          <p:spPr>
            <a:xfrm>
              <a:off x="1007165" y="2421348"/>
              <a:ext cx="2907624" cy="220265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2828" y="2696951"/>
              <a:ext cx="24248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Code and document review sessions for all changes, additions and deletions.</a:t>
              </a:r>
              <a:endParaRPr lang="en-US" sz="11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57897" y="2362067"/>
              <a:ext cx="28033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Developers, Operators, Team Leads</a:t>
              </a:r>
              <a:endParaRPr lang="en-US" sz="14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248987" y="1459741"/>
            <a:ext cx="1848746" cy="929474"/>
            <a:chOff x="1344193" y="2096114"/>
            <a:chExt cx="1848746" cy="929474"/>
          </a:xfrm>
        </p:grpSpPr>
        <p:sp>
          <p:nvSpPr>
            <p:cNvPr id="55" name="Rectangle 54"/>
            <p:cNvSpPr/>
            <p:nvPr/>
          </p:nvSpPr>
          <p:spPr>
            <a:xfrm>
              <a:off x="1409011" y="2354467"/>
              <a:ext cx="1652241" cy="6711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hevron 55"/>
            <p:cNvSpPr/>
            <p:nvPr/>
          </p:nvSpPr>
          <p:spPr>
            <a:xfrm>
              <a:off x="1344193" y="2145537"/>
              <a:ext cx="1848746" cy="220264"/>
            </a:xfrm>
            <a:prstGeom prst="chevron">
              <a:avLst/>
            </a:prstGeom>
            <a:solidFill>
              <a:srgbClr val="D8EE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09011" y="2408682"/>
              <a:ext cx="165224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Updates appropriate code and document basis with Certified changes.</a:t>
              </a:r>
              <a:endParaRPr lang="en-US" sz="11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44193" y="2096114"/>
              <a:ext cx="1848746" cy="311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Team Leads</a:t>
              </a:r>
              <a:endParaRPr lang="en-US" sz="14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9526566" y="571911"/>
            <a:ext cx="1930411" cy="1207735"/>
            <a:chOff x="9554702" y="712591"/>
            <a:chExt cx="1930411" cy="1449228"/>
          </a:xfrm>
        </p:grpSpPr>
        <p:sp>
          <p:nvSpPr>
            <p:cNvPr id="61" name="Chevron 60"/>
            <p:cNvSpPr/>
            <p:nvPr/>
          </p:nvSpPr>
          <p:spPr>
            <a:xfrm rot="10800000">
              <a:off x="9554702" y="766803"/>
              <a:ext cx="1908313" cy="227980"/>
            </a:xfrm>
            <a:prstGeom prst="chevr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700477" y="994784"/>
              <a:ext cx="1718342" cy="1167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605620" y="712591"/>
              <a:ext cx="8788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</a:t>
              </a:r>
              <a:r>
                <a:rPr lang="en-US" sz="1400" dirty="0" smtClean="0"/>
                <a:t>       Tools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766771" y="933047"/>
              <a:ext cx="17183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Enterprise GitHub Organization using </a:t>
              </a:r>
              <a:r>
                <a:rPr lang="en-US" sz="1200" dirty="0" smtClean="0">
                  <a:hlinkClick r:id="rId3"/>
                </a:rPr>
                <a:t>GitFlow Workflow</a:t>
              </a:r>
              <a:r>
                <a:rPr lang="en-US" sz="1200" dirty="0" smtClean="0"/>
                <a:t>. Change is managed with Rally and JIRA.</a:t>
              </a:r>
              <a:endParaRPr lang="en-US" sz="12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9988828" y="3390384"/>
            <a:ext cx="2087727" cy="1662380"/>
            <a:chOff x="9866003" y="4512412"/>
            <a:chExt cx="2087727" cy="1662380"/>
          </a:xfrm>
        </p:grpSpPr>
        <p:sp>
          <p:nvSpPr>
            <p:cNvPr id="73" name="Chevron 72"/>
            <p:cNvSpPr/>
            <p:nvPr/>
          </p:nvSpPr>
          <p:spPr>
            <a:xfrm rot="10800000">
              <a:off x="9866003" y="4562602"/>
              <a:ext cx="2087727" cy="227194"/>
            </a:xfrm>
            <a:prstGeom prst="chevron">
              <a:avLst/>
            </a:prstGeom>
            <a:solidFill>
              <a:srgbClr val="F8A6B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930780" y="4512412"/>
              <a:ext cx="758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</a:t>
              </a:r>
              <a:r>
                <a:rPr lang="en-US" sz="1400" dirty="0" smtClean="0"/>
                <a:t>    Tools</a:t>
              </a:r>
              <a:endParaRPr lang="en-US" sz="14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45770" y="4789797"/>
              <a:ext cx="1822683" cy="13849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049252" y="4789797"/>
              <a:ext cx="190447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GitHub with Git repos on individual workstations and shared development environments using GoCD, Artifactory, and Ansible. Update Rally and JIRA for coordination.</a:t>
              </a:r>
              <a:endParaRPr lang="en-US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183055" y="3144294"/>
            <a:ext cx="1848746" cy="1195724"/>
            <a:chOff x="3861133" y="4027168"/>
            <a:chExt cx="1848746" cy="1195724"/>
          </a:xfrm>
        </p:grpSpPr>
        <p:sp>
          <p:nvSpPr>
            <p:cNvPr id="79" name="Rectangle 78"/>
            <p:cNvSpPr/>
            <p:nvPr/>
          </p:nvSpPr>
          <p:spPr>
            <a:xfrm>
              <a:off x="3925951" y="4279855"/>
              <a:ext cx="1652241" cy="943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hevron 79"/>
            <p:cNvSpPr/>
            <p:nvPr/>
          </p:nvSpPr>
          <p:spPr>
            <a:xfrm>
              <a:off x="3861133" y="4070925"/>
              <a:ext cx="1848746" cy="220264"/>
            </a:xfrm>
            <a:prstGeom prst="chevron">
              <a:avLst/>
            </a:prstGeom>
            <a:solidFill>
              <a:srgbClr val="DEA4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954697" y="4254889"/>
              <a:ext cx="165224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Primary tool is GitHub where all elements are associated with GoCD, Artifactory, </a:t>
              </a:r>
              <a:r>
                <a:rPr lang="en-US" sz="1100" dirty="0"/>
                <a:t>A</a:t>
              </a:r>
              <a:r>
                <a:rPr lang="en-US" sz="1100" dirty="0" smtClean="0"/>
                <a:t>nsible, Rally, and JIRA accordingly.</a:t>
              </a:r>
              <a:endParaRPr lang="en-US" sz="11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936719" y="4027168"/>
              <a:ext cx="7678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Tools</a:t>
              </a:r>
              <a:endParaRPr lang="en-US" sz="14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01358" y="3603137"/>
            <a:ext cx="1848746" cy="929884"/>
            <a:chOff x="1277358" y="3411458"/>
            <a:chExt cx="1848746" cy="929884"/>
          </a:xfrm>
        </p:grpSpPr>
        <p:sp>
          <p:nvSpPr>
            <p:cNvPr id="85" name="Rectangle 84"/>
            <p:cNvSpPr/>
            <p:nvPr/>
          </p:nvSpPr>
          <p:spPr>
            <a:xfrm>
              <a:off x="1342176" y="3669812"/>
              <a:ext cx="1652241" cy="6715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hevron 85"/>
            <p:cNvSpPr/>
            <p:nvPr/>
          </p:nvSpPr>
          <p:spPr>
            <a:xfrm>
              <a:off x="1277358" y="3460881"/>
              <a:ext cx="1848746" cy="220264"/>
            </a:xfrm>
            <a:prstGeom prst="chevr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386372" y="3709655"/>
              <a:ext cx="165224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Primary tool is the GitHub pull request which initiates a code review.</a:t>
              </a:r>
              <a:endParaRPr lang="en-US" sz="11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390519" y="3411458"/>
              <a:ext cx="7678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Tools</a:t>
              </a:r>
              <a:endParaRPr lang="en-US" sz="14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80804" y="1435940"/>
            <a:ext cx="1848746" cy="1211591"/>
            <a:chOff x="277756" y="1525164"/>
            <a:chExt cx="1848746" cy="1211591"/>
          </a:xfrm>
        </p:grpSpPr>
        <p:sp>
          <p:nvSpPr>
            <p:cNvPr id="96" name="Chevron 95"/>
            <p:cNvSpPr/>
            <p:nvPr/>
          </p:nvSpPr>
          <p:spPr>
            <a:xfrm>
              <a:off x="277756" y="1584788"/>
              <a:ext cx="1848746" cy="220264"/>
            </a:xfrm>
            <a:prstGeom prst="chevron">
              <a:avLst/>
            </a:prstGeom>
            <a:solidFill>
              <a:srgbClr val="D8EE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42574" y="1793718"/>
              <a:ext cx="1652241" cy="943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2248" y="1778841"/>
              <a:ext cx="165224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Primary tool is GitHub where all elements are associated with GoCD, Artifactory, </a:t>
              </a:r>
              <a:r>
                <a:rPr lang="en-US" sz="1100" dirty="0"/>
                <a:t>A</a:t>
              </a:r>
              <a:r>
                <a:rPr lang="en-US" sz="1100" dirty="0" smtClean="0"/>
                <a:t>nsible, Rally, and JIRA accordingly.</a:t>
              </a:r>
              <a:endParaRPr lang="en-US" sz="11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4600" y="1525164"/>
              <a:ext cx="7678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Tools</a:t>
              </a:r>
              <a:endParaRPr lang="en-US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1825" y="4813400"/>
            <a:ext cx="2940667" cy="1759676"/>
            <a:chOff x="399249" y="4739248"/>
            <a:chExt cx="2940667" cy="1995828"/>
          </a:xfrm>
        </p:grpSpPr>
        <p:sp>
          <p:nvSpPr>
            <p:cNvPr id="3" name="Vertical Scroll 2"/>
            <p:cNvSpPr/>
            <p:nvPr/>
          </p:nvSpPr>
          <p:spPr>
            <a:xfrm>
              <a:off x="399249" y="4761101"/>
              <a:ext cx="2940667" cy="1973975"/>
            </a:xfrm>
            <a:prstGeom prst="verticalScroll">
              <a:avLst>
                <a:gd name="adj" fmla="val 1419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09045" y="4739248"/>
              <a:ext cx="10382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Tools in Use</a:t>
              </a:r>
              <a:endParaRPr lang="en-US" sz="1400" i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0648" y="5150699"/>
              <a:ext cx="22539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Rally  JIRA  Confluence</a:t>
              </a:r>
            </a:p>
            <a:p>
              <a:r>
                <a:rPr lang="en-US" sz="1200" dirty="0" smtClean="0"/>
                <a:t>GitHub  Git</a:t>
              </a:r>
            </a:p>
            <a:p>
              <a:r>
                <a:rPr lang="en-US" sz="1200" dirty="0" smtClean="0"/>
                <a:t>GoCD</a:t>
              </a:r>
            </a:p>
            <a:p>
              <a:r>
                <a:rPr lang="en-US" sz="1200" dirty="0" smtClean="0"/>
                <a:t>Vagrant</a:t>
              </a:r>
            </a:p>
            <a:p>
              <a:r>
                <a:rPr lang="en-US" sz="1200" dirty="0" smtClean="0"/>
                <a:t>Artifactory  New Artifactory</a:t>
              </a:r>
            </a:p>
            <a:p>
              <a:r>
                <a:rPr lang="en-US" sz="1200" dirty="0" smtClean="0"/>
                <a:t>Ansible</a:t>
              </a:r>
              <a:endParaRPr lang="en-US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34128" y="4920175"/>
            <a:ext cx="2829433" cy="1652901"/>
            <a:chOff x="7210919" y="4803039"/>
            <a:chExt cx="2829433" cy="1770038"/>
          </a:xfrm>
        </p:grpSpPr>
        <p:sp>
          <p:nvSpPr>
            <p:cNvPr id="7" name="Vertical Scroll 6"/>
            <p:cNvSpPr/>
            <p:nvPr/>
          </p:nvSpPr>
          <p:spPr>
            <a:xfrm>
              <a:off x="7210919" y="4813400"/>
              <a:ext cx="2829433" cy="1759677"/>
            </a:xfrm>
            <a:prstGeom prst="verticalScroll">
              <a:avLst>
                <a:gd name="adj" fmla="val 1578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37641" y="4803039"/>
              <a:ext cx="172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Tools being Reviewed</a:t>
              </a:r>
              <a:endParaRPr lang="en-US" sz="1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30532" y="5199330"/>
              <a:ext cx="1318409" cy="1087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JIRA  </a:t>
              </a:r>
              <a:r>
                <a:rPr lang="en-US" sz="1200" dirty="0" smtClean="0"/>
                <a:t>Confluence</a:t>
              </a:r>
            </a:p>
            <a:p>
              <a:r>
                <a:rPr lang="en-US" sz="1200" dirty="0" smtClean="0">
                  <a:hlinkClick r:id="rId4"/>
                </a:rPr>
                <a:t>Ansible</a:t>
              </a:r>
              <a:endParaRPr lang="en-US" sz="1200" dirty="0" smtClean="0">
                <a:hlinkClick r:id="rId5"/>
              </a:endParaRPr>
            </a:p>
            <a:p>
              <a:r>
                <a:rPr lang="en-US" sz="1200" dirty="0" smtClean="0">
                  <a:hlinkClick r:id="rId5"/>
                </a:rPr>
                <a:t>Docker</a:t>
              </a:r>
              <a:endParaRPr lang="en-US" sz="1200" dirty="0" smtClean="0"/>
            </a:p>
            <a:p>
              <a:r>
                <a:rPr lang="en-US" sz="1200" dirty="0" smtClean="0">
                  <a:hlinkClick r:id="rId6"/>
                </a:rPr>
                <a:t>Concourse</a:t>
              </a:r>
              <a:endParaRPr lang="en-US" sz="1200" dirty="0" smtClean="0"/>
            </a:p>
            <a:p>
              <a:r>
                <a:rPr lang="en-US" sz="1200" dirty="0" smtClean="0">
                  <a:hlinkClick r:id="rId7"/>
                </a:rPr>
                <a:t>Kubernetes</a:t>
              </a:r>
              <a:endParaRPr lang="en-US" sz="1200" dirty="0"/>
            </a:p>
          </p:txBody>
        </p:sp>
      </p:grpSp>
      <p:sp>
        <p:nvSpPr>
          <p:cNvPr id="19" name="Horizontal Scroll 18"/>
          <p:cNvSpPr/>
          <p:nvPr/>
        </p:nvSpPr>
        <p:spPr>
          <a:xfrm>
            <a:off x="3716753" y="4626190"/>
            <a:ext cx="2734657" cy="2193448"/>
          </a:xfrm>
          <a:prstGeom prst="horizontalScroll">
            <a:avLst>
              <a:gd name="adj" fmla="val 1944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Concepts </a:t>
            </a:r>
            <a:r>
              <a:rPr lang="en-US" sz="1400" dirty="0">
                <a:solidFill>
                  <a:schemeClr val="tx1"/>
                </a:solidFill>
              </a:rPr>
              <a:t>&amp; </a:t>
            </a:r>
            <a:r>
              <a:rPr lang="en-US" sz="1400" dirty="0" smtClean="0">
                <a:solidFill>
                  <a:schemeClr val="tx1"/>
                </a:solidFill>
              </a:rPr>
              <a:t>Goals</a:t>
            </a:r>
          </a:p>
          <a:p>
            <a:pPr algn="ctr"/>
            <a:endParaRPr lang="en-US" sz="1400" dirty="0" smtClean="0">
              <a:solidFill>
                <a:srgbClr val="0070C0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CM </a:t>
            </a:r>
            <a:r>
              <a:rPr lang="en-US" sz="1200" dirty="0">
                <a:solidFill>
                  <a:schemeClr val="tx1"/>
                </a:solidFill>
              </a:rPr>
              <a:t>System Website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CM Wiki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GitHub Orgs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Tool Links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9934023" y="2072864"/>
            <a:ext cx="2090546" cy="1282828"/>
            <a:chOff x="9962014" y="5252866"/>
            <a:chExt cx="2090546" cy="1282828"/>
          </a:xfrm>
        </p:grpSpPr>
        <p:grpSp>
          <p:nvGrpSpPr>
            <p:cNvPr id="34" name="Group 33"/>
            <p:cNvGrpSpPr/>
            <p:nvPr/>
          </p:nvGrpSpPr>
          <p:grpSpPr>
            <a:xfrm>
              <a:off x="9962014" y="5303462"/>
              <a:ext cx="2090546" cy="1232232"/>
              <a:chOff x="9953265" y="2222429"/>
              <a:chExt cx="2090546" cy="1232232"/>
            </a:xfrm>
          </p:grpSpPr>
          <p:sp>
            <p:nvSpPr>
              <p:cNvPr id="67" name="Chevron 66"/>
              <p:cNvSpPr/>
              <p:nvPr/>
            </p:nvSpPr>
            <p:spPr>
              <a:xfrm rot="10800000">
                <a:off x="9953265" y="2222429"/>
                <a:ext cx="2087727" cy="211456"/>
              </a:xfrm>
              <a:prstGeom prst="chevron">
                <a:avLst/>
              </a:prstGeom>
              <a:solidFill>
                <a:srgbClr val="F5CDA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0099042" y="2442694"/>
                <a:ext cx="1822683" cy="9646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139333" y="2438998"/>
                <a:ext cx="19044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GitHub with Git repos on individual workstations with GoCD and Ansible. Update Rally and JIRA for coordination.</a:t>
                </a:r>
                <a:endParaRPr lang="en-US" sz="1200" dirty="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0016899" y="5252866"/>
              <a:ext cx="758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</a:t>
              </a:r>
              <a:r>
                <a:rPr lang="en-US" sz="1400" dirty="0" smtClean="0"/>
                <a:t>    Tools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78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280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Configuration Management Context Diagram</vt:lpstr>
    </vt:vector>
  </TitlesOfParts>
  <Company>Comcast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EM&amp;M Configuration Management Context Diagram</dc:title>
  <dc:creator>Wallace, Andrew</dc:creator>
  <cp:lastModifiedBy>Wallace, Andrew</cp:lastModifiedBy>
  <cp:revision>39</cp:revision>
  <dcterms:created xsi:type="dcterms:W3CDTF">2017-12-15T14:48:29Z</dcterms:created>
  <dcterms:modified xsi:type="dcterms:W3CDTF">2018-01-26T01:42:58Z</dcterms:modified>
</cp:coreProperties>
</file>