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6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1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13CDBED-5E5B-42A8-9B81-928DD7777D4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7" Type="http://schemas.openxmlformats.org/officeDocument/2006/relationships/hyperlink" Target="http://semver.org/" TargetMode="External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ctocat/Spoon-Knife" TargetMode="External"/><Relationship Id="rId5" Type="http://schemas.openxmlformats.org/officeDocument/2006/relationships/hyperlink" Target="https://guides.github.com/activities/forking/" TargetMode="External"/><Relationship Id="rId4" Type="http://schemas.openxmlformats.org/officeDocument/2006/relationships/hyperlink" Target="https://reflectoring.io/github-fork-and-pu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comparing-workflows/forking-workfl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Development Process (MDP)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0700" y="2946400"/>
            <a:ext cx="803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Software Development Process </a:t>
            </a:r>
            <a:r>
              <a:rPr lang="en-US" dirty="0" smtClean="0"/>
              <a:t>captured from historical industry practices</a:t>
            </a:r>
            <a:r>
              <a:rPr lang="en-US" dirty="0"/>
              <a:t> </a:t>
            </a:r>
            <a:r>
              <a:rPr lang="en-US" dirty="0" smtClean="0"/>
              <a:t>and evolving modern approaches.  Maintained as change is encountered and experienced in the IT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36564" y="980330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CD Automated Process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70873" y="293550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82260" y="4504510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71" name="Straight Arrow Connector 70"/>
          <p:cNvCxnSpPr>
            <a:stCxn id="24" idx="2"/>
            <a:endCxn id="66" idx="0"/>
          </p:cNvCxnSpPr>
          <p:nvPr/>
        </p:nvCxnSpPr>
        <p:spPr>
          <a:xfrm>
            <a:off x="7450304" y="4047797"/>
            <a:ext cx="16204" cy="45671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3"/>
          </p:cNvCxnSpPr>
          <p:nvPr/>
        </p:nvCxnSpPr>
        <p:spPr>
          <a:xfrm flipH="1">
            <a:off x="8450756" y="2439562"/>
            <a:ext cx="2207967" cy="265223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187" idx="1"/>
          </p:cNvCxnSpPr>
          <p:nvPr/>
        </p:nvCxnSpPr>
        <p:spPr>
          <a:xfrm>
            <a:off x="8450756" y="5091800"/>
            <a:ext cx="1071271" cy="89557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40351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CD Automated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accent4"/>
                </a:solidFill>
              </a:rPr>
              <a:t>Starts with up-to-date build Artifactory repository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Contents included are delivered from CI automated process exclusively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Builds identified </a:t>
            </a:r>
            <a:r>
              <a:rPr lang="en-US" sz="1600" dirty="0">
                <a:solidFill>
                  <a:schemeClr val="tx1"/>
                </a:solidFill>
              </a:rPr>
              <a:t>with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500" dirty="0">
              <a:solidFill>
                <a:schemeClr val="accent4"/>
              </a:solidFill>
            </a:endParaRP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 environment deployment report</a:t>
            </a:r>
            <a:endParaRPr lang="en-US" sz="1700" dirty="0">
              <a:solidFill>
                <a:schemeClr val="accent4"/>
              </a:solidFill>
            </a:endParaRP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deploy to specified environment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NOTE:</a:t>
            </a:r>
            <a:r>
              <a:rPr lang="en-US" sz="1700" dirty="0" smtClean="0">
                <a:solidFill>
                  <a:schemeClr val="accent4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“Coding &amp; Usage Policies</a:t>
            </a:r>
            <a:r>
              <a:rPr lang="en-US" sz="1700" i="1" dirty="0" smtClean="0">
                <a:solidFill>
                  <a:schemeClr val="tx1"/>
                </a:solidFill>
              </a:rPr>
              <a:t>” verification reporting is run against all deployed to environments on a regular basis.</a:t>
            </a:r>
            <a:endParaRPr lang="en-US" sz="17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76628" y="1923393"/>
            <a:ext cx="3438595" cy="25329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Development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18290" y="2597282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306127" y="26037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Trusted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772384" y="3161487"/>
            <a:ext cx="1604244" cy="2840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8" idx="0"/>
          </p:cNvCxnSpPr>
          <p:nvPr/>
        </p:nvCxnSpPr>
        <p:spPr>
          <a:xfrm>
            <a:off x="10483174" y="3732179"/>
            <a:ext cx="38100" cy="142429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 flipV="1">
            <a:off x="7815223" y="3167975"/>
            <a:ext cx="1490904" cy="2191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9344227" y="51564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This DevOps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59" y="2556932"/>
            <a:ext cx="7585838" cy="3318936"/>
          </a:xfrm>
        </p:spPr>
        <p:txBody>
          <a:bodyPr/>
          <a:lstStyle/>
          <a:p>
            <a:r>
              <a:rPr lang="en-US" dirty="0" smtClean="0"/>
              <a:t>Get more value to the market quicker</a:t>
            </a:r>
          </a:p>
          <a:p>
            <a:r>
              <a:rPr lang="en-US" dirty="0" smtClean="0"/>
              <a:t>Reduce risk</a:t>
            </a:r>
          </a:p>
          <a:p>
            <a:r>
              <a:rPr lang="en-US" dirty="0" smtClean="0"/>
              <a:t>Empower developers</a:t>
            </a:r>
          </a:p>
          <a:p>
            <a:r>
              <a:rPr lang="en-US" dirty="0" smtClean="0"/>
              <a:t>Identify, develop, and maintain “Best 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36564" y="980330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Process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70873" y="293550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92826" cy="103616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82260" y="4504510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71" name="Straight Arrow Connector 70"/>
          <p:cNvCxnSpPr>
            <a:stCxn id="24" idx="2"/>
            <a:endCxn id="66" idx="0"/>
          </p:cNvCxnSpPr>
          <p:nvPr/>
        </p:nvCxnSpPr>
        <p:spPr>
          <a:xfrm>
            <a:off x="7450304" y="4047797"/>
            <a:ext cx="16204" cy="45671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3"/>
          </p:cNvCxnSpPr>
          <p:nvPr/>
        </p:nvCxnSpPr>
        <p:spPr>
          <a:xfrm flipH="1">
            <a:off x="8450756" y="2439562"/>
            <a:ext cx="2207967" cy="265223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8429734" y="2439562"/>
            <a:ext cx="2228989" cy="105208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187" idx="1"/>
          </p:cNvCxnSpPr>
          <p:nvPr/>
        </p:nvCxnSpPr>
        <p:spPr>
          <a:xfrm>
            <a:off x="8450756" y="5091800"/>
            <a:ext cx="1071271" cy="89557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40351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578" y="578069"/>
            <a:ext cx="8752925" cy="1525752"/>
          </a:xfrm>
        </p:spPr>
        <p:txBody>
          <a:bodyPr/>
          <a:lstStyle/>
          <a:p>
            <a:r>
              <a:rPr lang="en-US" dirty="0" smtClean="0"/>
              <a:t>DevOps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0" y="2207741"/>
            <a:ext cx="8512940" cy="4650259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Developers are empowered focused on Development before Operations:</a:t>
            </a:r>
          </a:p>
          <a:p>
            <a:pPr lvl="1"/>
            <a:r>
              <a:rPr lang="en-US" sz="1400" dirty="0" smtClean="0"/>
              <a:t>Work directly with public </a:t>
            </a:r>
            <a:r>
              <a:rPr lang="en-US" sz="1400" dirty="0" smtClean="0"/>
              <a:t>repositories and local code </a:t>
            </a:r>
            <a:r>
              <a:rPr lang="en-US" sz="1400" dirty="0" smtClean="0"/>
              <a:t>identifying best options for development “asks”</a:t>
            </a:r>
          </a:p>
          <a:p>
            <a:pPr lvl="1"/>
            <a:r>
              <a:rPr lang="en-US" sz="1400" dirty="0" smtClean="0"/>
              <a:t>Reference and challenge “Coding &amp; Usage Policies” per security, licensing, testing, and coding standards</a:t>
            </a:r>
          </a:p>
          <a:p>
            <a:pPr lvl="1"/>
            <a:r>
              <a:rPr lang="en-US" sz="1400" dirty="0" smtClean="0"/>
              <a:t>Develop unencumbered </a:t>
            </a:r>
            <a:r>
              <a:rPr lang="en-US" sz="1400" dirty="0" smtClean="0"/>
              <a:t>with</a:t>
            </a:r>
            <a:r>
              <a:rPr lang="en-US" sz="1400" dirty="0"/>
              <a:t> p</a:t>
            </a:r>
            <a:r>
              <a:rPr lang="en-US" sz="1400" dirty="0" smtClean="0"/>
              <a:t>rivate</a:t>
            </a:r>
            <a:r>
              <a:rPr lang="en-US" sz="1400" dirty="0"/>
              <a:t>, no-access rules, </a:t>
            </a:r>
            <a:r>
              <a:rPr lang="en-US" sz="1400" dirty="0" smtClean="0"/>
              <a:t> using  </a:t>
            </a:r>
            <a:r>
              <a:rPr lang="en-US" sz="1400" dirty="0" err="1" smtClean="0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workflow</a:t>
            </a:r>
            <a:r>
              <a:rPr lang="en-US" sz="1400" dirty="0" smtClean="0"/>
              <a:t> built on the </a:t>
            </a:r>
            <a:r>
              <a:rPr lang="en-US" sz="1400" dirty="0" smtClean="0">
                <a:hlinkClick r:id="rId3"/>
              </a:rPr>
              <a:t>GitFlow Workflow</a:t>
            </a:r>
            <a:r>
              <a:rPr lang="en-US" sz="1400" dirty="0" smtClean="0"/>
              <a:t>:</a:t>
            </a:r>
            <a:endParaRPr lang="en-US" sz="1400" dirty="0"/>
          </a:p>
          <a:p>
            <a:pPr marL="960120" lvl="3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Fork &amp; Pull </a:t>
            </a:r>
            <a:r>
              <a:rPr lang="en-US" sz="1200" dirty="0" smtClean="0">
                <a:hlinkClick r:id="rId4"/>
              </a:rPr>
              <a:t>Workflow</a:t>
            </a:r>
            <a:r>
              <a:rPr lang="en-US" sz="1200" dirty="0" smtClean="0"/>
              <a:t> (For </a:t>
            </a:r>
            <a:r>
              <a:rPr lang="en-US" sz="1200" dirty="0" err="1" smtClean="0"/>
              <a:t>git</a:t>
            </a:r>
            <a:r>
              <a:rPr lang="en-US" sz="1200" dirty="0" smtClean="0"/>
              <a:t> beginners); </a:t>
            </a:r>
            <a:r>
              <a:rPr lang="en-US" sz="1200" dirty="0" smtClean="0">
                <a:solidFill>
                  <a:schemeClr val="tx1"/>
                </a:solidFill>
                <a:hlinkClick r:id="rId5"/>
              </a:rPr>
              <a:t>Forking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Projects</a:t>
            </a:r>
            <a:r>
              <a:rPr lang="en-US" sz="1200" dirty="0">
                <a:solidFill>
                  <a:schemeClr val="tx1"/>
                </a:solidFill>
              </a:rPr>
              <a:t> – (example using the </a:t>
            </a:r>
            <a:r>
              <a:rPr lang="en-US" sz="1200" dirty="0">
                <a:solidFill>
                  <a:schemeClr val="tx1"/>
                </a:solidFill>
                <a:hlinkClick r:id="rId6"/>
              </a:rPr>
              <a:t>spoon-knife project</a:t>
            </a:r>
            <a:r>
              <a:rPr lang="en-US" sz="1200" dirty="0" smtClean="0">
                <a:solidFill>
                  <a:schemeClr val="tx1"/>
                </a:solidFill>
              </a:rPr>
              <a:t>); 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960120" lvl="3" indent="0">
              <a:buNone/>
            </a:pPr>
            <a:r>
              <a:rPr lang="en-US" sz="1300" b="1" dirty="0" smtClean="0">
                <a:solidFill>
                  <a:srgbClr val="FF0000"/>
                </a:solidFill>
              </a:rPr>
              <a:t>NOTE:</a:t>
            </a:r>
            <a:r>
              <a:rPr lang="en-US" sz="1300" dirty="0" smtClean="0"/>
              <a:t> For </a:t>
            </a:r>
            <a:r>
              <a:rPr lang="en-US" sz="1300" dirty="0" err="1" smtClean="0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300" dirty="0" smtClean="0">
                <a:solidFill>
                  <a:schemeClr val="tx1"/>
                </a:solidFill>
                <a:hlinkClick r:id="rId2"/>
              </a:rPr>
              <a:t> workflow</a:t>
            </a:r>
            <a:r>
              <a:rPr lang="en-US" sz="1300" dirty="0" smtClean="0">
                <a:solidFill>
                  <a:schemeClr val="tx1"/>
                </a:solidFill>
              </a:rPr>
              <a:t>, Dev </a:t>
            </a:r>
            <a:r>
              <a:rPr lang="en-US" sz="1300" dirty="0">
                <a:solidFill>
                  <a:schemeClr val="tx1"/>
                </a:solidFill>
              </a:rPr>
              <a:t>coding, testing, verifying,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, happens between step 7 and </a:t>
            </a:r>
            <a:r>
              <a:rPr lang="en-US" sz="1300" dirty="0" smtClean="0">
                <a:solidFill>
                  <a:schemeClr val="tx1"/>
                </a:solidFill>
              </a:rPr>
              <a:t>8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Integration (CI):</a:t>
            </a:r>
          </a:p>
          <a:p>
            <a:pPr lvl="1"/>
            <a:r>
              <a:rPr lang="en-US" sz="1400" dirty="0" smtClean="0"/>
              <a:t>Verified/Modified as develop changes are made</a:t>
            </a:r>
          </a:p>
          <a:p>
            <a:pPr lvl="1"/>
            <a:r>
              <a:rPr lang="en-US" sz="1400" dirty="0" smtClean="0"/>
              <a:t>Enforced by “Coding &amp; Usage Policies”</a:t>
            </a:r>
          </a:p>
          <a:p>
            <a:pPr lvl="1"/>
            <a:r>
              <a:rPr lang="en-US" sz="1400" dirty="0" smtClean="0"/>
              <a:t>Provides tested deployment sets to Continuous </a:t>
            </a:r>
            <a:r>
              <a:rPr lang="en-US" sz="1400" dirty="0" smtClean="0"/>
              <a:t>Delivery</a:t>
            </a:r>
            <a:endParaRPr lang="en-US" sz="1400" b="1" dirty="0">
              <a:solidFill>
                <a:schemeClr val="accent4"/>
              </a:solidFill>
            </a:endParaRPr>
          </a:p>
          <a:p>
            <a:pPr lvl="1"/>
            <a:r>
              <a:rPr lang="en-US" sz="1400" dirty="0"/>
              <a:t>Successful build identified with </a:t>
            </a:r>
            <a:r>
              <a:rPr lang="en-US" sz="1400" b="1" dirty="0">
                <a:solidFill>
                  <a:schemeClr val="accent4"/>
                </a:solidFill>
                <a:hlinkClick r:id="rId7"/>
              </a:rPr>
              <a:t>semantic </a:t>
            </a:r>
            <a:r>
              <a:rPr lang="en-US" sz="1400" b="1" dirty="0" smtClean="0">
                <a:solidFill>
                  <a:schemeClr val="accent4"/>
                </a:solidFill>
                <a:hlinkClick r:id="rId7"/>
              </a:rPr>
              <a:t>versioning</a:t>
            </a:r>
            <a:endParaRPr lang="en-US" sz="1400" dirty="0" smtClean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Delivery (CD):</a:t>
            </a:r>
          </a:p>
          <a:p>
            <a:pPr lvl="1"/>
            <a:r>
              <a:rPr lang="en-US" sz="1400" dirty="0" smtClean="0"/>
              <a:t>Catalogs inputs from Automated CI</a:t>
            </a:r>
          </a:p>
          <a:p>
            <a:pPr lvl="1"/>
            <a:r>
              <a:rPr lang="en-US" sz="1400" dirty="0"/>
              <a:t>Enforced by “Coding &amp; Usage Policies”</a:t>
            </a:r>
          </a:p>
          <a:p>
            <a:pPr lvl="1"/>
            <a:r>
              <a:rPr lang="en-US" sz="1400" dirty="0" smtClean="0"/>
              <a:t>Provides deployments from cataloged CI inputs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Operations </a:t>
            </a:r>
            <a:r>
              <a:rPr lang="en-US" sz="1800" dirty="0" smtClean="0">
                <a:solidFill>
                  <a:schemeClr val="accent4"/>
                </a:solidFill>
              </a:rPr>
              <a:t>of </a:t>
            </a:r>
            <a:r>
              <a:rPr lang="en-US" sz="1800" dirty="0">
                <a:solidFill>
                  <a:schemeClr val="accent4"/>
                </a:solidFill>
              </a:rPr>
              <a:t>“Deployed Environments” </a:t>
            </a:r>
            <a:r>
              <a:rPr lang="en-US" sz="1800" dirty="0" smtClean="0">
                <a:solidFill>
                  <a:schemeClr val="accent4"/>
                </a:solidFill>
              </a:rPr>
              <a:t>separate </a:t>
            </a:r>
            <a:r>
              <a:rPr lang="en-US" sz="1800" dirty="0">
                <a:solidFill>
                  <a:schemeClr val="accent4"/>
                </a:solidFill>
              </a:rPr>
              <a:t>from development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36564" y="980330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Developer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70873" y="293550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92826" cy="103616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17683"/>
            <a:ext cx="8770571" cy="4372303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>
                <a:solidFill>
                  <a:schemeClr val="accent4"/>
                </a:solidFill>
              </a:rPr>
              <a:t>For given “asks”, developer looks for and/or develops working solutions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Establish repository or repo: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From Public Repository or Team Repository or create new (Team repos available to CI process)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Fork from existing projects or repositories for full development freedom </a:t>
            </a:r>
            <a:r>
              <a:rPr lang="en-US" sz="1300" dirty="0" smtClean="0">
                <a:solidFill>
                  <a:schemeClr val="tx1"/>
                </a:solidFill>
                <a:hlinkClick r:id="rId2"/>
              </a:rPr>
              <a:t>Forking Projects</a:t>
            </a:r>
            <a:r>
              <a:rPr lang="en-US" sz="1300" dirty="0" smtClean="0">
                <a:solidFill>
                  <a:schemeClr val="tx1"/>
                </a:solidFill>
              </a:rPr>
              <a:t> – (example using the </a:t>
            </a:r>
            <a:r>
              <a:rPr lang="en-US" sz="1300" dirty="0" smtClean="0">
                <a:solidFill>
                  <a:schemeClr val="tx1"/>
                </a:solidFill>
                <a:hlinkClick r:id="rId3"/>
              </a:rPr>
              <a:t>spoon-knife project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Clone from forked repo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Create additional remote to non-forked repo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Verify Coding &amp; Usage Policies: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Report variance to customers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Challenge </a:t>
            </a:r>
            <a:r>
              <a:rPr lang="en-US" sz="1300" dirty="0">
                <a:solidFill>
                  <a:schemeClr val="tx1"/>
                </a:solidFill>
              </a:rPr>
              <a:t>security, licensing, testing, and coding </a:t>
            </a:r>
            <a:r>
              <a:rPr lang="en-US" sz="1300" dirty="0" smtClean="0">
                <a:solidFill>
                  <a:schemeClr val="tx1"/>
                </a:solidFill>
              </a:rPr>
              <a:t>standards as needed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Prepare Changes: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Test with all known CI process testing</a:t>
            </a:r>
          </a:p>
          <a:p>
            <a:pPr lvl="2"/>
            <a:r>
              <a:rPr lang="en-US" sz="1200" dirty="0" smtClean="0">
                <a:solidFill>
                  <a:schemeClr val="tx1"/>
                </a:solidFill>
              </a:rPr>
              <a:t>Commit and merge per </a:t>
            </a:r>
            <a:r>
              <a:rPr lang="en-US" sz="1200" dirty="0" err="1" smtClean="0">
                <a:solidFill>
                  <a:schemeClr val="tx1"/>
                </a:solidFill>
                <a:hlinkClick r:id="rId4"/>
              </a:rPr>
              <a:t>GitFork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workflow</a:t>
            </a:r>
            <a:r>
              <a:rPr lang="en-US" sz="1200" dirty="0" smtClean="0">
                <a:solidFill>
                  <a:schemeClr val="tx1"/>
                </a:solidFill>
              </a:rPr>
              <a:t> (Dev coding, testing, verifying,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, happens between step 7 and 8)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900" dirty="0" smtClean="0">
                <a:solidFill>
                  <a:schemeClr val="accent4"/>
                </a:solidFill>
              </a:rPr>
              <a:t>Initiate </a:t>
            </a:r>
            <a:r>
              <a:rPr lang="en-US" sz="1900" dirty="0">
                <a:solidFill>
                  <a:schemeClr val="accent4"/>
                </a:solidFill>
              </a:rPr>
              <a:t>automated </a:t>
            </a:r>
            <a:r>
              <a:rPr lang="en-US" sz="1900" dirty="0" smtClean="0">
                <a:solidFill>
                  <a:schemeClr val="accent4"/>
                </a:solidFill>
              </a:rPr>
              <a:t>CI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Push Changes to Non-Forked repository or project</a:t>
            </a:r>
            <a:endParaRPr lang="en-US" sz="1700" dirty="0" smtClean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  <a:p>
            <a:pPr lvl="2"/>
            <a:endParaRPr lang="en-US" sz="1000" dirty="0" smtClean="0">
              <a:solidFill>
                <a:schemeClr val="accent4"/>
              </a:solidFill>
            </a:endParaRPr>
          </a:p>
          <a:p>
            <a:endParaRPr lang="en-US" sz="1800" dirty="0" smtClean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36564" y="980330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 smtClean="0"/>
              <a:t>DevOps CI Automated Process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470873" y="293550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Integration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92826" cy="103616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Develop Changes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Policies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82260" y="4504510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Continuous Delivery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71" name="Straight Arrow Connector 70"/>
          <p:cNvCxnSpPr>
            <a:stCxn id="24" idx="2"/>
            <a:endCxn id="66" idx="0"/>
          </p:cNvCxnSpPr>
          <p:nvPr/>
        </p:nvCxnSpPr>
        <p:spPr>
          <a:xfrm>
            <a:off x="7450304" y="4047797"/>
            <a:ext cx="16204" cy="45671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8429734" y="2439562"/>
            <a:ext cx="2228989" cy="105208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CI Automated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accent4"/>
                </a:solidFill>
              </a:rPr>
              <a:t>Initiated by Developer project or repository push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 smtClean="0">
                <a:solidFill>
                  <a:schemeClr val="accent4"/>
                </a:solidFill>
              </a:rPr>
              <a:t>Automatic </a:t>
            </a:r>
            <a:r>
              <a:rPr lang="en-US" sz="1700" dirty="0">
                <a:solidFill>
                  <a:schemeClr val="accent4"/>
                </a:solidFill>
              </a:rPr>
              <a:t>Build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 Testing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Build/Test reporting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Successful build identified with </a:t>
            </a:r>
            <a:r>
              <a:rPr lang="en-US" sz="18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800" b="1" dirty="0">
              <a:solidFill>
                <a:schemeClr val="accent4"/>
              </a:solidFill>
            </a:endParaRPr>
          </a:p>
          <a:p>
            <a:r>
              <a:rPr lang="en-US" sz="1700" dirty="0">
                <a:solidFill>
                  <a:schemeClr val="accent4"/>
                </a:solidFill>
              </a:rPr>
              <a:t>Successful build delivered to CD Artifactory repository</a:t>
            </a:r>
          </a:p>
        </p:txBody>
      </p:sp>
    </p:spTree>
    <p:extLst>
      <p:ext uri="{BB962C8B-B14F-4D97-AF65-F5344CB8AC3E}">
        <p14:creationId xmlns:p14="http://schemas.microsoft.com/office/powerpoint/2010/main" val="34994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655</TotalTime>
  <Words>533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Schoolbook</vt:lpstr>
      <vt:lpstr>Corbel</vt:lpstr>
      <vt:lpstr>Feathered</vt:lpstr>
      <vt:lpstr>Modern Development Process (MDP)</vt:lpstr>
      <vt:lpstr>Context</vt:lpstr>
      <vt:lpstr>The Goals of This DevOps MDP</vt:lpstr>
      <vt:lpstr>DevOps Process</vt:lpstr>
      <vt:lpstr>DevOps Process</vt:lpstr>
      <vt:lpstr>DevOps Developer</vt:lpstr>
      <vt:lpstr>DevOps Developer</vt:lpstr>
      <vt:lpstr>DevOps CI Automated Process</vt:lpstr>
      <vt:lpstr>DevOps CI Automated Process</vt:lpstr>
      <vt:lpstr>DevOps CD Automated Process</vt:lpstr>
      <vt:lpstr>DevOps CD Automated Process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Development Process</dc:title>
  <dc:creator>Wallace, Andrew</dc:creator>
  <cp:lastModifiedBy>Wallace, Andrew</cp:lastModifiedBy>
  <cp:revision>51</cp:revision>
  <cp:lastPrinted>2019-01-23T20:12:32Z</cp:lastPrinted>
  <dcterms:created xsi:type="dcterms:W3CDTF">2019-01-21T17:48:14Z</dcterms:created>
  <dcterms:modified xsi:type="dcterms:W3CDTF">2019-01-23T20:29:26Z</dcterms:modified>
</cp:coreProperties>
</file>