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9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C13CDBED-5E5B-42A8-9B81-928DD7777D49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24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8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C13CDBED-5E5B-42A8-9B81-928DD7777D49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16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0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13CDBED-5E5B-42A8-9B81-928DD7777D49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634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1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DBED-5E5B-42A8-9B81-928DD7777D49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793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C13CDBED-5E5B-42A8-9B81-928DD7777D49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019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C13CDBED-5E5B-42A8-9B81-928DD7777D49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0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13CDBED-5E5B-42A8-9B81-928DD7777D49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62B88D7-95DE-41D3-ADCC-AC3F97ABD2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24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development_proces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ift.github.io/gitflow/IntroducingGitFlow.html" TargetMode="External"/><Relationship Id="rId7" Type="http://schemas.openxmlformats.org/officeDocument/2006/relationships/hyperlink" Target="http://semver.org/" TargetMode="External"/><Relationship Id="rId2" Type="http://schemas.openxmlformats.org/officeDocument/2006/relationships/hyperlink" Target="https://www.atlassian.com/git/tutorials/comparing-workflows/forking-workflo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ctocat/Spoon-Knife" TargetMode="External"/><Relationship Id="rId5" Type="http://schemas.openxmlformats.org/officeDocument/2006/relationships/hyperlink" Target="https://guides.github.com/activities/forking/" TargetMode="External"/><Relationship Id="rId4" Type="http://schemas.openxmlformats.org/officeDocument/2006/relationships/hyperlink" Target="https://reflectoring.io/github-fork-and-pull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tocat/Spoon-Knife" TargetMode="External"/><Relationship Id="rId2" Type="http://schemas.openxmlformats.org/officeDocument/2006/relationships/hyperlink" Target="https://guides.github.com/activities/fork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tlassian.com/git/tutorials/comparing-workflows/forking-workflow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Development Process (MDP)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60700" y="2946400"/>
            <a:ext cx="8039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Software Development Process </a:t>
            </a:r>
            <a:r>
              <a:rPr lang="en-US" dirty="0"/>
              <a:t>captured from historical industry practices and evolving modern approaches.  Maintained as change is encountered and experienced in the IT industry.</a:t>
            </a:r>
          </a:p>
          <a:p>
            <a:endParaRPr lang="en-US" dirty="0"/>
          </a:p>
          <a:p>
            <a:r>
              <a:rPr lang="en-US" dirty="0"/>
              <a:t>The purpose of the MDP is to encourage and support developers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Separating Development from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Identifying Automation separately from Development and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53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258109" y="77460"/>
            <a:ext cx="9531484" cy="905033"/>
          </a:xfrm>
        </p:spPr>
        <p:txBody>
          <a:bodyPr/>
          <a:lstStyle/>
          <a:p>
            <a:r>
              <a:rPr lang="en-US" dirty="0"/>
              <a:t>DevOps CD Automated Process</a:t>
            </a:r>
          </a:p>
        </p:txBody>
      </p:sp>
      <p:sp>
        <p:nvSpPr>
          <p:cNvPr id="65" name="Flowchart: Process 64"/>
          <p:cNvSpPr/>
          <p:nvPr/>
        </p:nvSpPr>
        <p:spPr>
          <a:xfrm>
            <a:off x="9481676" y="1311153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Coding &amp; Usage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Policies</a:t>
            </a:r>
          </a:p>
        </p:txBody>
      </p:sp>
      <p:cxnSp>
        <p:nvCxnSpPr>
          <p:cNvPr id="102" name="Straight Arrow Connector 101"/>
          <p:cNvCxnSpPr>
            <a:stCxn id="65" idx="2"/>
            <a:endCxn id="187" idx="0"/>
          </p:cNvCxnSpPr>
          <p:nvPr/>
        </p:nvCxnSpPr>
        <p:spPr>
          <a:xfrm>
            <a:off x="10658723" y="2439562"/>
            <a:ext cx="40351" cy="2983608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Flowchart: Process 186"/>
          <p:cNvSpPr/>
          <p:nvPr/>
        </p:nvSpPr>
        <p:spPr>
          <a:xfrm>
            <a:off x="9522027" y="5423170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Deployed Environments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803612" y="996804"/>
            <a:ext cx="6433560" cy="49886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476367" y="2693774"/>
            <a:ext cx="5196513" cy="3213443"/>
            <a:chOff x="156518" y="4464909"/>
            <a:chExt cx="5196513" cy="3213443"/>
          </a:xfrm>
        </p:grpSpPr>
        <p:sp>
          <p:nvSpPr>
            <p:cNvPr id="14" name="Rounded Rectangle 13"/>
            <p:cNvSpPr/>
            <p:nvPr/>
          </p:nvSpPr>
          <p:spPr>
            <a:xfrm>
              <a:off x="156518" y="4464909"/>
              <a:ext cx="5196513" cy="321344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46638" y="4547287"/>
              <a:ext cx="1830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Automated CI/CD</a:t>
              </a:r>
            </a:p>
          </p:txBody>
        </p:sp>
      </p:grpSp>
      <p:sp>
        <p:nvSpPr>
          <p:cNvPr id="20" name="Flowchart: Process 19"/>
          <p:cNvSpPr/>
          <p:nvPr/>
        </p:nvSpPr>
        <p:spPr>
          <a:xfrm>
            <a:off x="317548" y="1294939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Public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Repositories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474023" y="4628077"/>
            <a:ext cx="1968496" cy="11745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Continuous Delivery</a:t>
            </a:r>
          </a:p>
        </p:txBody>
      </p:sp>
      <p:cxnSp>
        <p:nvCxnSpPr>
          <p:cNvPr id="26" name="Straight Arrow Connector 25"/>
          <p:cNvCxnSpPr>
            <a:stCxn id="22" idx="3"/>
            <a:endCxn id="187" idx="1"/>
          </p:cNvCxnSpPr>
          <p:nvPr/>
        </p:nvCxnSpPr>
        <p:spPr>
          <a:xfrm>
            <a:off x="8442519" y="5215367"/>
            <a:ext cx="1079508" cy="772008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Stored Data 26"/>
          <p:cNvSpPr/>
          <p:nvPr/>
        </p:nvSpPr>
        <p:spPr>
          <a:xfrm>
            <a:off x="3583460" y="4102443"/>
            <a:ext cx="1787611" cy="1021492"/>
          </a:xfrm>
          <a:prstGeom prst="flowChartOnlineStorag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Trusted Repository</a:t>
            </a:r>
          </a:p>
        </p:txBody>
      </p:sp>
      <p:cxnSp>
        <p:nvCxnSpPr>
          <p:cNvPr id="28" name="Straight Arrow Connector 27"/>
          <p:cNvCxnSpPr>
            <a:stCxn id="27" idx="3"/>
            <a:endCxn id="22" idx="1"/>
          </p:cNvCxnSpPr>
          <p:nvPr/>
        </p:nvCxnSpPr>
        <p:spPr>
          <a:xfrm>
            <a:off x="5073136" y="4613189"/>
            <a:ext cx="1400887" cy="602178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5" idx="2"/>
            <a:endCxn id="22" idx="3"/>
          </p:cNvCxnSpPr>
          <p:nvPr/>
        </p:nvCxnSpPr>
        <p:spPr>
          <a:xfrm flipH="1">
            <a:off x="8442519" y="2439562"/>
            <a:ext cx="2216204" cy="2775805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0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CD Automated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>
                <a:solidFill>
                  <a:schemeClr val="accent4"/>
                </a:solidFill>
              </a:rPr>
              <a:t>Starts with up-to-date built, verified Trusted Repository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Contents included are delivered from CI automated process exclusively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Builds identified with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b="1" dirty="0">
                <a:solidFill>
                  <a:schemeClr val="accent4"/>
                </a:solidFill>
                <a:hlinkClick r:id="rId2"/>
              </a:rPr>
              <a:t>semantic versioning</a:t>
            </a:r>
            <a:endParaRPr lang="en-US" sz="1500" dirty="0">
              <a:solidFill>
                <a:schemeClr val="accent4"/>
              </a:solidFill>
            </a:endParaRPr>
          </a:p>
          <a:p>
            <a:r>
              <a:rPr lang="en-US" sz="1700" dirty="0">
                <a:solidFill>
                  <a:schemeClr val="accent4"/>
                </a:solidFill>
              </a:rPr>
              <a:t>Automatically verified with existing “Coding &amp; Usage Policies”</a:t>
            </a:r>
          </a:p>
          <a:p>
            <a:r>
              <a:rPr lang="en-US" sz="1700" dirty="0">
                <a:solidFill>
                  <a:schemeClr val="accent4"/>
                </a:solidFill>
              </a:rPr>
              <a:t>Automatic environment deployment report</a:t>
            </a:r>
          </a:p>
          <a:p>
            <a:r>
              <a:rPr lang="en-US" sz="1700" dirty="0">
                <a:solidFill>
                  <a:schemeClr val="accent4"/>
                </a:solidFill>
              </a:rPr>
              <a:t>Automatically deploy to specified environment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F0000"/>
                </a:solidFill>
              </a:rPr>
              <a:t>NOTE:</a:t>
            </a:r>
            <a:r>
              <a:rPr lang="en-US" sz="1700" dirty="0">
                <a:solidFill>
                  <a:schemeClr val="accent4"/>
                </a:solidFill>
              </a:rPr>
              <a:t> </a:t>
            </a:r>
            <a:r>
              <a:rPr lang="en-US" sz="1700" i="1" dirty="0">
                <a:solidFill>
                  <a:schemeClr val="tx1"/>
                </a:solidFill>
              </a:rPr>
              <a:t>“Coding &amp; Usage Policies” verification reporting is run against all deployed to environments on a regular basis.</a:t>
            </a:r>
          </a:p>
        </p:txBody>
      </p:sp>
    </p:spTree>
    <p:extLst>
      <p:ext uri="{BB962C8B-B14F-4D97-AF65-F5344CB8AC3E}">
        <p14:creationId xmlns:p14="http://schemas.microsoft.com/office/powerpoint/2010/main" val="423288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109" y="77460"/>
            <a:ext cx="9531484" cy="905033"/>
          </a:xfrm>
        </p:spPr>
        <p:txBody>
          <a:bodyPr/>
          <a:lstStyle/>
          <a:p>
            <a:r>
              <a:rPr lang="en-US" dirty="0"/>
              <a:t>Context Diagram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227557" y="907335"/>
            <a:ext cx="3438595" cy="25329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Development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421271" y="1619432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Public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Repositories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9352485" y="1617683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Coding &amp; Usage Policies</a:t>
            </a:r>
          </a:p>
        </p:txBody>
      </p:sp>
      <p:cxnSp>
        <p:nvCxnSpPr>
          <p:cNvPr id="12" name="Straight Arrow Connector 11"/>
          <p:cNvCxnSpPr>
            <a:stCxn id="9" idx="3"/>
            <a:endCxn id="4" idx="1"/>
          </p:cNvCxnSpPr>
          <p:nvPr/>
        </p:nvCxnSpPr>
        <p:spPr>
          <a:xfrm flipV="1">
            <a:off x="2775365" y="2173832"/>
            <a:ext cx="1452192" cy="9805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18" idx="0"/>
          </p:cNvCxnSpPr>
          <p:nvPr/>
        </p:nvCxnSpPr>
        <p:spPr>
          <a:xfrm>
            <a:off x="5946855" y="3440329"/>
            <a:ext cx="4619291" cy="1996228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10" idx="1"/>
          </p:cNvCxnSpPr>
          <p:nvPr/>
        </p:nvCxnSpPr>
        <p:spPr>
          <a:xfrm>
            <a:off x="7666152" y="2173832"/>
            <a:ext cx="1686333" cy="8056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9389099" y="5436557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Deployed Environments</a:t>
            </a:r>
          </a:p>
        </p:txBody>
      </p:sp>
    </p:spTree>
    <p:extLst>
      <p:ext uri="{BB962C8B-B14F-4D97-AF65-F5344CB8AC3E}">
        <p14:creationId xmlns:p14="http://schemas.microsoft.com/office/powerpoint/2010/main" val="230293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Goals of This DevOps MDP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0759" y="2556932"/>
            <a:ext cx="7585838" cy="3318936"/>
          </a:xfrm>
        </p:spPr>
        <p:txBody>
          <a:bodyPr/>
          <a:lstStyle/>
          <a:p>
            <a:r>
              <a:rPr lang="en-US" dirty="0"/>
              <a:t>Get more value to the market quicker</a:t>
            </a:r>
          </a:p>
          <a:p>
            <a:r>
              <a:rPr lang="en-US" dirty="0"/>
              <a:t>Reduce risk</a:t>
            </a:r>
          </a:p>
          <a:p>
            <a:r>
              <a:rPr lang="en-US" dirty="0"/>
              <a:t>Empower developers that are </a:t>
            </a:r>
            <a:r>
              <a:rPr lang="en-US" dirty="0" err="1"/>
              <a:t>HCoML</a:t>
            </a:r>
            <a:endParaRPr lang="en-US" dirty="0"/>
          </a:p>
          <a:p>
            <a:r>
              <a:rPr lang="en-US" dirty="0"/>
              <a:t>Identify, develop, and maintain “Best Practices”</a:t>
            </a:r>
          </a:p>
        </p:txBody>
      </p:sp>
    </p:spTree>
    <p:extLst>
      <p:ext uri="{BB962C8B-B14F-4D97-AF65-F5344CB8AC3E}">
        <p14:creationId xmlns:p14="http://schemas.microsoft.com/office/powerpoint/2010/main" val="187406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2803612" y="996804"/>
            <a:ext cx="6433560" cy="49886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476367" y="2693774"/>
            <a:ext cx="5196513" cy="3213443"/>
            <a:chOff x="156518" y="4464909"/>
            <a:chExt cx="5196513" cy="3213443"/>
          </a:xfrm>
        </p:grpSpPr>
        <p:sp>
          <p:nvSpPr>
            <p:cNvPr id="41" name="Rounded Rectangle 40"/>
            <p:cNvSpPr/>
            <p:nvPr/>
          </p:nvSpPr>
          <p:spPr>
            <a:xfrm>
              <a:off x="156518" y="4464909"/>
              <a:ext cx="5196513" cy="321344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6638" y="4547287"/>
              <a:ext cx="1830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Automated CI/CD</a:t>
              </a:r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258109" y="77460"/>
            <a:ext cx="9531484" cy="905033"/>
          </a:xfrm>
        </p:spPr>
        <p:txBody>
          <a:bodyPr/>
          <a:lstStyle/>
          <a:p>
            <a:r>
              <a:rPr lang="en-US" dirty="0"/>
              <a:t>DevOps Process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437922" y="3166160"/>
            <a:ext cx="1958861" cy="11122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Continuous Integration</a:t>
            </a:r>
          </a:p>
        </p:txBody>
      </p:sp>
      <p:cxnSp>
        <p:nvCxnSpPr>
          <p:cNvPr id="25" name="Straight Arrow Connector 24"/>
          <p:cNvCxnSpPr>
            <a:stCxn id="58" idx="3"/>
            <a:endCxn id="54" idx="1"/>
          </p:cNvCxnSpPr>
          <p:nvPr/>
        </p:nvCxnSpPr>
        <p:spPr>
          <a:xfrm flipV="1">
            <a:off x="2671642" y="1858580"/>
            <a:ext cx="855455" cy="564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1"/>
            <a:endCxn id="54" idx="2"/>
          </p:cNvCxnSpPr>
          <p:nvPr/>
        </p:nvCxnSpPr>
        <p:spPr>
          <a:xfrm flipH="1" flipV="1">
            <a:off x="4778047" y="2455480"/>
            <a:ext cx="1659875" cy="1266829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3527097" y="1261680"/>
            <a:ext cx="2501900" cy="1193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Develop Changes</a:t>
            </a:r>
          </a:p>
        </p:txBody>
      </p:sp>
      <p:sp>
        <p:nvSpPr>
          <p:cNvPr id="58" name="Flowchart: Process 57"/>
          <p:cNvSpPr/>
          <p:nvPr/>
        </p:nvSpPr>
        <p:spPr>
          <a:xfrm>
            <a:off x="317548" y="1294939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Public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Repositories</a:t>
            </a:r>
          </a:p>
        </p:txBody>
      </p:sp>
      <p:sp>
        <p:nvSpPr>
          <p:cNvPr id="65" name="Flowchart: Process 64"/>
          <p:cNvSpPr/>
          <p:nvPr/>
        </p:nvSpPr>
        <p:spPr>
          <a:xfrm>
            <a:off x="9481676" y="1311153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Coding &amp; Usage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Policies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6474023" y="4628077"/>
            <a:ext cx="1968496" cy="11745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Continuous Delivery</a:t>
            </a:r>
          </a:p>
        </p:txBody>
      </p:sp>
      <p:cxnSp>
        <p:nvCxnSpPr>
          <p:cNvPr id="71" name="Straight Arrow Connector 70"/>
          <p:cNvCxnSpPr>
            <a:stCxn id="24" idx="1"/>
            <a:endCxn id="2" idx="3"/>
          </p:cNvCxnSpPr>
          <p:nvPr/>
        </p:nvCxnSpPr>
        <p:spPr>
          <a:xfrm flipH="1">
            <a:off x="5073136" y="3722309"/>
            <a:ext cx="1364786" cy="89088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4" idx="3"/>
            <a:endCxn id="65" idx="1"/>
          </p:cNvCxnSpPr>
          <p:nvPr/>
        </p:nvCxnSpPr>
        <p:spPr>
          <a:xfrm>
            <a:off x="6028997" y="1858580"/>
            <a:ext cx="3452679" cy="16778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5" idx="2"/>
            <a:endCxn id="66" idx="3"/>
          </p:cNvCxnSpPr>
          <p:nvPr/>
        </p:nvCxnSpPr>
        <p:spPr>
          <a:xfrm flipH="1">
            <a:off x="8442519" y="2439562"/>
            <a:ext cx="2216204" cy="2775805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5" idx="2"/>
            <a:endCxn id="24" idx="3"/>
          </p:cNvCxnSpPr>
          <p:nvPr/>
        </p:nvCxnSpPr>
        <p:spPr>
          <a:xfrm flipH="1">
            <a:off x="8396783" y="2439562"/>
            <a:ext cx="2261940" cy="128274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3"/>
            <a:endCxn id="187" idx="1"/>
          </p:cNvCxnSpPr>
          <p:nvPr/>
        </p:nvCxnSpPr>
        <p:spPr>
          <a:xfrm>
            <a:off x="8442519" y="5215367"/>
            <a:ext cx="1054794" cy="772008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5" idx="2"/>
            <a:endCxn id="187" idx="0"/>
          </p:cNvCxnSpPr>
          <p:nvPr/>
        </p:nvCxnSpPr>
        <p:spPr>
          <a:xfrm>
            <a:off x="10658723" y="2439562"/>
            <a:ext cx="15637" cy="2983608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Flowchart: Process 186"/>
          <p:cNvSpPr/>
          <p:nvPr/>
        </p:nvSpPr>
        <p:spPr>
          <a:xfrm>
            <a:off x="9497313" y="5423170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Deployed Environments</a:t>
            </a:r>
          </a:p>
        </p:txBody>
      </p:sp>
      <p:sp>
        <p:nvSpPr>
          <p:cNvPr id="2" name="Flowchart: Stored Data 1"/>
          <p:cNvSpPr/>
          <p:nvPr/>
        </p:nvSpPr>
        <p:spPr>
          <a:xfrm>
            <a:off x="3583460" y="4102443"/>
            <a:ext cx="1787611" cy="1021492"/>
          </a:xfrm>
          <a:prstGeom prst="flowChartOnlineStorag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Trusted Repository</a:t>
            </a:r>
          </a:p>
        </p:txBody>
      </p:sp>
      <p:cxnSp>
        <p:nvCxnSpPr>
          <p:cNvPr id="26" name="Straight Arrow Connector 25"/>
          <p:cNvCxnSpPr>
            <a:stCxn id="2" idx="3"/>
            <a:endCxn id="66" idx="1"/>
          </p:cNvCxnSpPr>
          <p:nvPr/>
        </p:nvCxnSpPr>
        <p:spPr>
          <a:xfrm>
            <a:off x="5073136" y="4613189"/>
            <a:ext cx="1400887" cy="602178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4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667" y="69690"/>
            <a:ext cx="8752925" cy="970645"/>
          </a:xfrm>
        </p:spPr>
        <p:txBody>
          <a:bodyPr/>
          <a:lstStyle/>
          <a:p>
            <a:r>
              <a:rPr lang="en-US" dirty="0"/>
              <a:t>DevOps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0281" y="875490"/>
            <a:ext cx="9341657" cy="598251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chemeClr val="accent4"/>
                </a:solidFill>
              </a:rPr>
              <a:t>Developers are focused on Development before Operations:</a:t>
            </a:r>
          </a:p>
          <a:p>
            <a:pPr lvl="1"/>
            <a:r>
              <a:rPr lang="en-US" sz="1400" dirty="0"/>
              <a:t>Work directly with public repositories and local code identifying best options for development “asks”</a:t>
            </a:r>
          </a:p>
          <a:p>
            <a:pPr lvl="1"/>
            <a:r>
              <a:rPr lang="en-US" sz="1400" dirty="0"/>
              <a:t>Reference and challenge “Coding &amp; Usage Policies” per security, licensing, testing, and coding standards</a:t>
            </a:r>
          </a:p>
          <a:p>
            <a:pPr lvl="1"/>
            <a:r>
              <a:rPr lang="en-US" sz="1400" dirty="0"/>
              <a:t>Develop unencumbered with private, no repo rules,  using  </a:t>
            </a:r>
            <a:r>
              <a:rPr lang="en-US" sz="1400" dirty="0" err="1">
                <a:solidFill>
                  <a:schemeClr val="tx1"/>
                </a:solidFill>
                <a:hlinkClick r:id="rId2"/>
              </a:rPr>
              <a:t>GitFork</a:t>
            </a:r>
            <a:r>
              <a:rPr lang="en-US" sz="1400" dirty="0">
                <a:solidFill>
                  <a:schemeClr val="tx1"/>
                </a:solidFill>
                <a:hlinkClick r:id="rId2"/>
              </a:rPr>
              <a:t> workflow</a:t>
            </a:r>
            <a:r>
              <a:rPr lang="en-US" sz="1400" dirty="0"/>
              <a:t> built on the </a:t>
            </a:r>
            <a:r>
              <a:rPr lang="en-US" sz="1400" dirty="0">
                <a:hlinkClick r:id="rId3"/>
              </a:rPr>
              <a:t>GitFlow Workflow</a:t>
            </a:r>
            <a:r>
              <a:rPr lang="en-US" sz="1400" dirty="0"/>
              <a:t>:</a:t>
            </a:r>
          </a:p>
          <a:p>
            <a:pPr marL="960120" lvl="3" indent="0">
              <a:buNone/>
            </a:pPr>
            <a:r>
              <a:rPr lang="en-US" sz="1200" dirty="0"/>
              <a:t> </a:t>
            </a:r>
            <a:r>
              <a:rPr lang="en-US" sz="1200" dirty="0">
                <a:hlinkClick r:id="rId4"/>
              </a:rPr>
              <a:t>Fork &amp; Pull Workflow</a:t>
            </a:r>
            <a:r>
              <a:rPr lang="en-US" sz="1200" dirty="0"/>
              <a:t> (For </a:t>
            </a:r>
            <a:r>
              <a:rPr lang="en-US" sz="1200" dirty="0" err="1"/>
              <a:t>git</a:t>
            </a:r>
            <a:r>
              <a:rPr lang="en-US" sz="1200" dirty="0"/>
              <a:t> beginners); </a:t>
            </a:r>
            <a:r>
              <a:rPr lang="en-US" sz="1200" dirty="0">
                <a:solidFill>
                  <a:schemeClr val="tx1"/>
                </a:solidFill>
                <a:hlinkClick r:id="rId5"/>
              </a:rPr>
              <a:t>Forking Projects</a:t>
            </a:r>
            <a:r>
              <a:rPr lang="en-US" sz="1200" dirty="0">
                <a:solidFill>
                  <a:schemeClr val="tx1"/>
                </a:solidFill>
              </a:rPr>
              <a:t> – (example using the </a:t>
            </a:r>
            <a:r>
              <a:rPr lang="en-US" sz="1200" dirty="0">
                <a:solidFill>
                  <a:schemeClr val="tx1"/>
                </a:solidFill>
                <a:hlinkClick r:id="rId6"/>
              </a:rPr>
              <a:t>spoon-knife project</a:t>
            </a:r>
            <a:r>
              <a:rPr lang="en-US" sz="1200" dirty="0">
                <a:solidFill>
                  <a:schemeClr val="tx1"/>
                </a:solidFill>
              </a:rPr>
              <a:t>); </a:t>
            </a:r>
            <a:endParaRPr lang="en-US" sz="1000" dirty="0">
              <a:solidFill>
                <a:schemeClr val="tx1"/>
              </a:solidFill>
            </a:endParaRPr>
          </a:p>
          <a:p>
            <a:pPr marL="640080" lvl="2" indent="0">
              <a:buNone/>
            </a:pPr>
            <a:r>
              <a:rPr lang="en-US" sz="1500" b="1" dirty="0">
                <a:solidFill>
                  <a:srgbClr val="FF0000"/>
                </a:solidFill>
              </a:rPr>
              <a:t>NOTES:</a:t>
            </a:r>
            <a:r>
              <a:rPr lang="en-US" sz="1500" dirty="0"/>
              <a:t> </a:t>
            </a:r>
          </a:p>
          <a:p>
            <a:pPr marL="1303020" lvl="3" indent="-342900">
              <a:buFont typeface="+mj-lt"/>
              <a:buAutoNum type="arabicPeriod"/>
            </a:pPr>
            <a:r>
              <a:rPr lang="en-US" sz="1300" dirty="0"/>
              <a:t>For </a:t>
            </a:r>
            <a:r>
              <a:rPr lang="en-US" sz="1300" dirty="0" err="1">
                <a:solidFill>
                  <a:schemeClr val="tx1"/>
                </a:solidFill>
                <a:hlinkClick r:id="rId2"/>
              </a:rPr>
              <a:t>GitFork</a:t>
            </a:r>
            <a:r>
              <a:rPr lang="en-US" sz="1300" dirty="0">
                <a:solidFill>
                  <a:schemeClr val="tx1"/>
                </a:solidFill>
                <a:hlinkClick r:id="rId2"/>
              </a:rPr>
              <a:t> workflow</a:t>
            </a:r>
            <a:r>
              <a:rPr lang="en-US" sz="1300" dirty="0">
                <a:solidFill>
                  <a:schemeClr val="tx1"/>
                </a:solidFill>
              </a:rPr>
              <a:t>, Dev coding, testing, verifying, </a:t>
            </a:r>
            <a:r>
              <a:rPr lang="en-US" sz="1300" dirty="0" err="1">
                <a:solidFill>
                  <a:schemeClr val="tx1"/>
                </a:solidFill>
              </a:rPr>
              <a:t>etc</a:t>
            </a:r>
            <a:r>
              <a:rPr lang="en-US" sz="1300" dirty="0">
                <a:solidFill>
                  <a:schemeClr val="tx1"/>
                </a:solidFill>
              </a:rPr>
              <a:t>, happens between step 7 and 8.</a:t>
            </a:r>
          </a:p>
          <a:p>
            <a:pPr marL="1303020" lvl="3" indent="-342900">
              <a:buFont typeface="+mj-lt"/>
              <a:buAutoNum type="arabicPeriod"/>
            </a:pPr>
            <a:r>
              <a:rPr lang="en-US" sz="1300" dirty="0">
                <a:solidFill>
                  <a:schemeClr val="tx1"/>
                </a:solidFill>
              </a:rPr>
              <a:t>Rebuild local project, repository daily</a:t>
            </a:r>
            <a:endParaRPr lang="en-US" dirty="0"/>
          </a:p>
          <a:p>
            <a:r>
              <a:rPr lang="en-US" sz="1800" dirty="0">
                <a:solidFill>
                  <a:schemeClr val="accent4"/>
                </a:solidFill>
              </a:rPr>
              <a:t>Automated Continuous Integration (CI):</a:t>
            </a:r>
          </a:p>
          <a:p>
            <a:pPr lvl="1"/>
            <a:r>
              <a:rPr lang="en-US" sz="1400" dirty="0"/>
              <a:t>Verified/Modified as develop changes are made</a:t>
            </a:r>
          </a:p>
          <a:p>
            <a:pPr lvl="1"/>
            <a:r>
              <a:rPr lang="en-US" sz="1400" dirty="0"/>
              <a:t>Enforced by “Coding &amp; Usage Policies”</a:t>
            </a:r>
          </a:p>
          <a:p>
            <a:pPr lvl="1"/>
            <a:r>
              <a:rPr lang="en-US" sz="1400" dirty="0"/>
              <a:t>Provides tested deployment sets to Trusted Repository</a:t>
            </a:r>
            <a:endParaRPr lang="en-US" sz="1400" b="1" dirty="0">
              <a:solidFill>
                <a:schemeClr val="accent4"/>
              </a:solidFill>
            </a:endParaRPr>
          </a:p>
          <a:p>
            <a:pPr lvl="1"/>
            <a:r>
              <a:rPr lang="en-US" sz="1400" dirty="0"/>
              <a:t>Successful build identified with </a:t>
            </a:r>
            <a:r>
              <a:rPr lang="en-US" sz="1400" b="1" dirty="0">
                <a:solidFill>
                  <a:schemeClr val="accent4"/>
                </a:solidFill>
                <a:hlinkClick r:id="rId7"/>
              </a:rPr>
              <a:t>semantic versioning</a:t>
            </a:r>
            <a:endParaRPr lang="en-US" sz="1400" dirty="0"/>
          </a:p>
          <a:p>
            <a:r>
              <a:rPr lang="en-US" sz="1800" dirty="0">
                <a:solidFill>
                  <a:schemeClr val="accent4"/>
                </a:solidFill>
              </a:rPr>
              <a:t>Automated Continuous Delivery (CD):</a:t>
            </a:r>
          </a:p>
          <a:p>
            <a:pPr lvl="1"/>
            <a:r>
              <a:rPr lang="en-US" sz="1400" dirty="0"/>
              <a:t>Catalogs inputs from Trusted Repository</a:t>
            </a:r>
          </a:p>
          <a:p>
            <a:pPr lvl="1"/>
            <a:r>
              <a:rPr lang="en-US" sz="1400" dirty="0"/>
              <a:t>Enforced by “Coding &amp; Usage Policies”</a:t>
            </a:r>
          </a:p>
          <a:p>
            <a:pPr lvl="1"/>
            <a:r>
              <a:rPr lang="en-US" sz="1400" dirty="0"/>
              <a:t>Provides deployments from Trusted Repository</a:t>
            </a:r>
          </a:p>
          <a:p>
            <a:r>
              <a:rPr lang="en-US" sz="1800" dirty="0">
                <a:solidFill>
                  <a:schemeClr val="accent4"/>
                </a:solidFill>
              </a:rPr>
              <a:t>Operations of “Deployed Environments” separate from development process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8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2803612" y="996806"/>
            <a:ext cx="6433560" cy="49886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258109" y="77460"/>
            <a:ext cx="9531484" cy="905033"/>
          </a:xfrm>
        </p:spPr>
        <p:txBody>
          <a:bodyPr/>
          <a:lstStyle/>
          <a:p>
            <a:r>
              <a:rPr lang="en-US" dirty="0"/>
              <a:t>DevOps Developer</a:t>
            </a:r>
          </a:p>
        </p:txBody>
      </p:sp>
      <p:cxnSp>
        <p:nvCxnSpPr>
          <p:cNvPr id="25" name="Straight Arrow Connector 24"/>
          <p:cNvCxnSpPr>
            <a:stCxn id="58" idx="3"/>
            <a:endCxn id="54" idx="1"/>
          </p:cNvCxnSpPr>
          <p:nvPr/>
        </p:nvCxnSpPr>
        <p:spPr>
          <a:xfrm flipV="1">
            <a:off x="2671642" y="1858580"/>
            <a:ext cx="855455" cy="564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3527097" y="1261680"/>
            <a:ext cx="2501900" cy="1193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Develop Changes</a:t>
            </a:r>
          </a:p>
        </p:txBody>
      </p:sp>
      <p:sp>
        <p:nvSpPr>
          <p:cNvPr id="58" name="Flowchart: Process 57"/>
          <p:cNvSpPr/>
          <p:nvPr/>
        </p:nvSpPr>
        <p:spPr>
          <a:xfrm>
            <a:off x="317548" y="1294939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Public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Repositories</a:t>
            </a:r>
          </a:p>
        </p:txBody>
      </p:sp>
      <p:sp>
        <p:nvSpPr>
          <p:cNvPr id="65" name="Flowchart: Process 64"/>
          <p:cNvSpPr/>
          <p:nvPr/>
        </p:nvSpPr>
        <p:spPr>
          <a:xfrm>
            <a:off x="9481676" y="1311153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Coding &amp; Usage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Policies</a:t>
            </a:r>
          </a:p>
        </p:txBody>
      </p:sp>
      <p:cxnSp>
        <p:nvCxnSpPr>
          <p:cNvPr id="77" name="Straight Arrow Connector 76"/>
          <p:cNvCxnSpPr>
            <a:stCxn id="54" idx="3"/>
            <a:endCxn id="65" idx="1"/>
          </p:cNvCxnSpPr>
          <p:nvPr/>
        </p:nvCxnSpPr>
        <p:spPr>
          <a:xfrm>
            <a:off x="6028997" y="1858580"/>
            <a:ext cx="3452679" cy="16778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Flowchart: Process 186"/>
          <p:cNvSpPr/>
          <p:nvPr/>
        </p:nvSpPr>
        <p:spPr>
          <a:xfrm>
            <a:off x="9522027" y="5423170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Deployed Environments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76367" y="2693774"/>
            <a:ext cx="5196513" cy="3213443"/>
            <a:chOff x="156518" y="4464909"/>
            <a:chExt cx="5196513" cy="3213443"/>
          </a:xfrm>
        </p:grpSpPr>
        <p:sp>
          <p:nvSpPr>
            <p:cNvPr id="13" name="Rounded Rectangle 12"/>
            <p:cNvSpPr/>
            <p:nvPr/>
          </p:nvSpPr>
          <p:spPr>
            <a:xfrm>
              <a:off x="156518" y="4464909"/>
              <a:ext cx="5196513" cy="321344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46638" y="4547287"/>
              <a:ext cx="1830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Automated CI/CD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6437922" y="3166160"/>
            <a:ext cx="1958861" cy="11122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Continuous Integration</a:t>
            </a:r>
          </a:p>
        </p:txBody>
      </p:sp>
      <p:cxnSp>
        <p:nvCxnSpPr>
          <p:cNvPr id="34" name="Straight Arrow Connector 33"/>
          <p:cNvCxnSpPr>
            <a:stCxn id="15" idx="1"/>
            <a:endCxn id="54" idx="2"/>
          </p:cNvCxnSpPr>
          <p:nvPr/>
        </p:nvCxnSpPr>
        <p:spPr>
          <a:xfrm flipH="1" flipV="1">
            <a:off x="4778047" y="2455480"/>
            <a:ext cx="1659875" cy="1266829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4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Developer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217683"/>
            <a:ext cx="8770571" cy="4640317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>
                <a:solidFill>
                  <a:schemeClr val="accent4"/>
                </a:solidFill>
              </a:rPr>
              <a:t>For given “asks”, developer looks for and/or develops working solutions</a:t>
            </a:r>
          </a:p>
          <a:p>
            <a:pPr lvl="1"/>
            <a:r>
              <a:rPr lang="en-US" sz="1700" dirty="0">
                <a:solidFill>
                  <a:schemeClr val="accent4"/>
                </a:solidFill>
              </a:rPr>
              <a:t>Establish repository or repo:</a:t>
            </a:r>
          </a:p>
          <a:p>
            <a:pPr lvl="2"/>
            <a:r>
              <a:rPr lang="en-US" sz="1300" dirty="0">
                <a:solidFill>
                  <a:schemeClr val="tx1"/>
                </a:solidFill>
              </a:rPr>
              <a:t>From Public Repository or Team Repository or create new (Team repos available to CI process)</a:t>
            </a:r>
          </a:p>
          <a:p>
            <a:pPr lvl="2"/>
            <a:r>
              <a:rPr lang="en-US" sz="1300" dirty="0">
                <a:solidFill>
                  <a:schemeClr val="tx1"/>
                </a:solidFill>
              </a:rPr>
              <a:t>Fork from existing projects or repositories for full development freedom </a:t>
            </a:r>
            <a:r>
              <a:rPr lang="en-US" sz="1300" dirty="0">
                <a:solidFill>
                  <a:schemeClr val="tx1"/>
                </a:solidFill>
                <a:hlinkClick r:id="rId2"/>
              </a:rPr>
              <a:t>Forking Projects</a:t>
            </a:r>
            <a:r>
              <a:rPr lang="en-US" sz="1300" dirty="0">
                <a:solidFill>
                  <a:schemeClr val="tx1"/>
                </a:solidFill>
              </a:rPr>
              <a:t> – (example using the </a:t>
            </a:r>
            <a:r>
              <a:rPr lang="en-US" sz="1300" dirty="0">
                <a:solidFill>
                  <a:schemeClr val="tx1"/>
                </a:solidFill>
                <a:hlinkClick r:id="rId3"/>
              </a:rPr>
              <a:t>spoon-knife project</a:t>
            </a:r>
            <a:r>
              <a:rPr lang="en-US" sz="1300" dirty="0">
                <a:solidFill>
                  <a:schemeClr val="tx1"/>
                </a:solidFill>
              </a:rPr>
              <a:t>)</a:t>
            </a:r>
          </a:p>
          <a:p>
            <a:pPr lvl="3"/>
            <a:r>
              <a:rPr lang="en-US" sz="1200" dirty="0">
                <a:solidFill>
                  <a:schemeClr val="tx1"/>
                </a:solidFill>
              </a:rPr>
              <a:t>Clone from forked repo</a:t>
            </a:r>
          </a:p>
          <a:p>
            <a:pPr lvl="3"/>
            <a:r>
              <a:rPr lang="en-US" sz="1200" dirty="0">
                <a:solidFill>
                  <a:schemeClr val="tx1"/>
                </a:solidFill>
              </a:rPr>
              <a:t>Create additional remote to non-forked repo</a:t>
            </a:r>
          </a:p>
          <a:p>
            <a:pPr lvl="1"/>
            <a:r>
              <a:rPr lang="en-US" sz="1700" dirty="0">
                <a:solidFill>
                  <a:schemeClr val="accent4"/>
                </a:solidFill>
              </a:rPr>
              <a:t>Verify Coding &amp; Usage Policies:</a:t>
            </a:r>
          </a:p>
          <a:p>
            <a:pPr lvl="2"/>
            <a:r>
              <a:rPr lang="en-US" sz="1300" dirty="0">
                <a:solidFill>
                  <a:schemeClr val="tx1"/>
                </a:solidFill>
              </a:rPr>
              <a:t>Report variance to customers</a:t>
            </a:r>
          </a:p>
          <a:p>
            <a:pPr lvl="2"/>
            <a:r>
              <a:rPr lang="en-US" sz="1300" dirty="0">
                <a:solidFill>
                  <a:schemeClr val="tx1"/>
                </a:solidFill>
              </a:rPr>
              <a:t>Challenge security, licensing, testing, and coding standards as needed</a:t>
            </a:r>
          </a:p>
          <a:p>
            <a:pPr lvl="1"/>
            <a:r>
              <a:rPr lang="en-US" sz="1700" dirty="0">
                <a:solidFill>
                  <a:schemeClr val="accent4"/>
                </a:solidFill>
              </a:rPr>
              <a:t>Prepare Changes:</a:t>
            </a:r>
          </a:p>
          <a:p>
            <a:pPr lvl="2"/>
            <a:r>
              <a:rPr lang="en-US" sz="1200" dirty="0">
                <a:solidFill>
                  <a:schemeClr val="tx1"/>
                </a:solidFill>
              </a:rPr>
              <a:t>Test with all known CI process testing.  Add, modify, remove as needed.</a:t>
            </a:r>
          </a:p>
          <a:p>
            <a:pPr lvl="2"/>
            <a:r>
              <a:rPr lang="en-US" sz="1200" dirty="0">
                <a:solidFill>
                  <a:schemeClr val="tx1"/>
                </a:solidFill>
              </a:rPr>
              <a:t>Commit and merge per </a:t>
            </a:r>
            <a:r>
              <a:rPr lang="en-US" sz="1200" dirty="0" err="1">
                <a:solidFill>
                  <a:schemeClr val="tx1"/>
                </a:solidFill>
                <a:hlinkClick r:id="rId4"/>
              </a:rPr>
              <a:t>GitFork</a:t>
            </a:r>
            <a:r>
              <a:rPr lang="en-US" sz="1200" dirty="0">
                <a:solidFill>
                  <a:schemeClr val="tx1"/>
                </a:solidFill>
                <a:hlinkClick r:id="rId4"/>
              </a:rPr>
              <a:t> workflow</a:t>
            </a:r>
            <a:r>
              <a:rPr lang="en-US" sz="1200" dirty="0">
                <a:solidFill>
                  <a:schemeClr val="tx1"/>
                </a:solidFill>
              </a:rPr>
              <a:t> (Dev coding, testing, verifying, </a:t>
            </a:r>
            <a:r>
              <a:rPr lang="en-US" sz="1200" dirty="0" err="1">
                <a:solidFill>
                  <a:schemeClr val="tx1"/>
                </a:solidFill>
              </a:rPr>
              <a:t>etc</a:t>
            </a:r>
            <a:r>
              <a:rPr lang="en-US" sz="1200" dirty="0">
                <a:solidFill>
                  <a:schemeClr val="tx1"/>
                </a:solidFill>
              </a:rPr>
              <a:t>, happens between step 7 and 8)</a:t>
            </a:r>
          </a:p>
          <a:p>
            <a:r>
              <a:rPr lang="en-US" sz="1900" dirty="0">
                <a:solidFill>
                  <a:schemeClr val="accent4"/>
                </a:solidFill>
              </a:rPr>
              <a:t>Initiate automated CI</a:t>
            </a:r>
          </a:p>
          <a:p>
            <a:pPr lvl="1"/>
            <a:r>
              <a:rPr lang="en-US" sz="1700" dirty="0">
                <a:solidFill>
                  <a:schemeClr val="accent4"/>
                </a:solidFill>
              </a:rPr>
              <a:t>Push Changes to Non-Forked repository or project</a:t>
            </a:r>
          </a:p>
          <a:p>
            <a:endParaRPr lang="en-US" sz="1800" dirty="0">
              <a:solidFill>
                <a:schemeClr val="accent4"/>
              </a:solidFill>
            </a:endParaRPr>
          </a:p>
          <a:p>
            <a:pPr lvl="2"/>
            <a:endParaRPr lang="en-US" sz="1000" dirty="0">
              <a:solidFill>
                <a:schemeClr val="accent4"/>
              </a:solidFill>
            </a:endParaRPr>
          </a:p>
          <a:p>
            <a:endParaRPr lang="en-US" sz="1800" dirty="0">
              <a:solidFill>
                <a:schemeClr val="accent4"/>
              </a:solidFill>
            </a:endParaRPr>
          </a:p>
          <a:p>
            <a:endParaRPr lang="en-US" sz="1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86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258109" y="77460"/>
            <a:ext cx="9531484" cy="905033"/>
          </a:xfrm>
        </p:spPr>
        <p:txBody>
          <a:bodyPr/>
          <a:lstStyle/>
          <a:p>
            <a:r>
              <a:rPr lang="en-US" dirty="0"/>
              <a:t>DevOps CI Automated Process</a:t>
            </a:r>
          </a:p>
        </p:txBody>
      </p:sp>
      <p:sp>
        <p:nvSpPr>
          <p:cNvPr id="65" name="Flowchart: Process 64"/>
          <p:cNvSpPr/>
          <p:nvPr/>
        </p:nvSpPr>
        <p:spPr>
          <a:xfrm>
            <a:off x="9481676" y="1311153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Coding &amp; Usage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Policies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803612" y="996804"/>
            <a:ext cx="6433560" cy="49886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476367" y="2693774"/>
            <a:ext cx="5196513" cy="3213443"/>
            <a:chOff x="156518" y="4464909"/>
            <a:chExt cx="5196513" cy="3213443"/>
          </a:xfrm>
        </p:grpSpPr>
        <p:sp>
          <p:nvSpPr>
            <p:cNvPr id="15" name="Rounded Rectangle 14"/>
            <p:cNvSpPr/>
            <p:nvPr/>
          </p:nvSpPr>
          <p:spPr>
            <a:xfrm>
              <a:off x="156518" y="4464909"/>
              <a:ext cx="5196513" cy="321344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US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46638" y="4547287"/>
              <a:ext cx="1830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Automated CI/CD</a:t>
              </a: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6437922" y="3166160"/>
            <a:ext cx="1958861" cy="11122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Continuous Integration</a:t>
            </a:r>
          </a:p>
        </p:txBody>
      </p:sp>
      <p:cxnSp>
        <p:nvCxnSpPr>
          <p:cNvPr id="19" name="Straight Arrow Connector 18"/>
          <p:cNvCxnSpPr>
            <a:stCxn id="17" idx="1"/>
            <a:endCxn id="20" idx="2"/>
          </p:cNvCxnSpPr>
          <p:nvPr/>
        </p:nvCxnSpPr>
        <p:spPr>
          <a:xfrm flipH="1" flipV="1">
            <a:off x="4778047" y="2455480"/>
            <a:ext cx="1659875" cy="1266829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527097" y="1261680"/>
            <a:ext cx="2501900" cy="1193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Develop Changes</a:t>
            </a:r>
          </a:p>
        </p:txBody>
      </p:sp>
      <p:sp>
        <p:nvSpPr>
          <p:cNvPr id="22" name="Flowchart: Process 21"/>
          <p:cNvSpPr/>
          <p:nvPr/>
        </p:nvSpPr>
        <p:spPr>
          <a:xfrm>
            <a:off x="317548" y="1294939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Public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Repositories</a:t>
            </a:r>
          </a:p>
        </p:txBody>
      </p:sp>
      <p:cxnSp>
        <p:nvCxnSpPr>
          <p:cNvPr id="25" name="Straight Arrow Connector 24"/>
          <p:cNvCxnSpPr>
            <a:stCxn id="17" idx="1"/>
            <a:endCxn id="28" idx="3"/>
          </p:cNvCxnSpPr>
          <p:nvPr/>
        </p:nvCxnSpPr>
        <p:spPr>
          <a:xfrm flipH="1">
            <a:off x="5073136" y="3722309"/>
            <a:ext cx="1364786" cy="89088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Stored Data 27"/>
          <p:cNvSpPr/>
          <p:nvPr/>
        </p:nvSpPr>
        <p:spPr>
          <a:xfrm>
            <a:off x="3583460" y="4102443"/>
            <a:ext cx="1787611" cy="1021492"/>
          </a:xfrm>
          <a:prstGeom prst="flowChartOnlineStorag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Trusted Repository</a:t>
            </a:r>
          </a:p>
        </p:txBody>
      </p:sp>
      <p:cxnSp>
        <p:nvCxnSpPr>
          <p:cNvPr id="84" name="Straight Arrow Connector 83"/>
          <p:cNvCxnSpPr>
            <a:stCxn id="65" idx="2"/>
            <a:endCxn id="17" idx="3"/>
          </p:cNvCxnSpPr>
          <p:nvPr/>
        </p:nvCxnSpPr>
        <p:spPr>
          <a:xfrm flipH="1">
            <a:off x="8396783" y="2439562"/>
            <a:ext cx="2261940" cy="128274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9522027" y="5423170"/>
            <a:ext cx="2354094" cy="112840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Deployed Environments</a:t>
            </a:r>
          </a:p>
        </p:txBody>
      </p:sp>
    </p:spTree>
    <p:extLst>
      <p:ext uri="{BB962C8B-B14F-4D97-AF65-F5344CB8AC3E}">
        <p14:creationId xmlns:p14="http://schemas.microsoft.com/office/powerpoint/2010/main" val="123620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CI Automated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>
                <a:solidFill>
                  <a:schemeClr val="accent4"/>
                </a:solidFill>
              </a:rPr>
              <a:t>Initiated by Developer project, repository push</a:t>
            </a:r>
          </a:p>
          <a:p>
            <a:r>
              <a:rPr lang="en-US" sz="1700" dirty="0">
                <a:solidFill>
                  <a:schemeClr val="accent4"/>
                </a:solidFill>
              </a:rPr>
              <a:t>Automatically verified with existing “Coding &amp; Usage Policies”</a:t>
            </a:r>
          </a:p>
          <a:p>
            <a:r>
              <a:rPr lang="en-US" sz="1700" dirty="0">
                <a:solidFill>
                  <a:schemeClr val="accent4"/>
                </a:solidFill>
              </a:rPr>
              <a:t>Automatic Build</a:t>
            </a:r>
          </a:p>
          <a:p>
            <a:r>
              <a:rPr lang="en-US" sz="1700" dirty="0">
                <a:solidFill>
                  <a:schemeClr val="accent4"/>
                </a:solidFill>
              </a:rPr>
              <a:t>Automatic Testing</a:t>
            </a:r>
          </a:p>
          <a:p>
            <a:r>
              <a:rPr lang="en-US" sz="1700" dirty="0">
                <a:solidFill>
                  <a:schemeClr val="accent4"/>
                </a:solidFill>
              </a:rPr>
              <a:t>Build/Test reporting to developer</a:t>
            </a:r>
          </a:p>
          <a:p>
            <a:r>
              <a:rPr lang="en-US" sz="1700" dirty="0">
                <a:solidFill>
                  <a:schemeClr val="accent4"/>
                </a:solidFill>
              </a:rPr>
              <a:t>Successful build identified with </a:t>
            </a:r>
            <a:r>
              <a:rPr lang="en-US" sz="1800" b="1" dirty="0">
                <a:solidFill>
                  <a:schemeClr val="accent4"/>
                </a:solidFill>
                <a:hlinkClick r:id="rId2"/>
              </a:rPr>
              <a:t>semantic versioning</a:t>
            </a:r>
            <a:endParaRPr lang="en-US" sz="1800" b="1" dirty="0">
              <a:solidFill>
                <a:schemeClr val="accent4"/>
              </a:solidFill>
            </a:endParaRPr>
          </a:p>
          <a:p>
            <a:r>
              <a:rPr lang="en-US" sz="1700" dirty="0">
                <a:solidFill>
                  <a:schemeClr val="accent4"/>
                </a:solidFill>
              </a:rPr>
              <a:t>Successful build delivered to Trusted Repository</a:t>
            </a:r>
          </a:p>
          <a:p>
            <a:r>
              <a:rPr lang="en-US" sz="1700" dirty="0">
                <a:solidFill>
                  <a:srgbClr val="FF0000"/>
                </a:solidFill>
              </a:rPr>
              <a:t>NOTE:</a:t>
            </a:r>
            <a:r>
              <a:rPr lang="en-US" sz="1700" dirty="0">
                <a:solidFill>
                  <a:schemeClr val="accent4"/>
                </a:solidFill>
              </a:rPr>
              <a:t> </a:t>
            </a:r>
            <a:r>
              <a:rPr lang="en-US" sz="1700" i="1" dirty="0">
                <a:solidFill>
                  <a:schemeClr val="tx1"/>
                </a:solidFill>
              </a:rPr>
              <a:t>“Coding &amp; Usage Policies” verification reporting is run against all elements in Trusted Repository on a regular basis.</a:t>
            </a:r>
          </a:p>
          <a:p>
            <a:endParaRPr lang="en-US" sz="17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430781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5116</TotalTime>
  <Words>633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Corbel</vt:lpstr>
      <vt:lpstr>Feathered</vt:lpstr>
      <vt:lpstr>Modern Development Process (MDP)</vt:lpstr>
      <vt:lpstr>Context Diagram</vt:lpstr>
      <vt:lpstr>The Goals of This DevOps MDP</vt:lpstr>
      <vt:lpstr>DevOps Process</vt:lpstr>
      <vt:lpstr>DevOps Process</vt:lpstr>
      <vt:lpstr>DevOps Developer</vt:lpstr>
      <vt:lpstr>DevOps Developer</vt:lpstr>
      <vt:lpstr>DevOps CI Automated Process</vt:lpstr>
      <vt:lpstr>DevOps CI Automated Process</vt:lpstr>
      <vt:lpstr>DevOps CD Automated Process</vt:lpstr>
      <vt:lpstr>DevOps CD Automated Process</vt:lpstr>
    </vt:vector>
  </TitlesOfParts>
  <Company>Comcast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Development Process</dc:title>
  <dc:creator>Wallace, Andrew</dc:creator>
  <cp:lastModifiedBy>Andrew Wallace</cp:lastModifiedBy>
  <cp:revision>63</cp:revision>
  <cp:lastPrinted>2019-01-24T16:23:23Z</cp:lastPrinted>
  <dcterms:created xsi:type="dcterms:W3CDTF">2019-01-21T17:48:14Z</dcterms:created>
  <dcterms:modified xsi:type="dcterms:W3CDTF">2019-01-29T13:15:15Z</dcterms:modified>
</cp:coreProperties>
</file>