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5" r:id="rId1"/>
  </p:sldMasterIdLst>
  <p:notesMasterIdLst>
    <p:notesMasterId r:id="rId22"/>
  </p:notesMasterIdLst>
  <p:handoutMasterIdLst>
    <p:handoutMasterId r:id="rId23"/>
  </p:handoutMasterIdLst>
  <p:sldIdLst>
    <p:sldId id="333" r:id="rId2"/>
    <p:sldId id="342" r:id="rId3"/>
    <p:sldId id="327" r:id="rId4"/>
    <p:sldId id="359" r:id="rId5"/>
    <p:sldId id="362" r:id="rId6"/>
    <p:sldId id="366" r:id="rId7"/>
    <p:sldId id="361" r:id="rId8"/>
    <p:sldId id="363" r:id="rId9"/>
    <p:sldId id="351" r:id="rId10"/>
    <p:sldId id="356" r:id="rId11"/>
    <p:sldId id="370" r:id="rId12"/>
    <p:sldId id="365" r:id="rId13"/>
    <p:sldId id="353" r:id="rId14"/>
    <p:sldId id="367" r:id="rId15"/>
    <p:sldId id="371" r:id="rId16"/>
    <p:sldId id="368" r:id="rId17"/>
    <p:sldId id="372" r:id="rId18"/>
    <p:sldId id="369" r:id="rId19"/>
    <p:sldId id="373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– Delete" id="{4F648D0A-847A-448A-A1BF-3671C4A2BE6A}">
          <p14:sldIdLst/>
        </p14:section>
        <p14:section name="Presentation Layouts" id="{C73063FC-529F-4BAE-A106-4DD4E9F16092}">
          <p14:sldIdLst>
            <p14:sldId id="333"/>
            <p14:sldId id="342"/>
            <p14:sldId id="327"/>
            <p14:sldId id="359"/>
            <p14:sldId id="362"/>
            <p14:sldId id="366"/>
            <p14:sldId id="361"/>
            <p14:sldId id="363"/>
            <p14:sldId id="351"/>
            <p14:sldId id="356"/>
            <p14:sldId id="370"/>
            <p14:sldId id="365"/>
            <p14:sldId id="353"/>
            <p14:sldId id="367"/>
            <p14:sldId id="371"/>
            <p14:sldId id="368"/>
            <p14:sldId id="372"/>
            <p14:sldId id="369"/>
            <p14:sldId id="37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D35F"/>
    <a:srgbClr val="15D85E"/>
    <a:srgbClr val="02D35E"/>
    <a:srgbClr val="F2F2F2"/>
    <a:srgbClr val="00B2E2"/>
    <a:srgbClr val="80D8F0"/>
    <a:srgbClr val="0007B0"/>
    <a:srgbClr val="E35205"/>
    <a:srgbClr val="00C081"/>
    <a:srgbClr val="0D2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6479" autoAdjust="0"/>
  </p:normalViewPr>
  <p:slideViewPr>
    <p:cSldViewPr snapToGrid="0" showGuides="1">
      <p:cViewPr>
        <p:scale>
          <a:sx n="90" d="100"/>
          <a:sy n="90" d="100"/>
        </p:scale>
        <p:origin x="-446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3F1F-7F52-4E99-B661-01800197942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7A2B-E085-41D4-9D4A-A612F722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39EE6-6CB5-4158-8481-91E159A52F78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706D-B563-4C50-8A04-59F10C8D7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peaker N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35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227013" indent="-112713">
              <a:spcBef>
                <a:spcPts val="45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̶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5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8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2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Section Title Here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8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4 - B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5169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6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-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58" y="2016007"/>
            <a:ext cx="1969568" cy="11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0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Picture 147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8018" y="1080311"/>
            <a:ext cx="7404446" cy="1790700"/>
          </a:xfrm>
        </p:spPr>
        <p:txBody>
          <a:bodyPr anchor="b"/>
          <a:lstStyle>
            <a:lvl1pPr algn="l">
              <a:lnSpc>
                <a:spcPct val="10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(32pt)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17" y="2926839"/>
            <a:ext cx="7404447" cy="7903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Subhead or Second Line (16pt)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8017" y="4218741"/>
            <a:ext cx="3253927" cy="68187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 b="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953" b="0"/>
            </a:lvl2pPr>
            <a:lvl3pPr marL="0" indent="0">
              <a:spcBef>
                <a:spcPts val="0"/>
              </a:spcBef>
              <a:buNone/>
              <a:defRPr sz="953" b="0"/>
            </a:lvl3pPr>
            <a:lvl4pPr marL="0" indent="0">
              <a:spcBef>
                <a:spcPts val="0"/>
              </a:spcBef>
              <a:buNone/>
              <a:defRPr sz="953" b="0"/>
            </a:lvl4pPr>
            <a:lvl5pPr marL="0" indent="0">
              <a:spcBef>
                <a:spcPts val="0"/>
              </a:spcBef>
              <a:buNone/>
              <a:defRPr sz="953" b="0"/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Presenter Email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0" y="486205"/>
            <a:ext cx="877417" cy="5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1127342"/>
            <a:ext cx="7966144" cy="353753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4" y="937074"/>
            <a:ext cx="7966072" cy="441669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subhead text (15pt)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1480457"/>
            <a:ext cx="7966144" cy="3184414"/>
          </a:xfrm>
        </p:spPr>
        <p:txBody>
          <a:bodyPr/>
          <a:lstStyle>
            <a:lvl3pPr marL="228600" indent="-114300">
              <a:defRPr/>
            </a:lvl3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3" y="1123950"/>
            <a:ext cx="3896895" cy="35409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tabLst>
                <a:tab pos="685800" algn="l"/>
              </a:tabLst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43431" y="1124673"/>
            <a:ext cx="3900533" cy="35409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3" y="1381540"/>
            <a:ext cx="3896895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tabLst>
                <a:tab pos="685800" algn="l"/>
              </a:tabLst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4" y="990446"/>
            <a:ext cx="3896859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1 Subhead (15pt)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43431" y="1382263"/>
            <a:ext cx="3900533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43500" y="990446"/>
            <a:ext cx="3900533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 Subhead (15pt)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5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114300" indent="-114300">
              <a:buFont typeface="Arial" panose="020B0604020202020204" pitchFamily="34" charset="0"/>
              <a:buChar char="•"/>
              <a:defRPr sz="1100" b="0"/>
            </a:lvl2pPr>
            <a:lvl3pPr marL="228600" indent="-114300">
              <a:buFont typeface="Arial" panose="020B0604020202020204" pitchFamily="34" charset="0"/>
              <a:buChar char="-"/>
              <a:defRPr sz="900"/>
            </a:lvl3pPr>
            <a:lvl4pPr marL="342900" indent="-114300">
              <a:buFont typeface="Arial" panose="020B0604020202020204" pitchFamily="34" charset="0"/>
              <a:buChar char="•"/>
              <a:defRPr sz="750"/>
            </a:lvl4pPr>
            <a:lvl5pPr marL="457200" indent="-114300">
              <a:buFont typeface="Arial" panose="020B0604020202020204" pitchFamily="34" charset="0"/>
              <a:buChar char="•"/>
              <a:defRPr sz="750"/>
            </a:lvl5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5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1 Sub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7627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5750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dirty="0" smtClean="0"/>
              <a:t>First level bullet</a:t>
            </a:r>
          </a:p>
          <a:p>
            <a:pPr marL="114300" lvl="1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28600" lvl="2" indent="-11430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2900" lvl="3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77627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 Sub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0470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5750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dirty="0" smtClean="0"/>
              <a:t>First level bullet</a:t>
            </a:r>
          </a:p>
          <a:p>
            <a:pPr marL="114300" lvl="1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28600" lvl="2" indent="-11430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2900" lvl="3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80539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Column 3 Sub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986971"/>
            <a:ext cx="1920240" cy="36778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15888" indent="-115888">
              <a:buFont typeface="Arial" panose="020B0604020202020204" pitchFamily="34" charset="0"/>
              <a:buChar char="•"/>
              <a:defRPr sz="1050" b="0"/>
            </a:lvl2pPr>
            <a:lvl3pPr marL="231775" indent="-115888">
              <a:buFont typeface="Arial" panose="020B0604020202020204" pitchFamily="34" charset="0"/>
              <a:buChar char="-"/>
              <a:defRPr sz="900"/>
            </a:lvl3pPr>
            <a:lvl4pPr marL="341313" indent="-115888">
              <a:buFont typeface="Arial" panose="020B0604020202020204" pitchFamily="34" charset="0"/>
              <a:buChar char="•"/>
              <a:defRPr sz="750"/>
            </a:lvl4pPr>
            <a:lvl5pPr marL="457200" indent="-115888">
              <a:buFont typeface="Arial" panose="020B0604020202020204" pitchFamily="34" charset="0"/>
              <a:buChar char="•"/>
              <a:defRPr sz="750"/>
            </a:lvl5pPr>
          </a:lstStyle>
          <a:p>
            <a:pPr lvl="0"/>
            <a:r>
              <a:rPr lang="en-US" dirty="0" smtClean="0"/>
              <a:t>Column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889945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05246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3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920548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4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645" y="342900"/>
            <a:ext cx="7966145" cy="5857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add title (28pt)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644" y="1123950"/>
            <a:ext cx="7966144" cy="354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4644" y="4767264"/>
            <a:ext cx="18114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239"/>
          <a:stretch/>
        </p:blipFill>
        <p:spPr>
          <a:xfrm>
            <a:off x="0" y="0"/>
            <a:ext cx="414338" cy="5143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B1AC83B0-B844-44F1-B4BE-92A8C14C00CC}" type="slidenum">
              <a:rPr lang="en-US" sz="680" smtClean="0"/>
              <a:pPr/>
              <a:t>‹#›</a:t>
            </a:fld>
            <a:endParaRPr lang="en-US" sz="680" dirty="0"/>
          </a:p>
        </p:txBody>
      </p:sp>
    </p:spTree>
    <p:extLst>
      <p:ext uri="{BB962C8B-B14F-4D97-AF65-F5344CB8AC3E}">
        <p14:creationId xmlns:p14="http://schemas.microsoft.com/office/powerpoint/2010/main" val="36820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7" r:id="rId2"/>
    <p:sldLayoutId id="2147483777" r:id="rId3"/>
    <p:sldLayoutId id="2147483782" r:id="rId4"/>
    <p:sldLayoutId id="2147483826" r:id="rId5"/>
    <p:sldLayoutId id="2147483779" r:id="rId6"/>
    <p:sldLayoutId id="2147483780" r:id="rId7"/>
    <p:sldLayoutId id="2147483781" r:id="rId8"/>
    <p:sldLayoutId id="2147483784" r:id="rId9"/>
    <p:sldLayoutId id="2147483825" r:id="rId10"/>
    <p:sldLayoutId id="2147483776" r:id="rId11"/>
    <p:sldLayoutId id="2147483823" r:id="rId12"/>
    <p:sldLayoutId id="2147483802" r:id="rId13"/>
    <p:sldLayoutId id="2147483805" r:id="rId14"/>
    <p:sldLayoutId id="2147483799" r:id="rId15"/>
    <p:sldLayoutId id="214748382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latinLnBrk="0" hangingPunct="1">
        <a:lnSpc>
          <a:spcPts val="252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43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114300" algn="l" defTabSz="516731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-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572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44" userDrawn="1">
          <p15:clr>
            <a:srgbClr val="F26B43"/>
          </p15:clr>
        </p15:guide>
        <p15:guide id="2" pos="199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pos="549" userDrawn="1">
          <p15:clr>
            <a:srgbClr val="F26B43"/>
          </p15:clr>
        </p15:guide>
        <p15:guide id="5" pos="5211" userDrawn="1">
          <p15:clr>
            <a:srgbClr val="F26B43"/>
          </p15:clr>
        </p15:guide>
        <p15:guide id="6" orient="horz" pos="585" userDrawn="1">
          <p15:clr>
            <a:srgbClr val="F26B43"/>
          </p15:clr>
        </p15:guide>
        <p15:guide id="7" orient="horz" pos="2940" userDrawn="1">
          <p15:clr>
            <a:srgbClr val="F26B43"/>
          </p15:clr>
        </p15:guide>
        <p15:guide id="8" orient="horz" pos="215" userDrawn="1">
          <p15:clr>
            <a:srgbClr val="F26B43"/>
          </p15:clr>
        </p15:guide>
        <p15:guide id="9" orient="horz" pos="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Virtualized Security Service Chains in OpenStack Layer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  <a:p>
            <a:r>
              <a:rPr lang="en-US" dirty="0"/>
              <a:t>SUSECON 2017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8017" y="4218741"/>
            <a:ext cx="7061829" cy="681871"/>
          </a:xfrm>
        </p:spPr>
        <p:txBody>
          <a:bodyPr/>
          <a:lstStyle/>
          <a:p>
            <a:r>
              <a:rPr lang="en-US" dirty="0"/>
              <a:t>John P Studarus</a:t>
            </a:r>
            <a:br>
              <a:rPr lang="en-US" dirty="0"/>
            </a:br>
            <a:r>
              <a:rPr lang="en-US" dirty="0"/>
              <a:t>Cyber Security &amp; Cloud Consultant, JHL Consulting @</a:t>
            </a:r>
            <a:r>
              <a:rPr lang="en-US" dirty="0" err="1"/>
              <a:t>John_Studarus</a:t>
            </a:r>
            <a:r>
              <a:rPr lang="en-US" dirty="0"/>
              <a:t> </a:t>
            </a:r>
            <a:r>
              <a:rPr lang="en-US" dirty="0" smtClean="0"/>
              <a:t>John@JHLConsulting.com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OpenStack </a:t>
            </a:r>
            <a:r>
              <a:rPr lang="en-US" dirty="0"/>
              <a:t>San Diego @</a:t>
            </a:r>
            <a:r>
              <a:rPr lang="en-US" dirty="0" err="1"/>
              <a:t>OpenStackSD</a:t>
            </a:r>
            <a:r>
              <a:rPr lang="en-US" dirty="0"/>
              <a:t> </a:t>
            </a:r>
            <a:r>
              <a:rPr lang="en-US" dirty="0" smtClean="0"/>
              <a:t>John@OpenStackSanDiego.org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Workloads and Networks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Layer 3 View of Virtualized Security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14134" y="1857224"/>
            <a:ext cx="2685780" cy="3070376"/>
          </a:xfrm>
        </p:spPr>
        <p:txBody>
          <a:bodyPr/>
          <a:lstStyle/>
          <a:p>
            <a:r>
              <a:rPr lang="en-US" sz="1400" dirty="0"/>
              <a:t>Mgmt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SSH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Access to Services</a:t>
            </a:r>
            <a:endParaRPr lang="en-US" sz="1400" dirty="0"/>
          </a:p>
          <a:p>
            <a:r>
              <a:rPr lang="en-US" sz="1400" dirty="0"/>
              <a:t>Service </a:t>
            </a:r>
            <a:r>
              <a:rPr lang="en-US" sz="1400" dirty="0" smtClean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Ports</a:t>
            </a:r>
            <a:endParaRPr lang="en-US" sz="1400" dirty="0"/>
          </a:p>
          <a:p>
            <a:r>
              <a:rPr lang="en-US" sz="1400" dirty="0" smtClean="0"/>
              <a:t>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Production Traffic</a:t>
            </a:r>
            <a:endParaRPr lang="en-US" sz="1400" dirty="0"/>
          </a:p>
          <a:p>
            <a:r>
              <a:rPr lang="en-US" sz="1400" dirty="0" err="1"/>
              <a:t>NetMon</a:t>
            </a:r>
            <a:r>
              <a:rPr lang="en-US" sz="1400" dirty="0"/>
              <a:t>-{1,2</a:t>
            </a:r>
            <a:r>
              <a:rPr lang="en-US" sz="1400" dirty="0" smtClean="0"/>
              <a:t>}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Virtualized Sec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215" t="29159" r="23541" b="6052"/>
          <a:stretch/>
        </p:blipFill>
        <p:spPr>
          <a:xfrm>
            <a:off x="5181841" y="1297044"/>
            <a:ext cx="3651336" cy="2805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198" t="18896" r="56645" b="5140"/>
          <a:stretch/>
        </p:blipFill>
        <p:spPr>
          <a:xfrm>
            <a:off x="528546" y="1297044"/>
            <a:ext cx="2453718" cy="35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Resources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Access to preconfigured OpenStack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5454189" cy="1139976"/>
          </a:xfrm>
        </p:spPr>
        <p:txBody>
          <a:bodyPr/>
          <a:lstStyle/>
          <a:p>
            <a:r>
              <a:rPr lang="en-US" dirty="0" smtClean="0"/>
              <a:t>OpenStack Cloud</a:t>
            </a:r>
          </a:p>
          <a:p>
            <a:pPr marL="285750" lvl="1" indent="-171450"/>
            <a:r>
              <a:rPr lang="en-US" dirty="0" err="1" smtClean="0"/>
              <a:t>Ocata</a:t>
            </a:r>
            <a:r>
              <a:rPr lang="en-US" dirty="0" smtClean="0"/>
              <a:t> powered OpenStack cloud</a:t>
            </a:r>
          </a:p>
          <a:p>
            <a:pPr marL="285750" lvl="1" indent="-171450"/>
            <a:r>
              <a:rPr lang="en-US" dirty="0" smtClean="0"/>
              <a:t>network-</a:t>
            </a:r>
            <a:r>
              <a:rPr lang="en-US" dirty="0" err="1" smtClean="0"/>
              <a:t>sfc</a:t>
            </a:r>
            <a:r>
              <a:rPr lang="en-US" dirty="0" smtClean="0"/>
              <a:t> plugin and CLI enabled</a:t>
            </a:r>
          </a:p>
          <a:p>
            <a:pPr marL="285750" lvl="1" indent="-171450"/>
            <a:r>
              <a:rPr lang="en-US" dirty="0" smtClean="0"/>
              <a:t>Horizon GUI and OpenStack CLI enabled</a:t>
            </a:r>
          </a:p>
          <a:p>
            <a:pPr marL="171450" indent="-171450"/>
            <a:r>
              <a:rPr lang="en-US" dirty="0" smtClean="0"/>
              <a:t>Virtualized Security Functions – </a:t>
            </a:r>
            <a:r>
              <a:rPr lang="en-US" dirty="0" err="1" smtClean="0"/>
              <a:t>NetMon</a:t>
            </a:r>
            <a:endParaRPr lang="en-US" dirty="0"/>
          </a:p>
          <a:p>
            <a:pPr marL="285750" lvl="1" indent="-171450"/>
            <a:r>
              <a:rPr lang="en-US" dirty="0" err="1" smtClean="0"/>
              <a:t>Tcpdump</a:t>
            </a:r>
            <a:r>
              <a:rPr lang="en-US" dirty="0" smtClean="0"/>
              <a:t>, Snort, and WAF functions available</a:t>
            </a:r>
          </a:p>
          <a:p>
            <a:pPr marL="171450" indent="-171450"/>
            <a:r>
              <a:rPr lang="en-US" dirty="0" smtClean="0"/>
              <a:t>Defined Networks</a:t>
            </a:r>
          </a:p>
          <a:p>
            <a:pPr marL="285750" lvl="1" indent="-171450"/>
            <a:r>
              <a:rPr lang="en-US" dirty="0" smtClean="0"/>
              <a:t>Mgmt, Service, and Internal virtual networks pre-configured</a:t>
            </a:r>
          </a:p>
          <a:p>
            <a:pPr marL="285750" lvl="1" indent="-171450"/>
            <a:r>
              <a:rPr lang="en-US" dirty="0" smtClean="0"/>
              <a:t>External networking enabled with public 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Access &amp; Instructions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Please see handout with your specific lab details (IP, password,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5454189" cy="113997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 GUI: http:&lt;YOUR_LAB_IP&gt;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 GUI ID: admin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Password: assigned on handout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IP: &lt;YOUR_LAB_IP&gt;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ID: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Password: assigned on handout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Lab – Using Network-SFC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One – Single Security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Deploy Basic Service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basic service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Mgmt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Service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</a:t>
            </a:r>
            <a:r>
              <a:rPr lang="en-US" sz="1400" dirty="0" smtClean="0"/>
              <a:t>machine</a:t>
            </a:r>
          </a:p>
          <a:p>
            <a:r>
              <a:rPr lang="en-US" sz="1400" dirty="0"/>
              <a:t>https://github.com/OpenStackSanDiego/SecurityServiceChains/blob/master/Lab1.md</a:t>
            </a:r>
            <a:endParaRPr lang="en-US" sz="1400" dirty="0" smtClean="0"/>
          </a:p>
          <a:p>
            <a:pPr marL="400050" lvl="1" indent="-285750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668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One Layouts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8502" y="2501096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6555" y="293612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42053" y="2503128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3370106" y="293815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29" idx="3"/>
          </p:cNvCxnSpPr>
          <p:nvPr/>
        </p:nvCxnSpPr>
        <p:spPr>
          <a:xfrm>
            <a:off x="1698719" y="2716205"/>
            <a:ext cx="707913" cy="2052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50" idx="3"/>
          </p:cNvCxnSpPr>
          <p:nvPr/>
        </p:nvCxnSpPr>
        <p:spPr>
          <a:xfrm flipV="1">
            <a:off x="2836034" y="2718237"/>
            <a:ext cx="706019" cy="2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NetMon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045301" y="2496824"/>
            <a:ext cx="430678" cy="430678"/>
            <a:chOff x="2179876" y="2793761"/>
            <a:chExt cx="430678" cy="430678"/>
          </a:xfrm>
        </p:grpSpPr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3" name="Freeform 82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83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84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85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86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873354" y="2931850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830075" y="1593801"/>
            <a:ext cx="429725" cy="429725"/>
            <a:chOff x="3919078" y="2777158"/>
            <a:chExt cx="429725" cy="429725"/>
          </a:xfrm>
        </p:grpSpPr>
        <p:sp>
          <p:nvSpPr>
            <p:cNvPr id="9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9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7467527" y="2004501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Service L3 Network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4040" y="4167989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Management L3 Network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1" idx="3"/>
            <a:endCxn id="99" idx="3"/>
          </p:cNvCxnSpPr>
          <p:nvPr/>
        </p:nvCxnSpPr>
        <p:spPr>
          <a:xfrm flipH="1">
            <a:off x="7787413" y="2711933"/>
            <a:ext cx="257888" cy="125049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4" idx="3"/>
            <a:endCxn id="74" idx="4"/>
          </p:cNvCxnSpPr>
          <p:nvPr/>
        </p:nvCxnSpPr>
        <p:spPr>
          <a:xfrm flipH="1">
            <a:off x="6953096" y="1808244"/>
            <a:ext cx="876979" cy="6892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Layer 2 Service Chain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2281" y="22193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37580" y="2215466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70550" y="1828116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3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Two – Chained Security Functions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Expand to include additional virtual security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and block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service chain with two functions (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and snort)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one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instance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second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instance with snort to block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Mgmt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Service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</a:t>
            </a:r>
            <a:r>
              <a:rPr lang="en-US" sz="1400" dirty="0" smtClean="0"/>
              <a:t>machine</a:t>
            </a:r>
          </a:p>
          <a:p>
            <a:r>
              <a:rPr lang="en-US" sz="1400" dirty="0"/>
              <a:t>https://github.com/OpenStackSanDiego/SecurityServiceChains/blob/master/Lab2.md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707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Two Layouts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8502" y="2501096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6555" y="293612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04259" y="2494753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4032312" y="292977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29" idx="3"/>
          </p:cNvCxnSpPr>
          <p:nvPr/>
        </p:nvCxnSpPr>
        <p:spPr>
          <a:xfrm>
            <a:off x="1698719" y="2716205"/>
            <a:ext cx="707913" cy="2052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91" idx="3"/>
          </p:cNvCxnSpPr>
          <p:nvPr/>
        </p:nvCxnSpPr>
        <p:spPr>
          <a:xfrm flipV="1">
            <a:off x="2836034" y="2716469"/>
            <a:ext cx="393122" cy="178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357508" y="2541203"/>
            <a:ext cx="430678" cy="430678"/>
            <a:chOff x="2179876" y="2793761"/>
            <a:chExt cx="430678" cy="430678"/>
          </a:xfrm>
        </p:grpSpPr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3" name="Freeform 82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83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84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85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86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8185561" y="297622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098908" y="1602418"/>
            <a:ext cx="429725" cy="429725"/>
            <a:chOff x="3919078" y="2777158"/>
            <a:chExt cx="429725" cy="429725"/>
          </a:xfrm>
        </p:grpSpPr>
        <p:sp>
          <p:nvSpPr>
            <p:cNvPr id="9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9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7736360" y="2013118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Service L3 Network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4040" y="4167989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Management L3 Network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1" idx="3"/>
            <a:endCxn id="99" idx="0"/>
          </p:cNvCxnSpPr>
          <p:nvPr/>
        </p:nvCxnSpPr>
        <p:spPr>
          <a:xfrm flipH="1">
            <a:off x="8216718" y="2756312"/>
            <a:ext cx="140790" cy="1206117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4" idx="3"/>
            <a:endCxn id="74" idx="4"/>
          </p:cNvCxnSpPr>
          <p:nvPr/>
        </p:nvCxnSpPr>
        <p:spPr>
          <a:xfrm flipH="1">
            <a:off x="6953096" y="1816861"/>
            <a:ext cx="1145812" cy="680601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Layer 2 Network Layout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46472" y="225072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83046" y="314291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egress-1, ingress-2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93391" y="1402056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</a:t>
            </a:r>
            <a:r>
              <a:rPr lang="en-US" sz="1000" dirty="0" smtClean="0">
                <a:solidFill>
                  <a:schemeClr val="tx2"/>
                </a:solidFill>
              </a:rPr>
              <a:t>, ingress-2, egress-2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29156" y="2501768"/>
            <a:ext cx="429822" cy="429822"/>
            <a:chOff x="6524723" y="2731054"/>
            <a:chExt cx="429822" cy="429822"/>
          </a:xfrm>
        </p:grpSpPr>
        <p:sp>
          <p:nvSpPr>
            <p:cNvPr id="91" name="Freeform 90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05" name="Freeform 104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106349" y="292973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82336" y="223834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12" name="Straight Arrow Connector 111"/>
          <p:cNvCxnSpPr>
            <a:stCxn id="91" idx="0"/>
            <a:endCxn id="50" idx="3"/>
          </p:cNvCxnSpPr>
          <p:nvPr/>
        </p:nvCxnSpPr>
        <p:spPr>
          <a:xfrm flipV="1">
            <a:off x="3658558" y="2709862"/>
            <a:ext cx="545701" cy="6607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34099" y="2509128"/>
            <a:ext cx="429822" cy="429822"/>
            <a:chOff x="6524723" y="2731054"/>
            <a:chExt cx="429822" cy="429822"/>
          </a:xfrm>
        </p:grpSpPr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7" name="Freeform 116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411292" y="293709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20" name="Straight Connector 119"/>
          <p:cNvCxnSpPr>
            <a:stCxn id="114" idx="0"/>
            <a:endCxn id="99" idx="0"/>
          </p:cNvCxnSpPr>
          <p:nvPr/>
        </p:nvCxnSpPr>
        <p:spPr>
          <a:xfrm>
            <a:off x="7963501" y="2723829"/>
            <a:ext cx="253217" cy="1238600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4" idx="3"/>
            <a:endCxn id="114" idx="3"/>
          </p:cNvCxnSpPr>
          <p:nvPr/>
        </p:nvCxnSpPr>
        <p:spPr>
          <a:xfrm flipH="1">
            <a:off x="7534099" y="1816861"/>
            <a:ext cx="564809" cy="90696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Three – </a:t>
            </a:r>
            <a:r>
              <a:rPr lang="en-US" dirty="0"/>
              <a:t>Malicious </a:t>
            </a:r>
            <a:r>
              <a:rPr lang="en-US" dirty="0" smtClean="0"/>
              <a:t>Detection </a:t>
            </a:r>
            <a:r>
              <a:rPr lang="en-US" dirty="0"/>
              <a:t>and Blocking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Monitor and block malicious traffic from black boxes on the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service chain to monitoring </a:t>
            </a:r>
            <a:r>
              <a:rPr lang="en-US" sz="1400" dirty="0" smtClean="0"/>
              <a:t>traffic from black box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Deployt</a:t>
            </a:r>
            <a:r>
              <a:rPr lang="en-US" sz="1400" dirty="0" smtClean="0"/>
              <a:t> service chain to block malicious traffic from black boxes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Utilize the available </a:t>
            </a:r>
            <a:endParaRPr lang="en-US" sz="1400" dirty="0" smtClean="0"/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Mgmt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Service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</a:t>
            </a:r>
            <a:r>
              <a:rPr lang="en-US" sz="1400" dirty="0" smtClean="0"/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IoT</a:t>
            </a:r>
            <a:r>
              <a:rPr lang="en-US" sz="1400" dirty="0" smtClean="0"/>
              <a:t>-malicious” virtual machine</a:t>
            </a:r>
            <a:endParaRPr lang="en-US" sz="1400" dirty="0" smtClean="0"/>
          </a:p>
          <a:p>
            <a:r>
              <a:rPr lang="en-US" sz="1400" dirty="0"/>
              <a:t>https://github.com/OpenStackSanDiego/SecurityServiceChains/blob/master/Lab3.md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472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Three Layouts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889" y="294974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Management Gateway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04259" y="2494753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4032312" y="292977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123" idx="0"/>
            <a:endCxn id="29" idx="3"/>
          </p:cNvCxnSpPr>
          <p:nvPr/>
        </p:nvCxnSpPr>
        <p:spPr>
          <a:xfrm flipV="1">
            <a:off x="1691224" y="2718257"/>
            <a:ext cx="715408" cy="531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91" idx="3"/>
          </p:cNvCxnSpPr>
          <p:nvPr/>
        </p:nvCxnSpPr>
        <p:spPr>
          <a:xfrm flipV="1">
            <a:off x="2836034" y="2716469"/>
            <a:ext cx="393122" cy="178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Malicious </a:t>
            </a:r>
            <a:r>
              <a:rPr lang="en-US" sz="1000" dirty="0" err="1" smtClean="0">
                <a:solidFill>
                  <a:schemeClr val="tx2"/>
                </a:solidFill>
              </a:rPr>
              <a:t>IoT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098908" y="1602418"/>
            <a:ext cx="429725" cy="429725"/>
            <a:chOff x="3919078" y="2777158"/>
            <a:chExt cx="429725" cy="429725"/>
          </a:xfrm>
        </p:grpSpPr>
        <p:sp>
          <p:nvSpPr>
            <p:cNvPr id="9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9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7736360" y="2013118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Service L3 Network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4040" y="4167989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Management L3 Network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4" idx="3"/>
            <a:endCxn id="74" idx="4"/>
          </p:cNvCxnSpPr>
          <p:nvPr/>
        </p:nvCxnSpPr>
        <p:spPr>
          <a:xfrm flipH="1">
            <a:off x="6953096" y="1816861"/>
            <a:ext cx="1145812" cy="680601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Layer 2 Network Layout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46472" y="225072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83046" y="314291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egress-1, ingress-2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93391" y="1402056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</a:t>
            </a:r>
            <a:r>
              <a:rPr lang="en-US" sz="1000" dirty="0" smtClean="0">
                <a:solidFill>
                  <a:schemeClr val="tx2"/>
                </a:solidFill>
              </a:rPr>
              <a:t>, ingress-2, egress-2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29156" y="2501768"/>
            <a:ext cx="429822" cy="429822"/>
            <a:chOff x="6524723" y="2731054"/>
            <a:chExt cx="429822" cy="429822"/>
          </a:xfrm>
        </p:grpSpPr>
        <p:sp>
          <p:nvSpPr>
            <p:cNvPr id="91" name="Freeform 90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05" name="Freeform 104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106349" y="292973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82336" y="223834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12" name="Straight Arrow Connector 111"/>
          <p:cNvCxnSpPr>
            <a:stCxn id="91" idx="0"/>
            <a:endCxn id="50" idx="3"/>
          </p:cNvCxnSpPr>
          <p:nvPr/>
        </p:nvCxnSpPr>
        <p:spPr>
          <a:xfrm flipV="1">
            <a:off x="3658558" y="2709862"/>
            <a:ext cx="545701" cy="6607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34099" y="2509128"/>
            <a:ext cx="429822" cy="429822"/>
            <a:chOff x="6524723" y="2731054"/>
            <a:chExt cx="429822" cy="429822"/>
          </a:xfrm>
        </p:grpSpPr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7" name="Freeform 116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411292" y="293709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120" name="Straight Connector 119"/>
          <p:cNvCxnSpPr>
            <a:stCxn id="114" idx="0"/>
            <a:endCxn id="99" idx="0"/>
          </p:cNvCxnSpPr>
          <p:nvPr/>
        </p:nvCxnSpPr>
        <p:spPr>
          <a:xfrm>
            <a:off x="7963501" y="2723829"/>
            <a:ext cx="253217" cy="1238600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4" idx="3"/>
            <a:endCxn id="114" idx="3"/>
          </p:cNvCxnSpPr>
          <p:nvPr/>
        </p:nvCxnSpPr>
        <p:spPr>
          <a:xfrm flipH="1">
            <a:off x="7534099" y="1816861"/>
            <a:ext cx="564809" cy="90696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261919" y="2509128"/>
            <a:ext cx="429725" cy="429725"/>
            <a:chOff x="3919078" y="2777158"/>
            <a:chExt cx="429725" cy="429725"/>
          </a:xfrm>
        </p:grpSpPr>
        <p:sp>
          <p:nvSpPr>
            <p:cNvPr id="123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27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2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Cloud Security so Difficult?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Security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Chaining &amp; Security Function Overview</a:t>
            </a:r>
            <a:endParaRPr lang="en-US" dirty="0"/>
          </a:p>
          <a:p>
            <a:r>
              <a:rPr lang="en-US" dirty="0" smtClean="0"/>
              <a:t>Lab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OpenStack Cloud Setup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Virtualized Security Functions</a:t>
            </a:r>
          </a:p>
          <a:p>
            <a:r>
              <a:rPr lang="en-US" dirty="0" smtClean="0"/>
              <a:t>Using the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up Service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Configuring Virtualized Security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Cloud Security so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Virtualized Workloads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Workloads start/stop randomly</a:t>
            </a:r>
          </a:p>
          <a:p>
            <a:r>
              <a:rPr lang="en-US" b="0" dirty="0" smtClean="0"/>
              <a:t>VM lifetimes are short</a:t>
            </a:r>
          </a:p>
          <a:p>
            <a:r>
              <a:rPr lang="en-US" b="0" dirty="0" smtClean="0"/>
              <a:t>Contain lifetimes are shorter!</a:t>
            </a:r>
          </a:p>
          <a:p>
            <a:r>
              <a:rPr lang="en-US" b="0" dirty="0" smtClean="0"/>
              <a:t>Too fast for manual security</a:t>
            </a:r>
          </a:p>
          <a:p>
            <a:endParaRPr lang="en-US" b="0" dirty="0"/>
          </a:p>
          <a:p>
            <a:r>
              <a:rPr lang="en-US" b="0" u="sng" dirty="0" smtClean="0"/>
              <a:t>Solution</a:t>
            </a:r>
          </a:p>
          <a:p>
            <a:r>
              <a:rPr lang="en-US" b="0" dirty="0" smtClean="0"/>
              <a:t>Dynamically deploy security</a:t>
            </a:r>
          </a:p>
          <a:p>
            <a:r>
              <a:rPr lang="en-US" b="0" dirty="0" smtClean="0"/>
              <a:t>Spin up/down with workloads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Lifetimes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0" dirty="0" smtClean="0"/>
              <a:t>Workloads have differing </a:t>
            </a:r>
            <a:r>
              <a:rPr lang="en-US" b="0" dirty="0" err="1" smtClean="0"/>
              <a:t>configs</a:t>
            </a:r>
            <a:endParaRPr lang="en-US" b="0" dirty="0" smtClean="0"/>
          </a:p>
          <a:p>
            <a:r>
              <a:rPr lang="en-US" b="0" dirty="0" smtClean="0"/>
              <a:t>Layer 3 networking complexity</a:t>
            </a:r>
          </a:p>
          <a:p>
            <a:r>
              <a:rPr lang="en-US" b="0" dirty="0" smtClean="0"/>
              <a:t>Traditionally ‘bolt-on” outside cloud</a:t>
            </a:r>
          </a:p>
          <a:p>
            <a:endParaRPr lang="en-US" b="0" dirty="0"/>
          </a:p>
          <a:p>
            <a:endParaRPr lang="en-US" b="0" u="sng" dirty="0" smtClean="0"/>
          </a:p>
          <a:p>
            <a:r>
              <a:rPr lang="en-US" b="0" u="sng" dirty="0" smtClean="0"/>
              <a:t>Solution</a:t>
            </a:r>
          </a:p>
          <a:p>
            <a:r>
              <a:rPr lang="en-US" b="0" dirty="0" smtClean="0"/>
              <a:t>Deploy at Layer 2</a:t>
            </a:r>
          </a:p>
          <a:p>
            <a:r>
              <a:rPr lang="en-US" b="0" dirty="0" smtClean="0"/>
              <a:t>Service Chain</a:t>
            </a:r>
          </a:p>
          <a:p>
            <a:r>
              <a:rPr lang="en-US" b="0" dirty="0" smtClean="0"/>
              <a:t>Utilize pre-built security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Configuration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Chaining?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52500" y="2370667"/>
            <a:ext cx="3819038" cy="2560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4974167" y="2370667"/>
            <a:ext cx="3869797" cy="2561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Visualization</a:t>
            </a:r>
          </a:p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74718" y="1538626"/>
            <a:ext cx="7966072" cy="441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02D35F"/>
                </a:solidFill>
              </a:rPr>
              <a:t>Replacing a physical server/appliance that provided network services with a virtual machine/container or within the cloud management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 Service Chain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Multiple redundant virtual services in a load balanced service chain</a:t>
            </a:r>
            <a:endParaRPr lang="en-US" dirty="0"/>
          </a:p>
        </p:txBody>
      </p:sp>
      <p:pic>
        <p:nvPicPr>
          <p:cNvPr id="5" name="Picture 2" descr="Series-Parallel Service Ch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481138"/>
            <a:ext cx="6877291" cy="36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versus Layer 3 Service Chaining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74643" y="2218267"/>
            <a:ext cx="3896895" cy="2446604"/>
          </a:xfrm>
        </p:spPr>
        <p:txBody>
          <a:bodyPr/>
          <a:lstStyle/>
          <a:p>
            <a:r>
              <a:rPr lang="en-US" b="0" dirty="0"/>
              <a:t>Virtual port assignments</a:t>
            </a:r>
          </a:p>
          <a:p>
            <a:r>
              <a:rPr lang="en-US" b="0" dirty="0"/>
              <a:t>Lower latency</a:t>
            </a:r>
          </a:p>
          <a:p>
            <a:r>
              <a:rPr lang="en-US" b="0" dirty="0"/>
              <a:t>Can filter by IP &amp; TCP/UDP port</a:t>
            </a:r>
          </a:p>
          <a:p>
            <a:r>
              <a:rPr lang="en-US" b="0" dirty="0"/>
              <a:t>Requires SDN support</a:t>
            </a:r>
          </a:p>
          <a:p>
            <a:r>
              <a:rPr lang="en-US" b="0" dirty="0"/>
              <a:t>Invisible to layer 3</a:t>
            </a:r>
          </a:p>
          <a:p>
            <a:r>
              <a:rPr lang="en-US" b="0" dirty="0"/>
              <a:t>Transparent to O.S./Applications</a:t>
            </a:r>
          </a:p>
          <a:p>
            <a:r>
              <a:rPr lang="en-US" b="0" dirty="0"/>
              <a:t>Swap w/o changes to workloads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74643" y="1889654"/>
            <a:ext cx="3896859" cy="328613"/>
          </a:xfrm>
        </p:spPr>
        <p:txBody>
          <a:bodyPr/>
          <a:lstStyle/>
          <a:p>
            <a:r>
              <a:rPr lang="en-US" dirty="0" smtClean="0"/>
              <a:t>Layer 2 (Datalink)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4943431" y="2218267"/>
            <a:ext cx="3900533" cy="2447327"/>
          </a:xfrm>
        </p:spPr>
        <p:txBody>
          <a:bodyPr/>
          <a:lstStyle/>
          <a:p>
            <a:r>
              <a:rPr lang="en-US" b="0" dirty="0"/>
              <a:t>IP address assignments</a:t>
            </a:r>
          </a:p>
          <a:p>
            <a:r>
              <a:rPr lang="en-US" b="0" dirty="0"/>
              <a:t>Additional network overhead</a:t>
            </a:r>
          </a:p>
          <a:p>
            <a:r>
              <a:rPr lang="en-US" b="0" dirty="0"/>
              <a:t>No layer 2 filtering</a:t>
            </a:r>
          </a:p>
          <a:p>
            <a:r>
              <a:rPr lang="en-US" b="0" dirty="0"/>
              <a:t>No special SDN support required</a:t>
            </a:r>
          </a:p>
          <a:p>
            <a:r>
              <a:rPr lang="en-US" b="0" dirty="0"/>
              <a:t>Visible to layer 3 probes</a:t>
            </a:r>
          </a:p>
          <a:p>
            <a:r>
              <a:rPr lang="en-US" b="0" dirty="0"/>
              <a:t>Invisible to O.S./Applications</a:t>
            </a:r>
          </a:p>
          <a:p>
            <a:r>
              <a:rPr lang="en-US" b="0" dirty="0"/>
              <a:t>Changes required workload </a:t>
            </a:r>
            <a:r>
              <a:rPr lang="en-US" b="0" dirty="0" err="1"/>
              <a:t>reconfig</a:t>
            </a:r>
            <a:endParaRPr lang="en-US" b="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943431" y="1799013"/>
            <a:ext cx="3900533" cy="328613"/>
          </a:xfrm>
        </p:spPr>
        <p:txBody>
          <a:bodyPr/>
          <a:lstStyle/>
          <a:p>
            <a:r>
              <a:rPr lang="en-US" dirty="0" smtClean="0"/>
              <a:t>Layer 3 (IP)</a:t>
            </a:r>
            <a:endParaRPr lang="en-US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74643" y="1257300"/>
            <a:ext cx="7966072" cy="441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02D35F"/>
                </a:solidFill>
              </a:rPr>
              <a:t>Deploying security within layer 2 has multiple advantages over layer 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security functions can I virtualize?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Anything you can fit into a VM or Container!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4019089" cy="335401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Firewall {</a:t>
            </a:r>
            <a:r>
              <a:rPr lang="en-US" dirty="0" err="1"/>
              <a:t>pfSense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Anti-DDoS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WAF {</a:t>
            </a:r>
            <a:r>
              <a:rPr lang="en-US" dirty="0" err="1"/>
              <a:t>modSecurity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Proxy/Filter {</a:t>
            </a:r>
            <a:r>
              <a:rPr lang="en-US" dirty="0" err="1"/>
              <a:t>squidGuard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Database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IDS/IPS {Snort}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Tap {</a:t>
            </a:r>
            <a:r>
              <a:rPr lang="en-US" dirty="0" err="1"/>
              <a:t>TCPDump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29" y="1492900"/>
            <a:ext cx="28670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11" y="3235302"/>
            <a:ext cx="2824010" cy="133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43" y="3272872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Environment – OpenStack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E_16x9_Template_2016 v7_ks">
  <a:themeElements>
    <a:clrScheme name="SUSE Color Palette">
      <a:dk1>
        <a:sysClr val="windowText" lastClr="000000"/>
      </a:dk1>
      <a:lt1>
        <a:sysClr val="window" lastClr="FFFFFF"/>
      </a:lt1>
      <a:dk2>
        <a:srgbClr val="0D2C40"/>
      </a:dk2>
      <a:lt2>
        <a:srgbClr val="A7A9AC"/>
      </a:lt2>
      <a:accent1>
        <a:srgbClr val="02D35F"/>
      </a:accent1>
      <a:accent2>
        <a:srgbClr val="841781"/>
      </a:accent2>
      <a:accent3>
        <a:srgbClr val="DE0080"/>
      </a:accent3>
      <a:accent4>
        <a:srgbClr val="FD9A2B"/>
      </a:accent4>
      <a:accent5>
        <a:srgbClr val="A0FF5F"/>
      </a:accent5>
      <a:accent6>
        <a:srgbClr val="02A49C"/>
      </a:accent6>
      <a:hlink>
        <a:srgbClr val="0D2C40"/>
      </a:hlink>
      <a:folHlink>
        <a:srgbClr val="0D2C40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61C8A9E-3C4D-4F1D-8770-0106827CA6DE}" vid="{35920370-721E-4F86-A5E1-1DBB31FB7B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SUSE_16-9_Template_2017</Template>
  <TotalTime>0</TotalTime>
  <Words>780</Words>
  <Application>Microsoft Office PowerPoint</Application>
  <PresentationFormat>On-screen Show (16:9)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SUSE_16x9_Template_2016 v7_ks</vt:lpstr>
      <vt:lpstr>Virtualized Security Service Chains in OpenStack Layer 2</vt:lpstr>
      <vt:lpstr>Agenda</vt:lpstr>
      <vt:lpstr>Why is Cloud Security so Difficult?</vt:lpstr>
      <vt:lpstr>Securing Virtualized Workloads</vt:lpstr>
      <vt:lpstr>What is Service Chaining?</vt:lpstr>
      <vt:lpstr>Load Balance Service Chain</vt:lpstr>
      <vt:lpstr>Layer 2 versus Layer 3 Service Chaining</vt:lpstr>
      <vt:lpstr>Which security functions can I virtualize?</vt:lpstr>
      <vt:lpstr>Lab Environment – OpenStack Setup</vt:lpstr>
      <vt:lpstr>Deployed Workloads and Networks</vt:lpstr>
      <vt:lpstr>Lab Resources</vt:lpstr>
      <vt:lpstr>Lab Access &amp; Instructions</vt:lpstr>
      <vt:lpstr>Running the Lab – Using Network-SFC</vt:lpstr>
      <vt:lpstr>Lab One – Single Security Function</vt:lpstr>
      <vt:lpstr>Lab One Layouts</vt:lpstr>
      <vt:lpstr>Lab Two – Chained Security Functions</vt:lpstr>
      <vt:lpstr>Lab Two Layouts</vt:lpstr>
      <vt:lpstr>Lab Three – Malicious Detection and Blocking </vt:lpstr>
      <vt:lpstr>Lab Three Layouts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2017-07-31T20:18:19Z</dcterms:created>
  <dcterms:modified xsi:type="dcterms:W3CDTF">2017-08-15T22:06:32Z</dcterms:modified>
</cp:coreProperties>
</file>