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65" r:id="rId3"/>
    <p:sldId id="261" r:id="rId4"/>
    <p:sldId id="271" r:id="rId5"/>
    <p:sldId id="273" r:id="rId6"/>
    <p:sldId id="262" r:id="rId7"/>
    <p:sldId id="257" r:id="rId8"/>
    <p:sldId id="258" r:id="rId9"/>
    <p:sldId id="264" r:id="rId10"/>
    <p:sldId id="259" r:id="rId11"/>
    <p:sldId id="274" r:id="rId12"/>
    <p:sldId id="276" r:id="rId13"/>
    <p:sldId id="277" r:id="rId14"/>
    <p:sldId id="260" r:id="rId15"/>
    <p:sldId id="282" r:id="rId16"/>
    <p:sldId id="287" r:id="rId17"/>
    <p:sldId id="278" r:id="rId18"/>
    <p:sldId id="268" r:id="rId19"/>
    <p:sldId id="283" r:id="rId20"/>
    <p:sldId id="284" r:id="rId21"/>
    <p:sldId id="285" r:id="rId22"/>
    <p:sldId id="286" r:id="rId23"/>
    <p:sldId id="281" r:id="rId24"/>
    <p:sldId id="28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7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080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1269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93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61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018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4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7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7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39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01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4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49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OPENSTACKSANDIEGO.ORG" TargetMode="External"/><Relationship Id="rId2" Type="http://schemas.openxmlformats.org/officeDocument/2006/relationships/hyperlink" Target="mailto:john@jhlconsultin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tackSanDiego/SecurityServiceChains/blob/master/Lab0.md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tackSanDiego/ServiceChai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tackSanDiego/SecurityServiceChai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Virtualized Security Chains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0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John Studarus</a:t>
            </a:r>
          </a:p>
          <a:p>
            <a:r>
              <a:rPr lang="en-US" dirty="0" smtClean="0">
                <a:hlinkClick r:id="rId2"/>
              </a:rPr>
              <a:t>john@jhlconsulting.com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JOHN@OPENSTACKSANDIEGO.ORG</a:t>
            </a:r>
            <a:endParaRPr lang="en-US" dirty="0" smtClean="0"/>
          </a:p>
          <a:p>
            <a:r>
              <a:rPr lang="en-US" dirty="0" smtClean="0"/>
              <a:t>@JOHN_STUDARUS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07" y="231214"/>
            <a:ext cx="9379329" cy="842514"/>
          </a:xfrm>
        </p:spPr>
        <p:txBody>
          <a:bodyPr>
            <a:normAutofit/>
          </a:bodyPr>
          <a:lstStyle/>
          <a:p>
            <a:r>
              <a:rPr lang="en-US" dirty="0" smtClean="0"/>
              <a:t>Which security functions can I virtualize?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6452" y="1395648"/>
            <a:ext cx="10134403" cy="4866607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DHCP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Firewall {</a:t>
            </a:r>
            <a:r>
              <a:rPr lang="en-US" sz="2400" dirty="0" err="1" smtClean="0"/>
              <a:t>pfSense</a:t>
            </a:r>
            <a:r>
              <a:rPr lang="en-US" sz="240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Anti-DDoS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WAF {</a:t>
            </a:r>
            <a:r>
              <a:rPr lang="en-US" sz="2400" dirty="0" err="1" smtClean="0"/>
              <a:t>modSecurity</a:t>
            </a:r>
            <a:r>
              <a:rPr lang="en-US" sz="240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Web Proxy/Filter {</a:t>
            </a:r>
            <a:r>
              <a:rPr lang="en-US" sz="2400" dirty="0" err="1" smtClean="0"/>
              <a:t>squidGuard</a:t>
            </a:r>
            <a:r>
              <a:rPr lang="en-US" sz="240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Bot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Database Firewall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IDS/IPS {Snort}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VPN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Tap {</a:t>
            </a:r>
            <a:r>
              <a:rPr lang="en-US" sz="2400" dirty="0" err="1" smtClean="0"/>
              <a:t>TCPDump</a:t>
            </a:r>
            <a:r>
              <a:rPr lang="en-US" sz="2400" dirty="0" smtClean="0"/>
              <a:t>}</a:t>
            </a:r>
          </a:p>
        </p:txBody>
      </p:sp>
      <p:sp>
        <p:nvSpPr>
          <p:cNvPr id="8" name="AutoShape 16" descr="Image result for sn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96" y="1566862"/>
            <a:ext cx="2867025" cy="1590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11" y="4208968"/>
            <a:ext cx="4286250" cy="2028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10" y="3747005"/>
            <a:ext cx="1533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6" y="203192"/>
            <a:ext cx="9602993" cy="863608"/>
          </a:xfrm>
        </p:spPr>
        <p:txBody>
          <a:bodyPr/>
          <a:lstStyle/>
          <a:p>
            <a:r>
              <a:rPr lang="en-US" dirty="0" smtClean="0"/>
              <a:t>Lab Overview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2" r="262"/>
          <a:stretch>
            <a:fillRect/>
          </a:stretch>
        </p:blipFill>
        <p:spPr>
          <a:xfrm>
            <a:off x="3474910" y="1190625"/>
            <a:ext cx="7812215" cy="4476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00" y="1190624"/>
            <a:ext cx="3276600" cy="5483225"/>
          </a:xfrm>
        </p:spPr>
        <p:txBody>
          <a:bodyPr/>
          <a:lstStyle/>
          <a:p>
            <a:r>
              <a:rPr lang="en-US" dirty="0" smtClean="0"/>
              <a:t>Terraform Deployment</a:t>
            </a:r>
          </a:p>
          <a:p>
            <a:r>
              <a:rPr lang="en-US" dirty="0"/>
              <a:t>	</a:t>
            </a:r>
            <a:r>
              <a:rPr lang="en-US" dirty="0" smtClean="0"/>
              <a:t>~20 minutes to deploy</a:t>
            </a:r>
          </a:p>
          <a:p>
            <a:r>
              <a:rPr lang="en-US" dirty="0"/>
              <a:t>	</a:t>
            </a:r>
            <a:r>
              <a:rPr lang="en-US" dirty="0" smtClean="0"/>
              <a:t>Provisions bare metal</a:t>
            </a:r>
          </a:p>
          <a:p>
            <a:r>
              <a:rPr lang="en-US" dirty="0"/>
              <a:t>	</a:t>
            </a:r>
            <a:r>
              <a:rPr lang="en-US" dirty="0" smtClean="0"/>
              <a:t>Packet.net account </a:t>
            </a:r>
            <a:r>
              <a:rPr lang="en-US" dirty="0" err="1" smtClean="0"/>
              <a:t>req’d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r>
              <a:rPr lang="en-US" dirty="0"/>
              <a:t>	</a:t>
            </a:r>
            <a:r>
              <a:rPr lang="en-US" dirty="0" smtClean="0"/>
              <a:t>Included in Terraform</a:t>
            </a:r>
          </a:p>
          <a:p>
            <a:r>
              <a:rPr lang="en-US" dirty="0"/>
              <a:t>	</a:t>
            </a:r>
            <a:r>
              <a:rPr lang="en-US" dirty="0" smtClean="0"/>
              <a:t>Provisioned via Packet API</a:t>
            </a:r>
          </a:p>
          <a:p>
            <a:r>
              <a:rPr lang="en-US" dirty="0"/>
              <a:t>	</a:t>
            </a:r>
            <a:r>
              <a:rPr lang="en-US" dirty="0" smtClean="0"/>
              <a:t>4 core, 32 GB, 2 x 120GB SSD</a:t>
            </a:r>
          </a:p>
          <a:p>
            <a:r>
              <a:rPr lang="en-US" dirty="0"/>
              <a:t>	</a:t>
            </a:r>
            <a:r>
              <a:rPr lang="en-US" dirty="0" smtClean="0"/>
              <a:t>2 x 1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$0.40/hour</a:t>
            </a:r>
          </a:p>
          <a:p>
            <a:r>
              <a:rPr lang="en-US" dirty="0"/>
              <a:t>	</a:t>
            </a:r>
            <a:r>
              <a:rPr lang="en-US" dirty="0" smtClean="0"/>
              <a:t>OPENSTACKSD Promo $25/free</a:t>
            </a:r>
          </a:p>
          <a:p>
            <a:r>
              <a:rPr lang="en-US" dirty="0" smtClean="0"/>
              <a:t>OpenStack Deployment</a:t>
            </a:r>
          </a:p>
          <a:p>
            <a:r>
              <a:rPr lang="en-US" dirty="0"/>
              <a:t>	</a:t>
            </a:r>
            <a:r>
              <a:rPr lang="en-US" dirty="0" smtClean="0"/>
              <a:t>Included in Terraform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6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6" y="203192"/>
            <a:ext cx="9602993" cy="863608"/>
          </a:xfrm>
        </p:spPr>
        <p:txBody>
          <a:bodyPr>
            <a:normAutofit/>
          </a:bodyPr>
          <a:lstStyle/>
          <a:p>
            <a:r>
              <a:rPr lang="en-US" dirty="0" smtClean="0"/>
              <a:t>Lab Overview – Virtualized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729" y="1718583"/>
            <a:ext cx="2316843" cy="3980090"/>
          </a:xfrm>
        </p:spPr>
        <p:txBody>
          <a:bodyPr>
            <a:normAutofit/>
          </a:bodyPr>
          <a:lstStyle/>
          <a:p>
            <a:r>
              <a:rPr lang="en-US" dirty="0" smtClean="0"/>
              <a:t>Stock O.S. Images</a:t>
            </a:r>
          </a:p>
          <a:p>
            <a:r>
              <a:rPr lang="en-US" dirty="0"/>
              <a:t>	</a:t>
            </a:r>
            <a:r>
              <a:rPr lang="en-US" dirty="0" smtClean="0"/>
              <a:t>CentOS 7</a:t>
            </a:r>
          </a:p>
          <a:p>
            <a:r>
              <a:rPr lang="en-US" dirty="0"/>
              <a:t>	</a:t>
            </a:r>
            <a:r>
              <a:rPr lang="en-US" dirty="0" smtClean="0"/>
              <a:t>Ubuntu 14.04</a:t>
            </a:r>
          </a:p>
          <a:p>
            <a:r>
              <a:rPr lang="en-US" dirty="0" smtClean="0"/>
              <a:t>Sample Workload</a:t>
            </a:r>
          </a:p>
          <a:p>
            <a:r>
              <a:rPr lang="en-US" dirty="0"/>
              <a:t>	</a:t>
            </a:r>
            <a:r>
              <a:rPr lang="en-US" dirty="0" err="1" smtClean="0"/>
              <a:t>CirrosWeb</a:t>
            </a:r>
            <a:endParaRPr lang="en-US" dirty="0" smtClean="0"/>
          </a:p>
          <a:p>
            <a:r>
              <a:rPr lang="en-US" dirty="0" smtClean="0"/>
              <a:t>Network Monitor VM</a:t>
            </a:r>
          </a:p>
          <a:p>
            <a:r>
              <a:rPr lang="en-US" dirty="0"/>
              <a:t>	</a:t>
            </a:r>
            <a:r>
              <a:rPr lang="en-US" dirty="0" smtClean="0"/>
              <a:t>Snort</a:t>
            </a:r>
          </a:p>
          <a:p>
            <a:r>
              <a:rPr lang="en-US" dirty="0"/>
              <a:t>	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“Malicious” VMs</a:t>
            </a:r>
          </a:p>
          <a:p>
            <a:r>
              <a:rPr lang="en-US" dirty="0"/>
              <a:t>	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312" t="11748" r="53542" b="18252"/>
          <a:stretch/>
        </p:blipFill>
        <p:spPr>
          <a:xfrm>
            <a:off x="5661025" y="1476375"/>
            <a:ext cx="542153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20" y="569904"/>
            <a:ext cx="8856868" cy="721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Deployed Workloads and Networks</a:t>
            </a:r>
            <a:br>
              <a:rPr lang="en-US" dirty="0" smtClean="0"/>
            </a:br>
            <a:r>
              <a:rPr lang="en-US" sz="2700" dirty="0" smtClean="0"/>
              <a:t>Layer 3 view</a:t>
            </a:r>
            <a:endParaRPr lang="en-US" sz="2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239" y="1995487"/>
            <a:ext cx="2786062" cy="4662487"/>
          </a:xfrm>
        </p:spPr>
        <p:txBody>
          <a:bodyPr/>
          <a:lstStyle/>
          <a:p>
            <a:r>
              <a:rPr lang="en-US" dirty="0" err="1" smtClean="0"/>
              <a:t>Mgmt</a:t>
            </a:r>
            <a:r>
              <a:rPr lang="en-US" dirty="0" smtClean="0"/>
              <a:t> Network</a:t>
            </a:r>
          </a:p>
          <a:p>
            <a:r>
              <a:rPr lang="en-US" dirty="0"/>
              <a:t>	</a:t>
            </a:r>
            <a:r>
              <a:rPr lang="en-US" dirty="0" smtClean="0"/>
              <a:t>SSH access</a:t>
            </a:r>
          </a:p>
          <a:p>
            <a:r>
              <a:rPr lang="en-US" dirty="0" smtClean="0"/>
              <a:t>Service Network</a:t>
            </a:r>
          </a:p>
          <a:p>
            <a:r>
              <a:rPr lang="en-US" dirty="0"/>
              <a:t>	</a:t>
            </a:r>
            <a:r>
              <a:rPr lang="en-US" dirty="0" smtClean="0"/>
              <a:t>Monitoring ports</a:t>
            </a:r>
          </a:p>
          <a:p>
            <a:r>
              <a:rPr lang="en-US" dirty="0" smtClean="0"/>
              <a:t>Internal</a:t>
            </a:r>
          </a:p>
          <a:p>
            <a:r>
              <a:rPr lang="en-US" dirty="0"/>
              <a:t>	</a:t>
            </a:r>
            <a:r>
              <a:rPr lang="en-US" dirty="0" smtClean="0"/>
              <a:t>Production Traffic</a:t>
            </a:r>
          </a:p>
          <a:p>
            <a:r>
              <a:rPr lang="en-US" dirty="0" err="1" smtClean="0"/>
              <a:t>NetMon</a:t>
            </a:r>
            <a:r>
              <a:rPr lang="en-US" dirty="0" smtClean="0"/>
              <a:t>-{1,2}</a:t>
            </a:r>
            <a:endParaRPr lang="en-US" dirty="0"/>
          </a:p>
          <a:p>
            <a:r>
              <a:rPr lang="en-US" dirty="0" smtClean="0"/>
              <a:t>	Not on internal network</a:t>
            </a:r>
          </a:p>
          <a:p>
            <a:r>
              <a:rPr lang="en-US" dirty="0"/>
              <a:t>	</a:t>
            </a:r>
            <a:r>
              <a:rPr lang="en-US" dirty="0" smtClean="0"/>
              <a:t>Layer 3 Segmentation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34" y="1583737"/>
            <a:ext cx="4559814" cy="4626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6" y="2335513"/>
            <a:ext cx="3289343" cy="28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864"/>
          </a:xfrm>
        </p:spPr>
        <p:txBody>
          <a:bodyPr/>
          <a:lstStyle/>
          <a:p>
            <a:r>
              <a:rPr lang="en-US" dirty="0" smtClean="0"/>
              <a:t>Load Balanced Service Chains</a:t>
            </a:r>
            <a:endParaRPr lang="en-US" dirty="0"/>
          </a:p>
        </p:txBody>
      </p:sp>
      <p:pic>
        <p:nvPicPr>
          <p:cNvPr id="2050" name="Picture 2" descr="Series-Parallel Service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27" y="1783015"/>
            <a:ext cx="8305970" cy="43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4578" y="218241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port pair 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4578" y="4532865"/>
            <a:ext cx="1220691" cy="643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port pair group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9555" y="12088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port chain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09283" y="2126974"/>
            <a:ext cx="1248355" cy="147099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61576" y="1991802"/>
            <a:ext cx="1343770" cy="340315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 – Full </a:t>
            </a:r>
            <a:r>
              <a:rPr lang="en-US" smtClean="0"/>
              <a:t>Demo Setup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4198" y="1532139"/>
            <a:ext cx="9442175" cy="25389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Goal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200" dirty="0"/>
              <a:t>Setup and demonstrate a service chain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200" dirty="0"/>
              <a:t>Illustrates the end goal of a service chain deployment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200" dirty="0"/>
              <a:t>Automated setup of all virtual machines, ports, and chains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Requirements: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200" dirty="0"/>
              <a:t>SSH access to OpenStack 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github.com/OpenStackSanDiego/SecurityServiceChains/blob/master/Lab0.md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wget</a:t>
            </a:r>
            <a:r>
              <a:rPr lang="en-US" sz="1400" dirty="0"/>
              <a:t> https://</a:t>
            </a:r>
            <a:r>
              <a:rPr lang="en-US" sz="1400" dirty="0" smtClean="0"/>
              <a:t>raw.githubusercontent.com/OpenStackSanDiego/SecurityServiceChains/master/Lab0-create.sh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wget</a:t>
            </a:r>
            <a:r>
              <a:rPr lang="en-US" sz="1400" dirty="0"/>
              <a:t> https://raw.githubusercontent.com/OpenStackSanDiego/SecurityServiceChains/master/Lab0-delete.sh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891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OpenStack Primer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46112" y="1647433"/>
            <a:ext cx="4279722" cy="47851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/>
              <a:t>Layer 2 Networking</a:t>
            </a:r>
          </a:p>
          <a:p>
            <a:pPr lvl="1"/>
            <a:r>
              <a:rPr lang="en-US" sz="1200" dirty="0" err="1" smtClean="0"/>
              <a:t>openstack</a:t>
            </a:r>
            <a:r>
              <a:rPr lang="en-US" sz="1200" dirty="0" smtClean="0"/>
              <a:t> port list</a:t>
            </a:r>
            <a:endParaRPr lang="en-US" sz="1200" dirty="0"/>
          </a:p>
          <a:p>
            <a:pPr lvl="1"/>
            <a:r>
              <a:rPr lang="en-US" sz="1200" dirty="0" err="1"/>
              <a:t>o</a:t>
            </a:r>
            <a:r>
              <a:rPr lang="en-US" sz="1200" dirty="0" err="1" smtClean="0"/>
              <a:t>penstack</a:t>
            </a:r>
            <a:r>
              <a:rPr lang="en-US" sz="1200" dirty="0" smtClean="0"/>
              <a:t> port show </a:t>
            </a:r>
            <a:r>
              <a:rPr lang="en-US" sz="1200" b="1" dirty="0" err="1" smtClean="0"/>
              <a:t>port_name</a:t>
            </a:r>
            <a:endParaRPr lang="en-US" sz="1200" dirty="0" smtClean="0"/>
          </a:p>
          <a:p>
            <a:r>
              <a:rPr lang="en-US" sz="1400" dirty="0" smtClean="0"/>
              <a:t>Layer 3 Networking</a:t>
            </a:r>
          </a:p>
          <a:p>
            <a:pPr lvl="1"/>
            <a:r>
              <a:rPr lang="en-US" sz="1200" dirty="0" err="1"/>
              <a:t>o</a:t>
            </a:r>
            <a:r>
              <a:rPr lang="en-US" sz="1200" dirty="0" err="1" smtClean="0"/>
              <a:t>penstack</a:t>
            </a:r>
            <a:r>
              <a:rPr lang="en-US" sz="1200" dirty="0" smtClean="0"/>
              <a:t> network list</a:t>
            </a:r>
          </a:p>
          <a:p>
            <a:pPr lvl="1"/>
            <a:r>
              <a:rPr lang="en-US" sz="1200" dirty="0" err="1"/>
              <a:t>o</a:t>
            </a:r>
            <a:r>
              <a:rPr lang="en-US" sz="1200" dirty="0" err="1" smtClean="0"/>
              <a:t>penstack</a:t>
            </a:r>
            <a:r>
              <a:rPr lang="en-US" sz="1200" dirty="0" smtClean="0"/>
              <a:t> subnet list</a:t>
            </a:r>
          </a:p>
          <a:p>
            <a:r>
              <a:rPr lang="en-US" sz="1400" dirty="0" smtClean="0"/>
              <a:t>Virtual Machines</a:t>
            </a:r>
          </a:p>
          <a:p>
            <a:pPr lvl="1"/>
            <a:r>
              <a:rPr lang="en-US" sz="1200" dirty="0" err="1" smtClean="0"/>
              <a:t>openstack</a:t>
            </a:r>
            <a:r>
              <a:rPr lang="en-US" sz="1200" dirty="0" smtClean="0"/>
              <a:t> server list</a:t>
            </a:r>
          </a:p>
          <a:p>
            <a:pPr lvl="1"/>
            <a:r>
              <a:rPr lang="en-US" sz="1200" dirty="0" err="1" smtClean="0"/>
              <a:t>openstack</a:t>
            </a:r>
            <a:r>
              <a:rPr lang="en-US" sz="1200" dirty="0" smtClean="0"/>
              <a:t> server show </a:t>
            </a:r>
            <a:r>
              <a:rPr lang="en-US" sz="1200" b="1" dirty="0" err="1" smtClean="0"/>
              <a:t>server_name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endParaRPr lang="en-US" sz="1400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553391" y="1616954"/>
            <a:ext cx="4319479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/>
              <a:t>Physical Server/Controller</a:t>
            </a:r>
          </a:p>
          <a:p>
            <a:pPr lvl="1"/>
            <a:r>
              <a:rPr lang="en-US" sz="1200" dirty="0" smtClean="0"/>
              <a:t>labX.chains.openstacksandiego.us</a:t>
            </a:r>
          </a:p>
          <a:p>
            <a:pPr lvl="1"/>
            <a:r>
              <a:rPr lang="en-US" sz="1200" dirty="0" smtClean="0"/>
              <a:t>172.a.b.c physical address</a:t>
            </a:r>
          </a:p>
          <a:p>
            <a:r>
              <a:rPr lang="en-US" sz="1400" dirty="0" smtClean="0"/>
              <a:t>OpenStack Networking</a:t>
            </a:r>
          </a:p>
          <a:p>
            <a:pPr lvl="1"/>
            <a:r>
              <a:rPr lang="en-US" sz="1200" dirty="0" smtClean="0"/>
              <a:t>192.168.a.b/16 virtual network</a:t>
            </a:r>
          </a:p>
          <a:p>
            <a:r>
              <a:rPr lang="en-US" sz="1400" dirty="0" smtClean="0"/>
              <a:t>Physical/Virtual Gateway</a:t>
            </a:r>
          </a:p>
          <a:p>
            <a:pPr lvl="1"/>
            <a:r>
              <a:rPr lang="en-US" sz="1200" dirty="0" smtClean="0"/>
              <a:t>Static route within Controller</a:t>
            </a:r>
          </a:p>
          <a:p>
            <a:pPr lvl="1"/>
            <a:r>
              <a:rPr lang="en-US" sz="1200" dirty="0" smtClean="0"/>
              <a:t>Allows traffic from Controller into VMs</a:t>
            </a:r>
          </a:p>
          <a:p>
            <a:pPr lvl="1"/>
            <a:r>
              <a:rPr lang="en-US" sz="1200" dirty="0" smtClean="0"/>
              <a:t>No external </a:t>
            </a:r>
            <a:r>
              <a:rPr lang="en-US" sz="1200" dirty="0" smtClean="0"/>
              <a:t>routing</a:t>
            </a:r>
            <a:endParaRPr lang="en-US" sz="1200" dirty="0" smtClean="0"/>
          </a:p>
          <a:p>
            <a:pPr marL="0" indent="0">
              <a:buNone/>
            </a:pPr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223167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228592"/>
            <a:ext cx="8627533" cy="969441"/>
          </a:xfrm>
        </p:spPr>
        <p:txBody>
          <a:bodyPr/>
          <a:lstStyle/>
          <a:p>
            <a:r>
              <a:rPr lang="en-US" dirty="0" smtClean="0"/>
              <a:t>Service Chain Creation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99" y="1550503"/>
            <a:ext cx="6112934" cy="3057277"/>
          </a:xfrm>
        </p:spPr>
        <p:txBody>
          <a:bodyPr>
            <a:normAutofit/>
          </a:bodyPr>
          <a:lstStyle/>
          <a:p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flow classifier</a:t>
            </a:r>
            <a:r>
              <a:rPr lang="en-US" dirty="0"/>
              <a:t> create \</a:t>
            </a:r>
          </a:p>
          <a:p>
            <a:r>
              <a:rPr lang="en-US" dirty="0"/>
              <a:t>    --</a:t>
            </a:r>
            <a:r>
              <a:rPr lang="en-US" dirty="0" err="1"/>
              <a:t>ethertype</a:t>
            </a:r>
            <a:r>
              <a:rPr lang="en-US" dirty="0"/>
              <a:t> IPv4 \</a:t>
            </a:r>
          </a:p>
          <a:p>
            <a:r>
              <a:rPr lang="en-US" dirty="0"/>
              <a:t>    --source-</a:t>
            </a:r>
            <a:r>
              <a:rPr lang="en-US" dirty="0" err="1"/>
              <a:t>ip</a:t>
            </a:r>
            <a:r>
              <a:rPr lang="en-US" dirty="0"/>
              <a:t>-prefix ${WEBCLIENT_IP}/32 \</a:t>
            </a:r>
          </a:p>
          <a:p>
            <a:r>
              <a:rPr lang="en-US" dirty="0"/>
              <a:t>    --destination-</a:t>
            </a:r>
            <a:r>
              <a:rPr lang="en-US" dirty="0" err="1"/>
              <a:t>ip</a:t>
            </a:r>
            <a:r>
              <a:rPr lang="en-US" dirty="0"/>
              <a:t>-prefix ${WEBSERVER_IP}/32 \</a:t>
            </a:r>
          </a:p>
          <a:p>
            <a:r>
              <a:rPr lang="en-US" dirty="0"/>
              <a:t>    --protocol </a:t>
            </a:r>
            <a:r>
              <a:rPr lang="en-US" dirty="0" err="1"/>
              <a:t>tcp</a:t>
            </a:r>
            <a:r>
              <a:rPr lang="en-US" dirty="0"/>
              <a:t> \</a:t>
            </a:r>
          </a:p>
          <a:p>
            <a:r>
              <a:rPr lang="en-US" dirty="0"/>
              <a:t>    --destination-port 80:80 \</a:t>
            </a:r>
          </a:p>
          <a:p>
            <a:r>
              <a:rPr lang="en-US" dirty="0"/>
              <a:t>    --logical-source-port port-</a:t>
            </a:r>
            <a:r>
              <a:rPr lang="en-US" dirty="0" err="1"/>
              <a:t>webclient</a:t>
            </a:r>
            <a:r>
              <a:rPr lang="en-US" dirty="0"/>
              <a:t> \</a:t>
            </a:r>
          </a:p>
          <a:p>
            <a:r>
              <a:rPr lang="en-US" dirty="0"/>
              <a:t>    FC-</a:t>
            </a:r>
            <a:r>
              <a:rPr lang="en-US" dirty="0" err="1"/>
              <a:t>WebServer</a:t>
            </a:r>
            <a:r>
              <a:rPr lang="en-US" dirty="0"/>
              <a:t>-HTTP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31251" y="4759525"/>
            <a:ext cx="12012400" cy="1378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port pair </a:t>
            </a:r>
            <a:r>
              <a:rPr lang="en-US" dirty="0"/>
              <a:t>create --ingress=port-ingress1 --egress=port-egress1 Netmon1-PortPair</a:t>
            </a:r>
          </a:p>
          <a:p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port pair group </a:t>
            </a:r>
            <a:r>
              <a:rPr lang="en-US" dirty="0"/>
              <a:t>create --port-pair Netmon1-PortPair </a:t>
            </a:r>
            <a:r>
              <a:rPr lang="en-US" dirty="0" err="1"/>
              <a:t>Netmon-PairGroup</a:t>
            </a:r>
            <a:endParaRPr lang="en-US" dirty="0"/>
          </a:p>
          <a:p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port chain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create --port-pair-group </a:t>
            </a:r>
            <a:r>
              <a:rPr lang="en-US" dirty="0" err="1"/>
              <a:t>Netmon-PairGroup</a:t>
            </a:r>
            <a:r>
              <a:rPr lang="en-US" dirty="0"/>
              <a:t> --flow-classifier FC-</a:t>
            </a:r>
            <a:r>
              <a:rPr lang="en-US" dirty="0" err="1"/>
              <a:t>WebServer</a:t>
            </a:r>
            <a:r>
              <a:rPr lang="en-US" dirty="0"/>
              <a:t>-HTTP PC1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38" y="1294389"/>
            <a:ext cx="3768018" cy="33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9348"/>
          </a:xfrm>
        </p:spPr>
        <p:txBody>
          <a:bodyPr>
            <a:normAutofit/>
          </a:bodyPr>
          <a:lstStyle/>
          <a:p>
            <a:r>
              <a:rPr lang="en-US" dirty="0" smtClean="0"/>
              <a:t>Forwarding versus In-Line NFV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9624" y="3690132"/>
            <a:ext cx="430678" cy="430678"/>
            <a:chOff x="2179876" y="2793761"/>
            <a:chExt cx="430678" cy="430678"/>
          </a:xfrm>
        </p:grpSpPr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 7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 7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 7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2904031" y="2955020"/>
            <a:ext cx="429822" cy="429822"/>
            <a:chOff x="6524723" y="2731054"/>
            <a:chExt cx="429822" cy="429822"/>
          </a:xfrm>
        </p:grpSpPr>
        <p:sp>
          <p:nvSpPr>
            <p:cNvPr id="79" name="Freeform 7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81" name="Freeform 8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 8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2248049" y="305705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tcpdump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19998" y="4101943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063175" y="3692164"/>
            <a:ext cx="430678" cy="430678"/>
            <a:chOff x="2179876" y="2793761"/>
            <a:chExt cx="430678" cy="430678"/>
          </a:xfrm>
        </p:grpSpPr>
        <p:sp>
          <p:nvSpPr>
            <p:cNvPr id="86" name="Freeform 85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88" name="Freeform 87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 89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 90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 91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 92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686431" y="4101943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</a:p>
        </p:txBody>
      </p:sp>
      <p:cxnSp>
        <p:nvCxnSpPr>
          <p:cNvPr id="95" name="Straight Arrow Connector 94"/>
          <p:cNvCxnSpPr>
            <a:stCxn id="70" idx="0"/>
            <a:endCxn id="100" idx="3"/>
          </p:cNvCxnSpPr>
          <p:nvPr/>
        </p:nvCxnSpPr>
        <p:spPr>
          <a:xfrm>
            <a:off x="2219841" y="3905241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2"/>
            <a:endCxn id="100" idx="4"/>
          </p:cNvCxnSpPr>
          <p:nvPr/>
        </p:nvCxnSpPr>
        <p:spPr>
          <a:xfrm>
            <a:off x="3118732" y="3384422"/>
            <a:ext cx="1137" cy="316954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8"/>
          <p:cNvSpPr txBox="1">
            <a:spLocks/>
          </p:cNvSpPr>
          <p:nvPr/>
        </p:nvSpPr>
        <p:spPr>
          <a:xfrm>
            <a:off x="6991328" y="2143805"/>
            <a:ext cx="3098017" cy="8711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Inline (Snort-IPS)</a:t>
            </a:r>
          </a:p>
          <a:p>
            <a:pPr marL="0" indent="0">
              <a:buNone/>
            </a:pPr>
            <a:r>
              <a:rPr lang="en-US" sz="1800" dirty="0" smtClean="0"/>
              <a:t>active network blocking</a:t>
            </a:r>
            <a:endParaRPr lang="en-US" sz="1800" dirty="0"/>
          </a:p>
        </p:txBody>
      </p:sp>
      <p:sp>
        <p:nvSpPr>
          <p:cNvPr id="98" name="Text Placeholder 8"/>
          <p:cNvSpPr txBox="1">
            <a:spLocks/>
          </p:cNvSpPr>
          <p:nvPr/>
        </p:nvSpPr>
        <p:spPr>
          <a:xfrm>
            <a:off x="1419998" y="2143805"/>
            <a:ext cx="4184389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Forwarded (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TCPDump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&amp; Snort-IDS)</a:t>
            </a:r>
          </a:p>
          <a:p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passive network monitoring</a:t>
            </a:r>
          </a:p>
          <a:p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2905006" y="3701376"/>
            <a:ext cx="429725" cy="429725"/>
            <a:chOff x="3919078" y="2777158"/>
            <a:chExt cx="429725" cy="429725"/>
          </a:xfrm>
        </p:grpSpPr>
        <p:sp>
          <p:nvSpPr>
            <p:cNvPr id="100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2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04" name="Straight Arrow Connector 103"/>
          <p:cNvCxnSpPr>
            <a:stCxn id="100" idx="0"/>
            <a:endCxn id="86" idx="3"/>
          </p:cNvCxnSpPr>
          <p:nvPr/>
        </p:nvCxnSpPr>
        <p:spPr>
          <a:xfrm flipV="1">
            <a:off x="3334311" y="3907273"/>
            <a:ext cx="728864" cy="8546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7054829" y="3629543"/>
            <a:ext cx="430678" cy="430678"/>
            <a:chOff x="2179876" y="2793761"/>
            <a:chExt cx="430678" cy="430678"/>
          </a:xfrm>
        </p:grpSpPr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09" name="Freeform 10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 10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 1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 1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 1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 1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8141176" y="3636213"/>
            <a:ext cx="429822" cy="429822"/>
            <a:chOff x="6524723" y="2731054"/>
            <a:chExt cx="429822" cy="429822"/>
          </a:xfrm>
        </p:grpSpPr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 118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8118806" y="402825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snort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85203" y="4041354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9328380" y="3631575"/>
            <a:ext cx="430678" cy="430678"/>
            <a:chOff x="2179876" y="2793761"/>
            <a:chExt cx="430678" cy="430678"/>
          </a:xfrm>
        </p:grpSpPr>
        <p:sp>
          <p:nvSpPr>
            <p:cNvPr id="123" name="Freeform 122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25" name="Freeform 124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 125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 126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 127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 128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 129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31" name="TextBox 130"/>
          <p:cNvSpPr txBox="1"/>
          <p:nvPr/>
        </p:nvSpPr>
        <p:spPr>
          <a:xfrm>
            <a:off x="8951636" y="4041354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</a:p>
        </p:txBody>
      </p:sp>
      <p:cxnSp>
        <p:nvCxnSpPr>
          <p:cNvPr id="132" name="Straight Arrow Connector 131"/>
          <p:cNvCxnSpPr>
            <a:stCxn id="107" idx="0"/>
          </p:cNvCxnSpPr>
          <p:nvPr/>
        </p:nvCxnSpPr>
        <p:spPr>
          <a:xfrm>
            <a:off x="7485046" y="3844652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6" idx="0"/>
            <a:endCxn id="123" idx="3"/>
          </p:cNvCxnSpPr>
          <p:nvPr/>
        </p:nvCxnSpPr>
        <p:spPr>
          <a:xfrm flipV="1">
            <a:off x="8570578" y="3846684"/>
            <a:ext cx="757802" cy="4230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989274" y="4471810"/>
            <a:ext cx="4689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add $WEBCLIENT_IP dev eth1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add $WEBSERVER_IP dev eth2</a:t>
            </a:r>
          </a:p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/>
              <a:t>-w net.ipv4.ip_forward=1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596270" y="4483700"/>
            <a:ext cx="412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/>
              <a:t>-w </a:t>
            </a:r>
            <a:r>
              <a:rPr lang="en-US" dirty="0" smtClean="0"/>
              <a:t>net.ipv4.ip_forward=0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– My First Chain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74644" y="1480457"/>
            <a:ext cx="7966144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a basic service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with 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to monitor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with snort to monitor traffic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machine</a:t>
            </a:r>
          </a:p>
          <a:p>
            <a:r>
              <a:rPr lang="en-US" sz="1400" dirty="0" smtClean="0"/>
              <a:t>https://github.com/OpenStackSanDiego/SecurityServiceChains/blob/master/Lab1.md</a:t>
            </a:r>
          </a:p>
          <a:p>
            <a:pPr marL="400050" lvl="1"/>
            <a:endParaRPr lang="en-US" sz="6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9914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7943"/>
            <a:ext cx="9404723" cy="1400530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0918"/>
            <a:ext cx="8946541" cy="4586007"/>
          </a:xfrm>
        </p:spPr>
        <p:txBody>
          <a:bodyPr/>
          <a:lstStyle/>
          <a:p>
            <a:r>
              <a:rPr lang="en-US" dirty="0" smtClean="0"/>
              <a:t>What’s hard about cloud/virtual cyber-security?</a:t>
            </a:r>
          </a:p>
          <a:p>
            <a:pPr lvl="1"/>
            <a:r>
              <a:rPr lang="en-US" dirty="0" smtClean="0"/>
              <a:t>And how can we fix it?</a:t>
            </a:r>
          </a:p>
          <a:p>
            <a:r>
              <a:rPr lang="en-US" dirty="0" smtClean="0"/>
              <a:t>Cloud Networking/SDN Course</a:t>
            </a:r>
          </a:p>
          <a:p>
            <a:pPr lvl="1"/>
            <a:r>
              <a:rPr lang="en-US" dirty="0" smtClean="0"/>
              <a:t>Technology options for service insertion and chaining</a:t>
            </a:r>
          </a:p>
          <a:p>
            <a:r>
              <a:rPr lang="en-US" dirty="0" smtClean="0"/>
              <a:t>Virtualized Security Functions</a:t>
            </a:r>
          </a:p>
          <a:p>
            <a:pPr lvl="1"/>
            <a:r>
              <a:rPr lang="en-US" dirty="0" smtClean="0"/>
              <a:t>What can we and how do we virtualize them?</a:t>
            </a:r>
          </a:p>
          <a:p>
            <a:r>
              <a:rPr lang="en-US" dirty="0" smtClean="0"/>
              <a:t>Online Lab</a:t>
            </a:r>
          </a:p>
          <a:p>
            <a:pPr lvl="1"/>
            <a:r>
              <a:rPr lang="en-US" dirty="0" smtClean="0"/>
              <a:t>See it all in action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github.com/OpenStackSanDiego/ServiceChains</a:t>
            </a:r>
            <a:endParaRPr lang="en-US" dirty="0" smtClean="0"/>
          </a:p>
          <a:p>
            <a:r>
              <a:rPr lang="en-US" dirty="0" smtClean="0"/>
              <a:t>What’s next?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– It Gets Complicated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74644" y="1480457"/>
            <a:ext cx="7966144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Monitoring and block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Deploy a service chain with two functions (tcpdump and snort)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Configure one NetMon instance with tcpdump to monitor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Configure second NetMon instance with snort to block traffic</a:t>
            </a:r>
          </a:p>
          <a:p>
            <a:r>
              <a:rPr lang="en-US" sz="140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“NetMon” virtual machine</a:t>
            </a:r>
          </a:p>
          <a:p>
            <a:r>
              <a:rPr lang="en-US" sz="1400" smtClean="0"/>
              <a:t>https://github.com/OpenStackSanDiego/SecurityServiceChains/blob/master/Lab2.md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9517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Malicious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74644" y="1480457"/>
            <a:ext cx="7966144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Deploy service chain to monitoring traffic from black box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Deploy service chain to block malicious traffic from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Utilize the available </a:t>
            </a:r>
          </a:p>
          <a:p>
            <a:r>
              <a:rPr lang="en-US" sz="140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“NetMon” virtual machine (tcpdump and snort configs)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“IoT-malicious” virtual machine</a:t>
            </a:r>
          </a:p>
          <a:p>
            <a:r>
              <a:rPr lang="en-US" sz="1400" smtClean="0"/>
              <a:t>https://github.com/OpenStackSanDiego/SecurityServiceChains/blob/master/Lab3.md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6139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– WAF NFV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74644" y="1480457"/>
            <a:ext cx="7966144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Setup a virtual service function (</a:t>
            </a:r>
            <a:r>
              <a:rPr lang="en-US" sz="1400" dirty="0" err="1" smtClean="0"/>
              <a:t>nginx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traffic at layer 7 using </a:t>
            </a:r>
            <a:r>
              <a:rPr lang="en-US" sz="1400" dirty="0" err="1" smtClean="0"/>
              <a:t>nginx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using a service chain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machines</a:t>
            </a:r>
          </a:p>
          <a:p>
            <a:r>
              <a:rPr lang="en-US" sz="1400" dirty="0" smtClean="0"/>
              <a:t>https://github.com/OpenStackSanDiego/SecurityServiceChains/blob/master/Lab4.md</a:t>
            </a:r>
          </a:p>
          <a:p>
            <a:pPr marL="400050" lvl="1"/>
            <a:endParaRPr lang="en-US" sz="6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7367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et-</a:t>
            </a:r>
            <a:r>
              <a:rPr lang="en-US" dirty="0" err="1" smtClean="0"/>
              <a:t>sfc</a:t>
            </a:r>
            <a:r>
              <a:rPr lang="en-US" dirty="0" smtClean="0"/>
              <a:t> setup…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98" y="2052918"/>
            <a:ext cx="11656612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install the port security extension so that port security can be turned on/off per network/</a:t>
            </a:r>
            <a:r>
              <a:rPr lang="en-US" dirty="0" err="1"/>
              <a:t>por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service chaining requires port security turned off</a:t>
            </a:r>
          </a:p>
          <a:p>
            <a:pPr marL="0" indent="0">
              <a:buNone/>
            </a:pPr>
            <a:r>
              <a:rPr lang="en-US" dirty="0" err="1"/>
              <a:t>crudini</a:t>
            </a:r>
            <a:r>
              <a:rPr lang="en-US" dirty="0"/>
              <a:t> --set --list /</a:t>
            </a:r>
            <a:r>
              <a:rPr lang="en-US" dirty="0" err="1"/>
              <a:t>etc</a:t>
            </a:r>
            <a:r>
              <a:rPr lang="en-US" dirty="0"/>
              <a:t>/neutron/plugins/ml2/ml2_conf.ini ml2 </a:t>
            </a:r>
            <a:r>
              <a:rPr lang="en-US" dirty="0" err="1"/>
              <a:t>extension_drivers</a:t>
            </a:r>
            <a:r>
              <a:rPr lang="en-US" dirty="0"/>
              <a:t> </a:t>
            </a:r>
            <a:r>
              <a:rPr lang="en-US" dirty="0" err="1"/>
              <a:t>port_security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install and configure </a:t>
            </a:r>
            <a:r>
              <a:rPr lang="en-US" dirty="0" err="1"/>
              <a:t>networing-sfc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yum install -y python-networking-</a:t>
            </a:r>
            <a:r>
              <a:rPr lang="en-US" dirty="0" err="1"/>
              <a:t>sfc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enable the service plugin (controller nodes)</a:t>
            </a:r>
          </a:p>
          <a:p>
            <a:pPr marL="0" indent="0">
              <a:buNone/>
            </a:pPr>
            <a:r>
              <a:rPr lang="en-US" dirty="0" err="1"/>
              <a:t>crudini</a:t>
            </a:r>
            <a:r>
              <a:rPr lang="en-US" dirty="0"/>
              <a:t> --set --list /</a:t>
            </a:r>
            <a:r>
              <a:rPr lang="en-US" dirty="0" err="1"/>
              <a:t>etc</a:t>
            </a:r>
            <a:r>
              <a:rPr lang="en-US" dirty="0"/>
              <a:t>/neutron/</a:t>
            </a:r>
            <a:r>
              <a:rPr lang="en-US" dirty="0" err="1"/>
              <a:t>neutron.conf</a:t>
            </a:r>
            <a:r>
              <a:rPr lang="en-US" dirty="0"/>
              <a:t> DEFAULT </a:t>
            </a:r>
            <a:r>
              <a:rPr lang="en-US" dirty="0" err="1"/>
              <a:t>service_plugins</a:t>
            </a:r>
            <a:r>
              <a:rPr lang="en-US" dirty="0"/>
              <a:t> networking_sfc.services.flowclassifier.plugin.FlowClassifierPlugin</a:t>
            </a:r>
          </a:p>
          <a:p>
            <a:pPr marL="0" indent="0">
              <a:buNone/>
            </a:pPr>
            <a:r>
              <a:rPr lang="en-US" dirty="0" err="1"/>
              <a:t>crudini</a:t>
            </a:r>
            <a:r>
              <a:rPr lang="en-US" dirty="0"/>
              <a:t> --set --list /</a:t>
            </a:r>
            <a:r>
              <a:rPr lang="en-US" dirty="0" err="1"/>
              <a:t>etc</a:t>
            </a:r>
            <a:r>
              <a:rPr lang="en-US" dirty="0"/>
              <a:t>/neutron/</a:t>
            </a:r>
            <a:r>
              <a:rPr lang="en-US" dirty="0" err="1"/>
              <a:t>neutron.conf</a:t>
            </a:r>
            <a:r>
              <a:rPr lang="en-US" dirty="0"/>
              <a:t> DEFAULT </a:t>
            </a:r>
            <a:r>
              <a:rPr lang="en-US" dirty="0" err="1"/>
              <a:t>service_plugins</a:t>
            </a:r>
            <a:r>
              <a:rPr lang="en-US" dirty="0"/>
              <a:t> </a:t>
            </a:r>
            <a:r>
              <a:rPr lang="en-US" dirty="0" err="1" smtClean="0"/>
              <a:t>networking_sfc.services.sfc.plugin.SfcPlugin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port security needs to be off for service chains</a:t>
            </a:r>
          </a:p>
          <a:p>
            <a:pPr marL="0" indent="0">
              <a:buNone/>
            </a:pPr>
            <a:r>
              <a:rPr lang="en-US" dirty="0" err="1"/>
              <a:t>openstack</a:t>
            </a:r>
            <a:r>
              <a:rPr lang="en-US" dirty="0"/>
              <a:t> network set --disable-port-security $NETWORK_ID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your own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14" y="2052918"/>
            <a:ext cx="9660239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Packet &amp; </a:t>
            </a:r>
            <a:r>
              <a:rPr lang="en-US" dirty="0" err="1" smtClean="0"/>
              <a:t>DNSimple</a:t>
            </a:r>
            <a:r>
              <a:rPr lang="en-US" dirty="0" smtClean="0"/>
              <a:t> Accounts</a:t>
            </a:r>
          </a:p>
          <a:p>
            <a:pPr lvl="1"/>
            <a:r>
              <a:rPr lang="en-US" dirty="0" smtClean="0"/>
              <a:t>Software: </a:t>
            </a:r>
            <a:r>
              <a:rPr lang="en-US" dirty="0" err="1" smtClean="0"/>
              <a:t>git</a:t>
            </a:r>
            <a:r>
              <a:rPr lang="en-US" dirty="0" smtClean="0"/>
              <a:t>, terraform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github.com/OpenStackSanDiego/SecurityServiceChains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sh-keygen</a:t>
            </a:r>
            <a:r>
              <a:rPr lang="en-US" dirty="0" smtClean="0"/>
              <a:t> –f packet-key</a:t>
            </a:r>
          </a:p>
          <a:p>
            <a:pPr lvl="1"/>
            <a:r>
              <a:rPr lang="en-US" dirty="0" smtClean="0"/>
              <a:t>Create Packet account/project with key</a:t>
            </a:r>
          </a:p>
          <a:p>
            <a:pPr lvl="1"/>
            <a:r>
              <a:rPr lang="en-US" dirty="0" smtClean="0"/>
              <a:t>Setup </a:t>
            </a:r>
            <a:r>
              <a:rPr lang="en-US" dirty="0"/>
              <a:t>Packet &amp; DNS keys in </a:t>
            </a:r>
            <a:r>
              <a:rPr lang="en-US" dirty="0" smtClean="0"/>
              <a:t>vars.tf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erraform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erraform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9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00985"/>
            <a:ext cx="8946541" cy="4877048"/>
          </a:xfrm>
        </p:spPr>
        <p:txBody>
          <a:bodyPr>
            <a:normAutofit/>
          </a:bodyPr>
          <a:lstStyle/>
          <a:p>
            <a:r>
              <a:rPr lang="en-US" dirty="0" smtClean="0"/>
              <a:t>Sophisticated chains</a:t>
            </a:r>
          </a:p>
          <a:p>
            <a:pPr lvl="1"/>
            <a:r>
              <a:rPr lang="en-US" dirty="0" smtClean="0"/>
              <a:t>OWASP Top 10 – Web Apps</a:t>
            </a:r>
          </a:p>
          <a:p>
            <a:pPr lvl="1"/>
            <a:r>
              <a:rPr lang="en-US" dirty="0" smtClean="0"/>
              <a:t>Database Security Service Chains</a:t>
            </a:r>
          </a:p>
          <a:p>
            <a:r>
              <a:rPr lang="en-US" dirty="0" smtClean="0"/>
              <a:t>networking-</a:t>
            </a:r>
            <a:r>
              <a:rPr lang="en-US" dirty="0" err="1" smtClean="0"/>
              <a:t>sfc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Load Balancing Support (“Port-Pair-Group”)</a:t>
            </a:r>
          </a:p>
          <a:p>
            <a:pPr lvl="1"/>
            <a:r>
              <a:rPr lang="en-US" dirty="0" smtClean="0"/>
              <a:t>Better flow classification filters</a:t>
            </a:r>
          </a:p>
          <a:p>
            <a:r>
              <a:rPr lang="en-US" dirty="0" smtClean="0"/>
              <a:t>Rest API Support</a:t>
            </a:r>
          </a:p>
          <a:p>
            <a:pPr lvl="1"/>
            <a:r>
              <a:rPr lang="en-US" dirty="0" smtClean="0"/>
              <a:t>Move towards dynamic allocation of security controls at workload deployment</a:t>
            </a:r>
          </a:p>
          <a:p>
            <a:r>
              <a:rPr lang="en-US" dirty="0" smtClean="0"/>
              <a:t>NFV in Containers</a:t>
            </a:r>
          </a:p>
          <a:p>
            <a:pPr lvl="1"/>
            <a:r>
              <a:rPr lang="en-US" dirty="0" smtClean="0"/>
              <a:t>Lighter weight security implementations</a:t>
            </a:r>
          </a:p>
          <a:p>
            <a:pPr lvl="1"/>
            <a:r>
              <a:rPr lang="en-US" dirty="0" smtClean="0"/>
              <a:t>Ability to overlay </a:t>
            </a:r>
            <a:r>
              <a:rPr lang="en-US" dirty="0" err="1" smtClean="0"/>
              <a:t>configs</a:t>
            </a:r>
            <a:r>
              <a:rPr lang="en-US" dirty="0" smtClean="0"/>
              <a:t> on top of base containers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7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Virtualized Workloads</a:t>
            </a:r>
            <a:br>
              <a:rPr lang="en-US" dirty="0" smtClean="0"/>
            </a:br>
            <a:r>
              <a:rPr lang="en-US" sz="3200" dirty="0" smtClean="0"/>
              <a:t>Why so tough?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1993" y="1971993"/>
            <a:ext cx="2946866" cy="576262"/>
          </a:xfrm>
        </p:spPr>
        <p:txBody>
          <a:bodyPr/>
          <a:lstStyle/>
          <a:p>
            <a:r>
              <a:rPr lang="en-US" dirty="0" smtClean="0"/>
              <a:t>Dynamic lifetimes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646111" y="2667000"/>
            <a:ext cx="2995586" cy="3589338"/>
          </a:xfrm>
        </p:spPr>
        <p:txBody>
          <a:bodyPr/>
          <a:lstStyle/>
          <a:p>
            <a:r>
              <a:rPr lang="en-US" dirty="0" smtClean="0"/>
              <a:t>VM have short lifecycles</a:t>
            </a:r>
          </a:p>
          <a:p>
            <a:r>
              <a:rPr lang="en-US" dirty="0" smtClean="0"/>
              <a:t>Containers are shorter!</a:t>
            </a:r>
          </a:p>
          <a:p>
            <a:r>
              <a:rPr lang="en-US" dirty="0" smtClean="0"/>
              <a:t>Gone before security in place…</a:t>
            </a:r>
          </a:p>
          <a:p>
            <a:r>
              <a:rPr lang="en-US" u="sng" dirty="0" smtClean="0"/>
              <a:t>Solutions</a:t>
            </a:r>
          </a:p>
          <a:p>
            <a:r>
              <a:rPr lang="en-US" dirty="0" smtClean="0"/>
              <a:t>Automate VM detection</a:t>
            </a:r>
          </a:p>
          <a:p>
            <a:r>
              <a:rPr lang="en-US" dirty="0" smtClean="0"/>
              <a:t>Automate VM classification</a:t>
            </a:r>
          </a:p>
          <a:p>
            <a:r>
              <a:rPr lang="en-US" b="1" dirty="0" smtClean="0"/>
              <a:t>Automate sec deployment</a:t>
            </a:r>
          </a:p>
          <a:p>
            <a:r>
              <a:rPr lang="en-US" dirty="0" smtClean="0"/>
              <a:t>Dynamic licensing ($)</a:t>
            </a:r>
          </a:p>
          <a:p>
            <a:r>
              <a:rPr lang="en-US" dirty="0" smtClean="0"/>
              <a:t>Rules based security controls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security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High staff workload to configure</a:t>
            </a:r>
          </a:p>
          <a:p>
            <a:r>
              <a:rPr lang="en-US" dirty="0" smtClean="0"/>
              <a:t>Error prone one-off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Changes to layer 3 networking</a:t>
            </a:r>
          </a:p>
          <a:p>
            <a:r>
              <a:rPr lang="en-US" dirty="0" smtClean="0"/>
              <a:t>Differing app workloads</a:t>
            </a:r>
          </a:p>
          <a:p>
            <a:r>
              <a:rPr lang="en-US" u="sng" dirty="0" smtClean="0"/>
              <a:t>Solutions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configs</a:t>
            </a:r>
            <a:r>
              <a:rPr lang="en-US" dirty="0" smtClean="0"/>
              <a:t> per control</a:t>
            </a:r>
          </a:p>
          <a:p>
            <a:r>
              <a:rPr lang="en-US" dirty="0" smtClean="0"/>
              <a:t>Prebuilt VMs ready to deploy</a:t>
            </a:r>
          </a:p>
          <a:p>
            <a:r>
              <a:rPr lang="en-US" b="1" dirty="0" smtClean="0"/>
              <a:t>Layer 2 Injection</a:t>
            </a:r>
          </a:p>
          <a:p>
            <a:r>
              <a:rPr lang="en-US" b="1" dirty="0" smtClean="0"/>
              <a:t>Bundled Offerings</a:t>
            </a:r>
          </a:p>
          <a:p>
            <a:r>
              <a:rPr lang="en-US" b="1" dirty="0"/>
              <a:t>Service Chaining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462462" cy="576262"/>
          </a:xfrm>
        </p:spPr>
        <p:txBody>
          <a:bodyPr/>
          <a:lstStyle/>
          <a:p>
            <a:r>
              <a:rPr lang="en-US" dirty="0" smtClean="0"/>
              <a:t>Security at the Edge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Crunchy on the outside…</a:t>
            </a:r>
          </a:p>
          <a:p>
            <a:r>
              <a:rPr lang="en-US" dirty="0" smtClean="0"/>
              <a:t>…soft in the middle.</a:t>
            </a:r>
          </a:p>
          <a:p>
            <a:r>
              <a:rPr lang="en-US" dirty="0" smtClean="0"/>
              <a:t>“Bolt on” security at edge</a:t>
            </a:r>
          </a:p>
          <a:p>
            <a:r>
              <a:rPr lang="en-US" dirty="0" smtClean="0"/>
              <a:t>No monitoring within the cloud</a:t>
            </a:r>
          </a:p>
          <a:p>
            <a:r>
              <a:rPr lang="en-US" u="sng" dirty="0" smtClean="0"/>
              <a:t>Solutions</a:t>
            </a:r>
          </a:p>
          <a:p>
            <a:r>
              <a:rPr lang="en-US" b="1" dirty="0" smtClean="0"/>
              <a:t>Deploy security within cloud</a:t>
            </a:r>
          </a:p>
          <a:p>
            <a:r>
              <a:rPr lang="en-US" dirty="0" smtClean="0"/>
              <a:t>Protect N/S + E/W traffic</a:t>
            </a:r>
          </a:p>
          <a:p>
            <a:r>
              <a:rPr lang="en-US" dirty="0" smtClean="0"/>
              <a:t>Compartmentalized security</a:t>
            </a:r>
          </a:p>
          <a:p>
            <a:r>
              <a:rPr lang="en-US" dirty="0" smtClean="0"/>
              <a:t>Per tenant security controls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9640046" cy="1981200"/>
          </a:xfrm>
        </p:spPr>
        <p:txBody>
          <a:bodyPr/>
          <a:lstStyle/>
          <a:p>
            <a:r>
              <a:rPr lang="en-US" dirty="0" smtClean="0"/>
              <a:t>What is Service Chaining (SC)?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54953" y="3330079"/>
            <a:ext cx="4020297" cy="29504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Deep Packet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Address Translation (NAT)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 and analytics probes</a:t>
            </a:r>
          </a:p>
          <a:p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5415803" y="3330079"/>
            <a:ext cx="4020297" cy="275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“Lawful” Interception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Parental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WAN/TCP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Video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Filtering/Caching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154953" y="2655969"/>
            <a:ext cx="10167097" cy="25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Capability to connect multiple network services to manipulate traffic through the chain.</a:t>
            </a:r>
          </a:p>
        </p:txBody>
      </p:sp>
    </p:spTree>
    <p:extLst>
      <p:ext uri="{BB962C8B-B14F-4D97-AF65-F5344CB8AC3E}">
        <p14:creationId xmlns:p14="http://schemas.microsoft.com/office/powerpoint/2010/main" val="40925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" y="1469529"/>
            <a:ext cx="11880850" cy="1981200"/>
          </a:xfrm>
        </p:spPr>
        <p:txBody>
          <a:bodyPr/>
          <a:lstStyle/>
          <a:p>
            <a:r>
              <a:rPr lang="en-US" dirty="0" smtClean="0"/>
              <a:t>What is Virtual Network Function (NFV)?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5415803" y="3330079"/>
            <a:ext cx="4528297" cy="275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Address Translation (NAT)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Floating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Private Network (VPN)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Visualization</a:t>
            </a:r>
          </a:p>
          <a:p>
            <a:endParaRPr lang="en-US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154953" y="2655969"/>
            <a:ext cx="10167097" cy="25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Replacing a physical server/appliance that provided network services with a virtual machine/container or within the cloud management layer</a:t>
            </a:r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887506" y="3450729"/>
            <a:ext cx="4528297" cy="275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</a:t>
            </a:r>
            <a:r>
              <a:rPr lang="en-US" dirty="0" smtClean="0"/>
              <a:t>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35534" cy="1400530"/>
          </a:xfrm>
        </p:spPr>
        <p:txBody>
          <a:bodyPr/>
          <a:lstStyle/>
          <a:p>
            <a:r>
              <a:rPr lang="en-US" dirty="0" smtClean="0"/>
              <a:t>Layer 2 versus Layer 3 Service Chain</a:t>
            </a:r>
            <a:br>
              <a:rPr lang="en-US" dirty="0" smtClean="0"/>
            </a:br>
            <a:r>
              <a:rPr lang="en-US" sz="2800" dirty="0" smtClean="0"/>
              <a:t>Why should we do this in layer 2?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011557"/>
          </a:xfrm>
        </p:spPr>
        <p:txBody>
          <a:bodyPr/>
          <a:lstStyle/>
          <a:p>
            <a:r>
              <a:rPr lang="en-US" dirty="0" smtClean="0"/>
              <a:t>Virtual port assignments</a:t>
            </a:r>
          </a:p>
          <a:p>
            <a:r>
              <a:rPr lang="en-US" dirty="0" smtClean="0"/>
              <a:t>Lower latency</a:t>
            </a:r>
          </a:p>
          <a:p>
            <a:r>
              <a:rPr lang="en-US" dirty="0" smtClean="0"/>
              <a:t>Can filter by IP &amp; TCP/UDP port</a:t>
            </a:r>
          </a:p>
          <a:p>
            <a:r>
              <a:rPr lang="en-US" dirty="0" smtClean="0"/>
              <a:t>Requires SDN support</a:t>
            </a:r>
          </a:p>
          <a:p>
            <a:r>
              <a:rPr lang="en-US" dirty="0" smtClean="0"/>
              <a:t>Invisible to layer 3</a:t>
            </a:r>
          </a:p>
          <a:p>
            <a:r>
              <a:rPr lang="en-US" dirty="0" smtClean="0"/>
              <a:t>Transparent to O.S./Applications</a:t>
            </a:r>
          </a:p>
          <a:p>
            <a:r>
              <a:rPr lang="en-US" dirty="0" smtClean="0"/>
              <a:t>Swap w/o changes to workloads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Layer 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59888" cy="3102997"/>
          </a:xfrm>
        </p:spPr>
        <p:txBody>
          <a:bodyPr/>
          <a:lstStyle/>
          <a:p>
            <a:r>
              <a:rPr lang="en-US" dirty="0" smtClean="0"/>
              <a:t>IP address assignments</a:t>
            </a:r>
          </a:p>
          <a:p>
            <a:r>
              <a:rPr lang="en-US" dirty="0" smtClean="0"/>
              <a:t>Additional network overhead</a:t>
            </a:r>
          </a:p>
          <a:p>
            <a:r>
              <a:rPr lang="en-US" dirty="0" smtClean="0"/>
              <a:t>No layer 2 filtering</a:t>
            </a:r>
          </a:p>
          <a:p>
            <a:r>
              <a:rPr lang="en-US" dirty="0" smtClean="0"/>
              <a:t>No special SDN support required</a:t>
            </a:r>
          </a:p>
          <a:p>
            <a:r>
              <a:rPr lang="en-US" dirty="0" smtClean="0"/>
              <a:t>Visible to layer 3 probes</a:t>
            </a:r>
          </a:p>
          <a:p>
            <a:r>
              <a:rPr lang="en-US" dirty="0" smtClean="0"/>
              <a:t>Invisible to O.S./Applications</a:t>
            </a:r>
          </a:p>
          <a:p>
            <a:r>
              <a:rPr lang="en-US" dirty="0" smtClean="0"/>
              <a:t>Changes required workload </a:t>
            </a:r>
            <a:r>
              <a:rPr lang="en-US" dirty="0" err="1" smtClean="0"/>
              <a:t>reconfig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5184" b="15184"/>
          <a:stretch/>
        </p:blipFill>
        <p:spPr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20436" y="152400"/>
            <a:ext cx="10682435" cy="339436"/>
          </a:xfrm>
        </p:spPr>
        <p:txBody>
          <a:bodyPr>
            <a:noAutofit/>
          </a:bodyPr>
          <a:lstStyle/>
          <a:p>
            <a:r>
              <a:rPr lang="en-US" sz="2400" dirty="0" smtClean="0"/>
              <a:t>Welcome to the Walled Garden - WAF in Amazon Web Services</a:t>
            </a:r>
            <a:endParaRPr lang="en-US" sz="2400" dirty="0"/>
          </a:p>
        </p:txBody>
      </p:sp>
      <p:sp>
        <p:nvSpPr>
          <p:cNvPr id="19" name="Text Placeholder 8"/>
          <p:cNvSpPr txBox="1">
            <a:spLocks/>
          </p:cNvSpPr>
          <p:nvPr/>
        </p:nvSpPr>
        <p:spPr>
          <a:xfrm>
            <a:off x="1154955" y="4454236"/>
            <a:ext cx="10592871" cy="2098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Transparent deployment – no layer 3 changes required</a:t>
            </a:r>
          </a:p>
          <a:p>
            <a:r>
              <a:rPr lang="en-US" sz="1800" dirty="0" smtClean="0"/>
              <a:t>Rapid provisioning – self service and instantaneous</a:t>
            </a:r>
          </a:p>
          <a:p>
            <a:r>
              <a:rPr lang="en-US" sz="1800" dirty="0" smtClean="0"/>
              <a:t>Consumption pricing - $5 per ACL + $1 per rule/month + $0.60/million requests</a:t>
            </a:r>
          </a:p>
          <a:p>
            <a:r>
              <a:rPr lang="en-US" sz="1800" dirty="0" smtClean="0"/>
              <a:t>WAF is “Injected” in front of the application load balancer or </a:t>
            </a:r>
            <a:r>
              <a:rPr lang="en-US" sz="1800" dirty="0" err="1" smtClean="0"/>
              <a:t>CloudFront</a:t>
            </a:r>
            <a:r>
              <a:rPr lang="en-US" sz="1800" dirty="0" smtClean="0"/>
              <a:t> (CDN)</a:t>
            </a:r>
          </a:p>
          <a:p>
            <a:r>
              <a:rPr lang="en-US" sz="1800" dirty="0" smtClean="0"/>
              <a:t>But what if I want to “Do It Yourself”?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1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38" y="2078565"/>
            <a:ext cx="6408751" cy="34755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AT&amp;T</a:t>
            </a:r>
          </a:p>
          <a:p>
            <a:r>
              <a:rPr lang="en-US" dirty="0"/>
              <a:t>	</a:t>
            </a:r>
            <a:r>
              <a:rPr lang="en-US" dirty="0" smtClean="0"/>
              <a:t>Integrated Cloud (AIC) 80-100 zones</a:t>
            </a:r>
          </a:p>
          <a:p>
            <a:r>
              <a:rPr lang="en-US" dirty="0" smtClean="0"/>
              <a:t>Verizon</a:t>
            </a:r>
          </a:p>
          <a:p>
            <a:r>
              <a:rPr lang="en-US" dirty="0"/>
              <a:t>	</a:t>
            </a:r>
            <a:r>
              <a:rPr lang="en-US" dirty="0" smtClean="0"/>
              <a:t>Network </a:t>
            </a:r>
            <a:r>
              <a:rPr lang="en-US" dirty="0"/>
              <a:t>Function Virtualization OpenStack </a:t>
            </a:r>
            <a:r>
              <a:rPr lang="en-US" dirty="0" smtClean="0"/>
              <a:t>cloud deployment</a:t>
            </a:r>
          </a:p>
          <a:p>
            <a:r>
              <a:rPr lang="en-US" dirty="0"/>
              <a:t>	</a:t>
            </a:r>
            <a:r>
              <a:rPr lang="en-US" dirty="0" smtClean="0"/>
              <a:t>Edge Computing “Cloud in a Box” CPE rollout</a:t>
            </a:r>
          </a:p>
          <a:p>
            <a:r>
              <a:rPr lang="en-US" dirty="0" smtClean="0"/>
              <a:t>Walmart</a:t>
            </a:r>
          </a:p>
          <a:p>
            <a:r>
              <a:rPr lang="en-US" dirty="0"/>
              <a:t>	</a:t>
            </a:r>
            <a:r>
              <a:rPr lang="en-US" dirty="0" smtClean="0"/>
              <a:t>213,000 cores on OpenStack</a:t>
            </a:r>
          </a:p>
          <a:p>
            <a:r>
              <a:rPr lang="en-US" dirty="0" err="1" smtClean="0"/>
              <a:t>GoDaddy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57 million domains &amp; 8.5 million websites on OpenStack</a:t>
            </a:r>
          </a:p>
          <a:p>
            <a:r>
              <a:rPr lang="en-US" dirty="0" smtClean="0"/>
              <a:t>PayPal</a:t>
            </a:r>
          </a:p>
          <a:p>
            <a:r>
              <a:rPr lang="en-US" dirty="0"/>
              <a:t>	</a:t>
            </a:r>
            <a:r>
              <a:rPr lang="en-US" dirty="0" smtClean="0"/>
              <a:t>100% OpenStack Cloud – replaced VMWare</a:t>
            </a:r>
          </a:p>
          <a:p>
            <a:r>
              <a:rPr lang="en-US" dirty="0" smtClean="0"/>
              <a:t>Corporate migrations from VMWare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0069" t="36537" r="47674" b="27087"/>
          <a:stretch/>
        </p:blipFill>
        <p:spPr>
          <a:xfrm>
            <a:off x="6794389" y="3340100"/>
            <a:ext cx="3911600" cy="23663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7538" y="389112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Why OpenStack?</a:t>
            </a:r>
            <a:br>
              <a:rPr lang="en-US" dirty="0" smtClean="0"/>
            </a:br>
            <a:r>
              <a:rPr lang="en-US" sz="2700" dirty="0" smtClean="0"/>
              <a:t>Preferred Open Source Private Cloud Solution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250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OpenStack Neutron</a:t>
            </a:r>
            <a:br>
              <a:rPr lang="en-US" dirty="0" smtClean="0"/>
            </a:br>
            <a:r>
              <a:rPr lang="en-US" sz="2800" dirty="0" smtClean="0"/>
              <a:t>Network as a Service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Defined 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1638300"/>
          </a:xfrm>
        </p:spPr>
        <p:txBody>
          <a:bodyPr/>
          <a:lstStyle/>
          <a:p>
            <a:r>
              <a:rPr lang="en-US" smtClean="0"/>
              <a:t>Add/Modify/Delete</a:t>
            </a:r>
          </a:p>
          <a:p>
            <a:r>
              <a:rPr lang="en-US"/>
              <a:t>	</a:t>
            </a:r>
            <a:r>
              <a:rPr lang="en-US" smtClean="0"/>
              <a:t>Networks</a:t>
            </a:r>
            <a:endParaRPr lang="en-US" dirty="0" smtClean="0"/>
          </a:p>
          <a:p>
            <a:r>
              <a:rPr lang="en-US" smtClean="0"/>
              <a:t>	Subnets</a:t>
            </a:r>
            <a:endParaRPr lang="en-US" dirty="0" smtClean="0"/>
          </a:p>
          <a:p>
            <a:r>
              <a:rPr lang="en-US" smtClean="0"/>
              <a:t>	Ports (virtual interface)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7255509" y="2028825"/>
            <a:ext cx="2936241" cy="576262"/>
          </a:xfrm>
        </p:spPr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7244956" y="2714625"/>
            <a:ext cx="4394594" cy="3589338"/>
          </a:xfrm>
        </p:spPr>
        <p:txBody>
          <a:bodyPr/>
          <a:lstStyle/>
          <a:p>
            <a:r>
              <a:rPr lang="en-US" smtClean="0"/>
              <a:t>Adds functionality to stock Neutron</a:t>
            </a:r>
          </a:p>
          <a:p>
            <a:r>
              <a:rPr lang="en-US" smtClean="0"/>
              <a:t>LBaaS</a:t>
            </a:r>
            <a:endParaRPr lang="en-US" dirty="0" smtClean="0"/>
          </a:p>
          <a:p>
            <a:r>
              <a:rPr lang="en-US" smtClean="0"/>
              <a:t>ML2 (hardware support)</a:t>
            </a:r>
            <a:endParaRPr lang="en-US" dirty="0" smtClean="0"/>
          </a:p>
          <a:p>
            <a:r>
              <a:rPr lang="en-US" dirty="0" err="1" smtClean="0"/>
              <a:t>FWaaS</a:t>
            </a:r>
            <a:endParaRPr lang="en-US" dirty="0" smtClean="0"/>
          </a:p>
          <a:p>
            <a:r>
              <a:rPr lang="en-US" smtClean="0"/>
              <a:t>VPNaaS</a:t>
            </a:r>
          </a:p>
          <a:p>
            <a:r>
              <a:rPr lang="en-US" smtClean="0"/>
              <a:t>OneConvergence (Service Chain)</a:t>
            </a:r>
          </a:p>
          <a:p>
            <a:r>
              <a:rPr lang="en-US" b="1" smtClean="0"/>
              <a:t>Networking-sc (Service Chain)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2463" y="4173683"/>
            <a:ext cx="2932113" cy="576262"/>
          </a:xfrm>
        </p:spPr>
        <p:txBody>
          <a:bodyPr/>
          <a:lstStyle/>
          <a:p>
            <a:r>
              <a:rPr lang="en-US" smtClean="0"/>
              <a:t>API Used by…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3882414" y="2641125"/>
            <a:ext cx="2932113" cy="1468582"/>
          </a:xfrm>
        </p:spPr>
        <p:txBody>
          <a:bodyPr>
            <a:normAutofit/>
          </a:bodyPr>
          <a:lstStyle/>
          <a:p>
            <a:r>
              <a:rPr lang="en-US" dirty="0" smtClean="0"/>
              <a:t>Implement the Neutron API</a:t>
            </a:r>
          </a:p>
          <a:p>
            <a:r>
              <a:rPr lang="en-US" dirty="0" smtClean="0"/>
              <a:t>Stock “Neutron”</a:t>
            </a:r>
          </a:p>
          <a:p>
            <a:r>
              <a:rPr lang="en-US" b="1" err="1" smtClean="0"/>
              <a:t>Midonet</a:t>
            </a:r>
            <a:r>
              <a:rPr lang="en-US" smtClean="0"/>
              <a:t> </a:t>
            </a:r>
          </a:p>
          <a:p>
            <a:r>
              <a:rPr lang="en-US" smtClean="0"/>
              <a:t>Plumgrid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3882414" y="1995805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Implementations</a:t>
            </a:r>
            <a:endParaRPr lang="en-US" dirty="0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652463" y="4897584"/>
            <a:ext cx="2932113" cy="1468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Nova (Compute)</a:t>
            </a:r>
          </a:p>
          <a:p>
            <a:r>
              <a:rPr lang="en-US" smtClean="0"/>
              <a:t>Horizon (GUI)</a:t>
            </a:r>
          </a:p>
          <a:p>
            <a:r>
              <a:rPr lang="en-US" smtClean="0"/>
              <a:t>CLI</a:t>
            </a:r>
          </a:p>
          <a:p>
            <a:r>
              <a:rPr lang="en-US" smtClean="0"/>
              <a:t>HEAT (Templated Deployments)</a:t>
            </a:r>
          </a:p>
          <a:p>
            <a:endParaRPr lang="en-US" dirty="0"/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3882413" y="4101366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Underlying SDN</a:t>
            </a:r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882412" y="4738345"/>
            <a:ext cx="2932113" cy="995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Open vSwitch (OVS)</a:t>
            </a:r>
          </a:p>
          <a:p>
            <a:r>
              <a:rPr lang="en-US" smtClean="0"/>
              <a:t>Linux Bridge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4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4180</TotalTime>
  <Words>1211</Words>
  <Application>Microsoft Office PowerPoint</Application>
  <PresentationFormat>Widescreen</PresentationFormat>
  <Paragraphs>321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Century Gothic</vt:lpstr>
      <vt:lpstr>Times New Roman</vt:lpstr>
      <vt:lpstr>Wingdings</vt:lpstr>
      <vt:lpstr>Wingdings 2</vt:lpstr>
      <vt:lpstr>Wingdings 3</vt:lpstr>
      <vt:lpstr>Ion</vt:lpstr>
      <vt:lpstr>Virtualized Security Chains</vt:lpstr>
      <vt:lpstr>Agenda</vt:lpstr>
      <vt:lpstr>Securing Virtualized Workloads Why so tough?</vt:lpstr>
      <vt:lpstr>What is Service Chaining (SC)?</vt:lpstr>
      <vt:lpstr>What is Virtual Network Function (NFV)?</vt:lpstr>
      <vt:lpstr>Layer 2 versus Layer 3 Service Chain Why should we do this in layer 2?</vt:lpstr>
      <vt:lpstr>PowerPoint Presentation</vt:lpstr>
      <vt:lpstr>Why OpenStack? Preferred Open Source Private Cloud Solution</vt:lpstr>
      <vt:lpstr>OpenStack Neutron Network as a Service</vt:lpstr>
      <vt:lpstr>Which security functions can I virtualize?</vt:lpstr>
      <vt:lpstr>Lab Overview</vt:lpstr>
      <vt:lpstr>Lab Overview – Virtualized Functions</vt:lpstr>
      <vt:lpstr>Deployed Workloads and Networks Layer 3 view</vt:lpstr>
      <vt:lpstr>Load Balanced Service Chains</vt:lpstr>
      <vt:lpstr>Lab 0 – Full Demo Setup</vt:lpstr>
      <vt:lpstr>OpenStack Primer</vt:lpstr>
      <vt:lpstr>Service Chain Creation</vt:lpstr>
      <vt:lpstr>Forwarding versus In-Line NFV</vt:lpstr>
      <vt:lpstr>Lab 1 – My First Chain</vt:lpstr>
      <vt:lpstr>Lab 2 – It Gets Complicated</vt:lpstr>
      <vt:lpstr>Lab 3 – Malicious IoT</vt:lpstr>
      <vt:lpstr>Lab 4 – WAF NFV</vt:lpstr>
      <vt:lpstr>net-sfc setup…</vt:lpstr>
      <vt:lpstr>Setting up your own lab</vt:lpstr>
      <vt:lpstr>Next steps…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Studarus</dc:creator>
  <cp:lastModifiedBy>John Studarus</cp:lastModifiedBy>
  <cp:revision>56</cp:revision>
  <dcterms:created xsi:type="dcterms:W3CDTF">2017-06-13T18:00:32Z</dcterms:created>
  <dcterms:modified xsi:type="dcterms:W3CDTF">2017-10-30T13:48:44Z</dcterms:modified>
</cp:coreProperties>
</file>