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5" r:id="rId3"/>
    <p:sldId id="261" r:id="rId4"/>
    <p:sldId id="271" r:id="rId5"/>
    <p:sldId id="273" r:id="rId6"/>
    <p:sldId id="262" r:id="rId7"/>
    <p:sldId id="257" r:id="rId8"/>
    <p:sldId id="258" r:id="rId9"/>
    <p:sldId id="264" r:id="rId10"/>
    <p:sldId id="259" r:id="rId11"/>
    <p:sldId id="274" r:id="rId12"/>
    <p:sldId id="276" r:id="rId13"/>
    <p:sldId id="277" r:id="rId14"/>
    <p:sldId id="278" r:id="rId15"/>
    <p:sldId id="260" r:id="rId16"/>
    <p:sldId id="26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7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8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126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3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61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018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7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7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9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1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4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49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OPENSTACKSANDIEGO.ORG" TargetMode="External"/><Relationship Id="rId2" Type="http://schemas.openxmlformats.org/officeDocument/2006/relationships/hyperlink" Target="mailto:john@jhlconsultin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SanDiego/ServiceChai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Virtualized Security Chains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0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John Studarus</a:t>
            </a:r>
          </a:p>
          <a:p>
            <a:r>
              <a:rPr lang="en-US" dirty="0" smtClean="0">
                <a:hlinkClick r:id="rId2"/>
              </a:rPr>
              <a:t>john@jhlconsulting.com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JOHN@OPENSTACKSANDIEGO.ORG</a:t>
            </a:r>
            <a:endParaRPr lang="en-US" dirty="0" smtClean="0"/>
          </a:p>
          <a:p>
            <a:r>
              <a:rPr lang="en-US" dirty="0" smtClean="0"/>
              <a:t>@JOHN_STUDARUS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107" y="231214"/>
            <a:ext cx="9379329" cy="842514"/>
          </a:xfrm>
        </p:spPr>
        <p:txBody>
          <a:bodyPr>
            <a:normAutofit/>
          </a:bodyPr>
          <a:lstStyle/>
          <a:p>
            <a:r>
              <a:rPr lang="en-US" dirty="0" smtClean="0"/>
              <a:t>Which security functions can I virtualize?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6452" y="1395648"/>
            <a:ext cx="10134403" cy="4866607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DHCP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Firewall {</a:t>
            </a:r>
            <a:r>
              <a:rPr lang="en-US" sz="2400" dirty="0" err="1" smtClean="0"/>
              <a:t>pfSense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Anti-DDoS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WAF {</a:t>
            </a:r>
            <a:r>
              <a:rPr lang="en-US" sz="2400" dirty="0" err="1" smtClean="0"/>
              <a:t>modSecurity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Web Proxy/Filter {</a:t>
            </a:r>
            <a:r>
              <a:rPr lang="en-US" sz="2400" dirty="0" err="1" smtClean="0"/>
              <a:t>squidGuard</a:t>
            </a:r>
            <a:r>
              <a:rPr lang="en-US" sz="2400" dirty="0" smtClean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Bot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Database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IDS/IPS {Snort}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smtClean="0"/>
              <a:t>Tap {</a:t>
            </a:r>
            <a:r>
              <a:rPr lang="en-US" sz="2400" dirty="0" err="1" smtClean="0"/>
              <a:t>TCPDump</a:t>
            </a:r>
            <a:r>
              <a:rPr lang="en-US" sz="2400" dirty="0" smtClean="0"/>
              <a:t>}</a:t>
            </a:r>
          </a:p>
        </p:txBody>
      </p:sp>
      <p:sp>
        <p:nvSpPr>
          <p:cNvPr id="8" name="AutoShape 16" descr="Image result for sn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96" y="1566862"/>
            <a:ext cx="2867025" cy="1590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11" y="4208968"/>
            <a:ext cx="4286250" cy="2028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10" y="3747005"/>
            <a:ext cx="1533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6" y="203192"/>
            <a:ext cx="9602993" cy="863608"/>
          </a:xfrm>
        </p:spPr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2" r="262"/>
          <a:stretch>
            <a:fillRect/>
          </a:stretch>
        </p:blipFill>
        <p:spPr>
          <a:xfrm>
            <a:off x="3474910" y="1190625"/>
            <a:ext cx="7812215" cy="4476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00" y="1190624"/>
            <a:ext cx="3276600" cy="5483225"/>
          </a:xfrm>
        </p:spPr>
        <p:txBody>
          <a:bodyPr/>
          <a:lstStyle/>
          <a:p>
            <a:r>
              <a:rPr lang="en-US" dirty="0" smtClean="0"/>
              <a:t>Terraform Deployment</a:t>
            </a:r>
          </a:p>
          <a:p>
            <a:r>
              <a:rPr lang="en-US" dirty="0"/>
              <a:t>	</a:t>
            </a:r>
            <a:r>
              <a:rPr lang="en-US" dirty="0" smtClean="0"/>
              <a:t>~20 minutes to deploy</a:t>
            </a:r>
          </a:p>
          <a:p>
            <a:r>
              <a:rPr lang="en-US" dirty="0"/>
              <a:t>	</a:t>
            </a:r>
            <a:r>
              <a:rPr lang="en-US" dirty="0" smtClean="0"/>
              <a:t>Provisions bare metal</a:t>
            </a:r>
          </a:p>
          <a:p>
            <a:r>
              <a:rPr lang="en-US" dirty="0"/>
              <a:t>	</a:t>
            </a:r>
            <a:r>
              <a:rPr lang="en-US" dirty="0" smtClean="0"/>
              <a:t>Packet.net account </a:t>
            </a:r>
            <a:r>
              <a:rPr lang="en-US" dirty="0" err="1" smtClean="0"/>
              <a:t>req’d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r>
              <a:rPr lang="en-US" dirty="0"/>
              <a:t>	</a:t>
            </a:r>
            <a:r>
              <a:rPr lang="en-US" dirty="0" smtClean="0"/>
              <a:t>Included in Terraform</a:t>
            </a:r>
          </a:p>
          <a:p>
            <a:r>
              <a:rPr lang="en-US" dirty="0"/>
              <a:t>	</a:t>
            </a:r>
            <a:r>
              <a:rPr lang="en-US" dirty="0" smtClean="0"/>
              <a:t>Provisioned via Packet API</a:t>
            </a:r>
          </a:p>
          <a:p>
            <a:r>
              <a:rPr lang="en-US" dirty="0"/>
              <a:t>	</a:t>
            </a:r>
            <a:r>
              <a:rPr lang="en-US" dirty="0" smtClean="0"/>
              <a:t>4 core, 32 GB, 2 x 120GB SSD</a:t>
            </a:r>
          </a:p>
          <a:p>
            <a:r>
              <a:rPr lang="en-US" dirty="0"/>
              <a:t>	</a:t>
            </a:r>
            <a:r>
              <a:rPr lang="en-US" dirty="0" smtClean="0"/>
              <a:t>2 x 1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$0.40/hour</a:t>
            </a:r>
          </a:p>
          <a:p>
            <a:r>
              <a:rPr lang="en-US" dirty="0"/>
              <a:t>	</a:t>
            </a:r>
            <a:r>
              <a:rPr lang="en-US" dirty="0" smtClean="0"/>
              <a:t>OPENSTACKSD Promo $25/free</a:t>
            </a:r>
          </a:p>
          <a:p>
            <a:r>
              <a:rPr lang="en-US" dirty="0" smtClean="0"/>
              <a:t>OpenStack Deployment</a:t>
            </a:r>
          </a:p>
          <a:p>
            <a:r>
              <a:rPr lang="en-US" dirty="0"/>
              <a:t>	</a:t>
            </a:r>
            <a:r>
              <a:rPr lang="en-US" dirty="0" smtClean="0"/>
              <a:t>Included in Terraform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6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6" y="203192"/>
            <a:ext cx="9602993" cy="863608"/>
          </a:xfrm>
        </p:spPr>
        <p:txBody>
          <a:bodyPr>
            <a:normAutofit/>
          </a:bodyPr>
          <a:lstStyle/>
          <a:p>
            <a:r>
              <a:rPr lang="en-US" dirty="0" smtClean="0"/>
              <a:t>Lab Overview – Virtualized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729" y="1718583"/>
            <a:ext cx="2316843" cy="3980090"/>
          </a:xfrm>
        </p:spPr>
        <p:txBody>
          <a:bodyPr>
            <a:normAutofit/>
          </a:bodyPr>
          <a:lstStyle/>
          <a:p>
            <a:r>
              <a:rPr lang="en-US" dirty="0" smtClean="0"/>
              <a:t>Stock O.S. Images</a:t>
            </a:r>
          </a:p>
          <a:p>
            <a:r>
              <a:rPr lang="en-US" dirty="0"/>
              <a:t>	</a:t>
            </a:r>
            <a:r>
              <a:rPr lang="en-US" dirty="0" smtClean="0"/>
              <a:t>CentOS 7</a:t>
            </a:r>
          </a:p>
          <a:p>
            <a:r>
              <a:rPr lang="en-US" dirty="0"/>
              <a:t>	</a:t>
            </a:r>
            <a:r>
              <a:rPr lang="en-US" dirty="0" smtClean="0"/>
              <a:t>Ubuntu 14.04</a:t>
            </a:r>
          </a:p>
          <a:p>
            <a:r>
              <a:rPr lang="en-US" dirty="0" smtClean="0"/>
              <a:t>Sample Workload</a:t>
            </a:r>
          </a:p>
          <a:p>
            <a:r>
              <a:rPr lang="en-US" dirty="0"/>
              <a:t>	</a:t>
            </a:r>
            <a:r>
              <a:rPr lang="en-US" dirty="0" err="1" smtClean="0"/>
              <a:t>CirrosWeb</a:t>
            </a:r>
            <a:endParaRPr lang="en-US" dirty="0" smtClean="0"/>
          </a:p>
          <a:p>
            <a:r>
              <a:rPr lang="en-US" dirty="0" smtClean="0"/>
              <a:t>Network Monitor VM</a:t>
            </a:r>
          </a:p>
          <a:p>
            <a:r>
              <a:rPr lang="en-US" dirty="0"/>
              <a:t>	</a:t>
            </a:r>
            <a:r>
              <a:rPr lang="en-US" dirty="0" smtClean="0"/>
              <a:t>Snort</a:t>
            </a:r>
          </a:p>
          <a:p>
            <a:r>
              <a:rPr lang="en-US" dirty="0"/>
              <a:t>	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Malicious” VMs</a:t>
            </a:r>
          </a:p>
          <a:p>
            <a:r>
              <a:rPr lang="en-US" dirty="0"/>
              <a:t>	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12" t="11748" r="53542" b="18252"/>
          <a:stretch/>
        </p:blipFill>
        <p:spPr>
          <a:xfrm>
            <a:off x="5661025" y="1476375"/>
            <a:ext cx="542153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20" y="569904"/>
            <a:ext cx="8856868" cy="721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Deployed Workloads and Networks</a:t>
            </a:r>
            <a:br>
              <a:rPr lang="en-US" dirty="0" smtClean="0"/>
            </a:br>
            <a:r>
              <a:rPr lang="en-US" sz="2700" dirty="0" smtClean="0"/>
              <a:t>Layer 3 view</a:t>
            </a:r>
            <a:endParaRPr lang="en-US" sz="2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9" y="1995487"/>
            <a:ext cx="2786062" cy="4662487"/>
          </a:xfrm>
        </p:spPr>
        <p:txBody>
          <a:bodyPr/>
          <a:lstStyle/>
          <a:p>
            <a:r>
              <a:rPr lang="en-US" dirty="0" err="1" smtClean="0"/>
              <a:t>Mgmt</a:t>
            </a:r>
            <a:r>
              <a:rPr lang="en-US" dirty="0" smtClean="0"/>
              <a:t> Network</a:t>
            </a:r>
          </a:p>
          <a:p>
            <a:r>
              <a:rPr lang="en-US" dirty="0"/>
              <a:t>	</a:t>
            </a:r>
            <a:r>
              <a:rPr lang="en-US" dirty="0" smtClean="0"/>
              <a:t>SSH access</a:t>
            </a:r>
          </a:p>
          <a:p>
            <a:r>
              <a:rPr lang="en-US" dirty="0" smtClean="0"/>
              <a:t>Service Network</a:t>
            </a:r>
          </a:p>
          <a:p>
            <a:r>
              <a:rPr lang="en-US" dirty="0"/>
              <a:t>	</a:t>
            </a:r>
            <a:r>
              <a:rPr lang="en-US" dirty="0" smtClean="0"/>
              <a:t>Monitoring ports</a:t>
            </a:r>
          </a:p>
          <a:p>
            <a:r>
              <a:rPr lang="en-US" dirty="0" smtClean="0"/>
              <a:t>Internal</a:t>
            </a:r>
          </a:p>
          <a:p>
            <a:r>
              <a:rPr lang="en-US" dirty="0"/>
              <a:t>	</a:t>
            </a:r>
            <a:r>
              <a:rPr lang="en-US" dirty="0" smtClean="0"/>
              <a:t>Production Traffic</a:t>
            </a:r>
          </a:p>
          <a:p>
            <a:r>
              <a:rPr lang="en-US" dirty="0" err="1" smtClean="0"/>
              <a:t>NetMon</a:t>
            </a:r>
            <a:r>
              <a:rPr lang="en-US" dirty="0" smtClean="0"/>
              <a:t>-{1,2}</a:t>
            </a:r>
            <a:endParaRPr lang="en-US" dirty="0"/>
          </a:p>
          <a:p>
            <a:r>
              <a:rPr lang="en-US" dirty="0" smtClean="0"/>
              <a:t>	Not on internal network</a:t>
            </a:r>
          </a:p>
          <a:p>
            <a:r>
              <a:rPr lang="en-US" dirty="0"/>
              <a:t>	</a:t>
            </a:r>
            <a:r>
              <a:rPr lang="en-US" dirty="0" smtClean="0"/>
              <a:t>Layer 3 Segmentation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34" y="1583737"/>
            <a:ext cx="4559814" cy="4626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6" y="2335513"/>
            <a:ext cx="3289343" cy="28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228592"/>
            <a:ext cx="8627533" cy="969441"/>
          </a:xfrm>
        </p:spPr>
        <p:txBody>
          <a:bodyPr/>
          <a:lstStyle/>
          <a:p>
            <a:r>
              <a:rPr lang="en-US" dirty="0" smtClean="0"/>
              <a:t>Service Chain Creation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99" y="1550503"/>
            <a:ext cx="6112934" cy="3057277"/>
          </a:xfrm>
        </p:spPr>
        <p:txBody>
          <a:bodyPr>
            <a:normAutofit/>
          </a:bodyPr>
          <a:lstStyle/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flow classifier</a:t>
            </a:r>
            <a:r>
              <a:rPr lang="en-US" dirty="0"/>
              <a:t> create \</a:t>
            </a:r>
          </a:p>
          <a:p>
            <a:r>
              <a:rPr lang="en-US" dirty="0"/>
              <a:t>    --</a:t>
            </a:r>
            <a:r>
              <a:rPr lang="en-US" dirty="0" err="1"/>
              <a:t>ethertype</a:t>
            </a:r>
            <a:r>
              <a:rPr lang="en-US" dirty="0"/>
              <a:t> IPv4 \</a:t>
            </a:r>
          </a:p>
          <a:p>
            <a:r>
              <a:rPr lang="en-US" dirty="0"/>
              <a:t>    --source-</a:t>
            </a:r>
            <a:r>
              <a:rPr lang="en-US" dirty="0" err="1"/>
              <a:t>ip</a:t>
            </a:r>
            <a:r>
              <a:rPr lang="en-US" dirty="0"/>
              <a:t>-prefix ${WEBCLIENT_IP}/32 \</a:t>
            </a:r>
          </a:p>
          <a:p>
            <a:r>
              <a:rPr lang="en-US" dirty="0"/>
              <a:t>    --destination-</a:t>
            </a:r>
            <a:r>
              <a:rPr lang="en-US" dirty="0" err="1"/>
              <a:t>ip</a:t>
            </a:r>
            <a:r>
              <a:rPr lang="en-US" dirty="0"/>
              <a:t>-prefix ${WEBSERVER_IP}/32 \</a:t>
            </a:r>
          </a:p>
          <a:p>
            <a:r>
              <a:rPr lang="en-US" dirty="0"/>
              <a:t>    --protocol </a:t>
            </a:r>
            <a:r>
              <a:rPr lang="en-US" dirty="0" err="1"/>
              <a:t>tcp</a:t>
            </a:r>
            <a:r>
              <a:rPr lang="en-US" dirty="0"/>
              <a:t> \</a:t>
            </a:r>
          </a:p>
          <a:p>
            <a:r>
              <a:rPr lang="en-US" dirty="0"/>
              <a:t>    --destination-port 80:80 \</a:t>
            </a:r>
          </a:p>
          <a:p>
            <a:r>
              <a:rPr lang="en-US" dirty="0"/>
              <a:t>    --logical-source-port port-</a:t>
            </a:r>
            <a:r>
              <a:rPr lang="en-US" dirty="0" err="1"/>
              <a:t>webclient</a:t>
            </a:r>
            <a:r>
              <a:rPr lang="en-US" dirty="0"/>
              <a:t> \</a:t>
            </a:r>
          </a:p>
          <a:p>
            <a:r>
              <a:rPr lang="en-US" dirty="0"/>
              <a:t>    FC-</a:t>
            </a:r>
            <a:r>
              <a:rPr lang="en-US" dirty="0" err="1"/>
              <a:t>WebServer</a:t>
            </a:r>
            <a:r>
              <a:rPr lang="en-US" dirty="0"/>
              <a:t>-HTTP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31251" y="4759525"/>
            <a:ext cx="12012400" cy="137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pair </a:t>
            </a:r>
            <a:r>
              <a:rPr lang="en-US" dirty="0"/>
              <a:t>create --ingress=port-ingress1 --egress=port-egress1 Netmon1-PortPair</a:t>
            </a:r>
          </a:p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pair group </a:t>
            </a:r>
            <a:r>
              <a:rPr lang="en-US" dirty="0"/>
              <a:t>create --port-pair Netmon1-PortPair </a:t>
            </a:r>
            <a:r>
              <a:rPr lang="en-US" dirty="0" err="1"/>
              <a:t>Netmon-PairGroup</a:t>
            </a:r>
            <a:endParaRPr lang="en-US" dirty="0"/>
          </a:p>
          <a:p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sfc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port chain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create --port-pair-group </a:t>
            </a:r>
            <a:r>
              <a:rPr lang="en-US" dirty="0" err="1"/>
              <a:t>Netmon-PairGroup</a:t>
            </a:r>
            <a:r>
              <a:rPr lang="en-US" dirty="0"/>
              <a:t> --flow-classifier FC-</a:t>
            </a:r>
            <a:r>
              <a:rPr lang="en-US" dirty="0" err="1"/>
              <a:t>WebServer</a:t>
            </a:r>
            <a:r>
              <a:rPr lang="en-US" dirty="0"/>
              <a:t>-HTTP PC1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38" y="1294389"/>
            <a:ext cx="3768018" cy="33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864"/>
          </a:xfrm>
        </p:spPr>
        <p:txBody>
          <a:bodyPr/>
          <a:lstStyle/>
          <a:p>
            <a:r>
              <a:rPr lang="en-US" dirty="0" smtClean="0"/>
              <a:t>Load Balanced Service Chains</a:t>
            </a:r>
            <a:endParaRPr lang="en-US" dirty="0"/>
          </a:p>
        </p:txBody>
      </p:sp>
      <p:pic>
        <p:nvPicPr>
          <p:cNvPr id="2050" name="Picture 2" descr="Series-Parallel Service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27" y="1783015"/>
            <a:ext cx="8305970" cy="43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4578" y="21824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 pair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4578" y="4532865"/>
            <a:ext cx="1220691" cy="643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port pair group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9555" y="12088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port chain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09283" y="2126974"/>
            <a:ext cx="1248355" cy="147099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61576" y="1991802"/>
            <a:ext cx="1343770" cy="340315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9348"/>
          </a:xfrm>
        </p:spPr>
        <p:txBody>
          <a:bodyPr>
            <a:normAutofit/>
          </a:bodyPr>
          <a:lstStyle/>
          <a:p>
            <a:r>
              <a:rPr lang="en-US" dirty="0" smtClean="0"/>
              <a:t>Forwarding versus In-Line NFV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9624" y="3690132"/>
            <a:ext cx="430678" cy="430678"/>
            <a:chOff x="2179876" y="2793761"/>
            <a:chExt cx="430678" cy="430678"/>
          </a:xfrm>
        </p:grpSpPr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72" name="Freeform 71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 72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 73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 74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 75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 76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2904031" y="2955020"/>
            <a:ext cx="429822" cy="429822"/>
            <a:chOff x="6524723" y="2731054"/>
            <a:chExt cx="429822" cy="429822"/>
          </a:xfrm>
        </p:grpSpPr>
        <p:sp>
          <p:nvSpPr>
            <p:cNvPr id="79" name="Freeform 78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81" name="Freeform 80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 81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2248049" y="305705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2"/>
                </a:solidFill>
              </a:rPr>
              <a:t>tcpdump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9998" y="4101943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063175" y="3692164"/>
            <a:ext cx="430678" cy="430678"/>
            <a:chOff x="2179876" y="2793761"/>
            <a:chExt cx="430678" cy="430678"/>
          </a:xfrm>
        </p:grpSpPr>
        <p:sp>
          <p:nvSpPr>
            <p:cNvPr id="86" name="Freeform 85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88" name="Freeform 87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 89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 90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 91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 92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686431" y="4101943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95" name="Straight Arrow Connector 94"/>
          <p:cNvCxnSpPr>
            <a:stCxn id="70" idx="0"/>
            <a:endCxn id="100" idx="3"/>
          </p:cNvCxnSpPr>
          <p:nvPr/>
        </p:nvCxnSpPr>
        <p:spPr>
          <a:xfrm>
            <a:off x="2219841" y="3905241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2"/>
            <a:endCxn id="100" idx="4"/>
          </p:cNvCxnSpPr>
          <p:nvPr/>
        </p:nvCxnSpPr>
        <p:spPr>
          <a:xfrm>
            <a:off x="3118732" y="3384422"/>
            <a:ext cx="1137" cy="316954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8"/>
          <p:cNvSpPr txBox="1">
            <a:spLocks/>
          </p:cNvSpPr>
          <p:nvPr/>
        </p:nvSpPr>
        <p:spPr>
          <a:xfrm>
            <a:off x="6991328" y="2143805"/>
            <a:ext cx="3098017" cy="8711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Inline (Snort-IPS)</a:t>
            </a:r>
          </a:p>
          <a:p>
            <a:pPr marL="0" indent="0">
              <a:buNone/>
            </a:pPr>
            <a:r>
              <a:rPr lang="en-US" sz="1800" dirty="0" smtClean="0"/>
              <a:t>active network blocking</a:t>
            </a:r>
            <a:endParaRPr lang="en-US" sz="1800" dirty="0"/>
          </a:p>
        </p:txBody>
      </p:sp>
      <p:sp>
        <p:nvSpPr>
          <p:cNvPr id="98" name="Text Placeholder 8"/>
          <p:cNvSpPr txBox="1">
            <a:spLocks/>
          </p:cNvSpPr>
          <p:nvPr/>
        </p:nvSpPr>
        <p:spPr>
          <a:xfrm>
            <a:off x="1419998" y="2143805"/>
            <a:ext cx="4184389" cy="871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lang="en-US" sz="15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5167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5143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Forwarded (</a:t>
            </a:r>
            <a:r>
              <a:rPr lang="en-US" sz="1800" b="0" dirty="0" err="1" smtClean="0">
                <a:solidFill>
                  <a:schemeClr val="tx1"/>
                </a:solidFill>
                <a:latin typeface="+mj-lt"/>
              </a:rPr>
              <a:t>TCPDump</a:t>
            </a:r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 &amp; Snort-IDS)</a:t>
            </a:r>
          </a:p>
          <a:p>
            <a:r>
              <a:rPr lang="en-US" sz="1800" b="0" dirty="0" smtClean="0">
                <a:solidFill>
                  <a:schemeClr val="tx1"/>
                </a:solidFill>
                <a:latin typeface="+mj-lt"/>
              </a:rPr>
              <a:t>passive network monitoring</a:t>
            </a:r>
          </a:p>
          <a:p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2905006" y="3701376"/>
            <a:ext cx="429725" cy="429725"/>
            <a:chOff x="3919078" y="2777158"/>
            <a:chExt cx="429725" cy="429725"/>
          </a:xfrm>
        </p:grpSpPr>
        <p:sp>
          <p:nvSpPr>
            <p:cNvPr id="100" name="Freeform 55"/>
            <p:cNvSpPr>
              <a:spLocks noChangeArrowheads="1"/>
            </p:cNvSpPr>
            <p:nvPr/>
          </p:nvSpPr>
          <p:spPr bwMode="auto">
            <a:xfrm>
              <a:off x="3919078" y="2777158"/>
              <a:ext cx="429725" cy="429725"/>
            </a:xfrm>
            <a:custGeom>
              <a:avLst/>
              <a:gdLst>
                <a:gd name="T0" fmla="*/ 1023 w 1024"/>
                <a:gd name="T1" fmla="*/ 511 h 1024"/>
                <a:gd name="T2" fmla="*/ 1023 w 1024"/>
                <a:gd name="T3" fmla="*/ 511 h 1024"/>
                <a:gd name="T4" fmla="*/ 512 w 1024"/>
                <a:gd name="T5" fmla="*/ 1023 h 1024"/>
                <a:gd name="T6" fmla="*/ 0 w 1024"/>
                <a:gd name="T7" fmla="*/ 511 h 1024"/>
                <a:gd name="T8" fmla="*/ 512 w 1024"/>
                <a:gd name="T9" fmla="*/ 0 h 1024"/>
                <a:gd name="T10" fmla="*/ 1023 w 1024"/>
                <a:gd name="T11" fmla="*/ 51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5"/>
                    <a:pt x="794" y="1023"/>
                    <a:pt x="512" y="1023"/>
                  </a:cubicBezTo>
                  <a:cubicBezTo>
                    <a:pt x="230" y="1023"/>
                    <a:pt x="0" y="795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000578" y="2832726"/>
              <a:ext cx="264873" cy="316736"/>
              <a:chOff x="4000578" y="2832726"/>
              <a:chExt cx="264873" cy="316736"/>
            </a:xfrm>
            <a:solidFill>
              <a:schemeClr val="bg1"/>
            </a:solidFill>
          </p:grpSpPr>
          <p:sp>
            <p:nvSpPr>
              <p:cNvPr id="102" name="Freeform 236"/>
              <p:cNvSpPr>
                <a:spLocks noChangeArrowheads="1"/>
              </p:cNvSpPr>
              <p:nvPr/>
            </p:nvSpPr>
            <p:spPr bwMode="auto">
              <a:xfrm>
                <a:off x="4000578" y="2962384"/>
                <a:ext cx="264873" cy="187078"/>
              </a:xfrm>
              <a:custGeom>
                <a:avLst/>
                <a:gdLst>
                  <a:gd name="T0" fmla="*/ 48 w 631"/>
                  <a:gd name="T1" fmla="*/ 272 h 446"/>
                  <a:gd name="T2" fmla="*/ 48 w 631"/>
                  <a:gd name="T3" fmla="*/ 272 h 446"/>
                  <a:gd name="T4" fmla="*/ 468 w 631"/>
                  <a:gd name="T5" fmla="*/ 272 h 446"/>
                  <a:gd name="T6" fmla="*/ 375 w 631"/>
                  <a:gd name="T7" fmla="*/ 365 h 446"/>
                  <a:gd name="T8" fmla="*/ 375 w 631"/>
                  <a:gd name="T9" fmla="*/ 432 h 446"/>
                  <a:gd name="T10" fmla="*/ 408 w 631"/>
                  <a:gd name="T11" fmla="*/ 445 h 446"/>
                  <a:gd name="T12" fmla="*/ 442 w 631"/>
                  <a:gd name="T13" fmla="*/ 432 h 446"/>
                  <a:gd name="T14" fmla="*/ 616 w 631"/>
                  <a:gd name="T15" fmla="*/ 258 h 446"/>
                  <a:gd name="T16" fmla="*/ 625 w 631"/>
                  <a:gd name="T17" fmla="*/ 243 h 446"/>
                  <a:gd name="T18" fmla="*/ 625 w 631"/>
                  <a:gd name="T19" fmla="*/ 207 h 446"/>
                  <a:gd name="T20" fmla="*/ 616 w 631"/>
                  <a:gd name="T21" fmla="*/ 191 h 446"/>
                  <a:gd name="T22" fmla="*/ 442 w 631"/>
                  <a:gd name="T23" fmla="*/ 17 h 446"/>
                  <a:gd name="T24" fmla="*/ 375 w 631"/>
                  <a:gd name="T25" fmla="*/ 17 h 446"/>
                  <a:gd name="T26" fmla="*/ 375 w 631"/>
                  <a:gd name="T27" fmla="*/ 85 h 446"/>
                  <a:gd name="T28" fmla="*/ 468 w 631"/>
                  <a:gd name="T29" fmla="*/ 178 h 446"/>
                  <a:gd name="T30" fmla="*/ 48 w 631"/>
                  <a:gd name="T31" fmla="*/ 178 h 446"/>
                  <a:gd name="T32" fmla="*/ 0 w 631"/>
                  <a:gd name="T33" fmla="*/ 225 h 446"/>
                  <a:gd name="T34" fmla="*/ 48 w 631"/>
                  <a:gd name="T35" fmla="*/ 272 h 446"/>
                  <a:gd name="T36" fmla="*/ 48 w 631"/>
                  <a:gd name="T37" fmla="*/ 201 h 446"/>
                  <a:gd name="T38" fmla="*/ 48 w 631"/>
                  <a:gd name="T39" fmla="*/ 201 h 446"/>
                  <a:gd name="T40" fmla="*/ 524 w 631"/>
                  <a:gd name="T41" fmla="*/ 201 h 446"/>
                  <a:gd name="T42" fmla="*/ 392 w 631"/>
                  <a:gd name="T43" fmla="*/ 68 h 446"/>
                  <a:gd name="T44" fmla="*/ 384 w 631"/>
                  <a:gd name="T45" fmla="*/ 52 h 446"/>
                  <a:gd name="T46" fmla="*/ 392 w 631"/>
                  <a:gd name="T47" fmla="*/ 34 h 446"/>
                  <a:gd name="T48" fmla="*/ 425 w 631"/>
                  <a:gd name="T49" fmla="*/ 34 h 446"/>
                  <a:gd name="T50" fmla="*/ 599 w 631"/>
                  <a:gd name="T51" fmla="*/ 208 h 446"/>
                  <a:gd name="T52" fmla="*/ 604 w 631"/>
                  <a:gd name="T53" fmla="*/ 215 h 446"/>
                  <a:gd name="T54" fmla="*/ 604 w 631"/>
                  <a:gd name="T55" fmla="*/ 234 h 446"/>
                  <a:gd name="T56" fmla="*/ 599 w 631"/>
                  <a:gd name="T57" fmla="*/ 242 h 446"/>
                  <a:gd name="T58" fmla="*/ 425 w 631"/>
                  <a:gd name="T59" fmla="*/ 415 h 446"/>
                  <a:gd name="T60" fmla="*/ 392 w 631"/>
                  <a:gd name="T61" fmla="*/ 415 h 446"/>
                  <a:gd name="T62" fmla="*/ 392 w 631"/>
                  <a:gd name="T63" fmla="*/ 382 h 446"/>
                  <a:gd name="T64" fmla="*/ 524 w 631"/>
                  <a:gd name="T65" fmla="*/ 248 h 446"/>
                  <a:gd name="T66" fmla="*/ 48 w 631"/>
                  <a:gd name="T67" fmla="*/ 248 h 446"/>
                  <a:gd name="T68" fmla="*/ 24 w 631"/>
                  <a:gd name="T69" fmla="*/ 225 h 446"/>
                  <a:gd name="T70" fmla="*/ 48 w 631"/>
                  <a:gd name="T71" fmla="*/ 201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1" h="446">
                    <a:moveTo>
                      <a:pt x="48" y="272"/>
                    </a:moveTo>
                    <a:lnTo>
                      <a:pt x="48" y="272"/>
                    </a:lnTo>
                    <a:cubicBezTo>
                      <a:pt x="468" y="272"/>
                      <a:pt x="468" y="272"/>
                      <a:pt x="468" y="272"/>
                    </a:cubicBezTo>
                    <a:cubicBezTo>
                      <a:pt x="375" y="365"/>
                      <a:pt x="375" y="365"/>
                      <a:pt x="375" y="365"/>
                    </a:cubicBezTo>
                    <a:cubicBezTo>
                      <a:pt x="356" y="384"/>
                      <a:pt x="356" y="413"/>
                      <a:pt x="375" y="432"/>
                    </a:cubicBezTo>
                    <a:cubicBezTo>
                      <a:pt x="383" y="441"/>
                      <a:pt x="396" y="445"/>
                      <a:pt x="408" y="445"/>
                    </a:cubicBezTo>
                    <a:cubicBezTo>
                      <a:pt x="421" y="445"/>
                      <a:pt x="432" y="441"/>
                      <a:pt x="442" y="432"/>
                    </a:cubicBezTo>
                    <a:cubicBezTo>
                      <a:pt x="616" y="258"/>
                      <a:pt x="616" y="258"/>
                      <a:pt x="616" y="258"/>
                    </a:cubicBezTo>
                    <a:cubicBezTo>
                      <a:pt x="620" y="254"/>
                      <a:pt x="623" y="248"/>
                      <a:pt x="625" y="243"/>
                    </a:cubicBezTo>
                    <a:cubicBezTo>
                      <a:pt x="630" y="232"/>
                      <a:pt x="630" y="218"/>
                      <a:pt x="625" y="207"/>
                    </a:cubicBezTo>
                    <a:cubicBezTo>
                      <a:pt x="623" y="201"/>
                      <a:pt x="620" y="195"/>
                      <a:pt x="616" y="191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23" y="0"/>
                      <a:pt x="393" y="0"/>
                      <a:pt x="375" y="17"/>
                    </a:cubicBezTo>
                    <a:cubicBezTo>
                      <a:pt x="356" y="36"/>
                      <a:pt x="356" y="66"/>
                      <a:pt x="375" y="85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22" y="178"/>
                      <a:pt x="0" y="198"/>
                      <a:pt x="0" y="225"/>
                    </a:cubicBezTo>
                    <a:cubicBezTo>
                      <a:pt x="0" y="251"/>
                      <a:pt x="22" y="272"/>
                      <a:pt x="48" y="272"/>
                    </a:cubicBezTo>
                    <a:close/>
                    <a:moveTo>
                      <a:pt x="48" y="201"/>
                    </a:moveTo>
                    <a:lnTo>
                      <a:pt x="48" y="201"/>
                    </a:lnTo>
                    <a:cubicBezTo>
                      <a:pt x="524" y="201"/>
                      <a:pt x="524" y="201"/>
                      <a:pt x="524" y="201"/>
                    </a:cubicBezTo>
                    <a:cubicBezTo>
                      <a:pt x="392" y="68"/>
                      <a:pt x="392" y="68"/>
                      <a:pt x="392" y="68"/>
                    </a:cubicBezTo>
                    <a:cubicBezTo>
                      <a:pt x="387" y="63"/>
                      <a:pt x="384" y="58"/>
                      <a:pt x="384" y="52"/>
                    </a:cubicBezTo>
                    <a:cubicBezTo>
                      <a:pt x="384" y="44"/>
                      <a:pt x="387" y="39"/>
                      <a:pt x="392" y="34"/>
                    </a:cubicBezTo>
                    <a:cubicBezTo>
                      <a:pt x="401" y="25"/>
                      <a:pt x="416" y="25"/>
                      <a:pt x="425" y="34"/>
                    </a:cubicBezTo>
                    <a:cubicBezTo>
                      <a:pt x="599" y="208"/>
                      <a:pt x="599" y="208"/>
                      <a:pt x="599" y="208"/>
                    </a:cubicBezTo>
                    <a:cubicBezTo>
                      <a:pt x="601" y="210"/>
                      <a:pt x="603" y="213"/>
                      <a:pt x="604" y="215"/>
                    </a:cubicBezTo>
                    <a:cubicBezTo>
                      <a:pt x="606" y="221"/>
                      <a:pt x="606" y="228"/>
                      <a:pt x="604" y="234"/>
                    </a:cubicBezTo>
                    <a:cubicBezTo>
                      <a:pt x="603" y="237"/>
                      <a:pt x="601" y="239"/>
                      <a:pt x="599" y="242"/>
                    </a:cubicBezTo>
                    <a:cubicBezTo>
                      <a:pt x="425" y="415"/>
                      <a:pt x="425" y="415"/>
                      <a:pt x="425" y="415"/>
                    </a:cubicBezTo>
                    <a:cubicBezTo>
                      <a:pt x="416" y="424"/>
                      <a:pt x="400" y="424"/>
                      <a:pt x="392" y="415"/>
                    </a:cubicBezTo>
                    <a:cubicBezTo>
                      <a:pt x="382" y="406"/>
                      <a:pt x="382" y="391"/>
                      <a:pt x="392" y="382"/>
                    </a:cubicBezTo>
                    <a:cubicBezTo>
                      <a:pt x="524" y="248"/>
                      <a:pt x="524" y="248"/>
                      <a:pt x="524" y="248"/>
                    </a:cubicBezTo>
                    <a:cubicBezTo>
                      <a:pt x="48" y="248"/>
                      <a:pt x="48" y="248"/>
                      <a:pt x="48" y="248"/>
                    </a:cubicBezTo>
                    <a:cubicBezTo>
                      <a:pt x="35" y="248"/>
                      <a:pt x="24" y="238"/>
                      <a:pt x="24" y="225"/>
                    </a:cubicBezTo>
                    <a:cubicBezTo>
                      <a:pt x="24" y="212"/>
                      <a:pt x="35" y="201"/>
                      <a:pt x="48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237"/>
              <p:cNvSpPr>
                <a:spLocks noChangeArrowheads="1"/>
              </p:cNvSpPr>
              <p:nvPr/>
            </p:nvSpPr>
            <p:spPr bwMode="auto">
              <a:xfrm>
                <a:off x="4000578" y="2832726"/>
                <a:ext cx="264873" cy="187078"/>
              </a:xfrm>
              <a:custGeom>
                <a:avLst/>
                <a:gdLst>
                  <a:gd name="T0" fmla="*/ 256 w 631"/>
                  <a:gd name="T1" fmla="*/ 18 h 447"/>
                  <a:gd name="T2" fmla="*/ 256 w 631"/>
                  <a:gd name="T3" fmla="*/ 18 h 447"/>
                  <a:gd name="T4" fmla="*/ 189 w 631"/>
                  <a:gd name="T5" fmla="*/ 18 h 447"/>
                  <a:gd name="T6" fmla="*/ 16 w 631"/>
                  <a:gd name="T7" fmla="*/ 192 h 447"/>
                  <a:gd name="T8" fmla="*/ 5 w 631"/>
                  <a:gd name="T9" fmla="*/ 208 h 447"/>
                  <a:gd name="T10" fmla="*/ 5 w 631"/>
                  <a:gd name="T11" fmla="*/ 244 h 447"/>
                  <a:gd name="T12" fmla="*/ 16 w 631"/>
                  <a:gd name="T13" fmla="*/ 259 h 447"/>
                  <a:gd name="T14" fmla="*/ 189 w 631"/>
                  <a:gd name="T15" fmla="*/ 433 h 447"/>
                  <a:gd name="T16" fmla="*/ 222 w 631"/>
                  <a:gd name="T17" fmla="*/ 446 h 447"/>
                  <a:gd name="T18" fmla="*/ 256 w 631"/>
                  <a:gd name="T19" fmla="*/ 433 h 447"/>
                  <a:gd name="T20" fmla="*/ 270 w 631"/>
                  <a:gd name="T21" fmla="*/ 399 h 447"/>
                  <a:gd name="T22" fmla="*/ 256 w 631"/>
                  <a:gd name="T23" fmla="*/ 366 h 447"/>
                  <a:gd name="T24" fmla="*/ 163 w 631"/>
                  <a:gd name="T25" fmla="*/ 273 h 447"/>
                  <a:gd name="T26" fmla="*/ 582 w 631"/>
                  <a:gd name="T27" fmla="*/ 273 h 447"/>
                  <a:gd name="T28" fmla="*/ 630 w 631"/>
                  <a:gd name="T29" fmla="*/ 225 h 447"/>
                  <a:gd name="T30" fmla="*/ 582 w 631"/>
                  <a:gd name="T31" fmla="*/ 178 h 447"/>
                  <a:gd name="T32" fmla="*/ 163 w 631"/>
                  <a:gd name="T33" fmla="*/ 178 h 447"/>
                  <a:gd name="T34" fmla="*/ 256 w 631"/>
                  <a:gd name="T35" fmla="*/ 86 h 447"/>
                  <a:gd name="T36" fmla="*/ 256 w 631"/>
                  <a:gd name="T37" fmla="*/ 18 h 447"/>
                  <a:gd name="T38" fmla="*/ 240 w 631"/>
                  <a:gd name="T39" fmla="*/ 69 h 447"/>
                  <a:gd name="T40" fmla="*/ 240 w 631"/>
                  <a:gd name="T41" fmla="*/ 69 h 447"/>
                  <a:gd name="T42" fmla="*/ 106 w 631"/>
                  <a:gd name="T43" fmla="*/ 201 h 447"/>
                  <a:gd name="T44" fmla="*/ 582 w 631"/>
                  <a:gd name="T45" fmla="*/ 201 h 447"/>
                  <a:gd name="T46" fmla="*/ 606 w 631"/>
                  <a:gd name="T47" fmla="*/ 225 h 447"/>
                  <a:gd name="T48" fmla="*/ 582 w 631"/>
                  <a:gd name="T49" fmla="*/ 249 h 447"/>
                  <a:gd name="T50" fmla="*/ 106 w 631"/>
                  <a:gd name="T51" fmla="*/ 249 h 447"/>
                  <a:gd name="T52" fmla="*/ 240 w 631"/>
                  <a:gd name="T53" fmla="*/ 383 h 447"/>
                  <a:gd name="T54" fmla="*/ 240 w 631"/>
                  <a:gd name="T55" fmla="*/ 416 h 447"/>
                  <a:gd name="T56" fmla="*/ 205 w 631"/>
                  <a:gd name="T57" fmla="*/ 416 h 447"/>
                  <a:gd name="T58" fmla="*/ 32 w 631"/>
                  <a:gd name="T59" fmla="*/ 243 h 447"/>
                  <a:gd name="T60" fmla="*/ 27 w 631"/>
                  <a:gd name="T61" fmla="*/ 235 h 447"/>
                  <a:gd name="T62" fmla="*/ 27 w 631"/>
                  <a:gd name="T63" fmla="*/ 216 h 447"/>
                  <a:gd name="T64" fmla="*/ 32 w 631"/>
                  <a:gd name="T65" fmla="*/ 209 h 447"/>
                  <a:gd name="T66" fmla="*/ 205 w 631"/>
                  <a:gd name="T67" fmla="*/ 35 h 447"/>
                  <a:gd name="T68" fmla="*/ 222 w 631"/>
                  <a:gd name="T69" fmla="*/ 29 h 447"/>
                  <a:gd name="T70" fmla="*/ 240 w 631"/>
                  <a:gd name="T71" fmla="*/ 35 h 447"/>
                  <a:gd name="T72" fmla="*/ 240 w 631"/>
                  <a:gd name="T73" fmla="*/ 6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1" h="447">
                    <a:moveTo>
                      <a:pt x="256" y="18"/>
                    </a:moveTo>
                    <a:lnTo>
                      <a:pt x="256" y="18"/>
                    </a:lnTo>
                    <a:cubicBezTo>
                      <a:pt x="238" y="0"/>
                      <a:pt x="207" y="0"/>
                      <a:pt x="189" y="18"/>
                    </a:cubicBezTo>
                    <a:cubicBezTo>
                      <a:pt x="16" y="192"/>
                      <a:pt x="16" y="192"/>
                      <a:pt x="16" y="192"/>
                    </a:cubicBezTo>
                    <a:cubicBezTo>
                      <a:pt x="11" y="196"/>
                      <a:pt x="8" y="201"/>
                      <a:pt x="5" y="208"/>
                    </a:cubicBezTo>
                    <a:cubicBezTo>
                      <a:pt x="0" y="219"/>
                      <a:pt x="0" y="233"/>
                      <a:pt x="5" y="244"/>
                    </a:cubicBezTo>
                    <a:cubicBezTo>
                      <a:pt x="8" y="249"/>
                      <a:pt x="12" y="255"/>
                      <a:pt x="16" y="259"/>
                    </a:cubicBezTo>
                    <a:cubicBezTo>
                      <a:pt x="189" y="433"/>
                      <a:pt x="189" y="433"/>
                      <a:pt x="189" y="433"/>
                    </a:cubicBezTo>
                    <a:cubicBezTo>
                      <a:pt x="198" y="442"/>
                      <a:pt x="211" y="446"/>
                      <a:pt x="222" y="446"/>
                    </a:cubicBezTo>
                    <a:cubicBezTo>
                      <a:pt x="234" y="446"/>
                      <a:pt x="247" y="442"/>
                      <a:pt x="256" y="433"/>
                    </a:cubicBezTo>
                    <a:cubicBezTo>
                      <a:pt x="265" y="423"/>
                      <a:pt x="270" y="412"/>
                      <a:pt x="270" y="399"/>
                    </a:cubicBezTo>
                    <a:cubicBezTo>
                      <a:pt x="270" y="387"/>
                      <a:pt x="265" y="374"/>
                      <a:pt x="256" y="366"/>
                    </a:cubicBezTo>
                    <a:cubicBezTo>
                      <a:pt x="163" y="273"/>
                      <a:pt x="163" y="273"/>
                      <a:pt x="163" y="273"/>
                    </a:cubicBezTo>
                    <a:cubicBezTo>
                      <a:pt x="582" y="273"/>
                      <a:pt x="582" y="273"/>
                      <a:pt x="582" y="273"/>
                    </a:cubicBezTo>
                    <a:cubicBezTo>
                      <a:pt x="608" y="273"/>
                      <a:pt x="630" y="251"/>
                      <a:pt x="630" y="225"/>
                    </a:cubicBezTo>
                    <a:cubicBezTo>
                      <a:pt x="630" y="199"/>
                      <a:pt x="608" y="178"/>
                      <a:pt x="582" y="178"/>
                    </a:cubicBezTo>
                    <a:cubicBezTo>
                      <a:pt x="163" y="178"/>
                      <a:pt x="163" y="178"/>
                      <a:pt x="163" y="178"/>
                    </a:cubicBezTo>
                    <a:cubicBezTo>
                      <a:pt x="256" y="86"/>
                      <a:pt x="256" y="86"/>
                      <a:pt x="256" y="86"/>
                    </a:cubicBezTo>
                    <a:cubicBezTo>
                      <a:pt x="274" y="67"/>
                      <a:pt x="274" y="37"/>
                      <a:pt x="256" y="18"/>
                    </a:cubicBezTo>
                    <a:close/>
                    <a:moveTo>
                      <a:pt x="240" y="69"/>
                    </a:moveTo>
                    <a:lnTo>
                      <a:pt x="240" y="69"/>
                    </a:lnTo>
                    <a:cubicBezTo>
                      <a:pt x="106" y="201"/>
                      <a:pt x="106" y="201"/>
                      <a:pt x="106" y="201"/>
                    </a:cubicBezTo>
                    <a:cubicBezTo>
                      <a:pt x="582" y="201"/>
                      <a:pt x="582" y="201"/>
                      <a:pt x="582" y="201"/>
                    </a:cubicBezTo>
                    <a:cubicBezTo>
                      <a:pt x="596" y="201"/>
                      <a:pt x="606" y="213"/>
                      <a:pt x="606" y="225"/>
                    </a:cubicBezTo>
                    <a:cubicBezTo>
                      <a:pt x="606" y="239"/>
                      <a:pt x="596" y="249"/>
                      <a:pt x="582" y="249"/>
                    </a:cubicBezTo>
                    <a:cubicBezTo>
                      <a:pt x="106" y="249"/>
                      <a:pt x="106" y="249"/>
                      <a:pt x="106" y="249"/>
                    </a:cubicBezTo>
                    <a:cubicBezTo>
                      <a:pt x="240" y="383"/>
                      <a:pt x="240" y="383"/>
                      <a:pt x="240" y="383"/>
                    </a:cubicBezTo>
                    <a:cubicBezTo>
                      <a:pt x="249" y="392"/>
                      <a:pt x="249" y="406"/>
                      <a:pt x="240" y="416"/>
                    </a:cubicBezTo>
                    <a:cubicBezTo>
                      <a:pt x="230" y="425"/>
                      <a:pt x="215" y="425"/>
                      <a:pt x="205" y="416"/>
                    </a:cubicBezTo>
                    <a:cubicBezTo>
                      <a:pt x="32" y="243"/>
                      <a:pt x="32" y="243"/>
                      <a:pt x="32" y="243"/>
                    </a:cubicBezTo>
                    <a:cubicBezTo>
                      <a:pt x="29" y="240"/>
                      <a:pt x="28" y="238"/>
                      <a:pt x="27" y="235"/>
                    </a:cubicBezTo>
                    <a:cubicBezTo>
                      <a:pt x="24" y="228"/>
                      <a:pt x="24" y="222"/>
                      <a:pt x="27" y="216"/>
                    </a:cubicBezTo>
                    <a:cubicBezTo>
                      <a:pt x="28" y="214"/>
                      <a:pt x="29" y="211"/>
                      <a:pt x="32" y="209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11" y="31"/>
                      <a:pt x="216" y="29"/>
                      <a:pt x="222" y="29"/>
                    </a:cubicBezTo>
                    <a:cubicBezTo>
                      <a:pt x="229" y="29"/>
                      <a:pt x="234" y="31"/>
                      <a:pt x="240" y="35"/>
                    </a:cubicBezTo>
                    <a:cubicBezTo>
                      <a:pt x="249" y="44"/>
                      <a:pt x="249" y="60"/>
                      <a:pt x="240" y="6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04" name="Straight Arrow Connector 103"/>
          <p:cNvCxnSpPr>
            <a:stCxn id="100" idx="0"/>
            <a:endCxn id="86" idx="3"/>
          </p:cNvCxnSpPr>
          <p:nvPr/>
        </p:nvCxnSpPr>
        <p:spPr>
          <a:xfrm flipV="1">
            <a:off x="3334311" y="3907273"/>
            <a:ext cx="728864" cy="8546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7054829" y="3629543"/>
            <a:ext cx="430678" cy="430678"/>
            <a:chOff x="2179876" y="2793761"/>
            <a:chExt cx="430678" cy="430678"/>
          </a:xfrm>
        </p:grpSpPr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09" name="Freeform 108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 109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 110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 111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 112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 113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141176" y="3636213"/>
            <a:ext cx="429822" cy="429822"/>
            <a:chOff x="6524723" y="2731054"/>
            <a:chExt cx="429822" cy="429822"/>
          </a:xfrm>
        </p:grpSpPr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6524723" y="2731054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4"/>
                    <a:pt x="793" y="1022"/>
                    <a:pt x="511" y="1022"/>
                  </a:cubicBezTo>
                  <a:cubicBezTo>
                    <a:pt x="229" y="1022"/>
                    <a:pt x="0" y="794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0D35F"/>
            </a:solidFill>
            <a:ln w="9525" cap="flat">
              <a:noFill/>
              <a:bevel/>
              <a:headEnd/>
              <a:tailEnd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591419" y="2827393"/>
              <a:ext cx="294577" cy="235291"/>
              <a:chOff x="6591419" y="2827393"/>
              <a:chExt cx="294577" cy="235291"/>
            </a:xfrm>
            <a:solidFill>
              <a:schemeClr val="bg1"/>
            </a:solidFill>
          </p:grpSpPr>
          <p:sp>
            <p:nvSpPr>
              <p:cNvPr id="118" name="Freeform 117"/>
              <p:cNvSpPr>
                <a:spLocks noChangeArrowheads="1"/>
              </p:cNvSpPr>
              <p:nvPr/>
            </p:nvSpPr>
            <p:spPr bwMode="auto">
              <a:xfrm>
                <a:off x="6591419" y="2827393"/>
                <a:ext cx="294577" cy="235291"/>
              </a:xfrm>
              <a:custGeom>
                <a:avLst/>
                <a:gdLst>
                  <a:gd name="T0" fmla="*/ 70 w 701"/>
                  <a:gd name="T1" fmla="*/ 490 h 561"/>
                  <a:gd name="T2" fmla="*/ 70 w 701"/>
                  <a:gd name="T3" fmla="*/ 490 h 561"/>
                  <a:gd name="T4" fmla="*/ 280 w 701"/>
                  <a:gd name="T5" fmla="*/ 490 h 561"/>
                  <a:gd name="T6" fmla="*/ 280 w 701"/>
                  <a:gd name="T7" fmla="*/ 537 h 561"/>
                  <a:gd name="T8" fmla="*/ 233 w 701"/>
                  <a:gd name="T9" fmla="*/ 537 h 561"/>
                  <a:gd name="T10" fmla="*/ 222 w 701"/>
                  <a:gd name="T11" fmla="*/ 549 h 561"/>
                  <a:gd name="T12" fmla="*/ 233 w 701"/>
                  <a:gd name="T13" fmla="*/ 560 h 561"/>
                  <a:gd name="T14" fmla="*/ 466 w 701"/>
                  <a:gd name="T15" fmla="*/ 560 h 561"/>
                  <a:gd name="T16" fmla="*/ 478 w 701"/>
                  <a:gd name="T17" fmla="*/ 549 h 561"/>
                  <a:gd name="T18" fmla="*/ 466 w 701"/>
                  <a:gd name="T19" fmla="*/ 537 h 561"/>
                  <a:gd name="T20" fmla="*/ 419 w 701"/>
                  <a:gd name="T21" fmla="*/ 537 h 561"/>
                  <a:gd name="T22" fmla="*/ 419 w 701"/>
                  <a:gd name="T23" fmla="*/ 490 h 561"/>
                  <a:gd name="T24" fmla="*/ 630 w 701"/>
                  <a:gd name="T25" fmla="*/ 490 h 561"/>
                  <a:gd name="T26" fmla="*/ 700 w 701"/>
                  <a:gd name="T27" fmla="*/ 421 h 561"/>
                  <a:gd name="T28" fmla="*/ 700 w 701"/>
                  <a:gd name="T29" fmla="*/ 71 h 561"/>
                  <a:gd name="T30" fmla="*/ 630 w 701"/>
                  <a:gd name="T31" fmla="*/ 0 h 561"/>
                  <a:gd name="T32" fmla="*/ 70 w 701"/>
                  <a:gd name="T33" fmla="*/ 0 h 561"/>
                  <a:gd name="T34" fmla="*/ 0 w 701"/>
                  <a:gd name="T35" fmla="*/ 71 h 561"/>
                  <a:gd name="T36" fmla="*/ 0 w 701"/>
                  <a:gd name="T37" fmla="*/ 421 h 561"/>
                  <a:gd name="T38" fmla="*/ 70 w 701"/>
                  <a:gd name="T39" fmla="*/ 490 h 561"/>
                  <a:gd name="T40" fmla="*/ 397 w 701"/>
                  <a:gd name="T41" fmla="*/ 537 h 561"/>
                  <a:gd name="T42" fmla="*/ 397 w 701"/>
                  <a:gd name="T43" fmla="*/ 537 h 561"/>
                  <a:gd name="T44" fmla="*/ 303 w 701"/>
                  <a:gd name="T45" fmla="*/ 537 h 561"/>
                  <a:gd name="T46" fmla="*/ 303 w 701"/>
                  <a:gd name="T47" fmla="*/ 490 h 561"/>
                  <a:gd name="T48" fmla="*/ 397 w 701"/>
                  <a:gd name="T49" fmla="*/ 490 h 561"/>
                  <a:gd name="T50" fmla="*/ 397 w 701"/>
                  <a:gd name="T51" fmla="*/ 537 h 561"/>
                  <a:gd name="T52" fmla="*/ 677 w 701"/>
                  <a:gd name="T53" fmla="*/ 421 h 561"/>
                  <a:gd name="T54" fmla="*/ 677 w 701"/>
                  <a:gd name="T55" fmla="*/ 421 h 561"/>
                  <a:gd name="T56" fmla="*/ 630 w 701"/>
                  <a:gd name="T57" fmla="*/ 467 h 561"/>
                  <a:gd name="T58" fmla="*/ 70 w 701"/>
                  <a:gd name="T59" fmla="*/ 467 h 561"/>
                  <a:gd name="T60" fmla="*/ 23 w 701"/>
                  <a:gd name="T61" fmla="*/ 421 h 561"/>
                  <a:gd name="T62" fmla="*/ 23 w 701"/>
                  <a:gd name="T63" fmla="*/ 397 h 561"/>
                  <a:gd name="T64" fmla="*/ 677 w 701"/>
                  <a:gd name="T65" fmla="*/ 397 h 561"/>
                  <a:gd name="T66" fmla="*/ 677 w 701"/>
                  <a:gd name="T67" fmla="*/ 421 h 561"/>
                  <a:gd name="T68" fmla="*/ 23 w 701"/>
                  <a:gd name="T69" fmla="*/ 71 h 561"/>
                  <a:gd name="T70" fmla="*/ 23 w 701"/>
                  <a:gd name="T71" fmla="*/ 71 h 561"/>
                  <a:gd name="T72" fmla="*/ 70 w 701"/>
                  <a:gd name="T73" fmla="*/ 24 h 561"/>
                  <a:gd name="T74" fmla="*/ 630 w 701"/>
                  <a:gd name="T75" fmla="*/ 24 h 561"/>
                  <a:gd name="T76" fmla="*/ 677 w 701"/>
                  <a:gd name="T77" fmla="*/ 71 h 561"/>
                  <a:gd name="T78" fmla="*/ 677 w 701"/>
                  <a:gd name="T79" fmla="*/ 374 h 561"/>
                  <a:gd name="T80" fmla="*/ 23 w 701"/>
                  <a:gd name="T81" fmla="*/ 374 h 561"/>
                  <a:gd name="T82" fmla="*/ 23 w 701"/>
                  <a:gd name="T83" fmla="*/ 7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01" h="561">
                    <a:moveTo>
                      <a:pt x="70" y="490"/>
                    </a:moveTo>
                    <a:lnTo>
                      <a:pt x="70" y="490"/>
                    </a:lnTo>
                    <a:cubicBezTo>
                      <a:pt x="280" y="490"/>
                      <a:pt x="280" y="490"/>
                      <a:pt x="280" y="490"/>
                    </a:cubicBezTo>
                    <a:cubicBezTo>
                      <a:pt x="280" y="537"/>
                      <a:pt x="280" y="537"/>
                      <a:pt x="280" y="537"/>
                    </a:cubicBezTo>
                    <a:cubicBezTo>
                      <a:pt x="233" y="537"/>
                      <a:pt x="233" y="537"/>
                      <a:pt x="233" y="537"/>
                    </a:cubicBezTo>
                    <a:cubicBezTo>
                      <a:pt x="227" y="537"/>
                      <a:pt x="222" y="542"/>
                      <a:pt x="222" y="549"/>
                    </a:cubicBezTo>
                    <a:cubicBezTo>
                      <a:pt x="222" y="555"/>
                      <a:pt x="227" y="560"/>
                      <a:pt x="233" y="560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73" y="560"/>
                      <a:pt x="478" y="555"/>
                      <a:pt x="478" y="549"/>
                    </a:cubicBezTo>
                    <a:cubicBezTo>
                      <a:pt x="478" y="542"/>
                      <a:pt x="473" y="537"/>
                      <a:pt x="466" y="537"/>
                    </a:cubicBezTo>
                    <a:cubicBezTo>
                      <a:pt x="419" y="537"/>
                      <a:pt x="419" y="537"/>
                      <a:pt x="419" y="537"/>
                    </a:cubicBezTo>
                    <a:cubicBezTo>
                      <a:pt x="419" y="490"/>
                      <a:pt x="419" y="490"/>
                      <a:pt x="419" y="490"/>
                    </a:cubicBezTo>
                    <a:cubicBezTo>
                      <a:pt x="630" y="490"/>
                      <a:pt x="630" y="490"/>
                      <a:pt x="630" y="490"/>
                    </a:cubicBezTo>
                    <a:cubicBezTo>
                      <a:pt x="668" y="490"/>
                      <a:pt x="700" y="459"/>
                      <a:pt x="700" y="421"/>
                    </a:cubicBezTo>
                    <a:cubicBezTo>
                      <a:pt x="700" y="71"/>
                      <a:pt x="700" y="71"/>
                      <a:pt x="700" y="71"/>
                    </a:cubicBezTo>
                    <a:cubicBezTo>
                      <a:pt x="700" y="31"/>
                      <a:pt x="668" y="0"/>
                      <a:pt x="63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1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9"/>
                      <a:pt x="31" y="490"/>
                      <a:pt x="70" y="490"/>
                    </a:cubicBezTo>
                    <a:close/>
                    <a:moveTo>
                      <a:pt x="397" y="537"/>
                    </a:moveTo>
                    <a:lnTo>
                      <a:pt x="397" y="537"/>
                    </a:lnTo>
                    <a:cubicBezTo>
                      <a:pt x="303" y="537"/>
                      <a:pt x="303" y="537"/>
                      <a:pt x="303" y="537"/>
                    </a:cubicBezTo>
                    <a:cubicBezTo>
                      <a:pt x="303" y="490"/>
                      <a:pt x="303" y="490"/>
                      <a:pt x="303" y="490"/>
                    </a:cubicBezTo>
                    <a:cubicBezTo>
                      <a:pt x="397" y="490"/>
                      <a:pt x="397" y="490"/>
                      <a:pt x="397" y="490"/>
                    </a:cubicBezTo>
                    <a:lnTo>
                      <a:pt x="397" y="537"/>
                    </a:lnTo>
                    <a:close/>
                    <a:moveTo>
                      <a:pt x="677" y="421"/>
                    </a:moveTo>
                    <a:lnTo>
                      <a:pt x="677" y="421"/>
                    </a:lnTo>
                    <a:cubicBezTo>
                      <a:pt x="677" y="447"/>
                      <a:pt x="656" y="467"/>
                      <a:pt x="630" y="467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44" y="467"/>
                      <a:pt x="23" y="447"/>
                      <a:pt x="23" y="421"/>
                    </a:cubicBezTo>
                    <a:cubicBezTo>
                      <a:pt x="23" y="397"/>
                      <a:pt x="23" y="397"/>
                      <a:pt x="23" y="397"/>
                    </a:cubicBezTo>
                    <a:cubicBezTo>
                      <a:pt x="677" y="397"/>
                      <a:pt x="677" y="397"/>
                      <a:pt x="677" y="397"/>
                    </a:cubicBezTo>
                    <a:lnTo>
                      <a:pt x="677" y="421"/>
                    </a:lnTo>
                    <a:close/>
                    <a:moveTo>
                      <a:pt x="23" y="71"/>
                    </a:moveTo>
                    <a:lnTo>
                      <a:pt x="23" y="71"/>
                    </a:lnTo>
                    <a:cubicBezTo>
                      <a:pt x="23" y="45"/>
                      <a:pt x="44" y="24"/>
                      <a:pt x="70" y="24"/>
                    </a:cubicBezTo>
                    <a:cubicBezTo>
                      <a:pt x="630" y="24"/>
                      <a:pt x="630" y="24"/>
                      <a:pt x="630" y="24"/>
                    </a:cubicBezTo>
                    <a:cubicBezTo>
                      <a:pt x="656" y="24"/>
                      <a:pt x="677" y="45"/>
                      <a:pt x="677" y="71"/>
                    </a:cubicBezTo>
                    <a:cubicBezTo>
                      <a:pt x="677" y="374"/>
                      <a:pt x="677" y="374"/>
                      <a:pt x="677" y="374"/>
                    </a:cubicBezTo>
                    <a:cubicBezTo>
                      <a:pt x="23" y="374"/>
                      <a:pt x="23" y="374"/>
                      <a:pt x="23" y="374"/>
                    </a:cubicBezTo>
                    <a:lnTo>
                      <a:pt x="23" y="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118"/>
              <p:cNvSpPr>
                <a:spLocks noChangeArrowheads="1"/>
              </p:cNvSpPr>
              <p:nvPr/>
            </p:nvSpPr>
            <p:spPr bwMode="auto">
              <a:xfrm>
                <a:off x="6689612" y="2847773"/>
                <a:ext cx="98191" cy="120424"/>
              </a:xfrm>
              <a:custGeom>
                <a:avLst/>
                <a:gdLst>
                  <a:gd name="T0" fmla="*/ 221 w 234"/>
                  <a:gd name="T1" fmla="*/ 35 h 288"/>
                  <a:gd name="T2" fmla="*/ 221 w 234"/>
                  <a:gd name="T3" fmla="*/ 35 h 288"/>
                  <a:gd name="T4" fmla="*/ 125 w 234"/>
                  <a:gd name="T5" fmla="*/ 4 h 288"/>
                  <a:gd name="T6" fmla="*/ 108 w 234"/>
                  <a:gd name="T7" fmla="*/ 4 h 288"/>
                  <a:gd name="T8" fmla="*/ 105 w 234"/>
                  <a:gd name="T9" fmla="*/ 7 h 288"/>
                  <a:gd name="T10" fmla="*/ 13 w 234"/>
                  <a:gd name="T11" fmla="*/ 35 h 288"/>
                  <a:gd name="T12" fmla="*/ 3 w 234"/>
                  <a:gd name="T13" fmla="*/ 38 h 288"/>
                  <a:gd name="T14" fmla="*/ 0 w 234"/>
                  <a:gd name="T15" fmla="*/ 47 h 288"/>
                  <a:gd name="T16" fmla="*/ 0 w 234"/>
                  <a:gd name="T17" fmla="*/ 166 h 288"/>
                  <a:gd name="T18" fmla="*/ 117 w 234"/>
                  <a:gd name="T19" fmla="*/ 287 h 288"/>
                  <a:gd name="T20" fmla="*/ 233 w 234"/>
                  <a:gd name="T21" fmla="*/ 166 h 288"/>
                  <a:gd name="T22" fmla="*/ 233 w 234"/>
                  <a:gd name="T23" fmla="*/ 47 h 288"/>
                  <a:gd name="T24" fmla="*/ 229 w 234"/>
                  <a:gd name="T25" fmla="*/ 38 h 288"/>
                  <a:gd name="T26" fmla="*/ 221 w 234"/>
                  <a:gd name="T27" fmla="*/ 35 h 288"/>
                  <a:gd name="T28" fmla="*/ 210 w 234"/>
                  <a:gd name="T29" fmla="*/ 166 h 288"/>
                  <a:gd name="T30" fmla="*/ 210 w 234"/>
                  <a:gd name="T31" fmla="*/ 166 h 288"/>
                  <a:gd name="T32" fmla="*/ 117 w 234"/>
                  <a:gd name="T33" fmla="*/ 263 h 288"/>
                  <a:gd name="T34" fmla="*/ 23 w 234"/>
                  <a:gd name="T35" fmla="*/ 166 h 288"/>
                  <a:gd name="T36" fmla="*/ 23 w 234"/>
                  <a:gd name="T37" fmla="*/ 59 h 288"/>
                  <a:gd name="T38" fmla="*/ 117 w 234"/>
                  <a:gd name="T39" fmla="*/ 29 h 288"/>
                  <a:gd name="T40" fmla="*/ 208 w 234"/>
                  <a:gd name="T41" fmla="*/ 59 h 288"/>
                  <a:gd name="T42" fmla="*/ 210 w 234"/>
                  <a:gd name="T43" fmla="*/ 59 h 288"/>
                  <a:gd name="T44" fmla="*/ 210 w 234"/>
                  <a:gd name="T45" fmla="*/ 16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4" h="288">
                    <a:moveTo>
                      <a:pt x="221" y="35"/>
                    </a:moveTo>
                    <a:lnTo>
                      <a:pt x="221" y="35"/>
                    </a:lnTo>
                    <a:cubicBezTo>
                      <a:pt x="180" y="38"/>
                      <a:pt x="149" y="28"/>
                      <a:pt x="125" y="4"/>
                    </a:cubicBezTo>
                    <a:cubicBezTo>
                      <a:pt x="121" y="0"/>
                      <a:pt x="113" y="0"/>
                      <a:pt x="108" y="4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84" y="29"/>
                      <a:pt x="75" y="38"/>
                      <a:pt x="13" y="35"/>
                    </a:cubicBezTo>
                    <a:cubicBezTo>
                      <a:pt x="9" y="35"/>
                      <a:pt x="6" y="36"/>
                      <a:pt x="3" y="38"/>
                    </a:cubicBezTo>
                    <a:cubicBezTo>
                      <a:pt x="1" y="40"/>
                      <a:pt x="0" y="43"/>
                      <a:pt x="0" y="4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33"/>
                      <a:pt x="52" y="287"/>
                      <a:pt x="117" y="287"/>
                    </a:cubicBezTo>
                    <a:cubicBezTo>
                      <a:pt x="181" y="287"/>
                      <a:pt x="233" y="233"/>
                      <a:pt x="233" y="166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3" y="43"/>
                      <a:pt x="232" y="40"/>
                      <a:pt x="229" y="38"/>
                    </a:cubicBezTo>
                    <a:cubicBezTo>
                      <a:pt x="227" y="36"/>
                      <a:pt x="224" y="35"/>
                      <a:pt x="221" y="35"/>
                    </a:cubicBezTo>
                    <a:close/>
                    <a:moveTo>
                      <a:pt x="210" y="166"/>
                    </a:moveTo>
                    <a:lnTo>
                      <a:pt x="210" y="166"/>
                    </a:lnTo>
                    <a:cubicBezTo>
                      <a:pt x="210" y="220"/>
                      <a:pt x="168" y="263"/>
                      <a:pt x="117" y="263"/>
                    </a:cubicBezTo>
                    <a:cubicBezTo>
                      <a:pt x="66" y="263"/>
                      <a:pt x="23" y="220"/>
                      <a:pt x="23" y="1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78" y="60"/>
                      <a:pt x="95" y="50"/>
                      <a:pt x="117" y="29"/>
                    </a:cubicBezTo>
                    <a:cubicBezTo>
                      <a:pt x="142" y="49"/>
                      <a:pt x="172" y="59"/>
                      <a:pt x="208" y="59"/>
                    </a:cubicBezTo>
                    <a:cubicBezTo>
                      <a:pt x="208" y="59"/>
                      <a:pt x="209" y="59"/>
                      <a:pt x="210" y="59"/>
                    </a:cubicBezTo>
                    <a:lnTo>
                      <a:pt x="210" y="16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692150" indent="-265113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065213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492250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919288" indent="-212725" algn="l" defTabSz="42545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8118806" y="402825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snort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85203" y="4041354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ingress (eth1)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9328380" y="3631575"/>
            <a:ext cx="430678" cy="430678"/>
            <a:chOff x="2179876" y="2793761"/>
            <a:chExt cx="430678" cy="430678"/>
          </a:xfrm>
        </p:grpSpPr>
        <p:sp>
          <p:nvSpPr>
            <p:cNvPr id="123" name="Freeform 122"/>
            <p:cNvSpPr>
              <a:spLocks noChangeArrowheads="1"/>
            </p:cNvSpPr>
            <p:nvPr/>
          </p:nvSpPr>
          <p:spPr bwMode="auto">
            <a:xfrm>
              <a:off x="2179876" y="2793761"/>
              <a:ext cx="430678" cy="430678"/>
            </a:xfrm>
            <a:custGeom>
              <a:avLst/>
              <a:gdLst>
                <a:gd name="T0" fmla="*/ 934 w 935"/>
                <a:gd name="T1" fmla="*/ 467 h 935"/>
                <a:gd name="T2" fmla="*/ 934 w 935"/>
                <a:gd name="T3" fmla="*/ 467 h 935"/>
                <a:gd name="T4" fmla="*/ 466 w 935"/>
                <a:gd name="T5" fmla="*/ 934 h 935"/>
                <a:gd name="T6" fmla="*/ 0 w 935"/>
                <a:gd name="T7" fmla="*/ 467 h 935"/>
                <a:gd name="T8" fmla="*/ 466 w 935"/>
                <a:gd name="T9" fmla="*/ 0 h 935"/>
                <a:gd name="T10" fmla="*/ 934 w 935"/>
                <a:gd name="T11" fmla="*/ 467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935">
                  <a:moveTo>
                    <a:pt x="934" y="467"/>
                  </a:moveTo>
                  <a:lnTo>
                    <a:pt x="934" y="467"/>
                  </a:lnTo>
                  <a:cubicBezTo>
                    <a:pt x="934" y="725"/>
                    <a:pt x="724" y="934"/>
                    <a:pt x="466" y="934"/>
                  </a:cubicBezTo>
                  <a:cubicBezTo>
                    <a:pt x="209" y="934"/>
                    <a:pt x="0" y="725"/>
                    <a:pt x="0" y="467"/>
                  </a:cubicBezTo>
                  <a:cubicBezTo>
                    <a:pt x="0" y="209"/>
                    <a:pt x="209" y="0"/>
                    <a:pt x="466" y="0"/>
                  </a:cubicBezTo>
                  <a:cubicBezTo>
                    <a:pt x="724" y="0"/>
                    <a:pt x="934" y="209"/>
                    <a:pt x="934" y="467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226599" y="2958313"/>
              <a:ext cx="339261" cy="101575"/>
              <a:chOff x="2257107" y="2956281"/>
              <a:chExt cx="339261" cy="101575"/>
            </a:xfrm>
            <a:solidFill>
              <a:schemeClr val="bg1"/>
            </a:solidFill>
          </p:grpSpPr>
          <p:sp>
            <p:nvSpPr>
              <p:cNvPr id="125" name="Freeform 124"/>
              <p:cNvSpPr>
                <a:spLocks noChangeArrowheads="1"/>
              </p:cNvSpPr>
              <p:nvPr/>
            </p:nvSpPr>
            <p:spPr bwMode="auto">
              <a:xfrm>
                <a:off x="2257107" y="2956281"/>
                <a:ext cx="339261" cy="101575"/>
              </a:xfrm>
              <a:custGeom>
                <a:avLst/>
                <a:gdLst>
                  <a:gd name="T0" fmla="*/ 712 w 738"/>
                  <a:gd name="T1" fmla="*/ 0 h 222"/>
                  <a:gd name="T2" fmla="*/ 712 w 738"/>
                  <a:gd name="T3" fmla="*/ 0 h 222"/>
                  <a:gd name="T4" fmla="*/ 25 w 738"/>
                  <a:gd name="T5" fmla="*/ 0 h 222"/>
                  <a:gd name="T6" fmla="*/ 0 w 738"/>
                  <a:gd name="T7" fmla="*/ 28 h 222"/>
                  <a:gd name="T8" fmla="*/ 0 w 738"/>
                  <a:gd name="T9" fmla="*/ 193 h 222"/>
                  <a:gd name="T10" fmla="*/ 25 w 738"/>
                  <a:gd name="T11" fmla="*/ 221 h 222"/>
                  <a:gd name="T12" fmla="*/ 712 w 738"/>
                  <a:gd name="T13" fmla="*/ 221 h 222"/>
                  <a:gd name="T14" fmla="*/ 737 w 738"/>
                  <a:gd name="T15" fmla="*/ 193 h 222"/>
                  <a:gd name="T16" fmla="*/ 737 w 738"/>
                  <a:gd name="T17" fmla="*/ 28 h 222"/>
                  <a:gd name="T18" fmla="*/ 712 w 738"/>
                  <a:gd name="T19" fmla="*/ 0 h 222"/>
                  <a:gd name="T20" fmla="*/ 716 w 738"/>
                  <a:gd name="T21" fmla="*/ 193 h 222"/>
                  <a:gd name="T22" fmla="*/ 716 w 738"/>
                  <a:gd name="T23" fmla="*/ 193 h 222"/>
                  <a:gd name="T24" fmla="*/ 712 w 738"/>
                  <a:gd name="T25" fmla="*/ 200 h 222"/>
                  <a:gd name="T26" fmla="*/ 25 w 738"/>
                  <a:gd name="T27" fmla="*/ 200 h 222"/>
                  <a:gd name="T28" fmla="*/ 21 w 738"/>
                  <a:gd name="T29" fmla="*/ 193 h 222"/>
                  <a:gd name="T30" fmla="*/ 21 w 738"/>
                  <a:gd name="T31" fmla="*/ 28 h 222"/>
                  <a:gd name="T32" fmla="*/ 25 w 738"/>
                  <a:gd name="T33" fmla="*/ 22 h 222"/>
                  <a:gd name="T34" fmla="*/ 712 w 738"/>
                  <a:gd name="T35" fmla="*/ 22 h 222"/>
                  <a:gd name="T36" fmla="*/ 716 w 738"/>
                  <a:gd name="T37" fmla="*/ 28 h 222"/>
                  <a:gd name="T38" fmla="*/ 716 w 738"/>
                  <a:gd name="T39" fmla="*/ 19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8" h="222">
                    <a:moveTo>
                      <a:pt x="712" y="0"/>
                    </a:moveTo>
                    <a:lnTo>
                      <a:pt x="712" y="0"/>
                    </a:lnTo>
                    <a:cubicBezTo>
                      <a:pt x="25" y="0"/>
                      <a:pt x="25" y="0"/>
                      <a:pt x="25" y="0"/>
                    </a:cubicBezTo>
                    <a:cubicBezTo>
                      <a:pt x="10" y="0"/>
                      <a:pt x="0" y="13"/>
                      <a:pt x="0" y="28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08"/>
                      <a:pt x="10" y="221"/>
                      <a:pt x="25" y="221"/>
                    </a:cubicBezTo>
                    <a:cubicBezTo>
                      <a:pt x="712" y="221"/>
                      <a:pt x="712" y="221"/>
                      <a:pt x="712" y="221"/>
                    </a:cubicBezTo>
                    <a:cubicBezTo>
                      <a:pt x="725" y="221"/>
                      <a:pt x="737" y="208"/>
                      <a:pt x="737" y="193"/>
                    </a:cubicBezTo>
                    <a:cubicBezTo>
                      <a:pt x="737" y="28"/>
                      <a:pt x="737" y="28"/>
                      <a:pt x="737" y="28"/>
                    </a:cubicBezTo>
                    <a:cubicBezTo>
                      <a:pt x="737" y="13"/>
                      <a:pt x="725" y="0"/>
                      <a:pt x="712" y="0"/>
                    </a:cubicBezTo>
                    <a:close/>
                    <a:moveTo>
                      <a:pt x="716" y="193"/>
                    </a:moveTo>
                    <a:lnTo>
                      <a:pt x="716" y="193"/>
                    </a:lnTo>
                    <a:cubicBezTo>
                      <a:pt x="716" y="197"/>
                      <a:pt x="713" y="200"/>
                      <a:pt x="712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3" y="200"/>
                      <a:pt x="21" y="197"/>
                      <a:pt x="21" y="193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4"/>
                      <a:pt x="23" y="22"/>
                      <a:pt x="25" y="22"/>
                    </a:cubicBezTo>
                    <a:cubicBezTo>
                      <a:pt x="712" y="22"/>
                      <a:pt x="712" y="22"/>
                      <a:pt x="712" y="22"/>
                    </a:cubicBezTo>
                    <a:cubicBezTo>
                      <a:pt x="713" y="22"/>
                      <a:pt x="716" y="24"/>
                      <a:pt x="716" y="28"/>
                    </a:cubicBezTo>
                    <a:lnTo>
                      <a:pt x="716" y="1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 125"/>
              <p:cNvSpPr>
                <a:spLocks noChangeArrowheads="1"/>
              </p:cNvSpPr>
              <p:nvPr/>
            </p:nvSpPr>
            <p:spPr bwMode="auto">
              <a:xfrm>
                <a:off x="2531360" y="3009100"/>
                <a:ext cx="22346" cy="22347"/>
              </a:xfrm>
              <a:custGeom>
                <a:avLst/>
                <a:gdLst>
                  <a:gd name="T0" fmla="*/ 0 w 49"/>
                  <a:gd name="T1" fmla="*/ 49 h 50"/>
                  <a:gd name="T2" fmla="*/ 48 w 49"/>
                  <a:gd name="T3" fmla="*/ 49 h 50"/>
                  <a:gd name="T4" fmla="*/ 48 w 49"/>
                  <a:gd name="T5" fmla="*/ 0 h 50"/>
                  <a:gd name="T6" fmla="*/ 0 w 49"/>
                  <a:gd name="T7" fmla="*/ 0 h 50"/>
                  <a:gd name="T8" fmla="*/ 0 w 49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0" y="49"/>
                    </a:moveTo>
                    <a:lnTo>
                      <a:pt x="48" y="49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 126"/>
              <p:cNvSpPr>
                <a:spLocks noChangeArrowheads="1"/>
              </p:cNvSpPr>
              <p:nvPr/>
            </p:nvSpPr>
            <p:spPr bwMode="auto">
              <a:xfrm>
                <a:off x="2492761" y="3009100"/>
                <a:ext cx="22347" cy="22347"/>
              </a:xfrm>
              <a:custGeom>
                <a:avLst/>
                <a:gdLst>
                  <a:gd name="T0" fmla="*/ 0 w 48"/>
                  <a:gd name="T1" fmla="*/ 49 h 50"/>
                  <a:gd name="T2" fmla="*/ 47 w 48"/>
                  <a:gd name="T3" fmla="*/ 49 h 50"/>
                  <a:gd name="T4" fmla="*/ 47 w 48"/>
                  <a:gd name="T5" fmla="*/ 0 h 50"/>
                  <a:gd name="T6" fmla="*/ 0 w 48"/>
                  <a:gd name="T7" fmla="*/ 0 h 50"/>
                  <a:gd name="T8" fmla="*/ 0 w 48"/>
                  <a:gd name="T9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0">
                    <a:moveTo>
                      <a:pt x="0" y="49"/>
                    </a:moveTo>
                    <a:lnTo>
                      <a:pt x="47" y="4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 127"/>
              <p:cNvSpPr>
                <a:spLocks noChangeArrowheads="1"/>
              </p:cNvSpPr>
              <p:nvPr/>
            </p:nvSpPr>
            <p:spPr bwMode="auto">
              <a:xfrm>
                <a:off x="2492761" y="2978628"/>
                <a:ext cx="22347" cy="22346"/>
              </a:xfrm>
              <a:custGeom>
                <a:avLst/>
                <a:gdLst>
                  <a:gd name="T0" fmla="*/ 0 w 49"/>
                  <a:gd name="T1" fmla="*/ 48 h 49"/>
                  <a:gd name="T2" fmla="*/ 48 w 49"/>
                  <a:gd name="T3" fmla="*/ 48 h 49"/>
                  <a:gd name="T4" fmla="*/ 48 w 49"/>
                  <a:gd name="T5" fmla="*/ 0 h 49"/>
                  <a:gd name="T6" fmla="*/ 0 w 49"/>
                  <a:gd name="T7" fmla="*/ 0 h 49"/>
                  <a:gd name="T8" fmla="*/ 0 w 49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0" y="48"/>
                    </a:moveTo>
                    <a:lnTo>
                      <a:pt x="48" y="48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 128"/>
              <p:cNvSpPr>
                <a:spLocks noChangeArrowheads="1"/>
              </p:cNvSpPr>
              <p:nvPr/>
            </p:nvSpPr>
            <p:spPr bwMode="auto">
              <a:xfrm>
                <a:off x="2454163" y="2978628"/>
                <a:ext cx="22346" cy="22346"/>
              </a:xfrm>
              <a:custGeom>
                <a:avLst/>
                <a:gdLst>
                  <a:gd name="T0" fmla="*/ 0 w 48"/>
                  <a:gd name="T1" fmla="*/ 48 h 49"/>
                  <a:gd name="T2" fmla="*/ 47 w 48"/>
                  <a:gd name="T3" fmla="*/ 48 h 49"/>
                  <a:gd name="T4" fmla="*/ 47 w 48"/>
                  <a:gd name="T5" fmla="*/ 0 h 49"/>
                  <a:gd name="T6" fmla="*/ 0 w 48"/>
                  <a:gd name="T7" fmla="*/ 0 h 49"/>
                  <a:gd name="T8" fmla="*/ 0 w 48"/>
                  <a:gd name="T9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48"/>
                    </a:moveTo>
                    <a:lnTo>
                      <a:pt x="47" y="4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4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 129"/>
              <p:cNvSpPr>
                <a:spLocks noChangeArrowheads="1"/>
              </p:cNvSpPr>
              <p:nvPr/>
            </p:nvSpPr>
            <p:spPr bwMode="auto">
              <a:xfrm>
                <a:off x="2295707" y="2974565"/>
                <a:ext cx="58913" cy="62976"/>
              </a:xfrm>
              <a:custGeom>
                <a:avLst/>
                <a:gdLst>
                  <a:gd name="T0" fmla="*/ 118 w 130"/>
                  <a:gd name="T1" fmla="*/ 0 h 137"/>
                  <a:gd name="T2" fmla="*/ 118 w 130"/>
                  <a:gd name="T3" fmla="*/ 0 h 137"/>
                  <a:gd name="T4" fmla="*/ 112 w 130"/>
                  <a:gd name="T5" fmla="*/ 0 h 137"/>
                  <a:gd name="T6" fmla="*/ 103 w 130"/>
                  <a:gd name="T7" fmla="*/ 7 h 137"/>
                  <a:gd name="T8" fmla="*/ 64 w 130"/>
                  <a:gd name="T9" fmla="*/ 93 h 137"/>
                  <a:gd name="T10" fmla="*/ 27 w 130"/>
                  <a:gd name="T11" fmla="*/ 7 h 137"/>
                  <a:gd name="T12" fmla="*/ 17 w 130"/>
                  <a:gd name="T13" fmla="*/ 0 h 137"/>
                  <a:gd name="T14" fmla="*/ 11 w 130"/>
                  <a:gd name="T15" fmla="*/ 0 h 137"/>
                  <a:gd name="T16" fmla="*/ 2 w 130"/>
                  <a:gd name="T17" fmla="*/ 5 h 137"/>
                  <a:gd name="T18" fmla="*/ 2 w 130"/>
                  <a:gd name="T19" fmla="*/ 15 h 137"/>
                  <a:gd name="T20" fmla="*/ 52 w 130"/>
                  <a:gd name="T21" fmla="*/ 130 h 137"/>
                  <a:gd name="T22" fmla="*/ 63 w 130"/>
                  <a:gd name="T23" fmla="*/ 136 h 137"/>
                  <a:gd name="T24" fmla="*/ 66 w 130"/>
                  <a:gd name="T25" fmla="*/ 136 h 137"/>
                  <a:gd name="T26" fmla="*/ 77 w 130"/>
                  <a:gd name="T27" fmla="*/ 130 h 137"/>
                  <a:gd name="T28" fmla="*/ 127 w 130"/>
                  <a:gd name="T29" fmla="*/ 15 h 137"/>
                  <a:gd name="T30" fmla="*/ 127 w 130"/>
                  <a:gd name="T31" fmla="*/ 5 h 137"/>
                  <a:gd name="T32" fmla="*/ 118 w 130"/>
                  <a:gd name="T3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137">
                    <a:moveTo>
                      <a:pt x="118" y="0"/>
                    </a:moveTo>
                    <a:lnTo>
                      <a:pt x="118" y="0"/>
                    </a:lnTo>
                    <a:cubicBezTo>
                      <a:pt x="112" y="0"/>
                      <a:pt x="112" y="0"/>
                      <a:pt x="112" y="0"/>
                    </a:cubicBezTo>
                    <a:cubicBezTo>
                      <a:pt x="108" y="0"/>
                      <a:pt x="105" y="3"/>
                      <a:pt x="103" y="7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3"/>
                      <a:pt x="22" y="0"/>
                      <a:pt x="1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0" y="8"/>
                      <a:pt x="0" y="11"/>
                      <a:pt x="2" y="15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4" y="135"/>
                      <a:pt x="58" y="136"/>
                      <a:pt x="63" y="136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72" y="136"/>
                      <a:pt x="75" y="135"/>
                      <a:pt x="77" y="130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9" y="11"/>
                      <a:pt x="129" y="8"/>
                      <a:pt x="127" y="5"/>
                    </a:cubicBezTo>
                    <a:cubicBezTo>
                      <a:pt x="126" y="2"/>
                      <a:pt x="122" y="0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GB"/>
                </a:defPPr>
                <a:lvl1pPr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742950" indent="-28575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11430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6002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2057400" indent="-228600" algn="l" defTabSz="457200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31" name="TextBox 130"/>
          <p:cNvSpPr txBox="1"/>
          <p:nvPr/>
        </p:nvSpPr>
        <p:spPr>
          <a:xfrm>
            <a:off x="8951636" y="4041354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Port: egress (eth2)</a:t>
            </a:r>
          </a:p>
        </p:txBody>
      </p:sp>
      <p:cxnSp>
        <p:nvCxnSpPr>
          <p:cNvPr id="132" name="Straight Arrow Connector 131"/>
          <p:cNvCxnSpPr>
            <a:stCxn id="107" idx="0"/>
          </p:cNvCxnSpPr>
          <p:nvPr/>
        </p:nvCxnSpPr>
        <p:spPr>
          <a:xfrm>
            <a:off x="7485046" y="3844652"/>
            <a:ext cx="685165" cy="10578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6" idx="0"/>
            <a:endCxn id="123" idx="3"/>
          </p:cNvCxnSpPr>
          <p:nvPr/>
        </p:nvCxnSpPr>
        <p:spPr>
          <a:xfrm flipV="1">
            <a:off x="8570578" y="3846684"/>
            <a:ext cx="757802" cy="4230"/>
          </a:xfrm>
          <a:prstGeom prst="straightConnector1">
            <a:avLst/>
          </a:prstGeom>
          <a:ln w="190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89274" y="4471810"/>
            <a:ext cx="4689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add $WEBCLIENT_IP dev eth1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add $WEBSERVER_IP dev eth2</a:t>
            </a:r>
          </a:p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/>
              <a:t>-w net.ipv4.ip_forward=1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596270" y="4483700"/>
            <a:ext cx="412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/>
              <a:t>-w </a:t>
            </a:r>
            <a:r>
              <a:rPr lang="en-US" dirty="0" smtClean="0"/>
              <a:t>net.ipv4.ip_forward=0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et-</a:t>
            </a:r>
            <a:r>
              <a:rPr lang="en-US" dirty="0" err="1" smtClean="0"/>
              <a:t>sfc</a:t>
            </a:r>
            <a:r>
              <a:rPr lang="en-US" dirty="0" smtClean="0"/>
              <a:t> setup…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98" y="2052918"/>
            <a:ext cx="11656612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install the port security extension so that port security can be turned on/off per network/</a:t>
            </a:r>
            <a:r>
              <a:rPr lang="en-US" dirty="0" err="1"/>
              <a:t>por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service chaining requires port security turned off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/neutron/plugins/ml2/ml2_conf.ini ml2 </a:t>
            </a:r>
            <a:r>
              <a:rPr lang="en-US" dirty="0" err="1"/>
              <a:t>extension_drivers</a:t>
            </a:r>
            <a:r>
              <a:rPr lang="en-US" dirty="0"/>
              <a:t> </a:t>
            </a:r>
            <a:r>
              <a:rPr lang="en-US" dirty="0" err="1"/>
              <a:t>port_security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install and configure </a:t>
            </a:r>
            <a:r>
              <a:rPr lang="en-US" dirty="0" err="1"/>
              <a:t>networing-sfc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yum install -y python-networking-</a:t>
            </a:r>
            <a:r>
              <a:rPr lang="en-US" dirty="0" err="1"/>
              <a:t>sfc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enable the service plugin (controller nodes)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</a:t>
            </a:r>
            <a:r>
              <a:rPr lang="en-US" dirty="0" err="1"/>
              <a:t>neutron.conf</a:t>
            </a:r>
            <a:r>
              <a:rPr lang="en-US" dirty="0"/>
              <a:t> DEFAULT </a:t>
            </a:r>
            <a:r>
              <a:rPr lang="en-US" dirty="0" err="1"/>
              <a:t>service_plugins</a:t>
            </a:r>
            <a:r>
              <a:rPr lang="en-US" dirty="0"/>
              <a:t> networking_sfc.services.flowclassifier.plugin.FlowClassifierPlugin</a:t>
            </a:r>
          </a:p>
          <a:p>
            <a:pPr marL="0" indent="0">
              <a:buNone/>
            </a:pPr>
            <a:r>
              <a:rPr lang="en-US" dirty="0" err="1"/>
              <a:t>crudini</a:t>
            </a:r>
            <a:r>
              <a:rPr lang="en-US" dirty="0"/>
              <a:t> --set --list /</a:t>
            </a:r>
            <a:r>
              <a:rPr lang="en-US" dirty="0" err="1"/>
              <a:t>etc</a:t>
            </a:r>
            <a:r>
              <a:rPr lang="en-US" dirty="0"/>
              <a:t>/neutron/</a:t>
            </a:r>
            <a:r>
              <a:rPr lang="en-US" dirty="0" err="1"/>
              <a:t>neutron.conf</a:t>
            </a:r>
            <a:r>
              <a:rPr lang="en-US" dirty="0"/>
              <a:t> DEFAULT </a:t>
            </a:r>
            <a:r>
              <a:rPr lang="en-US" dirty="0" err="1"/>
              <a:t>service_plugins</a:t>
            </a:r>
            <a:r>
              <a:rPr lang="en-US" dirty="0"/>
              <a:t> </a:t>
            </a:r>
            <a:r>
              <a:rPr lang="en-US" dirty="0" err="1" smtClean="0"/>
              <a:t>networking_sfc.services.sfc.plugin.SfcPlugin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port security needs to be off for service chains</a:t>
            </a:r>
          </a:p>
          <a:p>
            <a:pPr marL="0" indent="0">
              <a:buNone/>
            </a:pPr>
            <a:r>
              <a:rPr lang="en-US" dirty="0" err="1"/>
              <a:t>openstack</a:t>
            </a:r>
            <a:r>
              <a:rPr lang="en-US" dirty="0"/>
              <a:t> network set --disable-port-security $NETWORK_ID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0985"/>
            <a:ext cx="8946541" cy="4877048"/>
          </a:xfrm>
        </p:spPr>
        <p:txBody>
          <a:bodyPr>
            <a:normAutofit/>
          </a:bodyPr>
          <a:lstStyle/>
          <a:p>
            <a:r>
              <a:rPr lang="en-US" dirty="0" smtClean="0"/>
              <a:t>Sophisticated chains</a:t>
            </a:r>
            <a:endParaRPr lang="en-US" dirty="0" smtClean="0"/>
          </a:p>
          <a:p>
            <a:pPr lvl="1"/>
            <a:r>
              <a:rPr lang="en-US" dirty="0" smtClean="0"/>
              <a:t>OWASP Top 10 – Web Apps</a:t>
            </a:r>
          </a:p>
          <a:p>
            <a:pPr lvl="1"/>
            <a:r>
              <a:rPr lang="en-US" dirty="0" smtClean="0"/>
              <a:t>Database Security Service Chains</a:t>
            </a:r>
            <a:endParaRPr lang="en-US" dirty="0" smtClean="0"/>
          </a:p>
          <a:p>
            <a:r>
              <a:rPr lang="en-US" dirty="0" smtClean="0"/>
              <a:t>networking-</a:t>
            </a:r>
            <a:r>
              <a:rPr lang="en-US" dirty="0" err="1" smtClean="0"/>
              <a:t>sfc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Load </a:t>
            </a:r>
            <a:r>
              <a:rPr lang="en-US" dirty="0" smtClean="0"/>
              <a:t>Balancing Support (“Port-Pair-Group”)</a:t>
            </a:r>
          </a:p>
          <a:p>
            <a:pPr lvl="1"/>
            <a:r>
              <a:rPr lang="en-US" dirty="0" smtClean="0"/>
              <a:t>Better flow classification </a:t>
            </a:r>
            <a:r>
              <a:rPr lang="en-US" dirty="0" smtClean="0"/>
              <a:t>filters</a:t>
            </a:r>
            <a:endParaRPr lang="en-US" dirty="0" smtClean="0"/>
          </a:p>
          <a:p>
            <a:r>
              <a:rPr lang="en-US" dirty="0" smtClean="0"/>
              <a:t>Rest API Support</a:t>
            </a:r>
          </a:p>
          <a:p>
            <a:pPr lvl="1"/>
            <a:r>
              <a:rPr lang="en-US" dirty="0" smtClean="0"/>
              <a:t>Move towards dynamic allocation of security controls at workload deployment</a:t>
            </a:r>
          </a:p>
          <a:p>
            <a:r>
              <a:rPr lang="en-US" dirty="0" smtClean="0"/>
              <a:t>NFV in Containers</a:t>
            </a:r>
          </a:p>
          <a:p>
            <a:pPr lvl="1"/>
            <a:r>
              <a:rPr lang="en-US" dirty="0" err="1" smtClean="0"/>
              <a:t>Lighterweight</a:t>
            </a:r>
            <a:r>
              <a:rPr lang="en-US" dirty="0" smtClean="0"/>
              <a:t> </a:t>
            </a:r>
            <a:r>
              <a:rPr lang="en-US" dirty="0" smtClean="0"/>
              <a:t>security implementations</a:t>
            </a:r>
          </a:p>
          <a:p>
            <a:pPr lvl="1"/>
            <a:r>
              <a:rPr lang="en-US" dirty="0" smtClean="0"/>
              <a:t>Ability to overlay </a:t>
            </a:r>
            <a:r>
              <a:rPr lang="en-US" dirty="0" err="1" smtClean="0"/>
              <a:t>configs</a:t>
            </a:r>
            <a:r>
              <a:rPr lang="en-US" dirty="0" smtClean="0"/>
              <a:t> on top of base containers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7943"/>
            <a:ext cx="9404723" cy="1400530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586007"/>
          </a:xfrm>
        </p:spPr>
        <p:txBody>
          <a:bodyPr/>
          <a:lstStyle/>
          <a:p>
            <a:r>
              <a:rPr lang="en-US" dirty="0" smtClean="0"/>
              <a:t>What’s hard about cloud/virtual cyber-security?</a:t>
            </a:r>
          </a:p>
          <a:p>
            <a:pPr lvl="1"/>
            <a:r>
              <a:rPr lang="en-US" dirty="0" smtClean="0"/>
              <a:t>And how can we fix it?</a:t>
            </a:r>
          </a:p>
          <a:p>
            <a:r>
              <a:rPr lang="en-US" dirty="0" smtClean="0"/>
              <a:t>Cloud Networking/SDN Course</a:t>
            </a:r>
          </a:p>
          <a:p>
            <a:pPr lvl="1"/>
            <a:r>
              <a:rPr lang="en-US" dirty="0" smtClean="0"/>
              <a:t>Technology options for service insertion and chaining</a:t>
            </a:r>
          </a:p>
          <a:p>
            <a:r>
              <a:rPr lang="en-US" dirty="0" smtClean="0"/>
              <a:t>Virtualized Security Functions</a:t>
            </a:r>
          </a:p>
          <a:p>
            <a:pPr lvl="1"/>
            <a:r>
              <a:rPr lang="en-US" dirty="0" smtClean="0"/>
              <a:t>What can we and how do we virtualize them?</a:t>
            </a:r>
          </a:p>
          <a:p>
            <a:r>
              <a:rPr lang="en-US" dirty="0" smtClean="0"/>
              <a:t>Online Lab</a:t>
            </a:r>
          </a:p>
          <a:p>
            <a:pPr lvl="1"/>
            <a:r>
              <a:rPr lang="en-US" dirty="0" smtClean="0"/>
              <a:t>See it all in action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github.com/OpenStackSanDiego/ServiceChains</a:t>
            </a:r>
            <a:endParaRPr lang="en-US" dirty="0" smtClean="0"/>
          </a:p>
          <a:p>
            <a:r>
              <a:rPr lang="en-US" dirty="0" smtClean="0"/>
              <a:t>What’s next?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Virtualized Workloads</a:t>
            </a:r>
            <a:br>
              <a:rPr lang="en-US" dirty="0" smtClean="0"/>
            </a:br>
            <a:r>
              <a:rPr lang="en-US" sz="3200" dirty="0" smtClean="0"/>
              <a:t>Why so tough?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1993" y="1971993"/>
            <a:ext cx="2946866" cy="576262"/>
          </a:xfrm>
        </p:spPr>
        <p:txBody>
          <a:bodyPr/>
          <a:lstStyle/>
          <a:p>
            <a:r>
              <a:rPr lang="en-US" dirty="0" smtClean="0"/>
              <a:t>Dynamic lifetimes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646111" y="2667000"/>
            <a:ext cx="2995586" cy="3589338"/>
          </a:xfrm>
        </p:spPr>
        <p:txBody>
          <a:bodyPr/>
          <a:lstStyle/>
          <a:p>
            <a:r>
              <a:rPr lang="en-US" dirty="0" smtClean="0"/>
              <a:t>VM have short lifecycles</a:t>
            </a:r>
          </a:p>
          <a:p>
            <a:r>
              <a:rPr lang="en-US" dirty="0" smtClean="0"/>
              <a:t>Containers are shorter!</a:t>
            </a:r>
          </a:p>
          <a:p>
            <a:r>
              <a:rPr lang="en-US" dirty="0" smtClean="0"/>
              <a:t>Gone before security in place…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dirty="0" smtClean="0"/>
              <a:t>Automate VM detection</a:t>
            </a:r>
          </a:p>
          <a:p>
            <a:r>
              <a:rPr lang="en-US" dirty="0" smtClean="0"/>
              <a:t>Automate VM classification</a:t>
            </a:r>
          </a:p>
          <a:p>
            <a:r>
              <a:rPr lang="en-US" b="1" dirty="0" smtClean="0"/>
              <a:t>Automate sec deployment</a:t>
            </a:r>
          </a:p>
          <a:p>
            <a:r>
              <a:rPr lang="en-US" dirty="0" smtClean="0"/>
              <a:t>Dynamic licensing ($)</a:t>
            </a:r>
          </a:p>
          <a:p>
            <a:r>
              <a:rPr lang="en-US" dirty="0" smtClean="0"/>
              <a:t>Rules based security controls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security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High staff workload to configure</a:t>
            </a:r>
          </a:p>
          <a:p>
            <a:r>
              <a:rPr lang="en-US" dirty="0" smtClean="0"/>
              <a:t>Error prone one-off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Changes to layer 3 networking</a:t>
            </a:r>
          </a:p>
          <a:p>
            <a:r>
              <a:rPr lang="en-US" dirty="0" smtClean="0"/>
              <a:t>Differing app workloads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configs</a:t>
            </a:r>
            <a:r>
              <a:rPr lang="en-US" dirty="0" smtClean="0"/>
              <a:t> per control</a:t>
            </a:r>
          </a:p>
          <a:p>
            <a:r>
              <a:rPr lang="en-US" dirty="0" smtClean="0"/>
              <a:t>Prebuilt VMs ready to deploy</a:t>
            </a:r>
          </a:p>
          <a:p>
            <a:r>
              <a:rPr lang="en-US" b="1" dirty="0" smtClean="0"/>
              <a:t>Layer 2 Injection</a:t>
            </a:r>
          </a:p>
          <a:p>
            <a:r>
              <a:rPr lang="en-US" b="1" dirty="0" smtClean="0"/>
              <a:t>Bundled Offerings</a:t>
            </a:r>
          </a:p>
          <a:p>
            <a:r>
              <a:rPr lang="en-US" b="1" dirty="0"/>
              <a:t>Service Chaining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462462" cy="576262"/>
          </a:xfrm>
        </p:spPr>
        <p:txBody>
          <a:bodyPr/>
          <a:lstStyle/>
          <a:p>
            <a:r>
              <a:rPr lang="en-US" dirty="0" smtClean="0"/>
              <a:t>Security at the Edge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Crunchy on the outside…</a:t>
            </a:r>
          </a:p>
          <a:p>
            <a:r>
              <a:rPr lang="en-US" dirty="0" smtClean="0"/>
              <a:t>…soft in the middle.</a:t>
            </a:r>
          </a:p>
          <a:p>
            <a:r>
              <a:rPr lang="en-US" dirty="0" smtClean="0"/>
              <a:t>“Bolt on” security at edge</a:t>
            </a:r>
          </a:p>
          <a:p>
            <a:r>
              <a:rPr lang="en-US" dirty="0" smtClean="0"/>
              <a:t>No monitoring within the cloud</a:t>
            </a:r>
          </a:p>
          <a:p>
            <a:r>
              <a:rPr lang="en-US" u="sng" dirty="0" smtClean="0"/>
              <a:t>Solutions</a:t>
            </a:r>
          </a:p>
          <a:p>
            <a:r>
              <a:rPr lang="en-US" b="1" dirty="0" smtClean="0"/>
              <a:t>Deploy security within cloud</a:t>
            </a:r>
          </a:p>
          <a:p>
            <a:r>
              <a:rPr lang="en-US" dirty="0" smtClean="0"/>
              <a:t>Protect N/S + E/W traffic</a:t>
            </a:r>
          </a:p>
          <a:p>
            <a:r>
              <a:rPr lang="en-US" dirty="0" smtClean="0"/>
              <a:t>Compartmentalized security</a:t>
            </a:r>
          </a:p>
          <a:p>
            <a:r>
              <a:rPr lang="en-US" dirty="0" smtClean="0"/>
              <a:t>Per tenant security controls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9640046" cy="1981200"/>
          </a:xfrm>
        </p:spPr>
        <p:txBody>
          <a:bodyPr/>
          <a:lstStyle/>
          <a:p>
            <a:r>
              <a:rPr lang="en-US" dirty="0" smtClean="0"/>
              <a:t>What is Service Chaining (SC)?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154953" y="3330079"/>
            <a:ext cx="4020297" cy="29504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Deep Packet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 and analytics probes</a:t>
            </a:r>
          </a:p>
          <a:p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415803" y="3330079"/>
            <a:ext cx="4020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“Lawful” Interception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WAN/TCP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Video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Filtering/Caching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154953" y="2655969"/>
            <a:ext cx="10167097" cy="25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Capability to connect multiple network services to manipulate traffic through the chain.</a:t>
            </a:r>
          </a:p>
        </p:txBody>
      </p:sp>
    </p:spTree>
    <p:extLst>
      <p:ext uri="{BB962C8B-B14F-4D97-AF65-F5344CB8AC3E}">
        <p14:creationId xmlns:p14="http://schemas.microsoft.com/office/powerpoint/2010/main" val="40925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1469529"/>
            <a:ext cx="11880850" cy="1981200"/>
          </a:xfrm>
        </p:spPr>
        <p:txBody>
          <a:bodyPr/>
          <a:lstStyle/>
          <a:p>
            <a:r>
              <a:rPr lang="en-US" dirty="0" smtClean="0"/>
              <a:t>What is Virtual Network Function (NFV)?</a:t>
            </a:r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415803" y="3330079"/>
            <a:ext cx="4528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 (NAT)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Floating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Private Network (VPN)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Visualization</a:t>
            </a:r>
          </a:p>
          <a:p>
            <a:endParaRPr lang="en-US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154953" y="2655969"/>
            <a:ext cx="10167097" cy="25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Replacing a physical server/appliance that provided network services with a virtual machine/container or within the cloud management layer</a:t>
            </a: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87506" y="3450729"/>
            <a:ext cx="4528297" cy="2754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</a:t>
            </a:r>
            <a:r>
              <a:rPr lang="en-US" dirty="0" smtClean="0"/>
              <a:t>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35534" cy="1400530"/>
          </a:xfrm>
        </p:spPr>
        <p:txBody>
          <a:bodyPr/>
          <a:lstStyle/>
          <a:p>
            <a:r>
              <a:rPr lang="en-US" dirty="0" smtClean="0"/>
              <a:t>Layer 2 versus Layer 3 Service Chain</a:t>
            </a:r>
            <a:br>
              <a:rPr lang="en-US" dirty="0" smtClean="0"/>
            </a:br>
            <a:r>
              <a:rPr lang="en-US" sz="2800" dirty="0" smtClean="0"/>
              <a:t>Why should we do this in layer 2?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011557"/>
          </a:xfrm>
        </p:spPr>
        <p:txBody>
          <a:bodyPr/>
          <a:lstStyle/>
          <a:p>
            <a:r>
              <a:rPr lang="en-US" dirty="0" smtClean="0"/>
              <a:t>Virtual port assignments</a:t>
            </a:r>
          </a:p>
          <a:p>
            <a:r>
              <a:rPr lang="en-US" dirty="0" smtClean="0"/>
              <a:t>Lower latency</a:t>
            </a:r>
          </a:p>
          <a:p>
            <a:r>
              <a:rPr lang="en-US" dirty="0" smtClean="0"/>
              <a:t>Can filter by IP &amp; TCP/UDP port</a:t>
            </a:r>
          </a:p>
          <a:p>
            <a:r>
              <a:rPr lang="en-US" dirty="0" smtClean="0"/>
              <a:t>Requires SDN support</a:t>
            </a:r>
          </a:p>
          <a:p>
            <a:r>
              <a:rPr lang="en-US" dirty="0" smtClean="0"/>
              <a:t>Invisible to layer 3</a:t>
            </a:r>
          </a:p>
          <a:p>
            <a:r>
              <a:rPr lang="en-US" dirty="0" smtClean="0"/>
              <a:t>Transparent to O.S./Applications</a:t>
            </a:r>
          </a:p>
          <a:p>
            <a:r>
              <a:rPr lang="en-US" dirty="0" smtClean="0"/>
              <a:t>Swap w/o changes to workloads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Layer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059888" cy="3102997"/>
          </a:xfrm>
        </p:spPr>
        <p:txBody>
          <a:bodyPr/>
          <a:lstStyle/>
          <a:p>
            <a:r>
              <a:rPr lang="en-US" dirty="0" smtClean="0"/>
              <a:t>IP address assignments</a:t>
            </a:r>
          </a:p>
          <a:p>
            <a:r>
              <a:rPr lang="en-US" dirty="0" smtClean="0"/>
              <a:t>Additional network overhead</a:t>
            </a:r>
          </a:p>
          <a:p>
            <a:r>
              <a:rPr lang="en-US" dirty="0" smtClean="0"/>
              <a:t>No layer 2 filtering</a:t>
            </a:r>
          </a:p>
          <a:p>
            <a:r>
              <a:rPr lang="en-US" dirty="0" smtClean="0"/>
              <a:t>No special SDN support required</a:t>
            </a:r>
          </a:p>
          <a:p>
            <a:r>
              <a:rPr lang="en-US" dirty="0" smtClean="0"/>
              <a:t>Visible to layer 3 probes</a:t>
            </a:r>
          </a:p>
          <a:p>
            <a:r>
              <a:rPr lang="en-US" dirty="0" smtClean="0"/>
              <a:t>Invisible to O.S./Applications</a:t>
            </a:r>
          </a:p>
          <a:p>
            <a:r>
              <a:rPr lang="en-US" dirty="0" smtClean="0"/>
              <a:t>Changes required workload </a:t>
            </a:r>
            <a:r>
              <a:rPr lang="en-US" dirty="0" err="1" smtClean="0"/>
              <a:t>reconfig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5184" b="15184"/>
          <a:stretch/>
        </p:blipFill>
        <p:spPr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20436" y="152400"/>
            <a:ext cx="10682435" cy="339436"/>
          </a:xfrm>
        </p:spPr>
        <p:txBody>
          <a:bodyPr>
            <a:noAutofit/>
          </a:bodyPr>
          <a:lstStyle/>
          <a:p>
            <a:r>
              <a:rPr lang="en-US" sz="2400" dirty="0" smtClean="0"/>
              <a:t>Welcome to the Walled Garden - WAF in Amazon Web Services</a:t>
            </a:r>
            <a:endParaRPr lang="en-US" sz="2400" dirty="0"/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1154955" y="4454236"/>
            <a:ext cx="10592871" cy="2098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Transparent deployment – no layer 3 changes required</a:t>
            </a:r>
          </a:p>
          <a:p>
            <a:r>
              <a:rPr lang="en-US" sz="1800" dirty="0" smtClean="0"/>
              <a:t>Rapid provisioning – self service and instantaneous</a:t>
            </a:r>
          </a:p>
          <a:p>
            <a:r>
              <a:rPr lang="en-US" sz="1800" dirty="0" smtClean="0"/>
              <a:t>Consumption pricing - $5 per ACL + $1 per rule/month + $0.60/million requests</a:t>
            </a:r>
          </a:p>
          <a:p>
            <a:r>
              <a:rPr lang="en-US" sz="1800" dirty="0" smtClean="0"/>
              <a:t>WAF is “Injected” in front of the application load balancer or </a:t>
            </a:r>
            <a:r>
              <a:rPr lang="en-US" sz="1800" dirty="0" err="1" smtClean="0"/>
              <a:t>CloudFront</a:t>
            </a:r>
            <a:r>
              <a:rPr lang="en-US" sz="1800" dirty="0" smtClean="0"/>
              <a:t> (CDN)</a:t>
            </a:r>
          </a:p>
          <a:p>
            <a:r>
              <a:rPr lang="en-US" sz="1800" dirty="0" smtClean="0"/>
              <a:t>But what if I want to “Do It Yourself”?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1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38" y="2078565"/>
            <a:ext cx="6408751" cy="34755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AT&amp;T</a:t>
            </a:r>
          </a:p>
          <a:p>
            <a:r>
              <a:rPr lang="en-US" dirty="0"/>
              <a:t>	</a:t>
            </a:r>
            <a:r>
              <a:rPr lang="en-US" dirty="0" smtClean="0"/>
              <a:t>Integrated Cloud (AIC) 80-100 zones</a:t>
            </a:r>
          </a:p>
          <a:p>
            <a:r>
              <a:rPr lang="en-US" dirty="0" smtClean="0"/>
              <a:t>Verizon</a:t>
            </a:r>
          </a:p>
          <a:p>
            <a:r>
              <a:rPr lang="en-US" dirty="0"/>
              <a:t>	</a:t>
            </a:r>
            <a:r>
              <a:rPr lang="en-US" dirty="0" smtClean="0"/>
              <a:t>Network </a:t>
            </a:r>
            <a:r>
              <a:rPr lang="en-US" dirty="0"/>
              <a:t>Function Virtualization OpenStack </a:t>
            </a:r>
            <a:r>
              <a:rPr lang="en-US" dirty="0" smtClean="0"/>
              <a:t>cloud deployment</a:t>
            </a:r>
          </a:p>
          <a:p>
            <a:r>
              <a:rPr lang="en-US" dirty="0"/>
              <a:t>	</a:t>
            </a:r>
            <a:r>
              <a:rPr lang="en-US" dirty="0" smtClean="0"/>
              <a:t>Edge Computing “Cloud in a Box” CPE rollout</a:t>
            </a:r>
          </a:p>
          <a:p>
            <a:r>
              <a:rPr lang="en-US" dirty="0" smtClean="0"/>
              <a:t>Walmart</a:t>
            </a:r>
          </a:p>
          <a:p>
            <a:r>
              <a:rPr lang="en-US" dirty="0"/>
              <a:t>	</a:t>
            </a:r>
            <a:r>
              <a:rPr lang="en-US" dirty="0" smtClean="0"/>
              <a:t>213,000 cores on OpenStack</a:t>
            </a:r>
          </a:p>
          <a:p>
            <a:r>
              <a:rPr lang="en-US" dirty="0" err="1" smtClean="0"/>
              <a:t>GoDaddy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57 million domains &amp; 8.5 million websites on OpenStack</a:t>
            </a:r>
          </a:p>
          <a:p>
            <a:r>
              <a:rPr lang="en-US" dirty="0" smtClean="0"/>
              <a:t>PayPal</a:t>
            </a:r>
          </a:p>
          <a:p>
            <a:r>
              <a:rPr lang="en-US" dirty="0"/>
              <a:t>	</a:t>
            </a:r>
            <a:r>
              <a:rPr lang="en-US" dirty="0" smtClean="0"/>
              <a:t>100% OpenStack Cloud – replaced VMWare</a:t>
            </a:r>
          </a:p>
          <a:p>
            <a:r>
              <a:rPr lang="en-US" dirty="0" smtClean="0"/>
              <a:t>Corporate migrations from VMWare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069" t="36537" r="47674" b="27087"/>
          <a:stretch/>
        </p:blipFill>
        <p:spPr>
          <a:xfrm>
            <a:off x="6794389" y="3340100"/>
            <a:ext cx="3911600" cy="23663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7538" y="389112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Why OpenStack?</a:t>
            </a:r>
            <a:br>
              <a:rPr lang="en-US" dirty="0" smtClean="0"/>
            </a:br>
            <a:r>
              <a:rPr lang="en-US" sz="2700" dirty="0" smtClean="0"/>
              <a:t>Preferred Open Source Private Cloud Solution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250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Neutron</a:t>
            </a:r>
            <a:br>
              <a:rPr lang="en-US" dirty="0" smtClean="0"/>
            </a:br>
            <a:r>
              <a:rPr lang="en-US" sz="2800" dirty="0" smtClean="0"/>
              <a:t>Network as a Service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Defined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1638300"/>
          </a:xfrm>
        </p:spPr>
        <p:txBody>
          <a:bodyPr/>
          <a:lstStyle/>
          <a:p>
            <a:r>
              <a:rPr lang="en-US" smtClean="0"/>
              <a:t>Add/Modify/Delete</a:t>
            </a:r>
          </a:p>
          <a:p>
            <a:r>
              <a:rPr lang="en-US"/>
              <a:t>	</a:t>
            </a:r>
            <a:r>
              <a:rPr lang="en-US" smtClean="0"/>
              <a:t>Networks</a:t>
            </a:r>
            <a:endParaRPr lang="en-US" dirty="0" smtClean="0"/>
          </a:p>
          <a:p>
            <a:r>
              <a:rPr lang="en-US" smtClean="0"/>
              <a:t>	Subnets</a:t>
            </a:r>
            <a:endParaRPr lang="en-US" dirty="0" smtClean="0"/>
          </a:p>
          <a:p>
            <a:r>
              <a:rPr lang="en-US" smtClean="0"/>
              <a:t>	Ports (virtual interface)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7255509" y="2028825"/>
            <a:ext cx="2936241" cy="576262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7244956" y="2714625"/>
            <a:ext cx="4394594" cy="3589338"/>
          </a:xfrm>
        </p:spPr>
        <p:txBody>
          <a:bodyPr/>
          <a:lstStyle/>
          <a:p>
            <a:r>
              <a:rPr lang="en-US" smtClean="0"/>
              <a:t>Adds functionality to stock Neutron</a:t>
            </a:r>
          </a:p>
          <a:p>
            <a:r>
              <a:rPr lang="en-US" smtClean="0"/>
              <a:t>LBaaS</a:t>
            </a:r>
            <a:endParaRPr lang="en-US" dirty="0" smtClean="0"/>
          </a:p>
          <a:p>
            <a:r>
              <a:rPr lang="en-US" smtClean="0"/>
              <a:t>ML2 (hardware support)</a:t>
            </a:r>
            <a:endParaRPr lang="en-US" dirty="0" smtClean="0"/>
          </a:p>
          <a:p>
            <a:r>
              <a:rPr lang="en-US" dirty="0" err="1" smtClean="0"/>
              <a:t>FWaaS</a:t>
            </a:r>
            <a:endParaRPr lang="en-US" dirty="0" smtClean="0"/>
          </a:p>
          <a:p>
            <a:r>
              <a:rPr lang="en-US" smtClean="0"/>
              <a:t>VPNaaS</a:t>
            </a:r>
          </a:p>
          <a:p>
            <a:r>
              <a:rPr lang="en-US" smtClean="0"/>
              <a:t>OneConvergence (Service Chain)</a:t>
            </a:r>
          </a:p>
          <a:p>
            <a:r>
              <a:rPr lang="en-US" b="1" smtClean="0"/>
              <a:t>Networking-sc (Service Chain)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463" y="4173683"/>
            <a:ext cx="2932113" cy="576262"/>
          </a:xfrm>
        </p:spPr>
        <p:txBody>
          <a:bodyPr/>
          <a:lstStyle/>
          <a:p>
            <a:r>
              <a:rPr lang="en-US" smtClean="0"/>
              <a:t>API Used by…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3882414" y="2641125"/>
            <a:ext cx="2932113" cy="1468582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Neutron API</a:t>
            </a:r>
          </a:p>
          <a:p>
            <a:r>
              <a:rPr lang="en-US" dirty="0" smtClean="0"/>
              <a:t>Stock “Neutron”</a:t>
            </a:r>
          </a:p>
          <a:p>
            <a:r>
              <a:rPr lang="en-US" b="1" err="1" smtClean="0"/>
              <a:t>Midonet</a:t>
            </a:r>
            <a:r>
              <a:rPr lang="en-US" smtClean="0"/>
              <a:t> </a:t>
            </a:r>
          </a:p>
          <a:p>
            <a:r>
              <a:rPr lang="en-US" smtClean="0"/>
              <a:t>Plumgrid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882414" y="1995805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Implementations</a:t>
            </a:r>
            <a:endParaRPr lang="en-US" dirty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652463" y="4897584"/>
            <a:ext cx="2932113" cy="1468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Nova (Compute)</a:t>
            </a:r>
          </a:p>
          <a:p>
            <a:r>
              <a:rPr lang="en-US" smtClean="0"/>
              <a:t>Horizon (GUI)</a:t>
            </a:r>
          </a:p>
          <a:p>
            <a:r>
              <a:rPr lang="en-US" smtClean="0"/>
              <a:t>CLI</a:t>
            </a:r>
          </a:p>
          <a:p>
            <a:r>
              <a:rPr lang="en-US" smtClean="0"/>
              <a:t>HEAT (Templated Deployments)</a:t>
            </a:r>
          </a:p>
          <a:p>
            <a:endParaRPr lang="en-US" dirty="0"/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882413" y="4101366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Underlying SDN</a:t>
            </a:r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882412" y="4738345"/>
            <a:ext cx="2932113" cy="995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Open vSwitch (OVS)</a:t>
            </a:r>
          </a:p>
          <a:p>
            <a:r>
              <a:rPr lang="en-US" smtClean="0"/>
              <a:t>Linux Bridge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4098</TotalTime>
  <Words>844</Words>
  <Application>Microsoft Office PowerPoint</Application>
  <PresentationFormat>Widescreen</PresentationFormat>
  <Paragraphs>242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 2</vt:lpstr>
      <vt:lpstr>Wingdings 3</vt:lpstr>
      <vt:lpstr>Ion</vt:lpstr>
      <vt:lpstr>Virtualized Security Chains</vt:lpstr>
      <vt:lpstr>Agenda</vt:lpstr>
      <vt:lpstr>Securing Virtualized Workloads Why so tough?</vt:lpstr>
      <vt:lpstr>What is Service Chaining (SC)?</vt:lpstr>
      <vt:lpstr>What is Virtual Network Function (NFV)?</vt:lpstr>
      <vt:lpstr>Layer 2 versus Layer 3 Service Chain Why should we do this in layer 2?</vt:lpstr>
      <vt:lpstr>PowerPoint Presentation</vt:lpstr>
      <vt:lpstr>Why OpenStack? Preferred Open Source Private Cloud Solution</vt:lpstr>
      <vt:lpstr>OpenStack Neutron Network as a Service</vt:lpstr>
      <vt:lpstr>Which security functions can I virtualize?</vt:lpstr>
      <vt:lpstr>Lab Overview</vt:lpstr>
      <vt:lpstr>Lab Overview – Virtualized Functions</vt:lpstr>
      <vt:lpstr>Deployed Workloads and Networks Layer 3 view</vt:lpstr>
      <vt:lpstr>Service Chain Creation</vt:lpstr>
      <vt:lpstr>Load Balanced Service Chains</vt:lpstr>
      <vt:lpstr>Forwarding versus In-Line NFV</vt:lpstr>
      <vt:lpstr>net-sfc setup…</vt:lpstr>
      <vt:lpstr>Next steps…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Studarus</dc:creator>
  <cp:lastModifiedBy>John Studarus</cp:lastModifiedBy>
  <cp:revision>46</cp:revision>
  <dcterms:created xsi:type="dcterms:W3CDTF">2017-06-13T18:00:32Z</dcterms:created>
  <dcterms:modified xsi:type="dcterms:W3CDTF">2017-10-19T14:31:32Z</dcterms:modified>
</cp:coreProperties>
</file>