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97" r:id="rId1"/>
  </p:sldMasterIdLst>
  <p:notesMasterIdLst>
    <p:notesMasterId r:id="rId29"/>
  </p:notesMasterIdLst>
  <p:handoutMasterIdLst>
    <p:handoutMasterId r:id="rId30"/>
  </p:handoutMasterIdLst>
  <p:sldIdLst>
    <p:sldId id="286" r:id="rId2"/>
    <p:sldId id="320" r:id="rId3"/>
    <p:sldId id="412" r:id="rId4"/>
    <p:sldId id="415" r:id="rId5"/>
    <p:sldId id="324" r:id="rId6"/>
    <p:sldId id="396" r:id="rId7"/>
    <p:sldId id="416" r:id="rId8"/>
    <p:sldId id="346" r:id="rId9"/>
    <p:sldId id="406" r:id="rId10"/>
    <p:sldId id="414" r:id="rId11"/>
    <p:sldId id="339" r:id="rId12"/>
    <p:sldId id="409" r:id="rId13"/>
    <p:sldId id="393" r:id="rId14"/>
    <p:sldId id="398" r:id="rId15"/>
    <p:sldId id="417" r:id="rId16"/>
    <p:sldId id="358" r:id="rId17"/>
    <p:sldId id="368" r:id="rId18"/>
    <p:sldId id="369" r:id="rId19"/>
    <p:sldId id="418" r:id="rId20"/>
    <p:sldId id="337" r:id="rId21"/>
    <p:sldId id="419" r:id="rId22"/>
    <p:sldId id="326" r:id="rId23"/>
    <p:sldId id="327" r:id="rId24"/>
    <p:sldId id="421" r:id="rId25"/>
    <p:sldId id="401" r:id="rId26"/>
    <p:sldId id="395" r:id="rId27"/>
    <p:sldId id="399" r:id="rId28"/>
  </p:sldIdLst>
  <p:sldSz cx="9144000" cy="6858000" type="screen4x3"/>
  <p:notesSz cx="6735763" cy="9866313"/>
  <p:defaultTextStyle>
    <a:defPPr>
      <a:defRPr lang="ja-JP"/>
    </a:defPPr>
    <a:lvl1pPr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1pPr>
    <a:lvl2pPr marL="4572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2pPr>
    <a:lvl3pPr marL="9144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3pPr>
    <a:lvl4pPr marL="13716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4pPr>
    <a:lvl5pPr marL="18288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5pPr>
    <a:lvl6pPr marL="22860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6pPr>
    <a:lvl7pPr marL="27432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7pPr>
    <a:lvl8pPr marL="32004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8pPr>
    <a:lvl9pPr marL="36576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FF99"/>
    <a:srgbClr val="E4CA9C"/>
    <a:srgbClr val="69306A"/>
    <a:srgbClr val="FFCCCC"/>
    <a:srgbClr val="CC6600"/>
    <a:srgbClr val="000066"/>
    <a:srgbClr val="A5002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7" autoAdjust="0"/>
    <p:restoredTop sz="87661" autoAdjust="0"/>
  </p:normalViewPr>
  <p:slideViewPr>
    <p:cSldViewPr snapToGrid="0">
      <p:cViewPr>
        <p:scale>
          <a:sx n="50" d="100"/>
          <a:sy n="50" d="100"/>
        </p:scale>
        <p:origin x="-2294" y="-763"/>
      </p:cViewPr>
      <p:guideLst>
        <p:guide orient="horz" pos="2160"/>
        <p:guide orient="horz" pos="515"/>
        <p:guide orient="horz" pos="3945"/>
        <p:guide orient="horz" pos="268"/>
        <p:guide orient="horz"/>
        <p:guide pos="2877"/>
        <p:guide pos="221"/>
        <p:guide pos="5551"/>
        <p:guide pos="444"/>
        <p:guide pos="53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984"/>
    </p:cViewPr>
  </p:sorterViewPr>
  <p:notesViewPr>
    <p:cSldViewPr snapToGrid="0">
      <p:cViewPr varScale="1">
        <p:scale>
          <a:sx n="52" d="100"/>
          <a:sy n="52" d="100"/>
        </p:scale>
        <p:origin x="-2314" y="-82"/>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1" name="Rectangle 3"/>
          <p:cNvSpPr>
            <a:spLocks noGrp="1" noChangeArrowheads="1"/>
          </p:cNvSpPr>
          <p:nvPr>
            <p:ph type="dt" sz="quarter" idx="1"/>
          </p:nvPr>
        </p:nvSpPr>
        <p:spPr bwMode="auto">
          <a:xfrm>
            <a:off x="3817938"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2" name="Rectangle 4"/>
          <p:cNvSpPr>
            <a:spLocks noGrp="1" noChangeArrowheads="1"/>
          </p:cNvSpPr>
          <p:nvPr>
            <p:ph type="ftr" sz="quarter" idx="2"/>
          </p:nvPr>
        </p:nvSpPr>
        <p:spPr bwMode="auto">
          <a:xfrm>
            <a:off x="0"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3" name="Rectangle 5"/>
          <p:cNvSpPr>
            <a:spLocks noGrp="1" noChangeArrowheads="1"/>
          </p:cNvSpPr>
          <p:nvPr>
            <p:ph type="sldNum" sz="quarter" idx="3"/>
          </p:nvPr>
        </p:nvSpPr>
        <p:spPr bwMode="auto">
          <a:xfrm>
            <a:off x="3817938"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9144240-9F96-4A50-8F6C-37A38B2DC535}" type="slidenum">
              <a:rPr lang="en-US" altLang="ja-JP"/>
              <a:pPr>
                <a:defRPr/>
              </a:pPr>
              <a:t>&lt;#&gt;</a:t>
            </a:fld>
            <a:endParaRPr lang="en-US" altLang="ja-JP"/>
          </a:p>
        </p:txBody>
      </p:sp>
    </p:spTree>
    <p:extLst>
      <p:ext uri="{BB962C8B-B14F-4D97-AF65-F5344CB8AC3E}">
        <p14:creationId xmlns:p14="http://schemas.microsoft.com/office/powerpoint/2010/main" xmlns="" val="4085642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3827463"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50180" name="Rectangle 4"/>
          <p:cNvSpPr>
            <a:spLocks noGrp="1" noRot="1" noChangeAspect="1" noChangeArrowheads="1" noTextEdit="1"/>
          </p:cNvSpPr>
          <p:nvPr>
            <p:ph type="sldImg" idx="2"/>
          </p:nvPr>
        </p:nvSpPr>
        <p:spPr bwMode="auto">
          <a:xfrm>
            <a:off x="930275" y="736600"/>
            <a:ext cx="4878388" cy="3660775"/>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919163" y="4708525"/>
            <a:ext cx="4897437" cy="44100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9942" name="Rectangle 6"/>
          <p:cNvSpPr>
            <a:spLocks noGrp="1" noChangeArrowheads="1"/>
          </p:cNvSpPr>
          <p:nvPr>
            <p:ph type="ftr" sz="quarter" idx="4"/>
          </p:nvPr>
        </p:nvSpPr>
        <p:spPr bwMode="auto">
          <a:xfrm>
            <a:off x="0"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3827463"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12425AA-E08F-4A66-AEBD-0D1D6D729B51}" type="slidenum">
              <a:rPr lang="en-US" altLang="ja-JP"/>
              <a:pPr>
                <a:defRPr/>
              </a:pPr>
              <a:t>&lt;#&gt;</a:t>
            </a:fld>
            <a:endParaRPr lang="en-US" altLang="ja-JP"/>
          </a:p>
        </p:txBody>
      </p:sp>
    </p:spTree>
    <p:extLst>
      <p:ext uri="{BB962C8B-B14F-4D97-AF65-F5344CB8AC3E}">
        <p14:creationId xmlns:p14="http://schemas.microsoft.com/office/powerpoint/2010/main" xmlns="" val="3928537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pPr defTabSz="904875"/>
            <a:fld id="{0BB20350-5602-4687-9CAF-F22EEA4BB2E6}" type="slidenum">
              <a:rPr lang="en-US" altLang="ja-JP" smtClean="0"/>
              <a:pPr defTabSz="904875"/>
              <a:t>0</a:t>
            </a:fld>
            <a:endParaRPr lang="en-US" altLang="ja-JP"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04875"/>
            <a:fld id="{9A4BDA0D-2969-4218-B828-912E4AD288AA}" type="slidenum">
              <a:rPr lang="en-US" altLang="ja-JP" smtClean="0"/>
              <a:pPr defTabSz="904875"/>
              <a:t>9</a:t>
            </a:fld>
            <a:endParaRPr lang="en-US"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04875"/>
            <a:fld id="{0BF3B41D-F597-4833-8D29-E83268A3DE7E}" type="slidenum">
              <a:rPr lang="en-US" altLang="ja-JP" smtClean="0"/>
              <a:pPr defTabSz="904875"/>
              <a:t>10</a:t>
            </a:fld>
            <a:endParaRPr lang="en-US" altLang="ja-JP"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27460" y="9343135"/>
            <a:ext cx="2908304" cy="523178"/>
          </a:xfrm>
          <a:prstGeom prst="rect">
            <a:avLst/>
          </a:prstGeom>
          <a:noFill/>
          <a:ln w="9525">
            <a:noFill/>
            <a:miter lim="800000"/>
            <a:headEnd/>
            <a:tailEnd/>
          </a:ln>
        </p:spPr>
        <p:txBody>
          <a:bodyPr lIns="90639" tIns="45319" rIns="90639" bIns="45319" anchor="b"/>
          <a:lstStyle/>
          <a:p>
            <a:pPr algn="r"/>
            <a:fld id="{BD710161-B05C-4F99-8BC6-AC1783DBEF35}" type="slidenum">
              <a:rPr lang="en-US" altLang="ja-JP" sz="1200">
                <a:latin typeface="Times New Roman" pitchFamily="18" charset="0"/>
                <a:ea typeface="ＭＳ Ｐゴシック" pitchFamily="50" charset="-128"/>
              </a:rPr>
              <a:pPr algn="r"/>
              <a:t>11</a:t>
            </a:fld>
            <a:endParaRPr lang="en-US" altLang="ja-JP" sz="1200" dirty="0">
              <a:latin typeface="Times New Roman" pitchFamily="18" charset="0"/>
              <a:ea typeface="ＭＳ Ｐゴシック" pitchFamily="50"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22369126-6408-4E01-A4B9-DCF3A61285A1}" type="slidenum">
              <a:rPr lang="en-US" altLang="ja-JP" sz="1200">
                <a:latin typeface="Times New Roman" pitchFamily="18" charset="0"/>
                <a:ea typeface="ＭＳ Ｐゴシック" pitchFamily="50" charset="-128"/>
              </a:rPr>
              <a:pPr algn="r" defTabSz="904875" eaLnBrk="1" hangingPunct="1">
                <a:lnSpc>
                  <a:spcPct val="100000"/>
                </a:lnSpc>
              </a:pPr>
              <a:t>12</a:t>
            </a:fld>
            <a:endParaRPr lang="en-US" altLang="ja-JP" sz="1200">
              <a:latin typeface="Times New Roman" pitchFamily="18" charset="0"/>
              <a:ea typeface="ＭＳ Ｐゴシック" pitchFamily="50" charset="-128"/>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91EFAE1E-F8D2-4B80-81E7-F307A34851A8}" type="slidenum">
              <a:rPr lang="en-US" altLang="ja-JP" sz="1200">
                <a:latin typeface="Times New Roman" pitchFamily="18" charset="0"/>
                <a:ea typeface="ＭＳ Ｐゴシック" pitchFamily="50" charset="-128"/>
              </a:rPr>
              <a:pPr algn="r" defTabSz="904875" eaLnBrk="1" hangingPunct="1">
                <a:lnSpc>
                  <a:spcPct val="100000"/>
                </a:lnSpc>
              </a:pPr>
              <a:t>13</a:t>
            </a:fld>
            <a:endParaRPr lang="en-US" altLang="ja-JP" sz="1200">
              <a:latin typeface="Times New Roman" pitchFamily="18" charset="0"/>
              <a:ea typeface="ＭＳ Ｐゴシック" pitchFamily="50"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14</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04875"/>
            <a:fld id="{FEC66605-D0AE-4FC6-B75C-A2B025C9677A}" type="slidenum">
              <a:rPr lang="en-US" altLang="ja-JP" smtClean="0"/>
              <a:pPr defTabSz="904875"/>
              <a:t>15</a:t>
            </a:fld>
            <a:endParaRPr lang="en-US" altLang="ja-JP"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04875"/>
            <a:fld id="{CD48DC07-CB17-48AC-9409-9ABEC2B43260}" type="slidenum">
              <a:rPr lang="en-US" altLang="ja-JP" smtClean="0"/>
              <a:pPr defTabSz="904875"/>
              <a:t>16</a:t>
            </a:fld>
            <a:endParaRPr lang="en-US" altLang="ja-JP"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04875"/>
            <a:fld id="{CF628527-ABAA-4BF8-A20A-2BFDF02FDCCD}" type="slidenum">
              <a:rPr lang="en-US" altLang="ja-JP" smtClean="0"/>
              <a:pPr defTabSz="904875"/>
              <a:t>17</a:t>
            </a:fld>
            <a:endParaRPr lang="en-US" altLang="ja-JP"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18</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04875"/>
            <a:fld id="{187267A8-7184-48ED-8CFA-7087789AF089}" type="slidenum">
              <a:rPr lang="en-US" altLang="ja-JP" smtClean="0"/>
              <a:pPr defTabSz="904875"/>
              <a:t>1</a:t>
            </a:fld>
            <a:endParaRPr lang="en-US" altLang="ja-JP"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defTabSz="904875"/>
            <a:fld id="{84F62FF3-F39B-4187-B97C-0F5EF09E0DA7}" type="slidenum">
              <a:rPr lang="en-US" altLang="ja-JP" smtClean="0"/>
              <a:pPr defTabSz="904875"/>
              <a:t>19</a:t>
            </a:fld>
            <a:endParaRPr lang="en-US" altLang="ja-JP"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20</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04875"/>
            <a:fld id="{5F26BB75-91C1-4E69-BE9C-B5418467F36D}" type="slidenum">
              <a:rPr lang="en-US" altLang="ja-JP" smtClean="0"/>
              <a:pPr defTabSz="904875"/>
              <a:t>21</a:t>
            </a:fld>
            <a:endParaRPr lang="en-US" altLang="ja-JP"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defTabSz="904875"/>
            <a:fld id="{4389D3D4-E538-48B5-8F4A-DDEBBA79F0EF}" type="slidenum">
              <a:rPr lang="en-US" altLang="ja-JP" smtClean="0"/>
              <a:pPr defTabSz="904875"/>
              <a:t>22</a:t>
            </a:fld>
            <a:endParaRPr lang="en-US" altLang="ja-JP"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23</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DA02983-D9D9-4B57-915F-2D27C95A59DD}" type="slidenum">
              <a:rPr lang="en-US" altLang="ja-JP" sz="1200">
                <a:latin typeface="Times New Roman" pitchFamily="18" charset="0"/>
                <a:ea typeface="ＭＳ Ｐゴシック" pitchFamily="50" charset="-128"/>
              </a:rPr>
              <a:pPr algn="r" defTabSz="904875" eaLnBrk="1" hangingPunct="1">
                <a:lnSpc>
                  <a:spcPct val="100000"/>
                </a:lnSpc>
              </a:pPr>
              <a:t>24</a:t>
            </a:fld>
            <a:endParaRPr lang="en-US" altLang="ja-JP" sz="1200">
              <a:latin typeface="Times New Roman" pitchFamily="18" charset="0"/>
              <a:ea typeface="ＭＳ Ｐゴシック" pitchFamily="50"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087D9B0-ECEB-437C-9ECC-01AD9FBF29A9}" type="slidenum">
              <a:rPr lang="en-US" altLang="ja-JP" sz="1200">
                <a:latin typeface="Times New Roman" pitchFamily="18" charset="0"/>
                <a:ea typeface="ＭＳ Ｐゴシック" pitchFamily="50" charset="-128"/>
              </a:rPr>
              <a:pPr algn="r" defTabSz="904875" eaLnBrk="1" hangingPunct="1">
                <a:lnSpc>
                  <a:spcPct val="100000"/>
                </a:lnSpc>
              </a:pPr>
              <a:t>25</a:t>
            </a:fld>
            <a:endParaRPr lang="en-US" altLang="ja-JP" sz="1200">
              <a:latin typeface="Times New Roman" pitchFamily="18" charset="0"/>
              <a:ea typeface="ＭＳ Ｐゴシック" pitchFamily="50"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0BDA39F6-E380-442B-9A1A-DBBE9A09FE04}" type="slidenum">
              <a:rPr lang="en-US" altLang="ja-JP" sz="1200">
                <a:latin typeface="Times New Roman" pitchFamily="18" charset="0"/>
                <a:ea typeface="ＭＳ Ｐゴシック" pitchFamily="50" charset="-128"/>
              </a:rPr>
              <a:pPr algn="r" defTabSz="904875" eaLnBrk="1" hangingPunct="1">
                <a:lnSpc>
                  <a:spcPct val="100000"/>
                </a:lnSpc>
              </a:pPr>
              <a:t>26</a:t>
            </a:fld>
            <a:endParaRPr lang="en-US" altLang="ja-JP" sz="1200">
              <a:latin typeface="Times New Roman" pitchFamily="18" charset="0"/>
              <a:ea typeface="ＭＳ Ｐゴシック" pitchFamily="50"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2</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3</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4</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58B114AC-A6E1-4292-B16C-82B0E86E8BB0}" type="slidenum">
              <a:rPr lang="en-US" altLang="ja-JP" sz="1200">
                <a:latin typeface="Times New Roman" pitchFamily="18" charset="0"/>
                <a:ea typeface="ＭＳ Ｐゴシック" pitchFamily="50" charset="-128"/>
              </a:rPr>
              <a:pPr algn="r" defTabSz="904875" eaLnBrk="1" hangingPunct="1">
                <a:lnSpc>
                  <a:spcPct val="100000"/>
                </a:lnSpc>
              </a:pPr>
              <a:t>5</a:t>
            </a:fld>
            <a:endParaRPr lang="en-US" altLang="ja-JP" sz="1200">
              <a:latin typeface="Times New Roman" pitchFamily="18" charset="0"/>
              <a:ea typeface="ＭＳ Ｐゴシック" pitchFamily="50"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04875"/>
            <a:fld id="{40B59B06-7321-4C8D-BD9A-93CB19E10CC1}" type="slidenum">
              <a:rPr lang="en-US" altLang="ja-JP" smtClean="0"/>
              <a:pPr defTabSz="904875"/>
              <a:t>6</a:t>
            </a:fld>
            <a:endParaRPr lang="en-US" altLang="ja-JP"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04875"/>
            <a:fld id="{2D52741D-26A3-4FAC-8F43-49DCC4E6CD23}" type="slidenum">
              <a:rPr lang="en-US" altLang="ja-JP" smtClean="0"/>
              <a:pPr defTabSz="904875"/>
              <a:t>7</a:t>
            </a:fld>
            <a:endParaRPr lang="en-US" altLang="ja-JP"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04875"/>
            <a:fld id="{9A4BDA0D-2969-4218-B828-912E4AD288AA}" type="slidenum">
              <a:rPr lang="en-US" altLang="ja-JP" smtClean="0"/>
              <a:pPr defTabSz="904875"/>
              <a:t>8</a:t>
            </a:fld>
            <a:endParaRPr lang="en-US"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タイトル スライド">
    <p:spTree>
      <p:nvGrpSpPr>
        <p:cNvPr id="1" name=""/>
        <p:cNvGrpSpPr/>
        <p:nvPr/>
      </p:nvGrpSpPr>
      <p:grpSpPr>
        <a:xfrm>
          <a:off x="0" y="0"/>
          <a:ext cx="0" cy="0"/>
          <a:chOff x="0" y="0"/>
          <a:chExt cx="0" cy="0"/>
        </a:xfrm>
      </p:grpSpPr>
      <p:sp>
        <p:nvSpPr>
          <p:cNvPr id="3" name="Rectangle 17"/>
          <p:cNvSpPr>
            <a:spLocks noChangeArrowheads="1"/>
          </p:cNvSpPr>
          <p:nvPr userDrawn="1"/>
        </p:nvSpPr>
        <p:spPr bwMode="auto">
          <a:xfrm flipH="1">
            <a:off x="0" y="0"/>
            <a:ext cx="9144000" cy="757238"/>
          </a:xfrm>
          <a:prstGeom prst="rect">
            <a:avLst/>
          </a:prstGeom>
          <a:solidFill>
            <a:srgbClr val="D9D9D9"/>
          </a:solidFill>
          <a:ln w="9525">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4" name="Rectangle 18"/>
          <p:cNvSpPr>
            <a:spLocks noChangeArrowheads="1"/>
          </p:cNvSpPr>
          <p:nvPr userDrawn="1"/>
        </p:nvSpPr>
        <p:spPr bwMode="auto">
          <a:xfrm>
            <a:off x="0" y="636588"/>
            <a:ext cx="9144000" cy="120650"/>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7" name="スライド番号プレースホルダ 2"/>
          <p:cNvSpPr>
            <a:spLocks/>
          </p:cNvSpPr>
          <p:nvPr userDrawn="1"/>
        </p:nvSpPr>
        <p:spPr bwMode="auto">
          <a:xfrm>
            <a:off x="8620125" y="6545263"/>
            <a:ext cx="473075" cy="304800"/>
          </a:xfrm>
          <a:prstGeom prst="rect">
            <a:avLst/>
          </a:prstGeom>
          <a:noFill/>
          <a:ln w="9525">
            <a:noFill/>
            <a:miter lim="800000"/>
            <a:headEnd/>
            <a:tailEnd/>
          </a:ln>
        </p:spPr>
        <p:txBody>
          <a:bodyPr wrap="none">
            <a:spAutoFit/>
          </a:bodyPr>
          <a:lstStyle>
            <a:lvl1pPr algn="r">
              <a:defRPr sz="1400">
                <a:solidFill>
                  <a:schemeClr val="tx1"/>
                </a:solidFill>
                <a:latin typeface="+mn-lt"/>
                <a:ea typeface="+mn-ea"/>
              </a:defRPr>
            </a:lvl1pPr>
          </a:lstStyle>
          <a:p>
            <a:pPr eaLnBrk="1" hangingPunct="1">
              <a:lnSpc>
                <a:spcPct val="100000"/>
              </a:lnSpc>
              <a:defRPr/>
            </a:pPr>
            <a:fld id="{4B4F3FC1-502D-4C20-B198-145137BD999D}" type="slidenum">
              <a:rPr lang="en-US" altLang="ja-JP"/>
              <a:pPr eaLnBrk="1" hangingPunct="1">
                <a:lnSpc>
                  <a:spcPct val="100000"/>
                </a:lnSpc>
                <a:defRPr/>
              </a:pPr>
              <a:t>&lt;#&gt;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16" r:id="rId1"/>
    <p:sldLayoutId id="2147484233" r:id="rId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2pPr>
      <a:lvl3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3pPr>
      <a:lvl4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4pPr>
      <a:lvl5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5pPr>
      <a:lvl6pPr marL="4572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6pPr>
      <a:lvl7pPr marL="9144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7pPr>
      <a:lvl8pPr marL="13716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8pPr>
      <a:lvl9pPr marL="18288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5.wmf"/><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27.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タイトル 60"/>
          <p:cNvSpPr>
            <a:spLocks/>
          </p:cNvSpPr>
          <p:nvPr/>
        </p:nvSpPr>
        <p:spPr bwMode="auto">
          <a:xfrm>
            <a:off x="525463" y="2389406"/>
            <a:ext cx="7902575" cy="1323439"/>
          </a:xfrm>
          <a:prstGeom prst="rect">
            <a:avLst/>
          </a:prstGeom>
          <a:noFill/>
          <a:ln w="9525">
            <a:noFill/>
            <a:miter lim="800000"/>
            <a:headEnd/>
            <a:tailEnd/>
          </a:ln>
        </p:spPr>
        <p:txBody>
          <a:bodyPr anchor="b">
            <a:spAutoFit/>
          </a:bodyPr>
          <a:lstStyle/>
          <a:p>
            <a:pPr algn="l" eaLnBrk="1" hangingPunct="1">
              <a:lnSpc>
                <a:spcPct val="100000"/>
              </a:lnSpc>
            </a:pPr>
            <a:r>
              <a:rPr lang="en-US" altLang="ja-JP" sz="3600" b="1" dirty="0"/>
              <a:t>.NET</a:t>
            </a:r>
            <a:r>
              <a:rPr lang="ja-JP" altLang="en-US" sz="3600" dirty="0"/>
              <a:t>用</a:t>
            </a:r>
            <a:r>
              <a:rPr lang="ja-JP" altLang="en-US" sz="3600" dirty="0" smtClean="0"/>
              <a:t>アプリケーション・フレームワーク</a:t>
            </a:r>
            <a:endParaRPr lang="ja-JP" altLang="en-US" sz="3600" dirty="0"/>
          </a:p>
          <a:p>
            <a:pPr lvl="2" eaLnBrk="1" hangingPunct="1">
              <a:lnSpc>
                <a:spcPct val="100000"/>
              </a:lnSpc>
            </a:pPr>
            <a:r>
              <a:rPr lang="en-US" altLang="ja-JP" sz="3600" b="1" dirty="0" smtClean="0"/>
              <a:t>Open</a:t>
            </a:r>
            <a:r>
              <a:rPr lang="ja-JP" altLang="en-US" sz="4400" b="1" dirty="0" smtClean="0">
                <a:ea typeface="HG行書体" pitchFamily="65" charset="-128"/>
              </a:rPr>
              <a:t>棟梁</a:t>
            </a:r>
            <a:endParaRPr lang="ja-JP" altLang="en-US" sz="3600" dirty="0"/>
          </a:p>
        </p:txBody>
      </p:sp>
      <p:sp>
        <p:nvSpPr>
          <p:cNvPr id="2" name="テキスト ボックス 1"/>
          <p:cNvSpPr txBox="1"/>
          <p:nvPr/>
        </p:nvSpPr>
        <p:spPr>
          <a:xfrm>
            <a:off x="3427424" y="4947061"/>
            <a:ext cx="2098652" cy="387798"/>
          </a:xfrm>
          <a:prstGeom prst="rect">
            <a:avLst/>
          </a:prstGeom>
          <a:noFill/>
        </p:spPr>
        <p:txBody>
          <a:bodyPr wrap="none" rtlCol="0">
            <a:spAutoFit/>
          </a:bodyPr>
          <a:lstStyle/>
          <a:p>
            <a:r>
              <a:rPr kumimoji="1" lang="en-US" altLang="ja-JP" sz="2000" dirty="0" smtClean="0"/>
              <a:t>2014</a:t>
            </a:r>
            <a:r>
              <a:rPr kumimoji="1" lang="ja-JP" altLang="en-US" sz="2000" dirty="0" smtClean="0"/>
              <a:t>年</a:t>
            </a:r>
            <a:r>
              <a:rPr kumimoji="1" lang="en-US" altLang="ja-JP" sz="2000" dirty="0" smtClean="0"/>
              <a:t>4</a:t>
            </a:r>
            <a:r>
              <a:rPr kumimoji="1" lang="ja-JP" altLang="en-US" sz="2000" dirty="0" smtClean="0"/>
              <a:t>月</a:t>
            </a:r>
            <a:r>
              <a:rPr kumimoji="1" lang="en-US" altLang="ja-JP" sz="2000" dirty="0" smtClean="0"/>
              <a:t>23</a:t>
            </a:r>
            <a:r>
              <a:rPr kumimoji="1" lang="ja-JP" altLang="en-US" sz="2000" dirty="0" smtClean="0"/>
              <a:t>日</a:t>
            </a:r>
            <a:endParaRPr kumimoji="1" lang="ja-JP"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2.3 </a:t>
            </a:r>
            <a:r>
              <a:rPr lang="ja-JP" altLang="en-US" sz="3200" dirty="0" smtClean="0"/>
              <a:t>部品、ツール</a:t>
            </a:r>
            <a:endParaRPr lang="ja-JP" altLang="en-US" sz="3200" dirty="0"/>
          </a:p>
        </p:txBody>
      </p:sp>
      <p:graphicFrame>
        <p:nvGraphicFramePr>
          <p:cNvPr id="8" name="Group 27"/>
          <p:cNvGraphicFramePr>
            <a:graphicFrameLocks noGrp="1"/>
          </p:cNvGraphicFramePr>
          <p:nvPr>
            <p:extLst>
              <p:ext uri="{D42A27DB-BD31-4B8C-83A1-F6EECF244321}">
                <p14:modId xmlns:p14="http://schemas.microsoft.com/office/powerpoint/2010/main" xmlns="" val="1965624729"/>
              </p:ext>
            </p:extLst>
          </p:nvPr>
        </p:nvGraphicFramePr>
        <p:xfrm>
          <a:off x="160020" y="914400"/>
          <a:ext cx="8740140" cy="5443718"/>
        </p:xfrm>
        <a:graphic>
          <a:graphicData uri="http://schemas.openxmlformats.org/drawingml/2006/table">
            <a:tbl>
              <a:tblPr/>
              <a:tblGrid>
                <a:gridCol w="1074420"/>
                <a:gridCol w="7665720"/>
              </a:tblGrid>
              <a:tr h="4859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区分</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機能</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18520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b="0" dirty="0" smtClean="0">
                          <a:latin typeface="Verdana" pitchFamily="34" charset="0"/>
                          <a:ea typeface="HGP創英角ｺﾞｼｯｸUB" pitchFamily="50" charset="-128"/>
                          <a:cs typeface="Verdana" pitchFamily="34" charset="0"/>
                        </a:rPr>
                        <a:t>共通</a:t>
                      </a:r>
                      <a:endParaRPr lang="en-US" altLang="ja-JP" sz="2000" b="0" dirty="0" smtClean="0">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b="0" dirty="0" smtClean="0">
                          <a:latin typeface="Verdana" pitchFamily="34" charset="0"/>
                          <a:ea typeface="HGP創英角ｺﾞｼｯｸUB" pitchFamily="50" charset="-128"/>
                          <a:cs typeface="Verdana" pitchFamily="34" charset="0"/>
                        </a:rPr>
                        <a:t>ライブラリ群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文字列編集、入力チェック機能</a:t>
                      </a:r>
                    </a:p>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ログ出力、共有情報・メッセージ管理</a:t>
                      </a:r>
                    </a:p>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国際化対応</a:t>
                      </a:r>
                    </a:p>
                    <a:p>
                      <a:pPr lvl="1" algn="l">
                        <a:buFont typeface="Wingdings" pitchFamily="2" charset="2"/>
                        <a:buChar char="n"/>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ローカル時刻 ⇔ </a:t>
                      </a:r>
                      <a:r>
                        <a:rPr lang="en-US" altLang="ja-JP" sz="2000" dirty="0" smtClean="0">
                          <a:latin typeface="Verdana" pitchFamily="34" charset="0"/>
                          <a:ea typeface="Verdana" pitchFamily="34" charset="0"/>
                          <a:cs typeface="Verdana" pitchFamily="34" charset="0"/>
                        </a:rPr>
                        <a:t>UTC</a:t>
                      </a:r>
                      <a:r>
                        <a:rPr lang="ja-JP" altLang="en-US" sz="2000" dirty="0" smtClean="0">
                          <a:latin typeface="Verdana" pitchFamily="34" charset="0"/>
                          <a:ea typeface="HGP創英角ｺﾞｼｯｸUB" pitchFamily="50" charset="-128"/>
                          <a:cs typeface="Verdana" pitchFamily="34" charset="0"/>
                        </a:rPr>
                        <a:t>変換、</a:t>
                      </a:r>
                    </a:p>
                    <a:p>
                      <a:pPr lvl="1" algn="l">
                        <a:buFont typeface="Wingdings" pitchFamily="2" charset="2"/>
                        <a:buChar char="n"/>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各種メッセージリソースの</a:t>
                      </a:r>
                      <a:r>
                        <a:rPr lang="en-US" altLang="ja-JP" sz="2000" dirty="0" err="1" smtClean="0">
                          <a:latin typeface="Verdana" pitchFamily="34" charset="0"/>
                          <a:ea typeface="Verdana" pitchFamily="34" charset="0"/>
                          <a:cs typeface="Verdana" pitchFamily="34" charset="0"/>
                        </a:rPr>
                        <a:t>CultureInfo</a:t>
                      </a:r>
                      <a:r>
                        <a:rPr lang="ja-JP" altLang="en-US" sz="2000" dirty="0" smtClean="0">
                          <a:latin typeface="Verdana" pitchFamily="34" charset="0"/>
                          <a:ea typeface="HGP創英角ｺﾞｼｯｸUB" pitchFamily="50" charset="-128"/>
                          <a:cs typeface="Verdana" pitchFamily="34" charset="0"/>
                        </a:rPr>
                        <a:t>対応</a:t>
                      </a:r>
                    </a:p>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非同期イベント制御、共有メモリ管理</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86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b="0" dirty="0" smtClean="0">
                          <a:latin typeface="Verdana" pitchFamily="34" charset="0"/>
                          <a:ea typeface="HGP創英角ｺﾞｼｯｸUB" pitchFamily="50" charset="-128"/>
                          <a:cs typeface="Verdana" pitchFamily="34" charset="0"/>
                        </a:rPr>
                        <a:t>カスタム</a:t>
                      </a:r>
                      <a:endParaRPr lang="en-US" altLang="ja-JP" sz="2000" b="0" dirty="0" smtClean="0">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b="0" dirty="0" smtClean="0">
                          <a:latin typeface="Verdana" pitchFamily="34" charset="0"/>
                          <a:ea typeface="HGP創英角ｺﾞｼｯｸUB" pitchFamily="50" charset="-128"/>
                          <a:cs typeface="Verdana" pitchFamily="34" charset="0"/>
                        </a:rPr>
                        <a:t>コントロール</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en-US" altLang="ja-JP" sz="2000" dirty="0" err="1" smtClean="0">
                          <a:latin typeface="Verdana" pitchFamily="34" charset="0"/>
                          <a:ea typeface="Verdana" pitchFamily="34" charset="0"/>
                          <a:cs typeface="Verdana" pitchFamily="34" charset="0"/>
                        </a:rPr>
                        <a:t>WebForm</a:t>
                      </a:r>
                      <a:r>
                        <a:rPr lang="ja-JP" altLang="en-US" sz="2000" dirty="0" smtClean="0">
                          <a:latin typeface="HGP創英角ｺﾞｼｯｸUB" pitchFamily="50" charset="-128"/>
                          <a:ea typeface="HGP創英角ｺﾞｼｯｸUB" pitchFamily="50" charset="-128"/>
                          <a:cs typeface="Verdana" pitchFamily="34" charset="0"/>
                        </a:rPr>
                        <a:t>と</a:t>
                      </a:r>
                      <a:r>
                        <a:rPr lang="en-US" altLang="ja-JP" sz="2000" dirty="0" err="1" smtClean="0">
                          <a:latin typeface="Verdana" pitchFamily="34" charset="0"/>
                          <a:ea typeface="Verdana" pitchFamily="34" charset="0"/>
                          <a:cs typeface="Verdana" pitchFamily="34" charset="0"/>
                        </a:rPr>
                        <a:t>WindowsForms</a:t>
                      </a:r>
                      <a:r>
                        <a:rPr lang="ja-JP" altLang="en-US" sz="2000" dirty="0" smtClean="0">
                          <a:latin typeface="HGP創英角ｺﾞｼｯｸUB" pitchFamily="50" charset="-128"/>
                          <a:ea typeface="HGP創英角ｺﾞｼｯｸUB" pitchFamily="50" charset="-128"/>
                          <a:cs typeface="Verdana" pitchFamily="34" charset="0"/>
                        </a:rPr>
                        <a:t>に対応</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文字列編集、入力チェック機能、</a:t>
                      </a:r>
                      <a:r>
                        <a:rPr lang="en-US" altLang="ja-JP" sz="2000" dirty="0" smtClean="0">
                          <a:latin typeface="Verdana" pitchFamily="34" charset="0"/>
                          <a:ea typeface="Verdana" pitchFamily="34" charset="0"/>
                          <a:cs typeface="Verdana" pitchFamily="34" charset="0"/>
                        </a:rPr>
                        <a:t>Grid</a:t>
                      </a:r>
                      <a:r>
                        <a:rPr lang="ja-JP" altLang="en-US" sz="2000" dirty="0" smtClean="0">
                          <a:latin typeface="Verdana" pitchFamily="34" charset="0"/>
                          <a:ea typeface="HGP創英角ｺﾞｼｯｸUB" pitchFamily="50" charset="-128"/>
                          <a:cs typeface="Verdana" pitchFamily="34" charset="0"/>
                        </a:rPr>
                        <a:t>内表示</a:t>
                      </a:r>
                      <a:endParaRPr lang="en-US" altLang="ja-JP" sz="2000" dirty="0" smtClean="0">
                        <a:latin typeface="Verdana" pitchFamily="34" charset="0"/>
                        <a:ea typeface="Verdana" pitchFamily="34" charset="0"/>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83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自動生成</a:t>
                      </a:r>
                      <a:endParaRPr kumimoji="1" lang="en-US" altLang="ja-JP"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ツール</a:t>
                      </a: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テーブル</a:t>
                      </a:r>
                      <a:r>
                        <a:rPr lang="en-US" altLang="ja-JP" sz="2000" dirty="0" smtClean="0">
                          <a:latin typeface="Verdana" pitchFamily="34" charset="0"/>
                          <a:ea typeface="Verdana" pitchFamily="34" charset="0"/>
                          <a:cs typeface="Verdana" pitchFamily="34" charset="0"/>
                        </a:rPr>
                        <a:t>CRUD</a:t>
                      </a:r>
                      <a:r>
                        <a:rPr lang="ja-JP" altLang="en-US" sz="2000" dirty="0" smtClean="0">
                          <a:latin typeface="Verdana" pitchFamily="34" charset="0"/>
                          <a:ea typeface="HGP創英角ｺﾞｼｯｸUB" pitchFamily="50" charset="-128"/>
                          <a:cs typeface="Verdana" pitchFamily="34" charset="0"/>
                        </a:rPr>
                        <a:t>の</a:t>
                      </a:r>
                      <a:r>
                        <a:rPr lang="en-US" altLang="ja-JP" sz="2000" dirty="0" smtClean="0">
                          <a:latin typeface="Verdana" pitchFamily="34" charset="0"/>
                          <a:ea typeface="Verdana" pitchFamily="34" charset="0"/>
                          <a:cs typeface="Verdana" pitchFamily="34" charset="0"/>
                        </a:rPr>
                        <a:t>D</a:t>
                      </a:r>
                      <a:r>
                        <a:rPr lang="ja-JP" altLang="en-US" sz="2000" dirty="0" smtClean="0">
                          <a:latin typeface="Verdana" pitchFamily="34" charset="0"/>
                          <a:ea typeface="HGP創英角ｺﾞｼｯｸUB" pitchFamily="50" charset="-128"/>
                          <a:cs typeface="Verdana" pitchFamily="34" charset="0"/>
                        </a:rPr>
                        <a:t>層自動生成ツール</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テーブル・メンテナンス画面の自動生成ツール</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61" name="Text Box 109"/>
          <p:cNvSpPr txBox="1">
            <a:spLocks noChangeArrowheads="1"/>
          </p:cNvSpPr>
          <p:nvPr/>
        </p:nvSpPr>
        <p:spPr bwMode="auto">
          <a:xfrm>
            <a:off x="411163" y="3705860"/>
            <a:ext cx="8321675" cy="2756515"/>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36000" tIns="36000" rIns="36000" bIns="36000">
            <a:spAutoFit/>
          </a:bodyPr>
          <a:lstStyle/>
          <a:p>
            <a:pPr eaLnBrk="1" hangingPunct="1">
              <a:lnSpc>
                <a:spcPct val="100000"/>
              </a:lnSpc>
              <a:spcBef>
                <a:spcPct val="10000"/>
              </a:spcBef>
            </a:pPr>
            <a:r>
              <a:rPr lang="ja-JP" altLang="en-US" sz="2400" dirty="0"/>
              <a:t>“</a:t>
            </a:r>
            <a:r>
              <a:rPr lang="en-US" altLang="ja-JP" sz="2400" dirty="0"/>
              <a:t> </a:t>
            </a:r>
            <a:r>
              <a:rPr lang="ja-JP" altLang="en-US" sz="2800" dirty="0">
                <a:ea typeface="HG行書体" pitchFamily="65" charset="-128"/>
              </a:rPr>
              <a:t>棟梁</a:t>
            </a:r>
            <a:r>
              <a:rPr lang="ja-JP" altLang="en-US" sz="2400" dirty="0"/>
              <a:t>”によるアプリケーション アーキテクチャの標準化</a:t>
            </a:r>
            <a:endParaRPr lang="en-US" altLang="ja-JP" sz="2400" dirty="0"/>
          </a:p>
          <a:p>
            <a:pPr algn="l" eaLnBrk="1" hangingPunct="1">
              <a:lnSpc>
                <a:spcPct val="100000"/>
              </a:lnSpc>
              <a:spcBef>
                <a:spcPct val="10000"/>
              </a:spcBef>
            </a:pPr>
            <a:r>
              <a:rPr lang="ja-JP" altLang="en-US" sz="2400" dirty="0"/>
              <a:t>　</a:t>
            </a:r>
            <a:r>
              <a:rPr lang="en-US" altLang="ja-JP" sz="2400" dirty="0"/>
              <a:t>1. P</a:t>
            </a:r>
            <a:r>
              <a:rPr lang="ja-JP" altLang="en-US" sz="2400" dirty="0"/>
              <a:t> </a:t>
            </a:r>
            <a:r>
              <a:rPr lang="en-US" altLang="ja-JP" sz="2400" dirty="0"/>
              <a:t>/ B / D</a:t>
            </a:r>
            <a:r>
              <a:rPr lang="ja-JP" altLang="en-US" sz="2400" dirty="0"/>
              <a:t>層に渡る、全レイヤの標準化が可能です。</a:t>
            </a:r>
            <a:br>
              <a:rPr lang="ja-JP" altLang="en-US" sz="2400" dirty="0"/>
            </a:br>
            <a:r>
              <a:rPr lang="ja-JP" altLang="en-US" sz="2400" dirty="0"/>
              <a:t>　</a:t>
            </a:r>
            <a:r>
              <a:rPr lang="en-US" altLang="ja-JP" sz="2400" dirty="0"/>
              <a:t>2. </a:t>
            </a:r>
            <a:r>
              <a:rPr lang="ja-JP" altLang="en-US" sz="2400" dirty="0"/>
              <a:t>基盤処理の実装がベースクラス</a:t>
            </a:r>
            <a:r>
              <a:rPr lang="en-US" altLang="ja-JP" sz="2400" dirty="0"/>
              <a:t>1</a:t>
            </a:r>
            <a:r>
              <a:rPr lang="ja-JP" altLang="en-US" sz="2400" dirty="0" err="1"/>
              <a:t>、</a:t>
            </a:r>
            <a:r>
              <a:rPr lang="en-US" altLang="ja-JP" sz="2400" dirty="0"/>
              <a:t>2</a:t>
            </a:r>
            <a:r>
              <a:rPr lang="ja-JP" altLang="en-US" sz="2400" dirty="0"/>
              <a:t>に分割されます。</a:t>
            </a:r>
            <a:br>
              <a:rPr lang="ja-JP" altLang="en-US" sz="2400" dirty="0"/>
            </a:br>
            <a:r>
              <a:rPr lang="ja-JP" altLang="en-US" sz="2400" dirty="0"/>
              <a:t>　　　・ ベースクラス</a:t>
            </a:r>
            <a:r>
              <a:rPr lang="en-US" altLang="ja-JP" sz="2400" dirty="0"/>
              <a:t>1 : </a:t>
            </a:r>
            <a:r>
              <a:rPr lang="ja-JP" altLang="en-US" sz="2400" dirty="0"/>
              <a:t>共通処理（実行エンジン）</a:t>
            </a:r>
            <a:br>
              <a:rPr lang="ja-JP" altLang="en-US" sz="2400" dirty="0"/>
            </a:br>
            <a:r>
              <a:rPr lang="ja-JP" altLang="en-US" sz="2400" dirty="0"/>
              <a:t>　　　・ ベースクラス</a:t>
            </a:r>
            <a:r>
              <a:rPr lang="en-US" altLang="ja-JP" sz="2400" dirty="0"/>
              <a:t>2 : </a:t>
            </a:r>
            <a:r>
              <a:rPr lang="ja-JP" altLang="en-US" sz="2400" dirty="0" smtClean="0"/>
              <a:t>プロジェクト毎に</a:t>
            </a:r>
            <a:r>
              <a:rPr lang="ja-JP" altLang="en-US" sz="2400" dirty="0"/>
              <a:t>カスタム</a:t>
            </a:r>
            <a:br>
              <a:rPr lang="ja-JP" altLang="en-US" sz="2400" dirty="0"/>
            </a:br>
            <a:r>
              <a:rPr lang="ja-JP" altLang="en-US" sz="2400" dirty="0"/>
              <a:t>　</a:t>
            </a:r>
            <a:r>
              <a:rPr lang="en-US" altLang="ja-JP" sz="2400" dirty="0"/>
              <a:t>3. </a:t>
            </a:r>
            <a:r>
              <a:rPr lang="ja-JP" altLang="en-US" sz="2400" dirty="0"/>
              <a:t>これにより、開発者は、サブクラスへの</a:t>
            </a:r>
            <a:r>
              <a:rPr lang="en-US" altLang="ja-JP" sz="2400" dirty="0"/>
              <a:t/>
            </a:r>
            <a:br>
              <a:rPr lang="en-US" altLang="ja-JP" sz="2400" dirty="0"/>
            </a:br>
            <a:r>
              <a:rPr lang="ja-JP" altLang="en-US" sz="2400" dirty="0"/>
              <a:t>　　　業務ロジック実装に専念することができます。</a:t>
            </a:r>
          </a:p>
        </p:txBody>
      </p:sp>
      <p:grpSp>
        <p:nvGrpSpPr>
          <p:cNvPr id="13315" name="Group 103"/>
          <p:cNvGrpSpPr>
            <a:grpSpLocks/>
          </p:cNvGrpSpPr>
          <p:nvPr/>
        </p:nvGrpSpPr>
        <p:grpSpPr bwMode="auto">
          <a:xfrm>
            <a:off x="411163" y="835343"/>
            <a:ext cx="8321675" cy="2709862"/>
            <a:chOff x="259" y="494"/>
            <a:chExt cx="5242" cy="1707"/>
          </a:xfrm>
        </p:grpSpPr>
        <p:sp>
          <p:nvSpPr>
            <p:cNvPr id="13324"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B</a:t>
              </a:r>
              <a:r>
                <a:rPr kumimoji="0" lang="ja-JP" altLang="en-US" sz="2000" b="1"/>
                <a:t>（</a:t>
              </a:r>
              <a:r>
                <a:rPr kumimoji="0" lang="en-US" altLang="ja-JP" sz="2000" b="1"/>
                <a:t>F</a:t>
              </a:r>
              <a:r>
                <a:rPr kumimoji="0" lang="ja-JP" altLang="en-US" sz="2000" b="1"/>
                <a:t>）</a:t>
              </a:r>
              <a:r>
                <a:rPr kumimoji="0" lang="ja-JP" altLang="en-US" sz="2000"/>
                <a:t>層</a:t>
              </a:r>
            </a:p>
          </p:txBody>
        </p:sp>
        <p:sp>
          <p:nvSpPr>
            <p:cNvPr id="13325"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3326"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3327"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13328"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29"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13330"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31"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32"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33"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3334"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P</a:t>
              </a:r>
              <a:r>
                <a:rPr kumimoji="0" lang="ja-JP" altLang="en-US" sz="2000"/>
                <a:t>層</a:t>
              </a:r>
            </a:p>
          </p:txBody>
        </p:sp>
        <p:sp>
          <p:nvSpPr>
            <p:cNvPr id="13335"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3336"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3337"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13338"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39"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13340"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41"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42"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43"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3344"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D</a:t>
              </a:r>
              <a:r>
                <a:rPr kumimoji="0" lang="ja-JP" altLang="en-US" sz="2000"/>
                <a:t>層</a:t>
              </a:r>
            </a:p>
          </p:txBody>
        </p:sp>
        <p:sp>
          <p:nvSpPr>
            <p:cNvPr id="13345"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3346"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13347"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48"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a:t>ASP.NET</a:t>
              </a:r>
              <a:endParaRPr kumimoji="0" lang="ja-JP" altLang="en-US" sz="2800" b="1"/>
            </a:p>
          </p:txBody>
        </p:sp>
        <p:sp>
          <p:nvSpPr>
            <p:cNvPr id="13349"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3350"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51"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52"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13353"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3354"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13355"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13356"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sp>
        <p:nvSpPr>
          <p:cNvPr id="13318" name="Rectangle 3"/>
          <p:cNvSpPr>
            <a:spLocks noChangeArrowheads="1"/>
          </p:cNvSpPr>
          <p:nvPr/>
        </p:nvSpPr>
        <p:spPr bwMode="auto">
          <a:xfrm>
            <a:off x="0" y="-2858"/>
            <a:ext cx="9144000" cy="641351"/>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2.4 </a:t>
            </a:r>
            <a:r>
              <a:rPr lang="ja-JP" altLang="en-US" sz="3200" dirty="0" smtClean="0"/>
              <a:t>“</a:t>
            </a:r>
            <a:r>
              <a:rPr lang="ja-JP" altLang="en-US" sz="3600" dirty="0" smtClean="0">
                <a:ea typeface="HG行書体" pitchFamily="65" charset="-128"/>
              </a:rPr>
              <a:t>棟梁</a:t>
            </a:r>
            <a:r>
              <a:rPr lang="ja-JP" altLang="en-US" sz="3200" dirty="0"/>
              <a:t>”</a:t>
            </a:r>
            <a:r>
              <a:rPr lang="ja-JP" altLang="en-US" sz="3200" dirty="0">
                <a:solidFill>
                  <a:schemeClr val="tx2"/>
                </a:solidFill>
                <a:latin typeface="HGP創英角ｺﾞｼｯｸUB" pitchFamily="50" charset="-128"/>
              </a:rPr>
              <a:t>による</a:t>
            </a:r>
            <a:r>
              <a:rPr lang="ja-JP" altLang="en-US" sz="3200" dirty="0" smtClean="0">
                <a:solidFill>
                  <a:schemeClr val="tx2"/>
                </a:solidFill>
                <a:latin typeface="HGP創英角ｺﾞｼｯｸUB" pitchFamily="50" charset="-128"/>
              </a:rPr>
              <a:t>標準化</a:t>
            </a:r>
            <a:r>
              <a:rPr lang="ja-JP" altLang="en-US" sz="3200" dirty="0" smtClean="0">
                <a:latin typeface="HGP創英角ｺﾞｼｯｸUB" pitchFamily="50" charset="-128"/>
              </a:rPr>
              <a:t>の促進</a:t>
            </a:r>
            <a:endParaRPr lang="ja-JP" altLang="en-US" sz="3200" dirty="0">
              <a:latin typeface="HGP創英角ｺﾞｼｯｸUB" pitchFamily="50" charset="-128"/>
            </a:endParaRPr>
          </a:p>
        </p:txBody>
      </p:sp>
      <p:grpSp>
        <p:nvGrpSpPr>
          <p:cNvPr id="3" name="Group 47"/>
          <p:cNvGrpSpPr>
            <a:grpSpLocks/>
          </p:cNvGrpSpPr>
          <p:nvPr/>
        </p:nvGrpSpPr>
        <p:grpSpPr bwMode="auto">
          <a:xfrm>
            <a:off x="1401763" y="1184593"/>
            <a:ext cx="7115175" cy="2262187"/>
            <a:chOff x="883" y="727"/>
            <a:chExt cx="4482" cy="1425"/>
          </a:xfrm>
        </p:grpSpPr>
        <p:sp>
          <p:nvSpPr>
            <p:cNvPr id="13320" name="Text Box 68"/>
            <p:cNvSpPr txBox="1">
              <a:spLocks noChangeArrowheads="1"/>
            </p:cNvSpPr>
            <p:nvPr/>
          </p:nvSpPr>
          <p:spPr bwMode="auto">
            <a:xfrm>
              <a:off x="883" y="1317"/>
              <a:ext cx="4480" cy="272"/>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dirty="0" smtClean="0"/>
                <a:t>プロジェクト毎に</a:t>
              </a:r>
              <a:r>
                <a:rPr kumimoji="0" lang="ja-JP" altLang="en-US" sz="2000" dirty="0"/>
                <a:t>処理をカスタマイズ可能</a:t>
              </a:r>
            </a:p>
          </p:txBody>
        </p:sp>
        <p:sp>
          <p:nvSpPr>
            <p:cNvPr id="13321" name="Text Box 58"/>
            <p:cNvSpPr txBox="1">
              <a:spLocks noChangeArrowheads="1"/>
            </p:cNvSpPr>
            <p:nvPr/>
          </p:nvSpPr>
          <p:spPr bwMode="auto">
            <a:xfrm>
              <a:off x="885" y="748"/>
              <a:ext cx="4480" cy="272"/>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t>共通処理を標準提供</a:t>
              </a:r>
            </a:p>
          </p:txBody>
        </p:sp>
        <p:sp>
          <p:nvSpPr>
            <p:cNvPr id="13322" name="Text Box 68"/>
            <p:cNvSpPr txBox="1">
              <a:spLocks noChangeArrowheads="1"/>
            </p:cNvSpPr>
            <p:nvPr/>
          </p:nvSpPr>
          <p:spPr bwMode="auto">
            <a:xfrm>
              <a:off x="883" y="1880"/>
              <a:ext cx="4480" cy="272"/>
            </a:xfrm>
            <a:prstGeom prst="rect">
              <a:avLst/>
            </a:prstGeom>
            <a:solidFill>
              <a:schemeClr val="bg1"/>
            </a:solidFill>
            <a:ln w="9525">
              <a:solidFill>
                <a:schemeClr val="tx1"/>
              </a:solidFill>
              <a:miter lim="800000"/>
              <a:headEnd/>
              <a:tailEnd/>
            </a:ln>
          </p:spPr>
          <p:txBody>
            <a:bodyPr lIns="36000" tIns="72000" rIns="36000" bIns="36000"/>
            <a:lstStyle/>
            <a:p>
              <a:pPr>
                <a:lnSpc>
                  <a:spcPct val="100000"/>
                </a:lnSpc>
              </a:pPr>
              <a:r>
                <a:rPr kumimoji="0" lang="ja-JP" altLang="en-US" sz="2000"/>
                <a:t>開発者毎に業務ロジックを実装</a:t>
              </a:r>
            </a:p>
          </p:txBody>
        </p:sp>
        <p:sp>
          <p:nvSpPr>
            <p:cNvPr id="13323" name="Text Box 46"/>
            <p:cNvSpPr txBox="1">
              <a:spLocks noChangeArrowheads="1"/>
            </p:cNvSpPr>
            <p:nvPr/>
          </p:nvSpPr>
          <p:spPr bwMode="auto">
            <a:xfrm>
              <a:off x="1691" y="727"/>
              <a:ext cx="964" cy="304"/>
            </a:xfrm>
            <a:prstGeom prst="rect">
              <a:avLst/>
            </a:prstGeom>
            <a:noFill/>
            <a:ln w="38100" algn="ctr">
              <a:noFill/>
              <a:miter lim="800000"/>
              <a:headEnd/>
              <a:tailEnd/>
            </a:ln>
          </p:spPr>
          <p:txBody>
            <a:bodyPr lIns="36000" tIns="36000" rIns="36000" bIns="36000">
              <a:spAutoFit/>
            </a:bodyPr>
            <a:lstStyle/>
            <a:p>
              <a:pPr>
                <a:spcBef>
                  <a:spcPct val="50000"/>
                </a:spcBef>
              </a:pPr>
              <a:endParaRPr kumimoji="0" lang="ja-JP" altLang="en-US" sz="2800" b="1">
                <a:ea typeface="HG行書体" pitchFamily="65"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0" y="27681"/>
            <a:ext cx="9144000" cy="583200"/>
          </a:xfrm>
          <a:prstGeom prst="rect">
            <a:avLst/>
          </a:prstGeom>
          <a:noFill/>
          <a:ln w="9525">
            <a:noFill/>
            <a:miter lim="800000"/>
            <a:headEnd/>
            <a:tailEnd/>
          </a:ln>
        </p:spPr>
        <p:txBody>
          <a:bodyPr wrap="square" anchor="b">
            <a:spAutoFit/>
          </a:bodyPr>
          <a:lstStyle/>
          <a:p>
            <a:pPr algn="l"/>
            <a:r>
              <a:rPr lang="en-US" altLang="ja-JP" sz="3200" b="1" dirty="0" smtClean="0"/>
              <a:t>2.5 </a:t>
            </a:r>
            <a:r>
              <a:rPr lang="ja-JP" altLang="en-US" sz="3200" dirty="0" smtClean="0"/>
              <a:t>プロジェクト</a:t>
            </a:r>
            <a:r>
              <a:rPr lang="ja-JP" altLang="en-US" sz="3200" dirty="0"/>
              <a:t>・</a:t>
            </a:r>
            <a:r>
              <a:rPr lang="ja-JP" altLang="en-US" sz="3200" dirty="0" smtClean="0"/>
              <a:t>テンプレート</a:t>
            </a:r>
            <a:endParaRPr lang="ja-JP" altLang="en-US" sz="3200" dirty="0"/>
          </a:p>
        </p:txBody>
      </p:sp>
      <p:sp>
        <p:nvSpPr>
          <p:cNvPr id="19459" name="テキスト ボックス 7"/>
          <p:cNvSpPr txBox="1">
            <a:spLocks noChangeArrowheads="1"/>
          </p:cNvSpPr>
          <p:nvPr/>
        </p:nvSpPr>
        <p:spPr bwMode="auto">
          <a:xfrm>
            <a:off x="97154" y="865505"/>
            <a:ext cx="8924925" cy="1865126"/>
          </a:xfrm>
          <a:prstGeom prst="rect">
            <a:avLst/>
          </a:prstGeom>
          <a:noFill/>
          <a:ln w="9525">
            <a:noFill/>
            <a:miter lim="800000"/>
            <a:headEnd/>
            <a:tailEnd/>
          </a:ln>
        </p:spPr>
        <p:txBody>
          <a:bodyPr wrap="square">
            <a:spAutoFit/>
          </a:bodyPr>
          <a:lstStyle/>
          <a:p>
            <a:pPr algn="l"/>
            <a:r>
              <a:rPr lang="ja-JP" altLang="en-US" sz="2000" dirty="0" smtClean="0">
                <a:latin typeface="Verdana" pitchFamily="34" charset="0"/>
              </a:rPr>
              <a:t>　特定プロジェクトのアーキテクチャに合わせてカスタマイズされたオンライン処理やバッチ処理のテンプレートを</a:t>
            </a:r>
            <a:r>
              <a:rPr lang="en-US" altLang="ja-JP" sz="2000" dirty="0" smtClean="0">
                <a:latin typeface="Verdana" pitchFamily="34" charset="0"/>
              </a:rPr>
              <a:t>『</a:t>
            </a:r>
            <a:r>
              <a:rPr lang="ja-JP" altLang="en-US" sz="2000" i="1" dirty="0" smtClean="0">
                <a:latin typeface="Verdana" pitchFamily="34" charset="0"/>
              </a:rPr>
              <a:t>プロジェクト・テンプレート</a:t>
            </a:r>
            <a:r>
              <a:rPr lang="en-US" altLang="ja-JP" sz="2000" dirty="0" smtClean="0">
                <a:latin typeface="Verdana" pitchFamily="34" charset="0"/>
              </a:rPr>
              <a:t>』</a:t>
            </a:r>
            <a:r>
              <a:rPr lang="ja-JP" altLang="en-US" sz="2000" dirty="0" smtClean="0">
                <a:latin typeface="Verdana" pitchFamily="34" charset="0"/>
              </a:rPr>
              <a:t>と呼びます。</a:t>
            </a:r>
            <a:endParaRPr lang="en-US" altLang="ja-JP" sz="2000" dirty="0" smtClean="0">
              <a:latin typeface="Verdana" pitchFamily="34" charset="0"/>
            </a:endParaRPr>
          </a:p>
          <a:p>
            <a:pPr algn="l"/>
            <a:r>
              <a:rPr lang="ja-JP" altLang="en-US" sz="2000" dirty="0"/>
              <a:t> </a:t>
            </a:r>
            <a:r>
              <a:rPr lang="ja-JP" altLang="en-US" sz="2000" dirty="0" smtClean="0"/>
              <a:t> </a:t>
            </a:r>
            <a:r>
              <a:rPr lang="ja-JP" altLang="en-US" sz="2000" dirty="0" smtClean="0">
                <a:latin typeface="Verdana" pitchFamily="34" charset="0"/>
              </a:rPr>
              <a:t>こ</a:t>
            </a:r>
            <a:r>
              <a:rPr lang="ja-JP" altLang="en-US" sz="2000" dirty="0" smtClean="0"/>
              <a:t>のプロジェクト・テンプレート</a:t>
            </a:r>
            <a:r>
              <a:rPr lang="ja-JP" altLang="en-US" sz="2000" dirty="0"/>
              <a:t>を事前</a:t>
            </a:r>
            <a:r>
              <a:rPr lang="ja-JP" altLang="en-US" sz="2000" dirty="0" smtClean="0"/>
              <a:t>に準備し、プロジェクトに展開することで、開発</a:t>
            </a:r>
            <a:r>
              <a:rPr lang="ja-JP" altLang="en-US" sz="2000" dirty="0"/>
              <a:t>プロジェクト</a:t>
            </a:r>
            <a:r>
              <a:rPr lang="ja-JP" altLang="en-US" sz="2000" dirty="0" smtClean="0"/>
              <a:t>の</a:t>
            </a:r>
            <a:r>
              <a:rPr lang="ja-JP" altLang="en-US" sz="2000" dirty="0"/>
              <a:t>迅速な</a:t>
            </a:r>
            <a:r>
              <a:rPr lang="ja-JP" altLang="en-US" sz="2000" dirty="0" smtClean="0"/>
              <a:t>立ち上げを可能にします。</a:t>
            </a:r>
            <a:endParaRPr lang="en-US" altLang="ja-JP" sz="2000" dirty="0" smtClean="0"/>
          </a:p>
          <a:p>
            <a:pPr algn="l"/>
            <a:r>
              <a:rPr lang="ja-JP" altLang="en-US" sz="2000" dirty="0" smtClean="0">
                <a:solidFill>
                  <a:schemeClr val="accent6"/>
                </a:solidFill>
              </a:rPr>
              <a:t>　この準備作業を容易にする</a:t>
            </a:r>
            <a:r>
              <a:rPr lang="en-US" altLang="ja-JP" sz="2000" dirty="0" smtClean="0">
                <a:solidFill>
                  <a:schemeClr val="accent6"/>
                </a:solidFill>
              </a:rPr>
              <a:t>『</a:t>
            </a:r>
            <a:r>
              <a:rPr lang="ja-JP" altLang="en-US" sz="2000" i="1" dirty="0" smtClean="0">
                <a:solidFill>
                  <a:schemeClr val="accent6"/>
                </a:solidFill>
              </a:rPr>
              <a:t>テンプレート・ベース</a:t>
            </a:r>
            <a:r>
              <a:rPr lang="en-US" altLang="ja-JP" sz="2000" dirty="0" smtClean="0">
                <a:solidFill>
                  <a:schemeClr val="accent6"/>
                </a:solidFill>
              </a:rPr>
              <a:t>』</a:t>
            </a:r>
            <a:r>
              <a:rPr lang="ja-JP" altLang="en-US" sz="2000" dirty="0" smtClean="0">
                <a:solidFill>
                  <a:schemeClr val="accent6"/>
                </a:solidFill>
              </a:rPr>
              <a:t>を公開しています。活用方法は、</a:t>
            </a:r>
            <a:r>
              <a:rPr lang="en-US" altLang="ja-JP" sz="2000" dirty="0" smtClean="0">
                <a:solidFill>
                  <a:schemeClr val="accent6"/>
                </a:solidFill>
              </a:rPr>
              <a:t>『</a:t>
            </a:r>
            <a:r>
              <a:rPr lang="en-US" altLang="ja-JP" sz="2000" b="1" dirty="0" smtClean="0">
                <a:solidFill>
                  <a:schemeClr val="accent6"/>
                </a:solidFill>
              </a:rPr>
              <a:t>Tutorial_Template_development.doc</a:t>
            </a:r>
            <a:r>
              <a:rPr lang="en-US" altLang="ja-JP" sz="2000" dirty="0" smtClean="0">
                <a:solidFill>
                  <a:schemeClr val="accent6"/>
                </a:solidFill>
              </a:rPr>
              <a:t>』</a:t>
            </a:r>
            <a:r>
              <a:rPr lang="ja-JP" altLang="en-US" sz="2000" dirty="0" smtClean="0">
                <a:solidFill>
                  <a:schemeClr val="accent6"/>
                </a:solidFill>
              </a:rPr>
              <a:t>参照して下さい。</a:t>
            </a:r>
            <a:endParaRPr lang="en-US" altLang="ja-JP" sz="2000" dirty="0" smtClean="0">
              <a:solidFill>
                <a:schemeClr val="accent6"/>
              </a:solidFill>
            </a:endParaRPr>
          </a:p>
        </p:txBody>
      </p:sp>
      <p:sp>
        <p:nvSpPr>
          <p:cNvPr id="19460" name="テキスト ボックス 12"/>
          <p:cNvSpPr txBox="1">
            <a:spLocks noChangeArrowheads="1"/>
          </p:cNvSpPr>
          <p:nvPr/>
        </p:nvSpPr>
        <p:spPr bwMode="auto">
          <a:xfrm>
            <a:off x="243206" y="2753360"/>
            <a:ext cx="6553834" cy="3738880"/>
          </a:xfrm>
          <a:prstGeom prst="rect">
            <a:avLst/>
          </a:prstGeom>
          <a:solidFill>
            <a:srgbClr val="FF8181"/>
          </a:solidFill>
          <a:ln w="38100">
            <a:solidFill>
              <a:srgbClr val="CC6600"/>
            </a:solidFill>
            <a:miter lim="800000"/>
            <a:headEnd/>
            <a:tailEnd/>
          </a:ln>
        </p:spPr>
        <p:txBody>
          <a:bodyPr lIns="72000" tIns="72000" rIns="72000" bIns="72000"/>
          <a:lstStyle/>
          <a:p>
            <a:pPr algn="ctr"/>
            <a:r>
              <a:rPr lang="ja-JP" altLang="en-US" sz="2000" dirty="0"/>
              <a:t>案件毎のアーキテクチャを反映した</a:t>
            </a:r>
            <a:endParaRPr lang="en-US" altLang="ja-JP" sz="2000" dirty="0"/>
          </a:p>
          <a:p>
            <a:pPr algn="ctr"/>
            <a:r>
              <a:rPr lang="en-US" altLang="ja-JP" sz="2000" dirty="0" smtClean="0"/>
              <a:t>『</a:t>
            </a:r>
            <a:r>
              <a:rPr lang="ja-JP" altLang="en-US" sz="2000" i="1" dirty="0" smtClean="0"/>
              <a:t>プロジェクト</a:t>
            </a:r>
            <a:r>
              <a:rPr lang="ja-JP" altLang="en-US" sz="2000" i="1" dirty="0"/>
              <a:t>・</a:t>
            </a:r>
            <a:r>
              <a:rPr lang="ja-JP" altLang="en-US" sz="2000" i="1" dirty="0" smtClean="0"/>
              <a:t>テンプレート</a:t>
            </a:r>
            <a:r>
              <a:rPr lang="en-US" altLang="ja-JP" sz="2000" dirty="0" smtClean="0"/>
              <a:t>』</a:t>
            </a:r>
            <a:endParaRPr lang="ja-JP" altLang="en-US" sz="2000" dirty="0"/>
          </a:p>
        </p:txBody>
      </p:sp>
      <p:sp>
        <p:nvSpPr>
          <p:cNvPr id="19461" name="テキスト ボックス 11"/>
          <p:cNvSpPr txBox="1">
            <a:spLocks noChangeArrowheads="1"/>
          </p:cNvSpPr>
          <p:nvPr/>
        </p:nvSpPr>
        <p:spPr bwMode="auto">
          <a:xfrm>
            <a:off x="368935" y="3470274"/>
            <a:ext cx="6296025" cy="3021965"/>
          </a:xfrm>
          <a:prstGeom prst="rect">
            <a:avLst/>
          </a:prstGeom>
          <a:solidFill>
            <a:srgbClr val="E4CAC8"/>
          </a:solidFill>
          <a:ln w="38100">
            <a:solidFill>
              <a:srgbClr val="CC6600"/>
            </a:solidFill>
            <a:miter lim="800000"/>
            <a:headEnd/>
            <a:tailEnd/>
          </a:ln>
        </p:spPr>
        <p:txBody>
          <a:bodyPr lIns="72000" tIns="72000" rIns="72000" bIns="72000"/>
          <a:lstStyle/>
          <a:p>
            <a:pPr algn="ctr"/>
            <a:r>
              <a:rPr lang="ja-JP" altLang="en-US" sz="2000" dirty="0"/>
              <a:t>カスタマイズ可能レイヤの</a:t>
            </a:r>
            <a:r>
              <a:rPr lang="ja-JP" altLang="en-US" sz="2000" dirty="0" smtClean="0"/>
              <a:t>カスタマイズ</a:t>
            </a:r>
            <a:endParaRPr lang="ja-JP" altLang="en-US" sz="2000" dirty="0"/>
          </a:p>
        </p:txBody>
      </p:sp>
      <p:sp>
        <p:nvSpPr>
          <p:cNvPr id="19462" name="テキスト ボックス 10"/>
          <p:cNvSpPr txBox="1">
            <a:spLocks noChangeArrowheads="1"/>
          </p:cNvSpPr>
          <p:nvPr/>
        </p:nvSpPr>
        <p:spPr bwMode="auto">
          <a:xfrm>
            <a:off x="492760" y="3993356"/>
            <a:ext cx="6045200" cy="2498883"/>
          </a:xfrm>
          <a:prstGeom prst="rect">
            <a:avLst/>
          </a:prstGeom>
          <a:solidFill>
            <a:srgbClr val="FFC000"/>
          </a:solidFill>
          <a:ln w="38100">
            <a:solidFill>
              <a:srgbClr val="CC6600"/>
            </a:solidFill>
            <a:miter lim="800000"/>
            <a:headEnd/>
            <a:tailEnd/>
          </a:ln>
        </p:spPr>
        <p:txBody>
          <a:bodyPr lIns="72000" tIns="72000" rIns="72000" bIns="72000"/>
          <a:lstStyle/>
          <a:p>
            <a:pPr algn="ctr"/>
            <a:r>
              <a:rPr lang="ja-JP" altLang="en-US" sz="2000" dirty="0"/>
              <a:t>カスタマイズ可能な標準化</a:t>
            </a:r>
            <a:r>
              <a:rPr lang="ja-JP" altLang="en-US" sz="2000" dirty="0" smtClean="0"/>
              <a:t>フレームワーク</a:t>
            </a:r>
            <a:endParaRPr lang="en-US" altLang="ja-JP" sz="2000" dirty="0"/>
          </a:p>
          <a:p>
            <a:pPr algn="ctr"/>
            <a:r>
              <a:rPr lang="ja-JP" altLang="en-US" sz="1800" dirty="0"/>
              <a:t>（ </a:t>
            </a:r>
            <a:r>
              <a:rPr lang="en-US" altLang="ja-JP" sz="1800" dirty="0"/>
              <a:t>P / F / D</a:t>
            </a:r>
            <a:r>
              <a:rPr lang="ja-JP" altLang="en-US" sz="1800" dirty="0"/>
              <a:t>層 の構造</a:t>
            </a:r>
            <a:r>
              <a:rPr lang="ja-JP" altLang="en-US" sz="1800" dirty="0" smtClean="0"/>
              <a:t>と</a:t>
            </a:r>
            <a:r>
              <a:rPr lang="ja-JP" altLang="en-US" sz="1800" dirty="0"/>
              <a:t>実装</a:t>
            </a:r>
            <a:r>
              <a:rPr lang="ja-JP" altLang="en-US" sz="1800" dirty="0" smtClean="0"/>
              <a:t>箇所</a:t>
            </a:r>
            <a:r>
              <a:rPr lang="ja-JP" altLang="en-US" sz="1800" dirty="0"/>
              <a:t>の規定）</a:t>
            </a:r>
          </a:p>
        </p:txBody>
      </p:sp>
      <p:sp>
        <p:nvSpPr>
          <p:cNvPr id="62" name="メモ 61"/>
          <p:cNvSpPr/>
          <p:nvPr/>
        </p:nvSpPr>
        <p:spPr bwMode="auto">
          <a:xfrm>
            <a:off x="7139623" y="34702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63" name="メモ 62"/>
          <p:cNvSpPr/>
          <p:nvPr/>
        </p:nvSpPr>
        <p:spPr bwMode="auto">
          <a:xfrm>
            <a:off x="7292023" y="36226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64" name="メモ 63"/>
          <p:cNvSpPr/>
          <p:nvPr/>
        </p:nvSpPr>
        <p:spPr bwMode="auto">
          <a:xfrm>
            <a:off x="7444423" y="37750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14" name="テキスト ボックス 7"/>
          <p:cNvSpPr txBox="1">
            <a:spLocks noChangeArrowheads="1"/>
          </p:cNvSpPr>
          <p:nvPr/>
        </p:nvSpPr>
        <p:spPr bwMode="auto">
          <a:xfrm>
            <a:off x="601980" y="4668838"/>
            <a:ext cx="5814060" cy="1823402"/>
          </a:xfrm>
          <a:prstGeom prst="rect">
            <a:avLst/>
          </a:prstGeom>
          <a:solidFill>
            <a:srgbClr val="FFFF00"/>
          </a:solidFill>
          <a:ln w="38100">
            <a:solidFill>
              <a:srgbClr val="CC6600"/>
            </a:solidFill>
            <a:miter lim="800000"/>
            <a:headEnd/>
            <a:tailEnd/>
          </a:ln>
        </p:spPr>
        <p:txBody>
          <a:bodyPr lIns="72000" tIns="72000" rIns="72000" bIns="72000"/>
          <a:lstStyle/>
          <a:p>
            <a:r>
              <a:rPr lang="ja-JP" altLang="en-US" sz="2000" dirty="0" smtClean="0"/>
              <a:t>共通部品</a:t>
            </a:r>
            <a:endParaRPr lang="en-US" altLang="ja-JP" sz="2000" dirty="0" smtClean="0"/>
          </a:p>
          <a:p>
            <a:r>
              <a:rPr lang="ja-JP" altLang="en-US" sz="1800" dirty="0" smtClean="0"/>
              <a:t>（通信制御、動的パラメタライズド・クエリ）</a:t>
            </a:r>
            <a:endParaRPr lang="ja-JP" altLang="en-US" sz="1800" dirty="0"/>
          </a:p>
        </p:txBody>
      </p:sp>
      <p:sp>
        <p:nvSpPr>
          <p:cNvPr id="65" name="メモ 64"/>
          <p:cNvSpPr/>
          <p:nvPr/>
        </p:nvSpPr>
        <p:spPr bwMode="auto">
          <a:xfrm>
            <a:off x="7596823" y="39274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19469" name="Text Box 36"/>
          <p:cNvSpPr txBox="1">
            <a:spLocks noChangeArrowheads="1"/>
          </p:cNvSpPr>
          <p:nvPr/>
        </p:nvSpPr>
        <p:spPr bwMode="auto">
          <a:xfrm>
            <a:off x="6968173" y="5138738"/>
            <a:ext cx="1974850" cy="1254565"/>
          </a:xfrm>
          <a:prstGeom prst="rect">
            <a:avLst/>
          </a:prstGeom>
          <a:noFill/>
          <a:ln w="38100" algn="ctr">
            <a:noFill/>
            <a:miter lim="800000"/>
            <a:headEnd/>
            <a:tailEnd/>
          </a:ln>
          <a:effectLst>
            <a:prstShdw prst="shdw17" dist="17961" dir="2700000">
              <a:srgbClr val="897978"/>
            </a:prstShdw>
          </a:effectLst>
        </p:spPr>
        <p:txBody>
          <a:bodyPr lIns="36000" tIns="36000" rIns="36000" bIns="36000">
            <a:spAutoFit/>
          </a:bodyPr>
          <a:lstStyle/>
          <a:p>
            <a:pPr algn="l"/>
            <a:r>
              <a:rPr kumimoji="0" lang="ja-JP" altLang="en-US" sz="2000" b="1" dirty="0"/>
              <a:t>各種</a:t>
            </a:r>
            <a:r>
              <a:rPr kumimoji="0" lang="ja-JP" altLang="en-US" sz="2000" b="1" dirty="0" smtClean="0"/>
              <a:t>ドキュメント</a:t>
            </a:r>
            <a:endParaRPr kumimoji="0" lang="en-US" altLang="ja-JP" sz="2000" b="1" dirty="0" smtClean="0"/>
          </a:p>
          <a:p>
            <a:pPr algn="l"/>
            <a:r>
              <a:rPr kumimoji="0" lang="ja-JP" altLang="en-US" sz="2000" b="1" dirty="0" smtClean="0"/>
              <a:t>・ </a:t>
            </a:r>
            <a:r>
              <a:rPr kumimoji="0" lang="ja-JP" altLang="en-US" sz="2000" b="1" dirty="0"/>
              <a:t>利用ガイド</a:t>
            </a:r>
            <a:endParaRPr kumimoji="0" lang="en-US" altLang="ja-JP" sz="2000" b="1" dirty="0"/>
          </a:p>
          <a:p>
            <a:pPr algn="l"/>
            <a:r>
              <a:rPr kumimoji="0" lang="ja-JP" altLang="en-US" sz="2000" b="1" dirty="0" smtClean="0"/>
              <a:t>・ </a:t>
            </a:r>
            <a:r>
              <a:rPr kumimoji="0" lang="ja-JP" altLang="en-US" sz="2000" b="1" dirty="0"/>
              <a:t>チュートリアル</a:t>
            </a:r>
            <a:endParaRPr kumimoji="0" lang="en-US" altLang="ja-JP" sz="2000" b="1" dirty="0"/>
          </a:p>
          <a:p>
            <a:pPr algn="l"/>
            <a:r>
              <a:rPr kumimoji="0" lang="ja-JP" altLang="en-US" sz="2000" b="1" dirty="0"/>
              <a:t>・ サンプル</a:t>
            </a:r>
            <a:r>
              <a:rPr kumimoji="0" lang="en-US" altLang="ja-JP" sz="2000" b="1" dirty="0"/>
              <a:t>.etc</a:t>
            </a:r>
          </a:p>
        </p:txBody>
      </p:sp>
      <p:sp>
        <p:nvSpPr>
          <p:cNvPr id="19463" name="テキスト ボックス 7"/>
          <p:cNvSpPr txBox="1">
            <a:spLocks noChangeArrowheads="1"/>
          </p:cNvSpPr>
          <p:nvPr/>
        </p:nvSpPr>
        <p:spPr bwMode="auto">
          <a:xfrm>
            <a:off x="708660" y="5364188"/>
            <a:ext cx="5600700" cy="1112812"/>
          </a:xfrm>
          <a:prstGeom prst="rect">
            <a:avLst/>
          </a:prstGeom>
          <a:solidFill>
            <a:srgbClr val="FFFF99"/>
          </a:solidFill>
          <a:ln w="38100">
            <a:solidFill>
              <a:srgbClr val="CC6600"/>
            </a:solidFill>
            <a:miter lim="800000"/>
            <a:headEnd/>
            <a:tailEnd/>
          </a:ln>
        </p:spPr>
        <p:txBody>
          <a:bodyPr lIns="72000" tIns="72000" rIns="72000" bIns="72000"/>
          <a:lstStyle/>
          <a:p>
            <a:pPr algn="ctr"/>
            <a:r>
              <a:rPr lang="ja-JP" altLang="en-US" sz="2000" dirty="0"/>
              <a:t>ランタイム フレームワーク</a:t>
            </a:r>
            <a:endParaRPr lang="en-US" altLang="ja-JP" sz="2000" dirty="0"/>
          </a:p>
          <a:p>
            <a:pPr algn="ctr"/>
            <a:r>
              <a:rPr lang="ja-JP" altLang="en-US" sz="1800" dirty="0"/>
              <a:t>（</a:t>
            </a:r>
            <a:r>
              <a:rPr lang="en-US" altLang="ja-JP" sz="1800" dirty="0"/>
              <a:t>e.g. ASP.NET, WPF, WCF, </a:t>
            </a:r>
            <a:r>
              <a:rPr lang="en-US" altLang="ja-JP" sz="1800" dirty="0" smtClean="0"/>
              <a:t>ADO.NET)</a:t>
            </a:r>
            <a:endParaRPr lang="ja-JP" altLang="en-US" sz="1800" dirty="0"/>
          </a:p>
        </p:txBody>
      </p:sp>
      <p:sp>
        <p:nvSpPr>
          <p:cNvPr id="61" name="テキスト ボックス 60"/>
          <p:cNvSpPr txBox="1"/>
          <p:nvPr/>
        </p:nvSpPr>
        <p:spPr>
          <a:xfrm>
            <a:off x="802640" y="6042597"/>
            <a:ext cx="5400040" cy="445516"/>
          </a:xfrm>
          <a:prstGeom prst="rect">
            <a:avLst/>
          </a:prstGeom>
          <a:solidFill>
            <a:schemeClr val="bg1">
              <a:lumMod val="85000"/>
            </a:schemeClr>
          </a:solidFill>
          <a:ln w="38100">
            <a:solidFill>
              <a:srgbClr val="CC6600"/>
            </a:solidFill>
          </a:ln>
        </p:spPr>
        <p:txBody>
          <a:bodyPr lIns="72000" tIns="72000" rIns="72000" bIns="72000"/>
          <a:lstStyle/>
          <a:p>
            <a:pPr algn="ctr">
              <a:defRPr/>
            </a:pPr>
            <a:r>
              <a:rPr lang="ja-JP" altLang="en-US" sz="2000" dirty="0">
                <a:latin typeface="Verdana" pitchFamily="34" charset="0"/>
              </a:rPr>
              <a:t>ランタイム （ </a:t>
            </a:r>
            <a:r>
              <a:rPr lang="en-US" altLang="ja-JP" sz="2000" dirty="0">
                <a:latin typeface="Verdana" pitchFamily="34" charset="0"/>
              </a:rPr>
              <a:t>.NET</a:t>
            </a:r>
            <a:r>
              <a:rPr lang="ja-JP" altLang="en-US" sz="2000" dirty="0">
                <a:latin typeface="Verdana" pitchFamily="34" charset="0"/>
              </a:rPr>
              <a:t> </a:t>
            </a:r>
            <a:r>
              <a:rPr lang="en-US" altLang="ja-JP" sz="2000" dirty="0">
                <a:latin typeface="Verdana" pitchFamily="34" charset="0"/>
              </a:rPr>
              <a:t>CLR </a:t>
            </a:r>
            <a:r>
              <a:rPr lang="ja-JP" altLang="en-US" sz="2000" dirty="0">
                <a:latin typeface="Verdana" pitchFamily="3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角丸四角形 89"/>
          <p:cNvSpPr>
            <a:spLocks noChangeArrowheads="1"/>
          </p:cNvSpPr>
          <p:nvPr/>
        </p:nvSpPr>
        <p:spPr bwMode="auto">
          <a:xfrm>
            <a:off x="5675313" y="4356735"/>
            <a:ext cx="2865437" cy="1931988"/>
          </a:xfrm>
          <a:prstGeom prst="roundRect">
            <a:avLst>
              <a:gd name="adj" fmla="val 7375"/>
            </a:avLst>
          </a:prstGeom>
          <a:solidFill>
            <a:srgbClr val="FFCCCC"/>
          </a:solidFill>
          <a:ln w="38100" algn="ctr">
            <a:solidFill>
              <a:srgbClr val="D69DAF"/>
            </a:solidFill>
            <a:round/>
            <a:headEnd/>
            <a:tailEnd/>
          </a:ln>
        </p:spPr>
        <p:txBody>
          <a:bodyPr/>
          <a:lstStyle/>
          <a:p>
            <a:r>
              <a:rPr lang="ja-JP" altLang="en-US" sz="2000"/>
              <a:t>非</a:t>
            </a:r>
            <a:r>
              <a:rPr lang="en-US" altLang="ja-JP" sz="2000"/>
              <a:t>.NET(Java</a:t>
            </a:r>
            <a:r>
              <a:rPr lang="ja-JP" altLang="en-US" sz="2000"/>
              <a:t>など</a:t>
            </a:r>
            <a:r>
              <a:rPr lang="en-US" altLang="ja-JP" sz="2000"/>
              <a:t>)(*)</a:t>
            </a:r>
            <a:endParaRPr lang="ja-JP" altLang="en-US" sz="2000"/>
          </a:p>
          <a:p>
            <a:pPr algn="l" eaLnBrk="1" hangingPunct="1">
              <a:lnSpc>
                <a:spcPct val="90000"/>
              </a:lnSpc>
            </a:pPr>
            <a:endParaRPr lang="ja-JP" altLang="en-US" sz="2000">
              <a:solidFill>
                <a:schemeClr val="tx2"/>
              </a:solidFill>
            </a:endParaRPr>
          </a:p>
        </p:txBody>
      </p:sp>
      <p:sp>
        <p:nvSpPr>
          <p:cNvPr id="35843" name="角丸四角形 94"/>
          <p:cNvSpPr>
            <a:spLocks noChangeArrowheads="1"/>
          </p:cNvSpPr>
          <p:nvPr/>
        </p:nvSpPr>
        <p:spPr bwMode="auto">
          <a:xfrm>
            <a:off x="5675313" y="2145348"/>
            <a:ext cx="2865437" cy="1919287"/>
          </a:xfrm>
          <a:prstGeom prst="roundRect">
            <a:avLst>
              <a:gd name="adj" fmla="val 7375"/>
            </a:avLst>
          </a:prstGeom>
          <a:solidFill>
            <a:srgbClr val="FFCCCC"/>
          </a:solidFill>
          <a:ln w="38100" algn="ctr">
            <a:solidFill>
              <a:srgbClr val="D69DAF"/>
            </a:solidFill>
            <a:round/>
            <a:headEnd/>
            <a:tailEnd/>
          </a:ln>
        </p:spPr>
        <p:txBody>
          <a:bodyPr/>
          <a:lstStyle/>
          <a:p>
            <a:pPr algn="l" eaLnBrk="1" hangingPunct="1">
              <a:lnSpc>
                <a:spcPct val="90000"/>
              </a:lnSpc>
            </a:pPr>
            <a:r>
              <a:rPr lang="en-US" altLang="ja-JP" sz="2000"/>
              <a:t>.NET</a:t>
            </a:r>
            <a:r>
              <a:rPr lang="ja-JP" altLang="en-US" sz="2000"/>
              <a:t> プログラム</a:t>
            </a:r>
          </a:p>
        </p:txBody>
      </p:sp>
      <p:sp>
        <p:nvSpPr>
          <p:cNvPr id="35844" name="角丸四角形 88"/>
          <p:cNvSpPr>
            <a:spLocks noChangeArrowheads="1"/>
          </p:cNvSpPr>
          <p:nvPr/>
        </p:nvSpPr>
        <p:spPr bwMode="auto">
          <a:xfrm>
            <a:off x="249238" y="4361498"/>
            <a:ext cx="3676650" cy="2252662"/>
          </a:xfrm>
          <a:prstGeom prst="roundRect">
            <a:avLst>
              <a:gd name="adj" fmla="val 5384"/>
            </a:avLst>
          </a:prstGeom>
          <a:solidFill>
            <a:srgbClr val="E4CA9C"/>
          </a:solidFill>
          <a:ln w="38100" algn="ctr">
            <a:solidFill>
              <a:srgbClr val="D69DAF"/>
            </a:solidFill>
            <a:round/>
            <a:headEnd/>
            <a:tailEnd/>
          </a:ln>
        </p:spPr>
        <p:txBody>
          <a:bodyPr/>
          <a:lstStyle/>
          <a:p>
            <a:pPr algn="l" eaLnBrk="1" hangingPunct="1">
              <a:lnSpc>
                <a:spcPct val="90000"/>
              </a:lnSpc>
            </a:pPr>
            <a:r>
              <a:rPr lang="en-US" altLang="ja-JP" sz="2000"/>
              <a:t>Windows</a:t>
            </a:r>
            <a:r>
              <a:rPr lang="ja-JP" altLang="en-US" sz="2000"/>
              <a:t> </a:t>
            </a:r>
            <a:r>
              <a:rPr lang="en-US" altLang="ja-JP" sz="2000"/>
              <a:t>Forms / WPF</a:t>
            </a:r>
            <a:endParaRPr lang="ja-JP" altLang="en-US" sz="2000"/>
          </a:p>
        </p:txBody>
      </p:sp>
      <p:sp>
        <p:nvSpPr>
          <p:cNvPr id="35845" name="角丸四角形 90"/>
          <p:cNvSpPr>
            <a:spLocks noChangeArrowheads="1"/>
          </p:cNvSpPr>
          <p:nvPr/>
        </p:nvSpPr>
        <p:spPr bwMode="auto">
          <a:xfrm>
            <a:off x="249238" y="2113598"/>
            <a:ext cx="3667125" cy="2144712"/>
          </a:xfrm>
          <a:prstGeom prst="roundRect">
            <a:avLst>
              <a:gd name="adj" fmla="val 5384"/>
            </a:avLst>
          </a:prstGeom>
          <a:solidFill>
            <a:srgbClr val="E4CA9C"/>
          </a:solidFill>
          <a:ln w="38100" algn="ctr">
            <a:solidFill>
              <a:srgbClr val="D69DAF"/>
            </a:solidFill>
            <a:round/>
            <a:headEnd/>
            <a:tailEnd/>
          </a:ln>
        </p:spPr>
        <p:txBody>
          <a:bodyPr/>
          <a:lstStyle/>
          <a:p>
            <a:pPr algn="l" eaLnBrk="1" hangingPunct="1">
              <a:lnSpc>
                <a:spcPct val="90000"/>
              </a:lnSpc>
            </a:pPr>
            <a:r>
              <a:rPr lang="en-US" altLang="ja-JP" sz="2000"/>
              <a:t>Silverlight</a:t>
            </a:r>
          </a:p>
          <a:p>
            <a:pPr algn="l" eaLnBrk="1" hangingPunct="1">
              <a:lnSpc>
                <a:spcPct val="90000"/>
              </a:lnSpc>
            </a:pPr>
            <a:r>
              <a:rPr lang="ja-JP" altLang="en-US" sz="2000"/>
              <a:t>ストアアプリ</a:t>
            </a:r>
          </a:p>
        </p:txBody>
      </p:sp>
      <p:sp>
        <p:nvSpPr>
          <p:cNvPr id="35846"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2.6 </a:t>
            </a:r>
            <a:r>
              <a:rPr lang="ja-JP" altLang="en-US" sz="3200" b="1" dirty="0" smtClean="0"/>
              <a:t>各方式</a:t>
            </a:r>
            <a:r>
              <a:rPr lang="ja-JP" altLang="en-US" sz="3200" dirty="0" smtClean="0"/>
              <a:t>対応 </a:t>
            </a:r>
            <a:r>
              <a:rPr lang="en-US" altLang="ja-JP" sz="3200" dirty="0" smtClean="0"/>
              <a:t>–</a:t>
            </a:r>
            <a:r>
              <a:rPr lang="ja-JP" altLang="en-US" sz="3200" dirty="0" smtClean="0"/>
              <a:t> </a:t>
            </a:r>
            <a:r>
              <a:rPr lang="en-US" altLang="ja-JP" sz="3200" b="1" dirty="0" smtClean="0"/>
              <a:t>Silverlight</a:t>
            </a:r>
            <a:r>
              <a:rPr lang="ja-JP" altLang="en-US" sz="3200" dirty="0"/>
              <a:t>・</a:t>
            </a:r>
            <a:r>
              <a:rPr lang="ja-JP" altLang="en-US" sz="3200" dirty="0" smtClean="0"/>
              <a:t>ストアアプリ</a:t>
            </a:r>
            <a:endParaRPr lang="ja-JP" altLang="en-US" sz="3200" dirty="0"/>
          </a:p>
        </p:txBody>
      </p:sp>
      <p:pic>
        <p:nvPicPr>
          <p:cNvPr id="35847"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509588" y="4764723"/>
            <a:ext cx="984250" cy="984250"/>
          </a:xfrm>
          <a:prstGeom prst="rect">
            <a:avLst/>
          </a:prstGeom>
          <a:noFill/>
          <a:ln w="9525">
            <a:noFill/>
            <a:miter lim="800000"/>
            <a:headEnd/>
            <a:tailEnd/>
          </a:ln>
        </p:spPr>
      </p:pic>
      <p:sp>
        <p:nvSpPr>
          <p:cNvPr id="8" name="円柱 7"/>
          <p:cNvSpPr/>
          <p:nvPr/>
        </p:nvSpPr>
        <p:spPr bwMode="auto">
          <a:xfrm>
            <a:off x="1577975" y="513461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cxnSp>
        <p:nvCxnSpPr>
          <p:cNvPr id="35849" name="直線コネクタ 9"/>
          <p:cNvCxnSpPr>
            <a:cxnSpLocks noChangeShapeType="1"/>
          </p:cNvCxnSpPr>
          <p:nvPr/>
        </p:nvCxnSpPr>
        <p:spPr bwMode="auto">
          <a:xfrm>
            <a:off x="4792663" y="2119948"/>
            <a:ext cx="0" cy="4537075"/>
          </a:xfrm>
          <a:prstGeom prst="line">
            <a:avLst/>
          </a:prstGeom>
          <a:noFill/>
          <a:ln w="28575" algn="ctr">
            <a:solidFill>
              <a:srgbClr val="7F7F7F"/>
            </a:solidFill>
            <a:prstDash val="dash"/>
            <a:round/>
            <a:headEnd/>
            <a:tailEnd/>
          </a:ln>
        </p:spPr>
      </p:cxnSp>
      <p:sp>
        <p:nvSpPr>
          <p:cNvPr id="35850" name="テキスト ボックス 15"/>
          <p:cNvSpPr txBox="1">
            <a:spLocks noChangeArrowheads="1"/>
          </p:cNvSpPr>
          <p:nvPr/>
        </p:nvSpPr>
        <p:spPr bwMode="auto">
          <a:xfrm>
            <a:off x="1281113" y="5621973"/>
            <a:ext cx="1085850" cy="296862"/>
          </a:xfrm>
          <a:prstGeom prst="rect">
            <a:avLst/>
          </a:prstGeom>
          <a:noFill/>
          <a:ln w="9525">
            <a:noFill/>
            <a:miter lim="800000"/>
            <a:headEnd/>
            <a:tailEnd/>
          </a:ln>
        </p:spPr>
        <p:txBody>
          <a:bodyPr wrap="none">
            <a:spAutoFit/>
          </a:bodyPr>
          <a:lstStyle/>
          <a:p>
            <a:r>
              <a:rPr lang="en-US" altLang="ja-JP" sz="1400"/>
              <a:t>DataTable</a:t>
            </a:r>
            <a:endParaRPr lang="ja-JP" altLang="en-US" sz="1400"/>
          </a:p>
        </p:txBody>
      </p:sp>
      <p:sp>
        <p:nvSpPr>
          <p:cNvPr id="35851" name="テキスト ボックス 19"/>
          <p:cNvSpPr txBox="1">
            <a:spLocks noChangeArrowheads="1"/>
          </p:cNvSpPr>
          <p:nvPr/>
        </p:nvSpPr>
        <p:spPr bwMode="auto">
          <a:xfrm>
            <a:off x="5237163" y="6355398"/>
            <a:ext cx="3740150" cy="266700"/>
          </a:xfrm>
          <a:prstGeom prst="rect">
            <a:avLst/>
          </a:prstGeom>
          <a:noFill/>
          <a:ln w="9525">
            <a:noFill/>
            <a:miter lim="800000"/>
            <a:headEnd/>
            <a:tailEnd/>
          </a:ln>
        </p:spPr>
        <p:txBody>
          <a:bodyPr>
            <a:spAutoFit/>
          </a:bodyPr>
          <a:lstStyle/>
          <a:p>
            <a:pPr algn="l"/>
            <a:r>
              <a:rPr kumimoji="0" lang="en-US" altLang="ja-JP" sz="1200"/>
              <a:t>(*) </a:t>
            </a:r>
            <a:r>
              <a:rPr kumimoji="0" lang="ja-JP" altLang="en-US" sz="1200"/>
              <a:t>非</a:t>
            </a:r>
            <a:r>
              <a:rPr kumimoji="0" lang="en-US" altLang="ja-JP" sz="1200"/>
              <a:t>.NET</a:t>
            </a:r>
            <a:r>
              <a:rPr kumimoji="0" lang="ja-JP" altLang="en-US" sz="1200"/>
              <a:t>側に、同様の</a:t>
            </a:r>
            <a:r>
              <a:rPr kumimoji="0" lang="en-US" altLang="ja-JP" sz="1200"/>
              <a:t>DTO</a:t>
            </a:r>
            <a:r>
              <a:rPr kumimoji="0" lang="ja-JP" altLang="en-US" sz="1200"/>
              <a:t>部品の作成が必要です。</a:t>
            </a:r>
            <a:endParaRPr lang="ja-JP" altLang="en-US" sz="1200"/>
          </a:p>
        </p:txBody>
      </p:sp>
      <p:pic>
        <p:nvPicPr>
          <p:cNvPr id="35852"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1946275" y="2351723"/>
            <a:ext cx="984250" cy="985837"/>
          </a:xfrm>
          <a:prstGeom prst="rect">
            <a:avLst/>
          </a:prstGeom>
          <a:noFill/>
          <a:ln w="9525">
            <a:noFill/>
            <a:miter lim="800000"/>
            <a:headEnd/>
            <a:tailEnd/>
          </a:ln>
        </p:spPr>
      </p:pic>
      <p:sp>
        <p:nvSpPr>
          <p:cNvPr id="35853" name="テキスト ボックス 45"/>
          <p:cNvSpPr txBox="1">
            <a:spLocks noChangeArrowheads="1"/>
          </p:cNvSpPr>
          <p:nvPr/>
        </p:nvSpPr>
        <p:spPr bwMode="auto">
          <a:xfrm>
            <a:off x="3971925" y="2256473"/>
            <a:ext cx="1635125" cy="327025"/>
          </a:xfrm>
          <a:prstGeom prst="rect">
            <a:avLst/>
          </a:prstGeom>
          <a:solidFill>
            <a:schemeClr val="bg1"/>
          </a:solidFill>
          <a:ln w="9525">
            <a:noFill/>
            <a:miter lim="800000"/>
            <a:headEnd/>
            <a:tailEnd/>
          </a:ln>
        </p:spPr>
        <p:txBody>
          <a:bodyPr wrap="none">
            <a:spAutoFit/>
          </a:bodyPr>
          <a:lstStyle/>
          <a:p>
            <a:r>
              <a:rPr lang="en-US" altLang="ja-JP" sz="1600"/>
              <a:t>REST or SOAP</a:t>
            </a:r>
          </a:p>
        </p:txBody>
      </p:sp>
      <p:sp>
        <p:nvSpPr>
          <p:cNvPr id="102" name="Text Box 5"/>
          <p:cNvSpPr txBox="1">
            <a:spLocks noChangeArrowheads="1"/>
          </p:cNvSpPr>
          <p:nvPr/>
        </p:nvSpPr>
        <p:spPr bwMode="auto">
          <a:xfrm>
            <a:off x="249238" y="838562"/>
            <a:ext cx="8539162" cy="107721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spAutoFit/>
          </a:bodyPr>
          <a:lstStyle/>
          <a:p>
            <a:pPr algn="l" eaLnBrk="1" hangingPunct="1">
              <a:lnSpc>
                <a:spcPct val="100000"/>
              </a:lnSpc>
            </a:pPr>
            <a:r>
              <a:rPr lang="en-US" altLang="ja-JP" sz="2000" dirty="0"/>
              <a:t>Silverlight</a:t>
            </a:r>
            <a:r>
              <a:rPr lang="ja-JP" altLang="en-US" sz="2000" dirty="0"/>
              <a:t>・ストアアプリを</a:t>
            </a:r>
            <a:r>
              <a:rPr lang="en-US" altLang="ja-JP" sz="2000" dirty="0"/>
              <a:t>UI</a:t>
            </a:r>
            <a:r>
              <a:rPr lang="ja-JP" altLang="en-US" sz="2000" dirty="0"/>
              <a:t>に選定した場合も、 </a:t>
            </a:r>
            <a:r>
              <a:rPr lang="ja-JP" altLang="en-US" sz="2000" dirty="0" smtClean="0"/>
              <a:t>“</a:t>
            </a:r>
            <a:r>
              <a:rPr lang="ja-JP" altLang="en-US" sz="2400" dirty="0" smtClean="0">
                <a:ea typeface="HG行書体" pitchFamily="65" charset="-128"/>
              </a:rPr>
              <a:t>棟梁</a:t>
            </a:r>
            <a:r>
              <a:rPr lang="ja-JP" altLang="en-US" sz="2000" dirty="0"/>
              <a:t>”の提供する実績ある処理方式で業務アプリケーションを開発可能です。</a:t>
            </a:r>
          </a:p>
          <a:p>
            <a:pPr algn="l" eaLnBrk="1" hangingPunct="1">
              <a:lnSpc>
                <a:spcPct val="100000"/>
              </a:lnSpc>
            </a:pPr>
            <a:r>
              <a:rPr lang="ja-JP" altLang="en-US" sz="2000" dirty="0"/>
              <a:t>また、</a:t>
            </a:r>
            <a:r>
              <a:rPr lang="en-US" altLang="ja-JP" sz="2000" dirty="0"/>
              <a:t>.NET </a:t>
            </a:r>
            <a:r>
              <a:rPr lang="ja-JP" altLang="en-US" sz="2000" dirty="0"/>
              <a:t>⇔ 非</a:t>
            </a:r>
            <a:r>
              <a:rPr lang="en-US" altLang="ja-JP" sz="2000" dirty="0"/>
              <a:t>.NET</a:t>
            </a:r>
            <a:r>
              <a:rPr lang="ja-JP" altLang="en-US" sz="2000" dirty="0"/>
              <a:t>システム間の相互運用も実現可能です。</a:t>
            </a:r>
          </a:p>
        </p:txBody>
      </p:sp>
      <p:sp>
        <p:nvSpPr>
          <p:cNvPr id="35858" name="AutoShape 9"/>
          <p:cNvSpPr>
            <a:spLocks noChangeArrowheads="1"/>
          </p:cNvSpPr>
          <p:nvPr/>
        </p:nvSpPr>
        <p:spPr bwMode="auto">
          <a:xfrm>
            <a:off x="7556500" y="2747010"/>
            <a:ext cx="854075"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a:t>DBMS</a:t>
            </a:r>
          </a:p>
        </p:txBody>
      </p:sp>
      <p:sp>
        <p:nvSpPr>
          <p:cNvPr id="35859" name="AutoShape 9"/>
          <p:cNvSpPr>
            <a:spLocks noChangeArrowheads="1"/>
          </p:cNvSpPr>
          <p:nvPr/>
        </p:nvSpPr>
        <p:spPr bwMode="auto">
          <a:xfrm>
            <a:off x="7556500" y="4974273"/>
            <a:ext cx="854075"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a:t>DBMS</a:t>
            </a:r>
          </a:p>
        </p:txBody>
      </p:sp>
      <p:grpSp>
        <p:nvGrpSpPr>
          <p:cNvPr id="4" name="グループ化 43"/>
          <p:cNvGrpSpPr>
            <a:grpSpLocks/>
          </p:cNvGrpSpPr>
          <p:nvPr/>
        </p:nvGrpSpPr>
        <p:grpSpPr bwMode="auto">
          <a:xfrm>
            <a:off x="357188" y="2639060"/>
            <a:ext cx="8077200" cy="3887788"/>
            <a:chOff x="357188" y="1358900"/>
            <a:chExt cx="8077200" cy="3887788"/>
          </a:xfrm>
        </p:grpSpPr>
        <p:sp>
          <p:nvSpPr>
            <p:cNvPr id="15" name="円柱 14"/>
            <p:cNvSpPr/>
            <p:nvPr/>
          </p:nvSpPr>
          <p:spPr bwMode="auto">
            <a:xfrm>
              <a:off x="3219450" y="385445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62" name="下カーブ矢印 16"/>
            <p:cNvSpPr>
              <a:spLocks noChangeArrowheads="1"/>
            </p:cNvSpPr>
            <p:nvPr/>
          </p:nvSpPr>
          <p:spPr bwMode="auto">
            <a:xfrm flipH="1">
              <a:off x="2106613" y="3779838"/>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63" name="テキスト ボックス 17"/>
            <p:cNvSpPr txBox="1">
              <a:spLocks noChangeArrowheads="1"/>
            </p:cNvSpPr>
            <p:nvPr/>
          </p:nvSpPr>
          <p:spPr bwMode="auto">
            <a:xfrm>
              <a:off x="3187700" y="4341813"/>
              <a:ext cx="569913" cy="296862"/>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64" name="角丸四角形 22"/>
            <p:cNvSpPr>
              <a:spLocks noChangeArrowheads="1"/>
            </p:cNvSpPr>
            <p:nvPr/>
          </p:nvSpPr>
          <p:spPr bwMode="auto">
            <a:xfrm>
              <a:off x="357188" y="4676775"/>
              <a:ext cx="3451225" cy="569913"/>
            </a:xfrm>
            <a:prstGeom prst="roundRect">
              <a:avLst>
                <a:gd name="adj" fmla="val 12653"/>
              </a:avLst>
            </a:prstGeom>
            <a:solidFill>
              <a:srgbClr val="FFFFFF"/>
            </a:solidFill>
            <a:ln w="12700" algn="ctr">
              <a:noFill/>
              <a:round/>
              <a:headEnd/>
              <a:tailEnd/>
            </a:ln>
          </p:spPr>
          <p:txBody>
            <a:bodyPr anchor="ctr"/>
            <a:lstStyle/>
            <a:p>
              <a:pPr algn="l" eaLnBrk="1" hangingPunct="1">
                <a:lnSpc>
                  <a:spcPct val="90000"/>
                </a:lnSpc>
              </a:pPr>
              <a:r>
                <a:rPr kumimoji="0" lang="ja-JP" altLang="en-US" sz="1400"/>
                <a:t>・ </a:t>
              </a:r>
              <a:r>
                <a:rPr kumimoji="0" lang="en-US" altLang="ja-JP" sz="1400"/>
                <a:t>DTO</a:t>
              </a:r>
              <a:r>
                <a:rPr kumimoji="0" lang="ja-JP" altLang="en-US" sz="1400"/>
                <a:t>と</a:t>
              </a:r>
              <a:r>
                <a:rPr kumimoji="0" lang="en-US" altLang="ja-JP" sz="1400"/>
                <a:t>DataTable</a:t>
              </a:r>
              <a:r>
                <a:rPr kumimoji="0" lang="ja-JP" altLang="en-US" sz="1400"/>
                <a:t>の相互変換を実現</a:t>
              </a:r>
            </a:p>
            <a:p>
              <a:pPr algn="l" eaLnBrk="1" hangingPunct="1">
                <a:lnSpc>
                  <a:spcPct val="90000"/>
                </a:lnSpc>
              </a:pPr>
              <a:r>
                <a:rPr kumimoji="0" lang="ja-JP" altLang="en-US" sz="1400"/>
                <a:t>・ 画面上での一覧編集内容を</a:t>
              </a:r>
              <a:r>
                <a:rPr kumimoji="0" lang="en-US" altLang="ja-JP" sz="1400"/>
                <a:t>DTO</a:t>
              </a:r>
              <a:r>
                <a:rPr kumimoji="0" lang="ja-JP" altLang="en-US" sz="1400"/>
                <a:t>に変換</a:t>
              </a:r>
              <a:endParaRPr kumimoji="0" lang="en-US" altLang="ja-JP" sz="1400"/>
            </a:p>
          </p:txBody>
        </p:sp>
        <p:sp>
          <p:nvSpPr>
            <p:cNvPr id="26" name="円柱 25"/>
            <p:cNvSpPr/>
            <p:nvPr/>
          </p:nvSpPr>
          <p:spPr bwMode="auto">
            <a:xfrm>
              <a:off x="3024188" y="1403350"/>
              <a:ext cx="503237" cy="482600"/>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66" name="テキスト ボックス 26"/>
            <p:cNvSpPr txBox="1">
              <a:spLocks noChangeArrowheads="1"/>
            </p:cNvSpPr>
            <p:nvPr/>
          </p:nvSpPr>
          <p:spPr bwMode="auto">
            <a:xfrm>
              <a:off x="2994025" y="1892300"/>
              <a:ext cx="569913" cy="296863"/>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67" name="角丸四角形 27"/>
            <p:cNvSpPr>
              <a:spLocks noChangeArrowheads="1"/>
            </p:cNvSpPr>
            <p:nvPr/>
          </p:nvSpPr>
          <p:spPr bwMode="auto">
            <a:xfrm>
              <a:off x="357188" y="2339975"/>
              <a:ext cx="3452812" cy="550863"/>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a:solidFill>
                    <a:schemeClr val="tx2"/>
                  </a:solidFill>
                </a:rPr>
                <a:t>・ 画面上に</a:t>
              </a:r>
              <a:r>
                <a:rPr lang="en-US" altLang="ja-JP" sz="1400">
                  <a:solidFill>
                    <a:schemeClr val="tx2"/>
                  </a:solidFill>
                </a:rPr>
                <a:t>DTO</a:t>
              </a:r>
              <a:r>
                <a:rPr lang="ja-JP" altLang="en-US" sz="1400">
                  <a:solidFill>
                    <a:schemeClr val="tx2"/>
                  </a:solidFill>
                </a:rPr>
                <a:t>を</a:t>
              </a:r>
              <a:r>
                <a:rPr lang="en-US" altLang="ja-JP" sz="1400">
                  <a:solidFill>
                    <a:schemeClr val="tx2"/>
                  </a:solidFill>
                </a:rPr>
                <a:t>Bind</a:t>
              </a:r>
            </a:p>
            <a:p>
              <a:pPr algn="l" eaLnBrk="1" hangingPunct="1">
                <a:lnSpc>
                  <a:spcPct val="90000"/>
                </a:lnSpc>
              </a:pPr>
              <a:r>
                <a:rPr lang="ja-JP" altLang="en-US" sz="1400">
                  <a:solidFill>
                    <a:schemeClr val="tx2"/>
                  </a:solidFill>
                </a:rPr>
                <a:t>・ 画面上での一覧編集内容を</a:t>
              </a:r>
              <a:r>
                <a:rPr lang="en-US" altLang="ja-JP" sz="1400">
                  <a:solidFill>
                    <a:schemeClr val="tx2"/>
                  </a:solidFill>
                </a:rPr>
                <a:t>DTO</a:t>
              </a:r>
              <a:r>
                <a:rPr lang="ja-JP" altLang="en-US" sz="1400">
                  <a:solidFill>
                    <a:schemeClr val="tx2"/>
                  </a:solidFill>
                </a:rPr>
                <a:t>が保持</a:t>
              </a:r>
              <a:endParaRPr lang="en-US" altLang="ja-JP" sz="1400">
                <a:solidFill>
                  <a:schemeClr val="tx2"/>
                </a:solidFill>
              </a:endParaRPr>
            </a:p>
          </p:txBody>
        </p:sp>
        <p:sp>
          <p:nvSpPr>
            <p:cNvPr id="35868" name="下カーブ矢印 30"/>
            <p:cNvSpPr>
              <a:spLocks noChangeArrowheads="1"/>
            </p:cNvSpPr>
            <p:nvPr/>
          </p:nvSpPr>
          <p:spPr bwMode="auto">
            <a:xfrm rot="10800000" flipH="1">
              <a:off x="2320925" y="4111625"/>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sp>
          <p:nvSpPr>
            <p:cNvPr id="92" name="円柱 91"/>
            <p:cNvSpPr/>
            <p:nvPr/>
          </p:nvSpPr>
          <p:spPr bwMode="auto">
            <a:xfrm>
              <a:off x="5892800" y="135890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70" name="テキスト ボックス 92"/>
            <p:cNvSpPr txBox="1">
              <a:spLocks noChangeArrowheads="1"/>
            </p:cNvSpPr>
            <p:nvPr/>
          </p:nvSpPr>
          <p:spPr bwMode="auto">
            <a:xfrm>
              <a:off x="5861050" y="1849438"/>
              <a:ext cx="569913" cy="296862"/>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71" name="角丸四角形 93"/>
            <p:cNvSpPr>
              <a:spLocks noChangeArrowheads="1"/>
            </p:cNvSpPr>
            <p:nvPr/>
          </p:nvSpPr>
          <p:spPr bwMode="auto">
            <a:xfrm>
              <a:off x="5765800" y="2146300"/>
              <a:ext cx="2668588" cy="539750"/>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a:solidFill>
                    <a:schemeClr val="tx2"/>
                  </a:solidFill>
                </a:rPr>
                <a:t>・ 一覧取得</a:t>
              </a:r>
            </a:p>
            <a:p>
              <a:pPr algn="l" eaLnBrk="1" hangingPunct="1">
                <a:lnSpc>
                  <a:spcPct val="90000"/>
                </a:lnSpc>
              </a:pPr>
              <a:r>
                <a:rPr lang="ja-JP" altLang="en-US" sz="1400">
                  <a:solidFill>
                    <a:schemeClr val="tx2"/>
                  </a:solidFill>
                </a:rPr>
                <a:t>・ 編集内容取得と</a:t>
              </a:r>
              <a:r>
                <a:rPr kumimoji="0" lang="ja-JP" altLang="en-US" sz="1400"/>
                <a:t>一括更新</a:t>
              </a:r>
              <a:endParaRPr lang="ja-JP" altLang="en-US" sz="1400">
                <a:solidFill>
                  <a:schemeClr val="tx2"/>
                </a:solidFill>
              </a:endParaRPr>
            </a:p>
          </p:txBody>
        </p:sp>
        <p:sp>
          <p:nvSpPr>
            <p:cNvPr id="35872" name="右矢印 41"/>
            <p:cNvSpPr>
              <a:spLocks noChangeArrowheads="1"/>
            </p:cNvSpPr>
            <p:nvPr/>
          </p:nvSpPr>
          <p:spPr bwMode="auto">
            <a:xfrm rot="1256913" flipH="1">
              <a:off x="3897313" y="2881313"/>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3" name="Document"/>
            <p:cNvSpPr>
              <a:spLocks noEditPoints="1" noChangeArrowheads="1"/>
            </p:cNvSpPr>
            <p:nvPr/>
          </p:nvSpPr>
          <p:spPr bwMode="auto">
            <a:xfrm>
              <a:off x="4408488" y="2716213"/>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a:t>TEXT</a:t>
              </a:r>
              <a:endParaRPr kumimoji="0" lang="ja-JP" altLang="en-US" sz="1400" b="1"/>
            </a:p>
          </p:txBody>
        </p:sp>
        <p:sp>
          <p:nvSpPr>
            <p:cNvPr id="35874" name="右矢印 41"/>
            <p:cNvSpPr>
              <a:spLocks noChangeArrowheads="1"/>
            </p:cNvSpPr>
            <p:nvPr/>
          </p:nvSpPr>
          <p:spPr bwMode="auto">
            <a:xfrm flipH="1">
              <a:off x="3897313" y="1690688"/>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5" name="Document"/>
            <p:cNvSpPr>
              <a:spLocks noEditPoints="1" noChangeArrowheads="1"/>
            </p:cNvSpPr>
            <p:nvPr/>
          </p:nvSpPr>
          <p:spPr bwMode="auto">
            <a:xfrm>
              <a:off x="4408488" y="1527175"/>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a:t>TEXT</a:t>
              </a:r>
              <a:endParaRPr kumimoji="0" lang="ja-JP" altLang="en-US" sz="1400" b="1"/>
            </a:p>
          </p:txBody>
        </p:sp>
        <p:sp>
          <p:nvSpPr>
            <p:cNvPr id="35876" name="右矢印 41"/>
            <p:cNvSpPr>
              <a:spLocks noChangeArrowheads="1"/>
            </p:cNvSpPr>
            <p:nvPr/>
          </p:nvSpPr>
          <p:spPr bwMode="auto">
            <a:xfrm flipH="1">
              <a:off x="3897313" y="3897313"/>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7" name="Document"/>
            <p:cNvSpPr>
              <a:spLocks noEditPoints="1" noChangeArrowheads="1"/>
            </p:cNvSpPr>
            <p:nvPr/>
          </p:nvSpPr>
          <p:spPr bwMode="auto">
            <a:xfrm>
              <a:off x="4408488" y="3733800"/>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a:t>TEXT</a:t>
              </a:r>
              <a:endParaRPr kumimoji="0" lang="ja-JP" altLang="en-US" sz="1400" b="1"/>
            </a:p>
          </p:txBody>
        </p:sp>
        <p:sp>
          <p:nvSpPr>
            <p:cNvPr id="35878" name="下カーブ矢印 16"/>
            <p:cNvSpPr>
              <a:spLocks noChangeArrowheads="1"/>
            </p:cNvSpPr>
            <p:nvPr/>
          </p:nvSpPr>
          <p:spPr bwMode="auto">
            <a:xfrm flipH="1">
              <a:off x="6430963" y="1408113"/>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9" name="下カーブ矢印 30"/>
            <p:cNvSpPr>
              <a:spLocks noChangeArrowheads="1"/>
            </p:cNvSpPr>
            <p:nvPr/>
          </p:nvSpPr>
          <p:spPr bwMode="auto">
            <a:xfrm rot="10800000" flipH="1">
              <a:off x="6645275" y="1739900"/>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sp>
          <p:nvSpPr>
            <p:cNvPr id="2" name="円柱 91"/>
            <p:cNvSpPr/>
            <p:nvPr/>
          </p:nvSpPr>
          <p:spPr bwMode="auto">
            <a:xfrm>
              <a:off x="5892800" y="3586163"/>
              <a:ext cx="504825" cy="481012"/>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81" name="テキスト ボックス 92"/>
            <p:cNvSpPr txBox="1">
              <a:spLocks noChangeArrowheads="1"/>
            </p:cNvSpPr>
            <p:nvPr/>
          </p:nvSpPr>
          <p:spPr bwMode="auto">
            <a:xfrm>
              <a:off x="5861050" y="4076700"/>
              <a:ext cx="569913" cy="296863"/>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82" name="角丸四角形 93"/>
            <p:cNvSpPr>
              <a:spLocks noChangeArrowheads="1"/>
            </p:cNvSpPr>
            <p:nvPr/>
          </p:nvSpPr>
          <p:spPr bwMode="auto">
            <a:xfrm>
              <a:off x="5765800" y="4373563"/>
              <a:ext cx="2668588" cy="539750"/>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a:solidFill>
                    <a:schemeClr val="tx2"/>
                  </a:solidFill>
                </a:rPr>
                <a:t>・ 一覧取得</a:t>
              </a:r>
            </a:p>
            <a:p>
              <a:pPr algn="l" eaLnBrk="1" hangingPunct="1">
                <a:lnSpc>
                  <a:spcPct val="90000"/>
                </a:lnSpc>
              </a:pPr>
              <a:r>
                <a:rPr lang="ja-JP" altLang="en-US" sz="1400">
                  <a:solidFill>
                    <a:schemeClr val="tx2"/>
                  </a:solidFill>
                </a:rPr>
                <a:t>・ 編集内容取得と</a:t>
              </a:r>
              <a:r>
                <a:rPr kumimoji="0" lang="ja-JP" altLang="en-US" sz="1400"/>
                <a:t>一括更新</a:t>
              </a:r>
              <a:endParaRPr lang="ja-JP" altLang="en-US" sz="1400">
                <a:solidFill>
                  <a:schemeClr val="tx2"/>
                </a:solidFill>
              </a:endParaRPr>
            </a:p>
          </p:txBody>
        </p:sp>
        <p:sp>
          <p:nvSpPr>
            <p:cNvPr id="35883" name="下カーブ矢印 16"/>
            <p:cNvSpPr>
              <a:spLocks noChangeArrowheads="1"/>
            </p:cNvSpPr>
            <p:nvPr/>
          </p:nvSpPr>
          <p:spPr bwMode="auto">
            <a:xfrm flipH="1">
              <a:off x="6430963" y="3635375"/>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84" name="下カーブ矢印 30"/>
            <p:cNvSpPr>
              <a:spLocks noChangeArrowheads="1"/>
            </p:cNvSpPr>
            <p:nvPr/>
          </p:nvSpPr>
          <p:spPr bwMode="auto">
            <a:xfrm rot="10800000" flipH="1">
              <a:off x="6645275" y="3967163"/>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5" name="Rectangle 17"/>
          <p:cNvSpPr>
            <a:spLocks noChangeArrowheads="1"/>
          </p:cNvSpPr>
          <p:nvPr/>
        </p:nvSpPr>
        <p:spPr bwMode="auto">
          <a:xfrm>
            <a:off x="280988" y="3530600"/>
            <a:ext cx="5362575" cy="2908300"/>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34836" name="Picture 5" descr="f-014"/>
          <p:cNvPicPr>
            <a:picLocks noChangeAspect="1" noChangeArrowheads="1"/>
          </p:cNvPicPr>
          <p:nvPr/>
        </p:nvPicPr>
        <p:blipFill>
          <a:blip r:embed="rId3" cstate="print"/>
          <a:srcRect/>
          <a:stretch>
            <a:fillRect/>
          </a:stretch>
        </p:blipFill>
        <p:spPr bwMode="auto">
          <a:xfrm>
            <a:off x="737394" y="4178300"/>
            <a:ext cx="1277937" cy="1571625"/>
          </a:xfrm>
          <a:prstGeom prst="rect">
            <a:avLst/>
          </a:prstGeom>
          <a:noFill/>
          <a:ln w="9525">
            <a:noFill/>
            <a:miter lim="800000"/>
            <a:headEnd/>
            <a:tailEnd/>
          </a:ln>
        </p:spPr>
      </p:pic>
      <p:pic>
        <p:nvPicPr>
          <p:cNvPr id="34837" name="Picture 6" descr="f-015"/>
          <p:cNvPicPr>
            <a:picLocks noChangeAspect="1" noChangeArrowheads="1"/>
          </p:cNvPicPr>
          <p:nvPr/>
        </p:nvPicPr>
        <p:blipFill>
          <a:blip r:embed="rId4" cstate="print"/>
          <a:srcRect/>
          <a:stretch>
            <a:fillRect/>
          </a:stretch>
        </p:blipFill>
        <p:spPr bwMode="auto">
          <a:xfrm>
            <a:off x="4037013" y="4010025"/>
            <a:ext cx="1485900" cy="1739900"/>
          </a:xfrm>
          <a:prstGeom prst="rect">
            <a:avLst/>
          </a:prstGeom>
          <a:noFill/>
          <a:ln w="9525">
            <a:noFill/>
            <a:miter lim="800000"/>
            <a:headEnd/>
            <a:tailEnd/>
          </a:ln>
        </p:spPr>
      </p:pic>
      <p:pic>
        <p:nvPicPr>
          <p:cNvPr id="34838" name="Picture 92" descr="f-015"/>
          <p:cNvPicPr>
            <a:picLocks noChangeAspect="1" noChangeArrowheads="1"/>
          </p:cNvPicPr>
          <p:nvPr/>
        </p:nvPicPr>
        <p:blipFill>
          <a:blip r:embed="rId4" cstate="print"/>
          <a:srcRect/>
          <a:stretch>
            <a:fillRect/>
          </a:stretch>
        </p:blipFill>
        <p:spPr bwMode="auto">
          <a:xfrm>
            <a:off x="2626122" y="4010025"/>
            <a:ext cx="1485900" cy="1739900"/>
          </a:xfrm>
          <a:prstGeom prst="rect">
            <a:avLst/>
          </a:prstGeom>
          <a:noFill/>
          <a:ln w="9525">
            <a:noFill/>
            <a:miter lim="800000"/>
            <a:headEnd/>
            <a:tailEnd/>
          </a:ln>
        </p:spPr>
      </p:pic>
      <p:grpSp>
        <p:nvGrpSpPr>
          <p:cNvPr id="34839" name="Group 57"/>
          <p:cNvGrpSpPr>
            <a:grpSpLocks/>
          </p:cNvGrpSpPr>
          <p:nvPr/>
        </p:nvGrpSpPr>
        <p:grpSpPr bwMode="auto">
          <a:xfrm>
            <a:off x="6176963" y="4278312"/>
            <a:ext cx="2368550" cy="1635125"/>
            <a:chOff x="4067" y="1898"/>
            <a:chExt cx="1492" cy="1030"/>
          </a:xfrm>
        </p:grpSpPr>
        <p:pic>
          <p:nvPicPr>
            <p:cNvPr id="34848"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34849"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sp>
        <p:nvSpPr>
          <p:cNvPr id="34840" name="Text Box 77"/>
          <p:cNvSpPr txBox="1">
            <a:spLocks noChangeArrowheads="1"/>
          </p:cNvSpPr>
          <p:nvPr/>
        </p:nvSpPr>
        <p:spPr bwMode="auto">
          <a:xfrm>
            <a:off x="444500" y="3662363"/>
            <a:ext cx="4229100" cy="400110"/>
          </a:xfrm>
          <a:prstGeom prst="rect">
            <a:avLst/>
          </a:prstGeom>
          <a:noFill/>
          <a:ln w="9525">
            <a:noFill/>
            <a:miter lim="800000"/>
            <a:headEnd/>
            <a:tailEnd/>
          </a:ln>
        </p:spPr>
        <p:txBody>
          <a:bodyPr>
            <a:spAutoFit/>
          </a:bodyPr>
          <a:lstStyle/>
          <a:p>
            <a:pPr eaLnBrk="1" hangingPunct="1">
              <a:lnSpc>
                <a:spcPct val="100000"/>
              </a:lnSpc>
            </a:pPr>
            <a:r>
              <a:rPr lang="en-US" altLang="ja-JP" sz="2000" b="1"/>
              <a:t>Windows Azure</a:t>
            </a:r>
            <a:r>
              <a:rPr lang="ja-JP" altLang="en-US" sz="2000"/>
              <a:t>プラットフォーム</a:t>
            </a:r>
            <a:endParaRPr lang="en-US" altLang="ja-JP" sz="2000"/>
          </a:p>
        </p:txBody>
      </p:sp>
      <p:sp>
        <p:nvSpPr>
          <p:cNvPr id="34841" name="Rectangle 35"/>
          <p:cNvSpPr>
            <a:spLocks noChangeArrowheads="1"/>
          </p:cNvSpPr>
          <p:nvPr/>
        </p:nvSpPr>
        <p:spPr bwMode="auto">
          <a:xfrm>
            <a:off x="481012" y="6024563"/>
            <a:ext cx="5005387" cy="352425"/>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ストレージ サービス</a:t>
            </a:r>
          </a:p>
        </p:txBody>
      </p:sp>
      <p:sp>
        <p:nvSpPr>
          <p:cNvPr id="34842" name="Text Box 77"/>
          <p:cNvSpPr txBox="1">
            <a:spLocks noChangeArrowheads="1"/>
          </p:cNvSpPr>
          <p:nvPr/>
        </p:nvSpPr>
        <p:spPr bwMode="auto">
          <a:xfrm>
            <a:off x="495300" y="5580063"/>
            <a:ext cx="1663700" cy="400110"/>
          </a:xfrm>
          <a:prstGeom prst="rect">
            <a:avLst/>
          </a:prstGeom>
          <a:noFill/>
          <a:ln w="9525">
            <a:noFill/>
            <a:miter lim="800000"/>
            <a:headEnd/>
            <a:tailEnd/>
          </a:ln>
        </p:spPr>
        <p:txBody>
          <a:bodyPr>
            <a:spAutoFit/>
          </a:bodyPr>
          <a:lstStyle/>
          <a:p>
            <a:pPr eaLnBrk="1" hangingPunct="1">
              <a:lnSpc>
                <a:spcPct val="100000"/>
              </a:lnSpc>
            </a:pPr>
            <a:r>
              <a:rPr lang="en-US" altLang="ja-JP" sz="2000" b="1"/>
              <a:t>SQL Azure</a:t>
            </a:r>
          </a:p>
        </p:txBody>
      </p:sp>
      <p:sp>
        <p:nvSpPr>
          <p:cNvPr id="34843" name="Text Box 77"/>
          <p:cNvSpPr txBox="1">
            <a:spLocks noChangeArrowheads="1"/>
          </p:cNvSpPr>
          <p:nvPr/>
        </p:nvSpPr>
        <p:spPr bwMode="auto">
          <a:xfrm>
            <a:off x="2895600" y="5580063"/>
            <a:ext cx="1663700" cy="400110"/>
          </a:xfrm>
          <a:prstGeom prst="rect">
            <a:avLst/>
          </a:prstGeom>
          <a:noFill/>
          <a:ln w="9525">
            <a:noFill/>
            <a:miter lim="800000"/>
            <a:headEnd/>
            <a:tailEnd/>
          </a:ln>
        </p:spPr>
        <p:txBody>
          <a:bodyPr>
            <a:spAutoFit/>
          </a:bodyPr>
          <a:lstStyle/>
          <a:p>
            <a:pPr eaLnBrk="1" hangingPunct="1">
              <a:lnSpc>
                <a:spcPct val="100000"/>
              </a:lnSpc>
            </a:pPr>
            <a:r>
              <a:rPr lang="en-US" altLang="ja-JP" sz="2000" b="1"/>
              <a:t>Web</a:t>
            </a:r>
            <a:r>
              <a:rPr lang="ja-JP" altLang="en-US" sz="2000" b="1"/>
              <a:t> </a:t>
            </a:r>
            <a:r>
              <a:rPr lang="en-US" altLang="ja-JP" sz="2000" b="1"/>
              <a:t>Role</a:t>
            </a:r>
          </a:p>
        </p:txBody>
      </p:sp>
      <p:sp>
        <p:nvSpPr>
          <p:cNvPr id="54" name="Line 95"/>
          <p:cNvSpPr>
            <a:spLocks noChangeShapeType="1"/>
          </p:cNvSpPr>
          <p:nvPr/>
        </p:nvSpPr>
        <p:spPr bwMode="auto">
          <a:xfrm flipH="1" flipV="1">
            <a:off x="4627563" y="48926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55" name="Line 95"/>
          <p:cNvSpPr>
            <a:spLocks noChangeShapeType="1"/>
          </p:cNvSpPr>
          <p:nvPr/>
        </p:nvSpPr>
        <p:spPr bwMode="auto">
          <a:xfrm flipH="1" flipV="1">
            <a:off x="3200400" y="5095875"/>
            <a:ext cx="990600"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57" name="Line 95"/>
          <p:cNvSpPr>
            <a:spLocks noChangeShapeType="1"/>
          </p:cNvSpPr>
          <p:nvPr/>
        </p:nvSpPr>
        <p:spPr bwMode="auto">
          <a:xfrm flipH="1" flipV="1">
            <a:off x="1312863" y="52990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34819" name="Rectangle 17"/>
          <p:cNvSpPr>
            <a:spLocks noChangeArrowheads="1"/>
          </p:cNvSpPr>
          <p:nvPr/>
        </p:nvSpPr>
        <p:spPr bwMode="auto">
          <a:xfrm>
            <a:off x="280988" y="800100"/>
            <a:ext cx="5362575" cy="2451100"/>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34820" name="Picture 5" descr="f-014"/>
          <p:cNvPicPr>
            <a:picLocks noChangeAspect="1" noChangeArrowheads="1"/>
          </p:cNvPicPr>
          <p:nvPr/>
        </p:nvPicPr>
        <p:blipFill>
          <a:blip r:embed="rId3" cstate="print"/>
          <a:srcRect/>
          <a:stretch>
            <a:fillRect/>
          </a:stretch>
        </p:blipFill>
        <p:spPr bwMode="auto">
          <a:xfrm>
            <a:off x="738188" y="1447800"/>
            <a:ext cx="1276350" cy="1571625"/>
          </a:xfrm>
          <a:prstGeom prst="rect">
            <a:avLst/>
          </a:prstGeom>
          <a:noFill/>
          <a:ln w="9525">
            <a:noFill/>
            <a:miter lim="800000"/>
            <a:headEnd/>
            <a:tailEnd/>
          </a:ln>
        </p:spPr>
      </p:pic>
      <p:pic>
        <p:nvPicPr>
          <p:cNvPr id="34821" name="Picture 6" descr="f-015"/>
          <p:cNvPicPr>
            <a:picLocks noChangeAspect="1" noChangeArrowheads="1"/>
          </p:cNvPicPr>
          <p:nvPr/>
        </p:nvPicPr>
        <p:blipFill>
          <a:blip r:embed="rId4" cstate="print"/>
          <a:srcRect/>
          <a:stretch>
            <a:fillRect/>
          </a:stretch>
        </p:blipFill>
        <p:spPr bwMode="auto">
          <a:xfrm>
            <a:off x="4037013" y="1279525"/>
            <a:ext cx="1485900" cy="1739900"/>
          </a:xfrm>
          <a:prstGeom prst="rect">
            <a:avLst/>
          </a:prstGeom>
          <a:noFill/>
          <a:ln w="9525">
            <a:noFill/>
            <a:miter lim="800000"/>
            <a:headEnd/>
            <a:tailEnd/>
          </a:ln>
        </p:spPr>
      </p:pic>
      <p:pic>
        <p:nvPicPr>
          <p:cNvPr id="34822" name="Picture 92" descr="f-015"/>
          <p:cNvPicPr>
            <a:picLocks noChangeAspect="1" noChangeArrowheads="1"/>
          </p:cNvPicPr>
          <p:nvPr/>
        </p:nvPicPr>
        <p:blipFill>
          <a:blip r:embed="rId4" cstate="print"/>
          <a:srcRect/>
          <a:stretch>
            <a:fillRect/>
          </a:stretch>
        </p:blipFill>
        <p:spPr bwMode="auto">
          <a:xfrm>
            <a:off x="2625725" y="1279525"/>
            <a:ext cx="1485900" cy="1739900"/>
          </a:xfrm>
          <a:prstGeom prst="rect">
            <a:avLst/>
          </a:prstGeom>
          <a:noFill/>
          <a:ln w="9525">
            <a:noFill/>
            <a:miter lim="800000"/>
            <a:headEnd/>
            <a:tailEnd/>
          </a:ln>
        </p:spPr>
      </p:pic>
      <p:grpSp>
        <p:nvGrpSpPr>
          <p:cNvPr id="34823" name="Group 57"/>
          <p:cNvGrpSpPr>
            <a:grpSpLocks/>
          </p:cNvGrpSpPr>
          <p:nvPr/>
        </p:nvGrpSpPr>
        <p:grpSpPr bwMode="auto">
          <a:xfrm>
            <a:off x="6075363" y="1038225"/>
            <a:ext cx="2368550" cy="1635125"/>
            <a:chOff x="4067" y="1898"/>
            <a:chExt cx="1492" cy="1030"/>
          </a:xfrm>
        </p:grpSpPr>
        <p:pic>
          <p:nvPicPr>
            <p:cNvPr id="34833"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34834"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sp>
        <p:nvSpPr>
          <p:cNvPr id="34824" name="Text Box 77"/>
          <p:cNvSpPr txBox="1">
            <a:spLocks noChangeArrowheads="1"/>
          </p:cNvSpPr>
          <p:nvPr/>
        </p:nvSpPr>
        <p:spPr bwMode="auto">
          <a:xfrm>
            <a:off x="444500" y="931863"/>
            <a:ext cx="5016500" cy="400050"/>
          </a:xfrm>
          <a:prstGeom prst="rect">
            <a:avLst/>
          </a:prstGeom>
          <a:noFill/>
          <a:ln w="9525">
            <a:noFill/>
            <a:miter lim="800000"/>
            <a:headEnd/>
            <a:tailEnd/>
          </a:ln>
        </p:spPr>
        <p:txBody>
          <a:bodyPr>
            <a:spAutoFit/>
          </a:bodyPr>
          <a:lstStyle/>
          <a:p>
            <a:pPr eaLnBrk="1" hangingPunct="1">
              <a:lnSpc>
                <a:spcPct val="100000"/>
              </a:lnSpc>
            </a:pPr>
            <a:r>
              <a:rPr lang="en-US" altLang="ja-JP" sz="2000" b="1"/>
              <a:t>Windows</a:t>
            </a:r>
            <a:r>
              <a:rPr lang="ja-JP" altLang="en-US" sz="2000"/>
              <a:t>プラットフォーム （オンプレミス）</a:t>
            </a:r>
            <a:endParaRPr lang="en-US" altLang="ja-JP" sz="2000"/>
          </a:p>
        </p:txBody>
      </p:sp>
      <p:sp>
        <p:nvSpPr>
          <p:cNvPr id="34825" name="Text Box 77"/>
          <p:cNvSpPr txBox="1">
            <a:spLocks noChangeArrowheads="1"/>
          </p:cNvSpPr>
          <p:nvPr/>
        </p:nvSpPr>
        <p:spPr bwMode="auto">
          <a:xfrm>
            <a:off x="304800" y="2862263"/>
            <a:ext cx="2044700" cy="400050"/>
          </a:xfrm>
          <a:prstGeom prst="rect">
            <a:avLst/>
          </a:prstGeom>
          <a:noFill/>
          <a:ln w="9525">
            <a:noFill/>
            <a:miter lim="800000"/>
            <a:headEnd/>
            <a:tailEnd/>
          </a:ln>
        </p:spPr>
        <p:txBody>
          <a:bodyPr>
            <a:spAutoFit/>
          </a:bodyPr>
          <a:lstStyle/>
          <a:p>
            <a:pPr eaLnBrk="1" hangingPunct="1">
              <a:lnSpc>
                <a:spcPct val="100000"/>
              </a:lnSpc>
            </a:pPr>
            <a:r>
              <a:rPr lang="ja-JP" altLang="en-US" sz="2000" dirty="0"/>
              <a:t>任意の</a:t>
            </a:r>
            <a:r>
              <a:rPr lang="ja-JP" altLang="en-US" sz="2000" b="1" dirty="0"/>
              <a:t>ＤＢＭＳ</a:t>
            </a:r>
            <a:endParaRPr lang="en-US" altLang="ja-JP" sz="2000" b="1" dirty="0"/>
          </a:p>
        </p:txBody>
      </p:sp>
      <p:sp>
        <p:nvSpPr>
          <p:cNvPr id="34826" name="Text Box 77"/>
          <p:cNvSpPr txBox="1">
            <a:spLocks noChangeArrowheads="1"/>
          </p:cNvSpPr>
          <p:nvPr/>
        </p:nvSpPr>
        <p:spPr bwMode="auto">
          <a:xfrm>
            <a:off x="2463800" y="2862263"/>
            <a:ext cx="2527300" cy="400050"/>
          </a:xfrm>
          <a:prstGeom prst="rect">
            <a:avLst/>
          </a:prstGeom>
          <a:noFill/>
          <a:ln w="9525">
            <a:noFill/>
            <a:miter lim="800000"/>
            <a:headEnd/>
            <a:tailEnd/>
          </a:ln>
        </p:spPr>
        <p:txBody>
          <a:bodyPr>
            <a:spAutoFit/>
          </a:bodyPr>
          <a:lstStyle/>
          <a:p>
            <a:pPr eaLnBrk="1" hangingPunct="1">
              <a:lnSpc>
                <a:spcPct val="100000"/>
              </a:lnSpc>
            </a:pPr>
            <a:r>
              <a:rPr lang="en-US" altLang="ja-JP" sz="2000" b="1"/>
              <a:t>Windows</a:t>
            </a:r>
            <a:r>
              <a:rPr lang="ja-JP" altLang="en-US" sz="2000" b="1"/>
              <a:t> Ｓｅｒｖｅｒ</a:t>
            </a:r>
            <a:endParaRPr lang="en-US" altLang="ja-JP" sz="2000" b="1"/>
          </a:p>
        </p:txBody>
      </p:sp>
      <p:sp>
        <p:nvSpPr>
          <p:cNvPr id="70" name="Line 95"/>
          <p:cNvSpPr>
            <a:spLocks noChangeShapeType="1"/>
          </p:cNvSpPr>
          <p:nvPr/>
        </p:nvSpPr>
        <p:spPr bwMode="auto">
          <a:xfrm flipH="1" flipV="1">
            <a:off x="4627563" y="21621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71" name="Line 95"/>
          <p:cNvSpPr>
            <a:spLocks noChangeShapeType="1"/>
          </p:cNvSpPr>
          <p:nvPr/>
        </p:nvSpPr>
        <p:spPr bwMode="auto">
          <a:xfrm flipH="1" flipV="1">
            <a:off x="3200400" y="2365375"/>
            <a:ext cx="990600"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72" name="Line 95"/>
          <p:cNvSpPr>
            <a:spLocks noChangeShapeType="1"/>
          </p:cNvSpPr>
          <p:nvPr/>
        </p:nvSpPr>
        <p:spPr bwMode="auto">
          <a:xfrm flipH="1" flipV="1">
            <a:off x="1312863" y="25685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cxnSp>
        <p:nvCxnSpPr>
          <p:cNvPr id="18" name="直線コネクタ 17"/>
          <p:cNvCxnSpPr/>
          <p:nvPr/>
        </p:nvCxnSpPr>
        <p:spPr bwMode="auto">
          <a:xfrm>
            <a:off x="266700" y="3416300"/>
            <a:ext cx="8648700" cy="0"/>
          </a:xfrm>
          <a:prstGeom prst="line">
            <a:avLst/>
          </a:prstGeom>
          <a:solidFill>
            <a:srgbClr val="E4CAC8"/>
          </a:solidFill>
          <a:ln w="38100" cap="flat" cmpd="sng" algn="ctr">
            <a:solidFill>
              <a:schemeClr val="tx1">
                <a:lumMod val="75000"/>
                <a:lumOff val="25000"/>
              </a:schemeClr>
            </a:solidFill>
            <a:prstDash val="solid"/>
            <a:round/>
            <a:headEnd type="none" w="med" len="med"/>
            <a:tailEnd type="none"/>
          </a:ln>
          <a:effectLst/>
        </p:spPr>
      </p:cxnSp>
      <p:sp>
        <p:nvSpPr>
          <p:cNvPr id="34831"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2.7 </a:t>
            </a:r>
            <a:r>
              <a:rPr lang="ja-JP" altLang="en-US" sz="3200" b="1" dirty="0" smtClean="0"/>
              <a:t>各方式</a:t>
            </a:r>
            <a:r>
              <a:rPr lang="ja-JP" altLang="en-US" sz="3200" dirty="0" smtClean="0"/>
              <a:t>対応 </a:t>
            </a:r>
            <a:r>
              <a:rPr lang="en-US" altLang="ja-JP" sz="3200" dirty="0" smtClean="0"/>
              <a:t>–</a:t>
            </a:r>
            <a:r>
              <a:rPr lang="ja-JP" altLang="en-US" sz="3200" dirty="0" smtClean="0"/>
              <a:t> </a:t>
            </a:r>
            <a:r>
              <a:rPr lang="en-US" altLang="ja-JP" sz="3200" b="1" dirty="0" smtClean="0"/>
              <a:t>Windows Azure</a:t>
            </a:r>
            <a:r>
              <a:rPr lang="ja-JP" altLang="en-US" sz="3200" b="1" dirty="0" smtClean="0"/>
              <a:t> </a:t>
            </a:r>
            <a:r>
              <a:rPr lang="en-US" altLang="ja-JP" sz="3200" b="1" dirty="0" smtClean="0"/>
              <a:t>(</a:t>
            </a:r>
            <a:r>
              <a:rPr lang="en-US" altLang="ja-JP" sz="3200" b="1" dirty="0" err="1" smtClean="0"/>
              <a:t>Paas</a:t>
            </a:r>
            <a:r>
              <a:rPr lang="en-US" altLang="ja-JP" sz="3200" b="1" dirty="0" smtClean="0"/>
              <a:t>)</a:t>
            </a:r>
            <a:endParaRPr lang="ja-JP" altLang="en-US" sz="3200" b="1" dirty="0"/>
          </a:p>
        </p:txBody>
      </p:sp>
      <p:sp>
        <p:nvSpPr>
          <p:cNvPr id="21" name="AutoShape 149"/>
          <p:cNvSpPr>
            <a:spLocks noChangeArrowheads="1"/>
          </p:cNvSpPr>
          <p:nvPr/>
        </p:nvSpPr>
        <p:spPr bwMode="auto">
          <a:xfrm rot="16200000" flipH="1">
            <a:off x="4428331" y="2342357"/>
            <a:ext cx="415925" cy="2132012"/>
          </a:xfrm>
          <a:prstGeom prst="rightArrow">
            <a:avLst>
              <a:gd name="adj1" fmla="val 48972"/>
              <a:gd name="adj2" fmla="val 65273"/>
            </a:avLst>
          </a:prstGeom>
          <a:solidFill>
            <a:srgbClr val="69306A"/>
          </a:solidFill>
          <a:ln w="38100" algn="ctr">
            <a:noFill/>
            <a:miter lim="800000"/>
            <a:headEnd/>
            <a:tailEnd/>
          </a:ln>
        </p:spPr>
        <p:txBody>
          <a:bodyPr anchor="ctr"/>
          <a:lstStyle/>
          <a:p>
            <a:endParaRPr lang="ja-JP" altLang="en-US"/>
          </a:p>
        </p:txBody>
      </p:sp>
      <p:sp>
        <p:nvSpPr>
          <p:cNvPr id="34844" name="AutoShape 41"/>
          <p:cNvSpPr>
            <a:spLocks noChangeArrowheads="1"/>
          </p:cNvSpPr>
          <p:nvPr/>
        </p:nvSpPr>
        <p:spPr bwMode="auto">
          <a:xfrm>
            <a:off x="6004560" y="2996883"/>
            <a:ext cx="2819400" cy="822960"/>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eaLnBrk="1" hangingPunct="1">
              <a:lnSpc>
                <a:spcPct val="100000"/>
              </a:lnSpc>
            </a:pPr>
            <a:r>
              <a:rPr kumimoji="0" lang="ja-JP" altLang="en-US" sz="1800" dirty="0" smtClean="0"/>
              <a:t>設定ファイルの</a:t>
            </a:r>
            <a:endParaRPr kumimoji="0" lang="en-US" altLang="ja-JP" sz="1800" dirty="0" smtClean="0"/>
          </a:p>
          <a:p>
            <a:pPr eaLnBrk="1" hangingPunct="1">
              <a:lnSpc>
                <a:spcPct val="100000"/>
              </a:lnSpc>
            </a:pPr>
            <a:r>
              <a:rPr kumimoji="0" lang="ja-JP" altLang="en-US" sz="1800" dirty="0" smtClean="0"/>
              <a:t>変更のみで対応可能</a:t>
            </a:r>
            <a:endParaRPr kumimoji="0" lang="en-US" altLang="ja-JP"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a:t>
            </a:r>
            <a:r>
              <a:rPr lang="en-US" altLang="ja-JP" sz="2800" b="1" dirty="0" smtClean="0">
                <a:solidFill>
                  <a:srgbClr val="69306A"/>
                </a:solidFill>
              </a:rPr>
              <a:t>. </a:t>
            </a:r>
            <a:r>
              <a:rPr lang="ja-JP" altLang="en-US" sz="2800" dirty="0" smtClean="0">
                <a:solidFill>
                  <a:srgbClr val="69306A"/>
                </a:solidFill>
              </a:rPr>
              <a:t>特長</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3</a:t>
            </a:r>
            <a:r>
              <a:rPr lang="en-US" altLang="ja-JP" sz="2800" b="1" dirty="0" smtClean="0">
                <a:solidFill>
                  <a:schemeClr val="bg1"/>
                </a:solidFill>
              </a:rPr>
              <a:t>. </a:t>
            </a:r>
            <a:r>
              <a:rPr lang="ja-JP" altLang="en-US" sz="2800" dirty="0" smtClean="0">
                <a:solidFill>
                  <a:schemeClr val="bg1"/>
                </a:solidFill>
              </a:rPr>
              <a:t>通信制御機能</a:t>
            </a:r>
            <a:endParaRPr lang="ja-JP" altLang="en-US" sz="2800" dirty="0">
              <a:solidFill>
                <a:schemeClr val="bg1"/>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D</a:t>
            </a:r>
            <a:r>
              <a:rPr lang="ja-JP" altLang="en-US" sz="2800" b="1" dirty="0" smtClean="0">
                <a:solidFill>
                  <a:srgbClr val="69306A"/>
                </a:solidFill>
              </a:rPr>
              <a:t>層</a:t>
            </a:r>
            <a:r>
              <a:rPr lang="ja-JP" altLang="en-US" sz="2800" dirty="0" smtClean="0">
                <a:solidFill>
                  <a:srgbClr val="69306A"/>
                </a:solidFill>
              </a:rPr>
              <a:t>自動生成ツール機能</a:t>
            </a:r>
            <a:endParaRPr lang="ja-JP" altLang="en-US" sz="2800" dirty="0">
              <a:solidFill>
                <a:srgbClr val="69306A"/>
              </a:solidFill>
            </a:endParaRPr>
          </a:p>
        </p:txBody>
      </p:sp>
      <p:sp>
        <p:nvSpPr>
          <p:cNvPr id="8" name="AutoShape 9"/>
          <p:cNvSpPr>
            <a:spLocks noChangeArrowheads="1"/>
          </p:cNvSpPr>
          <p:nvPr/>
        </p:nvSpPr>
        <p:spPr bwMode="auto">
          <a:xfrm>
            <a:off x="474663" y="4302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動的パラメタライズド・クエリ機能</a:t>
            </a:r>
            <a:endParaRPr lang="en-US" altLang="ja-JP" sz="28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a:t>
            </a:r>
            <a:r>
              <a:rPr lang="ja-JP" altLang="en-US" sz="2800" dirty="0" smtClean="0">
                <a:solidFill>
                  <a:srgbClr val="69306A"/>
                </a:solidFill>
              </a:rPr>
              <a:t>リッチ・クライアント機能</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3405188" y="2744788"/>
            <a:ext cx="5362575" cy="2397125"/>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27651" name="Picture 19" descr="f-014"/>
          <p:cNvPicPr>
            <a:picLocks noChangeAspect="1" noChangeArrowheads="1"/>
          </p:cNvPicPr>
          <p:nvPr/>
        </p:nvPicPr>
        <p:blipFill>
          <a:blip r:embed="rId3" cstate="print"/>
          <a:srcRect/>
          <a:stretch>
            <a:fillRect/>
          </a:stretch>
        </p:blipFill>
        <p:spPr bwMode="auto">
          <a:xfrm>
            <a:off x="7737475" y="2076450"/>
            <a:ext cx="1277938" cy="1571625"/>
          </a:xfrm>
          <a:prstGeom prst="rect">
            <a:avLst/>
          </a:prstGeom>
          <a:noFill/>
          <a:ln w="9525">
            <a:noFill/>
            <a:miter lim="800000"/>
            <a:headEnd/>
            <a:tailEnd/>
          </a:ln>
        </p:spPr>
      </p:pic>
      <p:pic>
        <p:nvPicPr>
          <p:cNvPr id="27652" name="Picture 20" descr="f-015"/>
          <p:cNvPicPr>
            <a:picLocks noChangeAspect="1" noChangeArrowheads="1"/>
          </p:cNvPicPr>
          <p:nvPr/>
        </p:nvPicPr>
        <p:blipFill>
          <a:blip r:embed="rId4" cstate="print"/>
          <a:srcRect/>
          <a:stretch>
            <a:fillRect/>
          </a:stretch>
        </p:blipFill>
        <p:spPr bwMode="auto">
          <a:xfrm>
            <a:off x="3590925" y="1851025"/>
            <a:ext cx="1485900" cy="1739900"/>
          </a:xfrm>
          <a:prstGeom prst="rect">
            <a:avLst/>
          </a:prstGeom>
          <a:noFill/>
          <a:ln w="9525">
            <a:noFill/>
            <a:miter lim="800000"/>
            <a:headEnd/>
            <a:tailEnd/>
          </a:ln>
        </p:spPr>
      </p:pic>
      <p:pic>
        <p:nvPicPr>
          <p:cNvPr id="27653" name="Picture 83" descr="f-015"/>
          <p:cNvPicPr>
            <a:picLocks noChangeAspect="1" noChangeArrowheads="1"/>
          </p:cNvPicPr>
          <p:nvPr/>
        </p:nvPicPr>
        <p:blipFill>
          <a:blip r:embed="rId4" cstate="print"/>
          <a:srcRect/>
          <a:stretch>
            <a:fillRect/>
          </a:stretch>
        </p:blipFill>
        <p:spPr bwMode="auto">
          <a:xfrm>
            <a:off x="6224588" y="3297238"/>
            <a:ext cx="1485900" cy="1739900"/>
          </a:xfrm>
          <a:prstGeom prst="rect">
            <a:avLst/>
          </a:prstGeom>
          <a:noFill/>
          <a:ln w="9525">
            <a:noFill/>
            <a:miter lim="800000"/>
            <a:headEnd/>
            <a:tailEnd/>
          </a:ln>
        </p:spPr>
      </p:pic>
      <p:pic>
        <p:nvPicPr>
          <p:cNvPr id="27654" name="Picture 128" descr="e2-021"/>
          <p:cNvPicPr>
            <a:picLocks noChangeAspect="1" noChangeArrowheads="1"/>
          </p:cNvPicPr>
          <p:nvPr/>
        </p:nvPicPr>
        <p:blipFill>
          <a:blip r:embed="rId5" cstate="print"/>
          <a:srcRect/>
          <a:stretch>
            <a:fillRect/>
          </a:stretch>
        </p:blipFill>
        <p:spPr bwMode="auto">
          <a:xfrm>
            <a:off x="300038" y="1841500"/>
            <a:ext cx="1863725" cy="1481138"/>
          </a:xfrm>
          <a:prstGeom prst="rect">
            <a:avLst/>
          </a:prstGeom>
          <a:noFill/>
          <a:ln w="9525">
            <a:noFill/>
            <a:miter lim="800000"/>
            <a:headEnd/>
            <a:tailEnd/>
          </a:ln>
        </p:spPr>
      </p:pic>
      <p:pic>
        <p:nvPicPr>
          <p:cNvPr id="27655" name="Picture 129" descr="d3-001"/>
          <p:cNvPicPr>
            <a:picLocks noChangeAspect="1" noChangeArrowheads="1"/>
          </p:cNvPicPr>
          <p:nvPr/>
        </p:nvPicPr>
        <p:blipFill>
          <a:blip r:embed="rId6" cstate="print"/>
          <a:srcRect/>
          <a:stretch>
            <a:fillRect/>
          </a:stretch>
        </p:blipFill>
        <p:spPr bwMode="auto">
          <a:xfrm flipH="1">
            <a:off x="168275" y="3763963"/>
            <a:ext cx="2003425" cy="1489075"/>
          </a:xfrm>
          <a:prstGeom prst="rect">
            <a:avLst/>
          </a:prstGeom>
          <a:noFill/>
          <a:ln w="9525">
            <a:noFill/>
            <a:miter lim="800000"/>
            <a:headEnd/>
            <a:tailEnd/>
          </a:ln>
        </p:spPr>
      </p:pic>
      <p:sp>
        <p:nvSpPr>
          <p:cNvPr id="27656" name="Text Box 131"/>
          <p:cNvSpPr txBox="1">
            <a:spLocks noChangeArrowheads="1"/>
          </p:cNvSpPr>
          <p:nvPr/>
        </p:nvSpPr>
        <p:spPr bwMode="auto">
          <a:xfrm>
            <a:off x="339725" y="3275013"/>
            <a:ext cx="271145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アプリ方式</a:t>
            </a:r>
          </a:p>
        </p:txBody>
      </p:sp>
      <p:sp>
        <p:nvSpPr>
          <p:cNvPr id="27657" name="Text Box 156"/>
          <p:cNvSpPr txBox="1">
            <a:spLocks noChangeArrowheads="1"/>
          </p:cNvSpPr>
          <p:nvPr/>
        </p:nvSpPr>
        <p:spPr bwMode="auto">
          <a:xfrm>
            <a:off x="2968625" y="1920875"/>
            <a:ext cx="212090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アプリ</a:t>
            </a:r>
          </a:p>
        </p:txBody>
      </p:sp>
      <p:sp>
        <p:nvSpPr>
          <p:cNvPr id="27658" name="Text Box 157"/>
          <p:cNvSpPr txBox="1">
            <a:spLocks noChangeArrowheads="1"/>
          </p:cNvSpPr>
          <p:nvPr/>
        </p:nvSpPr>
        <p:spPr bwMode="auto">
          <a:xfrm>
            <a:off x="5605463" y="3359150"/>
            <a:ext cx="212090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サービス</a:t>
            </a:r>
          </a:p>
        </p:txBody>
      </p:sp>
      <p:grpSp>
        <p:nvGrpSpPr>
          <p:cNvPr id="4" name="グループ化 22"/>
          <p:cNvGrpSpPr>
            <a:grpSpLocks/>
          </p:cNvGrpSpPr>
          <p:nvPr/>
        </p:nvGrpSpPr>
        <p:grpSpPr bwMode="auto">
          <a:xfrm>
            <a:off x="2203450" y="3076575"/>
            <a:ext cx="6219825" cy="1733550"/>
            <a:chOff x="2203450" y="2924175"/>
            <a:chExt cx="6219825" cy="1733550"/>
          </a:xfrm>
        </p:grpSpPr>
        <p:sp>
          <p:nvSpPr>
            <p:cNvPr id="260191" name="Line 95"/>
            <p:cNvSpPr>
              <a:spLocks noChangeShapeType="1"/>
            </p:cNvSpPr>
            <p:nvPr/>
          </p:nvSpPr>
          <p:spPr bwMode="auto">
            <a:xfrm flipV="1">
              <a:off x="4327525" y="2990850"/>
              <a:ext cx="3287713" cy="0"/>
            </a:xfrm>
            <a:prstGeom prst="line">
              <a:avLst/>
            </a:prstGeom>
            <a:noFill/>
            <a:ln w="63500">
              <a:solidFill>
                <a:schemeClr val="tx1"/>
              </a:solidFill>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60255" name="Freeform 159"/>
            <p:cNvSpPr>
              <a:spLocks/>
            </p:cNvSpPr>
            <p:nvPr/>
          </p:nvSpPr>
          <p:spPr bwMode="auto">
            <a:xfrm>
              <a:off x="6970713" y="3792538"/>
              <a:ext cx="1452562" cy="746125"/>
            </a:xfrm>
            <a:custGeom>
              <a:avLst/>
              <a:gdLst/>
              <a:ahLst/>
              <a:cxnLst>
                <a:cxn ang="0">
                  <a:pos x="0" y="426"/>
                </a:cxn>
                <a:cxn ang="0">
                  <a:pos x="355" y="434"/>
                </a:cxn>
                <a:cxn ang="0">
                  <a:pos x="403" y="0"/>
                </a:cxn>
              </a:cxnLst>
              <a:rect l="0" t="0" r="r" b="b"/>
              <a:pathLst>
                <a:path w="422" h="505">
                  <a:moveTo>
                    <a:pt x="0" y="426"/>
                  </a:moveTo>
                  <a:cubicBezTo>
                    <a:pt x="144" y="465"/>
                    <a:pt x="288" y="505"/>
                    <a:pt x="355" y="434"/>
                  </a:cubicBezTo>
                  <a:cubicBezTo>
                    <a:pt x="422" y="363"/>
                    <a:pt x="412" y="181"/>
                    <a:pt x="403" y="0"/>
                  </a:cubicBezTo>
                </a:path>
              </a:pathLst>
            </a:custGeom>
            <a:noFill/>
            <a:ln w="63500" cap="flat" cmpd="sng">
              <a:solidFill>
                <a:schemeClr val="tx1"/>
              </a:solidFill>
              <a:prstDash val="solid"/>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 name="Line 95"/>
            <p:cNvSpPr>
              <a:spLocks noChangeShapeType="1"/>
            </p:cNvSpPr>
            <p:nvPr/>
          </p:nvSpPr>
          <p:spPr bwMode="auto">
            <a:xfrm flipV="1">
              <a:off x="2290763" y="29241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3" name="Line 95"/>
            <p:cNvSpPr>
              <a:spLocks noChangeShapeType="1"/>
            </p:cNvSpPr>
            <p:nvPr/>
          </p:nvSpPr>
          <p:spPr bwMode="auto">
            <a:xfrm flipV="1">
              <a:off x="2203450" y="4657725"/>
              <a:ext cx="4060825"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25689" name="Freeform 89"/>
            <p:cNvSpPr>
              <a:spLocks/>
            </p:cNvSpPr>
            <p:nvPr/>
          </p:nvSpPr>
          <p:spPr bwMode="auto">
            <a:xfrm>
              <a:off x="3935413" y="3273425"/>
              <a:ext cx="2314575" cy="906463"/>
            </a:xfrm>
            <a:custGeom>
              <a:avLst/>
              <a:gdLst/>
              <a:ahLst/>
              <a:cxnLst>
                <a:cxn ang="0">
                  <a:pos x="31" y="0"/>
                </a:cxn>
                <a:cxn ang="0">
                  <a:pos x="278" y="535"/>
                </a:cxn>
                <a:cxn ang="0">
                  <a:pos x="1697" y="631"/>
                </a:cxn>
              </a:cxnLst>
              <a:rect l="0" t="0" r="r" b="b"/>
              <a:pathLst>
                <a:path w="1697" h="640">
                  <a:moveTo>
                    <a:pt x="31" y="0"/>
                  </a:moveTo>
                  <a:cubicBezTo>
                    <a:pt x="15" y="215"/>
                    <a:pt x="0" y="430"/>
                    <a:pt x="278" y="535"/>
                  </a:cubicBezTo>
                  <a:cubicBezTo>
                    <a:pt x="556" y="640"/>
                    <a:pt x="1126" y="635"/>
                    <a:pt x="1697" y="631"/>
                  </a:cubicBezTo>
                </a:path>
              </a:pathLst>
            </a:custGeom>
            <a:noFill/>
            <a:ln w="127000" cap="flat" cmpd="sng">
              <a:solidFill>
                <a:srgbClr val="69306A"/>
              </a:solidFill>
              <a:prstDash val="solid"/>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sp>
        <p:nvSpPr>
          <p:cNvPr id="27660" name="Text Box 131"/>
          <p:cNvSpPr txBox="1">
            <a:spLocks noChangeArrowheads="1"/>
          </p:cNvSpPr>
          <p:nvPr/>
        </p:nvSpPr>
        <p:spPr bwMode="auto">
          <a:xfrm>
            <a:off x="339725" y="5086350"/>
            <a:ext cx="2711450" cy="469900"/>
          </a:xfrm>
          <a:prstGeom prst="rect">
            <a:avLst/>
          </a:prstGeom>
          <a:noFill/>
          <a:ln w="9525">
            <a:noFill/>
            <a:miter lim="800000"/>
            <a:headEnd/>
            <a:tailEnd/>
          </a:ln>
        </p:spPr>
        <p:txBody>
          <a:bodyPr/>
          <a:lstStyle/>
          <a:p>
            <a:pPr eaLnBrk="1" hangingPunct="1">
              <a:lnSpc>
                <a:spcPct val="100000"/>
              </a:lnSpc>
            </a:pPr>
            <a:r>
              <a:rPr lang="en-US" altLang="ja-JP" sz="2400" b="1"/>
              <a:t>C/S</a:t>
            </a:r>
            <a:r>
              <a:rPr lang="ja-JP" altLang="en-US" sz="2400"/>
              <a:t>方式</a:t>
            </a:r>
          </a:p>
        </p:txBody>
      </p:sp>
      <p:sp>
        <p:nvSpPr>
          <p:cNvPr id="274437" name="Text Box 5"/>
          <p:cNvSpPr txBox="1">
            <a:spLocks noChangeArrowheads="1"/>
          </p:cNvSpPr>
          <p:nvPr/>
        </p:nvSpPr>
        <p:spPr bwMode="auto">
          <a:xfrm>
            <a:off x="396240" y="5722938"/>
            <a:ext cx="8351520" cy="830997"/>
          </a:xfrm>
          <a:prstGeom prst="roundRect">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defPPr>
              <a:defRPr lang="ja-JP"/>
            </a:defPPr>
            <a:lvl1pPr>
              <a:defRPr sz="2400"/>
            </a:lvl1pPr>
          </a:lstStyle>
          <a:p>
            <a:r>
              <a:rPr lang="ja-JP" altLang="en-US" dirty="0" smtClean="0"/>
              <a:t>通信制御機能が面倒な通信処理を隠蔽することで、</a:t>
            </a:r>
            <a:endParaRPr lang="en-US" altLang="ja-JP" dirty="0" smtClean="0"/>
          </a:p>
          <a:p>
            <a:r>
              <a:rPr lang="ja-JP" altLang="en-US" dirty="0" smtClean="0"/>
              <a:t>開発者は業務ロジックの実装に専念できます。</a:t>
            </a:r>
            <a:endParaRPr lang="en-US" altLang="ja-JP" dirty="0"/>
          </a:p>
        </p:txBody>
      </p:sp>
      <p:sp>
        <p:nvSpPr>
          <p:cNvPr id="27662" name="Text Box 156"/>
          <p:cNvSpPr txBox="1">
            <a:spLocks noChangeArrowheads="1"/>
          </p:cNvSpPr>
          <p:nvPr/>
        </p:nvSpPr>
        <p:spPr bwMode="auto">
          <a:xfrm>
            <a:off x="7513638" y="1920875"/>
            <a:ext cx="1358900" cy="469900"/>
          </a:xfrm>
          <a:prstGeom prst="rect">
            <a:avLst/>
          </a:prstGeom>
          <a:noFill/>
          <a:ln w="9525">
            <a:noFill/>
            <a:miter lim="800000"/>
            <a:headEnd/>
            <a:tailEnd/>
          </a:ln>
        </p:spPr>
        <p:txBody>
          <a:bodyPr/>
          <a:lstStyle/>
          <a:p>
            <a:pPr eaLnBrk="1" hangingPunct="1">
              <a:lnSpc>
                <a:spcPct val="100000"/>
              </a:lnSpc>
            </a:pPr>
            <a:r>
              <a:rPr lang="en-US" altLang="ja-JP" sz="2400" b="1"/>
              <a:t>DBMS</a:t>
            </a:r>
            <a:endParaRPr lang="ja-JP" altLang="en-US" sz="2400" b="1"/>
          </a:p>
        </p:txBody>
      </p:sp>
      <p:sp>
        <p:nvSpPr>
          <p:cNvPr id="180242" name="AutoShape 18"/>
          <p:cNvSpPr>
            <a:spLocks noChangeArrowheads="1"/>
          </p:cNvSpPr>
          <p:nvPr/>
        </p:nvSpPr>
        <p:spPr bwMode="auto">
          <a:xfrm>
            <a:off x="396240" y="857250"/>
            <a:ext cx="8351520" cy="83947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eaLnBrk="1" hangingPunct="1">
              <a:lnSpc>
                <a:spcPct val="100000"/>
              </a:lnSpc>
            </a:pPr>
            <a:r>
              <a:rPr lang="ja-JP" altLang="en-US" sz="2400" dirty="0"/>
              <a:t>通信制御機能は、複雑な３層方式の開発を容易にします</a:t>
            </a:r>
          </a:p>
        </p:txBody>
      </p:sp>
      <p:sp>
        <p:nvSpPr>
          <p:cNvPr id="27665" name="Text Box 131"/>
          <p:cNvSpPr txBox="1">
            <a:spLocks noChangeArrowheads="1"/>
          </p:cNvSpPr>
          <p:nvPr/>
        </p:nvSpPr>
        <p:spPr bwMode="auto">
          <a:xfrm>
            <a:off x="3387725" y="5162550"/>
            <a:ext cx="5397500" cy="469900"/>
          </a:xfrm>
          <a:prstGeom prst="rect">
            <a:avLst/>
          </a:prstGeom>
          <a:noFill/>
          <a:ln w="9525">
            <a:noFill/>
            <a:miter lim="800000"/>
            <a:headEnd/>
            <a:tailEnd/>
          </a:ln>
        </p:spPr>
        <p:txBody>
          <a:bodyPr/>
          <a:lstStyle/>
          <a:p>
            <a:pPr eaLnBrk="1" hangingPunct="1">
              <a:lnSpc>
                <a:spcPct val="100000"/>
              </a:lnSpc>
            </a:pPr>
            <a:r>
              <a:rPr lang="en-US" altLang="ja-JP" sz="2400" dirty="0" smtClean="0"/>
              <a:t>複雑な</a:t>
            </a:r>
            <a:r>
              <a:rPr lang="en-US" altLang="ja-JP" sz="2400" b="1" dirty="0"/>
              <a:t>３</a:t>
            </a:r>
            <a:r>
              <a:rPr lang="en-US" altLang="ja-JP" sz="2400" dirty="0" smtClean="0"/>
              <a:t>層方式</a:t>
            </a:r>
            <a:r>
              <a:rPr lang="ja-JP" altLang="en-US" sz="2400" dirty="0" smtClean="0"/>
              <a:t>の例</a:t>
            </a:r>
            <a:endParaRPr lang="ja-JP" altLang="en-US" sz="2400" dirty="0"/>
          </a:p>
        </p:txBody>
      </p:sp>
      <p:sp>
        <p:nvSpPr>
          <p:cNvPr id="27666"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3.1 </a:t>
            </a:r>
            <a:r>
              <a:rPr lang="ja-JP" altLang="en-US" sz="3200" dirty="0" smtClean="0"/>
              <a:t>通信</a:t>
            </a:r>
            <a:r>
              <a:rPr lang="ja-JP" altLang="en-US" sz="3200" dirty="0"/>
              <a:t>制御</a:t>
            </a:r>
            <a:r>
              <a:rPr lang="ja-JP" altLang="en-US" sz="3200" dirty="0" smtClean="0"/>
              <a:t>機能 </a:t>
            </a:r>
            <a:r>
              <a:rPr lang="en-US" altLang="ja-JP" sz="3200" dirty="0" smtClean="0"/>
              <a:t>– </a:t>
            </a:r>
            <a:r>
              <a:rPr lang="ja-JP" altLang="en-US" sz="3200" dirty="0" smtClean="0"/>
              <a:t>概要</a:t>
            </a:r>
            <a:endParaRPr lang="ja-JP" alt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9"/>
          <p:cNvGrpSpPr>
            <a:grpSpLocks/>
          </p:cNvGrpSpPr>
          <p:nvPr/>
        </p:nvGrpSpPr>
        <p:grpSpPr bwMode="auto">
          <a:xfrm>
            <a:off x="412750" y="2849350"/>
            <a:ext cx="2270125" cy="2316163"/>
            <a:chOff x="500" y="542"/>
            <a:chExt cx="1430" cy="1707"/>
          </a:xfrm>
        </p:grpSpPr>
        <p:sp>
          <p:nvSpPr>
            <p:cNvPr id="28701" name="Rectangle 12"/>
            <p:cNvSpPr>
              <a:spLocks noChangeArrowheads="1"/>
            </p:cNvSpPr>
            <p:nvPr/>
          </p:nvSpPr>
          <p:spPr bwMode="auto">
            <a:xfrm>
              <a:off x="500"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P</a:t>
              </a:r>
              <a:r>
                <a:rPr kumimoji="0" lang="ja-JP" altLang="en-US" sz="2000"/>
                <a:t>層</a:t>
              </a:r>
            </a:p>
          </p:txBody>
        </p:sp>
        <p:sp>
          <p:nvSpPr>
            <p:cNvPr id="28702" name="Text Box 13"/>
            <p:cNvSpPr txBox="1">
              <a:spLocks noChangeArrowheads="1"/>
            </p:cNvSpPr>
            <p:nvPr/>
          </p:nvSpPr>
          <p:spPr bwMode="auto">
            <a:xfrm>
              <a:off x="645"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28703" name="Text Box 14"/>
            <p:cNvSpPr txBox="1">
              <a:spLocks noChangeArrowheads="1"/>
            </p:cNvSpPr>
            <p:nvPr/>
          </p:nvSpPr>
          <p:spPr bwMode="auto">
            <a:xfrm>
              <a:off x="642"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28704" name="Line 15"/>
            <p:cNvSpPr>
              <a:spLocks noChangeShapeType="1"/>
            </p:cNvSpPr>
            <p:nvPr/>
          </p:nvSpPr>
          <p:spPr bwMode="auto">
            <a:xfrm flipV="1">
              <a:off x="1214" y="1092"/>
              <a:ext cx="0" cy="259"/>
            </a:xfrm>
            <a:prstGeom prst="line">
              <a:avLst/>
            </a:prstGeom>
            <a:noFill/>
            <a:ln w="9525">
              <a:solidFill>
                <a:srgbClr val="000000"/>
              </a:solidFill>
              <a:round/>
              <a:headEnd/>
              <a:tailEnd/>
            </a:ln>
          </p:spPr>
          <p:txBody>
            <a:bodyPr/>
            <a:lstStyle/>
            <a:p>
              <a:endParaRPr lang="ja-JP" altLang="en-US"/>
            </a:p>
          </p:txBody>
        </p:sp>
        <p:sp>
          <p:nvSpPr>
            <p:cNvPr id="28705" name="AutoShape 16"/>
            <p:cNvSpPr>
              <a:spLocks noChangeArrowheads="1"/>
            </p:cNvSpPr>
            <p:nvPr/>
          </p:nvSpPr>
          <p:spPr bwMode="auto">
            <a:xfrm>
              <a:off x="1178"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706" name="Line 17"/>
            <p:cNvSpPr>
              <a:spLocks noChangeShapeType="1"/>
            </p:cNvSpPr>
            <p:nvPr/>
          </p:nvSpPr>
          <p:spPr bwMode="auto">
            <a:xfrm flipV="1">
              <a:off x="1214" y="1657"/>
              <a:ext cx="0" cy="259"/>
            </a:xfrm>
            <a:prstGeom prst="line">
              <a:avLst/>
            </a:prstGeom>
            <a:noFill/>
            <a:ln w="9525">
              <a:solidFill>
                <a:srgbClr val="000000"/>
              </a:solidFill>
              <a:round/>
              <a:headEnd/>
              <a:tailEnd/>
            </a:ln>
          </p:spPr>
          <p:txBody>
            <a:bodyPr/>
            <a:lstStyle/>
            <a:p>
              <a:endParaRPr lang="ja-JP" altLang="en-US"/>
            </a:p>
          </p:txBody>
        </p:sp>
        <p:sp>
          <p:nvSpPr>
            <p:cNvPr id="28707" name="AutoShape 18"/>
            <p:cNvSpPr>
              <a:spLocks noChangeArrowheads="1"/>
            </p:cNvSpPr>
            <p:nvPr/>
          </p:nvSpPr>
          <p:spPr bwMode="auto">
            <a:xfrm>
              <a:off x="1178" y="1613"/>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708" name="Text Box 35"/>
            <p:cNvSpPr txBox="1">
              <a:spLocks noChangeArrowheads="1"/>
            </p:cNvSpPr>
            <p:nvPr/>
          </p:nvSpPr>
          <p:spPr bwMode="auto">
            <a:xfrm>
              <a:off x="643"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grpSp>
        <p:nvGrpSpPr>
          <p:cNvPr id="28675" name="Group 38"/>
          <p:cNvGrpSpPr>
            <a:grpSpLocks/>
          </p:cNvGrpSpPr>
          <p:nvPr/>
        </p:nvGrpSpPr>
        <p:grpSpPr bwMode="auto">
          <a:xfrm>
            <a:off x="3806825" y="2849350"/>
            <a:ext cx="4918075" cy="2316163"/>
            <a:chOff x="2164" y="542"/>
            <a:chExt cx="3098" cy="1707"/>
          </a:xfrm>
        </p:grpSpPr>
        <p:sp>
          <p:nvSpPr>
            <p:cNvPr id="28686" name="Rectangle 5"/>
            <p:cNvSpPr>
              <a:spLocks noChangeArrowheads="1"/>
            </p:cNvSpPr>
            <p:nvPr/>
          </p:nvSpPr>
          <p:spPr bwMode="auto">
            <a:xfrm>
              <a:off x="2164"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B</a:t>
              </a:r>
              <a:r>
                <a:rPr kumimoji="0" lang="ja-JP" altLang="en-US" sz="2000" b="1"/>
                <a:t>（</a:t>
              </a:r>
              <a:r>
                <a:rPr kumimoji="0" lang="en-US" altLang="ja-JP" sz="2000" b="1"/>
                <a:t>F</a:t>
              </a:r>
              <a:r>
                <a:rPr kumimoji="0" lang="ja-JP" altLang="en-US" sz="2000" b="1"/>
                <a:t>）</a:t>
              </a:r>
              <a:r>
                <a:rPr kumimoji="0" lang="ja-JP" altLang="en-US" sz="2000"/>
                <a:t>層</a:t>
              </a:r>
            </a:p>
          </p:txBody>
        </p:sp>
        <p:sp>
          <p:nvSpPr>
            <p:cNvPr id="28687" name="Text Box 6"/>
            <p:cNvSpPr txBox="1">
              <a:spLocks noChangeArrowheads="1"/>
            </p:cNvSpPr>
            <p:nvPr/>
          </p:nvSpPr>
          <p:spPr bwMode="auto">
            <a:xfrm>
              <a:off x="2303"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28688" name="Text Box 7"/>
            <p:cNvSpPr txBox="1">
              <a:spLocks noChangeArrowheads="1"/>
            </p:cNvSpPr>
            <p:nvPr/>
          </p:nvSpPr>
          <p:spPr bwMode="auto">
            <a:xfrm>
              <a:off x="2300"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28689" name="Line 8"/>
            <p:cNvSpPr>
              <a:spLocks noChangeShapeType="1"/>
            </p:cNvSpPr>
            <p:nvPr/>
          </p:nvSpPr>
          <p:spPr bwMode="auto">
            <a:xfrm flipV="1">
              <a:off x="2872" y="1092"/>
              <a:ext cx="0" cy="259"/>
            </a:xfrm>
            <a:prstGeom prst="line">
              <a:avLst/>
            </a:prstGeom>
            <a:noFill/>
            <a:ln w="9525">
              <a:solidFill>
                <a:srgbClr val="000000"/>
              </a:solidFill>
              <a:round/>
              <a:headEnd/>
              <a:tailEnd/>
            </a:ln>
          </p:spPr>
          <p:txBody>
            <a:bodyPr/>
            <a:lstStyle/>
            <a:p>
              <a:endParaRPr lang="ja-JP" altLang="en-US"/>
            </a:p>
          </p:txBody>
        </p:sp>
        <p:sp>
          <p:nvSpPr>
            <p:cNvPr id="28690" name="AutoShape 9"/>
            <p:cNvSpPr>
              <a:spLocks noChangeArrowheads="1"/>
            </p:cNvSpPr>
            <p:nvPr/>
          </p:nvSpPr>
          <p:spPr bwMode="auto">
            <a:xfrm>
              <a:off x="2836"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691" name="Line 10"/>
            <p:cNvSpPr>
              <a:spLocks noChangeShapeType="1"/>
            </p:cNvSpPr>
            <p:nvPr/>
          </p:nvSpPr>
          <p:spPr bwMode="auto">
            <a:xfrm flipV="1">
              <a:off x="2872" y="1657"/>
              <a:ext cx="0" cy="259"/>
            </a:xfrm>
            <a:prstGeom prst="line">
              <a:avLst/>
            </a:prstGeom>
            <a:noFill/>
            <a:ln w="9525">
              <a:solidFill>
                <a:srgbClr val="000000"/>
              </a:solidFill>
              <a:round/>
              <a:headEnd/>
              <a:tailEnd/>
            </a:ln>
          </p:spPr>
          <p:txBody>
            <a:bodyPr/>
            <a:lstStyle/>
            <a:p>
              <a:endParaRPr lang="ja-JP" altLang="en-US"/>
            </a:p>
          </p:txBody>
        </p:sp>
        <p:sp>
          <p:nvSpPr>
            <p:cNvPr id="28692" name="AutoShape 11"/>
            <p:cNvSpPr>
              <a:spLocks noChangeArrowheads="1"/>
            </p:cNvSpPr>
            <p:nvPr/>
          </p:nvSpPr>
          <p:spPr bwMode="auto">
            <a:xfrm>
              <a:off x="2836" y="1619"/>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693" name="Rectangle 19"/>
            <p:cNvSpPr>
              <a:spLocks noChangeArrowheads="1"/>
            </p:cNvSpPr>
            <p:nvPr/>
          </p:nvSpPr>
          <p:spPr bwMode="auto">
            <a:xfrm>
              <a:off x="3832"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D</a:t>
              </a:r>
              <a:r>
                <a:rPr kumimoji="0" lang="ja-JP" altLang="en-US" sz="2000"/>
                <a:t>層</a:t>
              </a:r>
              <a:endParaRPr kumimoji="0" lang="ja-JP" altLang="en-US" sz="2000">
                <a:latin typeface="Century" pitchFamily="18" charset="0"/>
              </a:endParaRPr>
            </a:p>
          </p:txBody>
        </p:sp>
        <p:sp>
          <p:nvSpPr>
            <p:cNvPr id="28694" name="Text Box 20"/>
            <p:cNvSpPr txBox="1">
              <a:spLocks noChangeArrowheads="1"/>
            </p:cNvSpPr>
            <p:nvPr/>
          </p:nvSpPr>
          <p:spPr bwMode="auto">
            <a:xfrm>
              <a:off x="3977"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28695" name="Text Box 21"/>
            <p:cNvSpPr txBox="1">
              <a:spLocks noChangeArrowheads="1"/>
            </p:cNvSpPr>
            <p:nvPr/>
          </p:nvSpPr>
          <p:spPr bwMode="auto">
            <a:xfrm>
              <a:off x="3974"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28696" name="Line 22"/>
            <p:cNvSpPr>
              <a:spLocks noChangeShapeType="1"/>
            </p:cNvSpPr>
            <p:nvPr/>
          </p:nvSpPr>
          <p:spPr bwMode="auto">
            <a:xfrm flipV="1">
              <a:off x="4546" y="1092"/>
              <a:ext cx="0" cy="830"/>
            </a:xfrm>
            <a:prstGeom prst="line">
              <a:avLst/>
            </a:prstGeom>
            <a:noFill/>
            <a:ln w="9525">
              <a:solidFill>
                <a:srgbClr val="000000"/>
              </a:solidFill>
              <a:round/>
              <a:headEnd/>
              <a:tailEnd/>
            </a:ln>
          </p:spPr>
          <p:txBody>
            <a:bodyPr/>
            <a:lstStyle/>
            <a:p>
              <a:endParaRPr lang="ja-JP" altLang="en-US"/>
            </a:p>
          </p:txBody>
        </p:sp>
        <p:sp>
          <p:nvSpPr>
            <p:cNvPr id="28697" name="AutoShape 23"/>
            <p:cNvSpPr>
              <a:spLocks noChangeArrowheads="1"/>
            </p:cNvSpPr>
            <p:nvPr/>
          </p:nvSpPr>
          <p:spPr bwMode="auto">
            <a:xfrm>
              <a:off x="4510"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698" name="Text Box 26"/>
            <p:cNvSpPr txBox="1">
              <a:spLocks noChangeArrowheads="1"/>
            </p:cNvSpPr>
            <p:nvPr/>
          </p:nvSpPr>
          <p:spPr bwMode="auto">
            <a:xfrm>
              <a:off x="3969"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28699" name="AutoShape 28"/>
            <p:cNvSpPr>
              <a:spLocks noChangeArrowheads="1"/>
            </p:cNvSpPr>
            <p:nvPr/>
          </p:nvSpPr>
          <p:spPr bwMode="auto">
            <a:xfrm>
              <a:off x="4510" y="162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700" name="Text Box 36"/>
            <p:cNvSpPr txBox="1">
              <a:spLocks noChangeArrowheads="1"/>
            </p:cNvSpPr>
            <p:nvPr/>
          </p:nvSpPr>
          <p:spPr bwMode="auto">
            <a:xfrm>
              <a:off x="2301"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sp>
        <p:nvSpPr>
          <p:cNvPr id="280617" name="AutoShape 41"/>
          <p:cNvSpPr>
            <a:spLocks noChangeArrowheads="1"/>
          </p:cNvSpPr>
          <p:nvPr/>
        </p:nvSpPr>
        <p:spPr bwMode="auto">
          <a:xfrm>
            <a:off x="239712" y="978061"/>
            <a:ext cx="8664575" cy="144780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252000" rIns="252000" anchor="ctr">
            <a:noAutofit/>
          </a:bodyPr>
          <a:lstStyle/>
          <a:p>
            <a:pPr algn="l" eaLnBrk="1" hangingPunct="1">
              <a:lnSpc>
                <a:spcPct val="100000"/>
              </a:lnSpc>
            </a:pPr>
            <a:r>
              <a:rPr lang="ja-JP" altLang="en-US" sz="2400" dirty="0"/>
              <a:t>通信制御機能は、既存の開発にアドインとして追加できます。</a:t>
            </a:r>
            <a:endParaRPr lang="en-US" altLang="ja-JP" sz="2400" dirty="0"/>
          </a:p>
          <a:p>
            <a:pPr algn="l" eaLnBrk="1" hangingPunct="1">
              <a:lnSpc>
                <a:spcPct val="100000"/>
              </a:lnSpc>
            </a:pPr>
            <a:r>
              <a:rPr lang="ja-JP" altLang="en-US" sz="2400" dirty="0"/>
              <a:t>分散オブジェクト的な機能を</a:t>
            </a:r>
            <a:r>
              <a:rPr lang="en-US" altLang="ja-JP" sz="2400" dirty="0"/>
              <a:t>Web</a:t>
            </a:r>
            <a:r>
              <a:rPr lang="ja-JP" altLang="en-US" sz="2400" dirty="0"/>
              <a:t>サービス系のプロトコルを使用して実現します。</a:t>
            </a:r>
          </a:p>
        </p:txBody>
      </p:sp>
      <p:sp>
        <p:nvSpPr>
          <p:cNvPr id="280619" name="AutoShape 43"/>
          <p:cNvSpPr>
            <a:spLocks noChangeArrowheads="1"/>
          </p:cNvSpPr>
          <p:nvPr/>
        </p:nvSpPr>
        <p:spPr bwMode="auto">
          <a:xfrm rot="-1747567">
            <a:off x="1981200" y="3597063"/>
            <a:ext cx="2528888" cy="1006475"/>
          </a:xfrm>
          <a:prstGeom prst="rightArrow">
            <a:avLst>
              <a:gd name="adj1" fmla="val 50000"/>
              <a:gd name="adj2" fmla="val 62815"/>
            </a:avLst>
          </a:prstGeom>
          <a:solidFill>
            <a:srgbClr val="69306A"/>
          </a:solidFill>
          <a:ln w="9525" algn="ctr">
            <a:noFill/>
            <a:miter lim="800000"/>
            <a:headEnd/>
            <a:tailEnd/>
          </a:ln>
        </p:spPr>
        <p:txBody>
          <a:bodyPr anchor="ctr">
            <a:spAutoFit/>
          </a:bodyPr>
          <a:lstStyle/>
          <a:p>
            <a:pPr eaLnBrk="1" hangingPunct="1">
              <a:lnSpc>
                <a:spcPct val="150000"/>
              </a:lnSpc>
            </a:pPr>
            <a:endParaRPr lang="ja-JP" altLang="en-US" sz="2000" b="1"/>
          </a:p>
        </p:txBody>
      </p:sp>
      <p:grpSp>
        <p:nvGrpSpPr>
          <p:cNvPr id="4" name="Group 50"/>
          <p:cNvGrpSpPr>
            <a:grpSpLocks/>
          </p:cNvGrpSpPr>
          <p:nvPr/>
        </p:nvGrpSpPr>
        <p:grpSpPr bwMode="auto">
          <a:xfrm>
            <a:off x="879475" y="2852525"/>
            <a:ext cx="4713288" cy="3260725"/>
            <a:chOff x="554" y="548"/>
            <a:chExt cx="2969" cy="2054"/>
          </a:xfrm>
        </p:grpSpPr>
        <p:sp>
          <p:nvSpPr>
            <p:cNvPr id="28681" name="Text Box 40"/>
            <p:cNvSpPr txBox="1">
              <a:spLocks noChangeArrowheads="1"/>
            </p:cNvSpPr>
            <p:nvPr/>
          </p:nvSpPr>
          <p:spPr bwMode="auto">
            <a:xfrm>
              <a:off x="1794" y="548"/>
              <a:ext cx="504" cy="1454"/>
            </a:xfrm>
            <a:prstGeom prst="rect">
              <a:avLst/>
            </a:prstGeom>
            <a:solidFill>
              <a:srgbClr val="FFFF99"/>
            </a:solidFill>
            <a:ln w="19050" algn="ctr">
              <a:solidFill>
                <a:schemeClr val="tx1"/>
              </a:solidFill>
              <a:miter lim="800000"/>
              <a:headEnd/>
              <a:tailEnd/>
            </a:ln>
          </p:spPr>
          <p:txBody>
            <a:bodyPr vert="eaVert">
              <a:spAutoFit/>
            </a:bodyPr>
            <a:lstStyle/>
            <a:p>
              <a:pPr eaLnBrk="1" hangingPunct="1">
                <a:lnSpc>
                  <a:spcPct val="100000"/>
                </a:lnSpc>
                <a:spcBef>
                  <a:spcPct val="50000"/>
                </a:spcBef>
              </a:pPr>
              <a:r>
                <a:rPr lang="ja-JP" altLang="en-US" dirty="0">
                  <a:latin typeface="HGP創英角ｺﾞｼｯｸUB" pitchFamily="50" charset="-128"/>
                </a:rPr>
                <a:t>通信制御</a:t>
              </a:r>
              <a:endParaRPr lang="ja-JP" altLang="en-US" dirty="0"/>
            </a:p>
          </p:txBody>
        </p:sp>
        <p:sp>
          <p:nvSpPr>
            <p:cNvPr id="28682" name="AutoShape 46"/>
            <p:cNvSpPr>
              <a:spLocks noChangeArrowheads="1"/>
            </p:cNvSpPr>
            <p:nvPr/>
          </p:nvSpPr>
          <p:spPr bwMode="auto">
            <a:xfrm>
              <a:off x="554" y="2140"/>
              <a:ext cx="1374" cy="462"/>
            </a:xfrm>
            <a:prstGeom prst="foldedCorner">
              <a:avLst>
                <a:gd name="adj" fmla="val 12569"/>
              </a:avLst>
            </a:prstGeom>
            <a:solidFill>
              <a:srgbClr val="E4CA9C"/>
            </a:solidFill>
            <a:ln w="38100">
              <a:solidFill>
                <a:srgbClr val="D69DAF"/>
              </a:solidFill>
              <a:round/>
              <a:headEnd/>
              <a:tailEnd/>
            </a:ln>
          </p:spPr>
          <p:txBody>
            <a:bodyPr lIns="36000" tIns="36000" rIns="36000" bIns="36000"/>
            <a:lstStyle/>
            <a:p>
              <a:pPr eaLnBrk="1" hangingPunct="1">
                <a:lnSpc>
                  <a:spcPct val="100000"/>
                </a:lnSpc>
              </a:pPr>
              <a:r>
                <a:rPr lang="ja-JP" altLang="en-US" sz="2000" dirty="0"/>
                <a:t>呼出プロトコル</a:t>
              </a:r>
            </a:p>
            <a:p>
              <a:pPr eaLnBrk="1" hangingPunct="1">
                <a:lnSpc>
                  <a:spcPct val="100000"/>
                </a:lnSpc>
              </a:pPr>
              <a:r>
                <a:rPr lang="ja-JP" altLang="en-US" sz="2000" dirty="0"/>
                <a:t>名前解決定義</a:t>
              </a:r>
            </a:p>
          </p:txBody>
        </p:sp>
        <p:sp>
          <p:nvSpPr>
            <p:cNvPr id="28683" name="AutoShape 47"/>
            <p:cNvSpPr>
              <a:spLocks noChangeArrowheads="1"/>
            </p:cNvSpPr>
            <p:nvPr/>
          </p:nvSpPr>
          <p:spPr bwMode="auto">
            <a:xfrm>
              <a:off x="2149" y="2140"/>
              <a:ext cx="1374" cy="462"/>
            </a:xfrm>
            <a:prstGeom prst="foldedCorner">
              <a:avLst>
                <a:gd name="adj" fmla="val 12569"/>
              </a:avLst>
            </a:prstGeom>
            <a:solidFill>
              <a:srgbClr val="E4CA9C"/>
            </a:solidFill>
            <a:ln w="38100">
              <a:solidFill>
                <a:srgbClr val="D69DAF"/>
              </a:solidFill>
              <a:round/>
              <a:headEnd/>
              <a:tailEnd/>
            </a:ln>
          </p:spPr>
          <p:txBody>
            <a:bodyPr lIns="36000" tIns="36000" rIns="36000" bIns="36000"/>
            <a:lstStyle/>
            <a:p>
              <a:pPr eaLnBrk="1" hangingPunct="1">
                <a:lnSpc>
                  <a:spcPct val="100000"/>
                </a:lnSpc>
              </a:pPr>
              <a:r>
                <a:rPr lang="ja-JP" altLang="en-US" sz="2000"/>
                <a:t>インプロセス呼出</a:t>
              </a:r>
            </a:p>
            <a:p>
              <a:pPr eaLnBrk="1" hangingPunct="1">
                <a:lnSpc>
                  <a:spcPct val="100000"/>
                </a:lnSpc>
              </a:pPr>
              <a:r>
                <a:rPr lang="ja-JP" altLang="en-US" sz="2000"/>
                <a:t>名前解決定義</a:t>
              </a:r>
            </a:p>
          </p:txBody>
        </p:sp>
        <p:sp>
          <p:nvSpPr>
            <p:cNvPr id="28684" name="Line 48"/>
            <p:cNvSpPr>
              <a:spLocks noChangeShapeType="1"/>
            </p:cNvSpPr>
            <p:nvPr/>
          </p:nvSpPr>
          <p:spPr bwMode="auto">
            <a:xfrm>
              <a:off x="1877" y="1917"/>
              <a:ext cx="0" cy="308"/>
            </a:xfrm>
            <a:prstGeom prst="line">
              <a:avLst/>
            </a:prstGeom>
            <a:noFill/>
            <a:ln w="63500">
              <a:solidFill>
                <a:schemeClr val="tx1"/>
              </a:solidFill>
              <a:round/>
              <a:headEnd type="triangle" w="med" len="med"/>
              <a:tailEnd type="triangle" w="med" len="med"/>
            </a:ln>
          </p:spPr>
          <p:txBody>
            <a:bodyPr lIns="36000" tIns="36000" rIns="36000" bIns="36000"/>
            <a:lstStyle/>
            <a:p>
              <a:endParaRPr lang="ja-JP" altLang="en-US"/>
            </a:p>
          </p:txBody>
        </p:sp>
        <p:sp>
          <p:nvSpPr>
            <p:cNvPr id="28685" name="Line 49"/>
            <p:cNvSpPr>
              <a:spLocks noChangeShapeType="1"/>
            </p:cNvSpPr>
            <p:nvPr/>
          </p:nvSpPr>
          <p:spPr bwMode="auto">
            <a:xfrm>
              <a:off x="2195" y="1917"/>
              <a:ext cx="0" cy="308"/>
            </a:xfrm>
            <a:prstGeom prst="line">
              <a:avLst/>
            </a:prstGeom>
            <a:noFill/>
            <a:ln w="63500">
              <a:solidFill>
                <a:schemeClr val="tx1"/>
              </a:solidFill>
              <a:round/>
              <a:headEnd type="triangle" w="med" len="med"/>
              <a:tailEnd type="triangle" w="med" len="med"/>
            </a:ln>
          </p:spPr>
          <p:txBody>
            <a:bodyPr lIns="36000" tIns="36000" rIns="36000" bIns="36000"/>
            <a:lstStyle/>
            <a:p>
              <a:endParaRPr lang="ja-JP" altLang="en-US"/>
            </a:p>
          </p:txBody>
        </p:sp>
      </p:grpSp>
      <p:sp>
        <p:nvSpPr>
          <p:cNvPr id="199760" name="AutoShape 80"/>
          <p:cNvSpPr>
            <a:spLocks noChangeArrowheads="1"/>
          </p:cNvSpPr>
          <p:nvPr/>
        </p:nvSpPr>
        <p:spPr bwMode="auto">
          <a:xfrm>
            <a:off x="5991225" y="5295688"/>
            <a:ext cx="2439988" cy="803275"/>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ja-JP" altLang="en-US" sz="2000" dirty="0"/>
              <a:t>インプロセス</a:t>
            </a:r>
          </a:p>
          <a:p>
            <a:pPr eaLnBrk="1" hangingPunct="1">
              <a:lnSpc>
                <a:spcPct val="100000"/>
              </a:lnSpc>
              <a:defRPr/>
            </a:pPr>
            <a:r>
              <a:rPr kumimoji="0" lang="ja-JP" altLang="en-US" sz="2000" dirty="0"/>
              <a:t>呼び出しにも対応</a:t>
            </a:r>
          </a:p>
        </p:txBody>
      </p:sp>
      <p:sp>
        <p:nvSpPr>
          <p:cNvPr id="28680"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3.2 </a:t>
            </a:r>
            <a:r>
              <a:rPr lang="ja-JP" altLang="en-US" sz="3200" dirty="0" smtClean="0"/>
              <a:t>通信制御機能 </a:t>
            </a:r>
            <a:r>
              <a:rPr lang="en-US" altLang="ja-JP" sz="3200" dirty="0" smtClean="0"/>
              <a:t>–</a:t>
            </a:r>
            <a:r>
              <a:rPr lang="ja-JP" altLang="en-US" sz="3200" dirty="0" smtClean="0"/>
              <a:t> アドイン</a:t>
            </a:r>
            <a:r>
              <a:rPr lang="ja-JP" altLang="en-US" sz="3200" dirty="0"/>
              <a:t>可能な構造</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7" descr="d3-001"/>
          <p:cNvPicPr>
            <a:picLocks noChangeAspect="1" noChangeArrowheads="1"/>
          </p:cNvPicPr>
          <p:nvPr/>
        </p:nvPicPr>
        <p:blipFill>
          <a:blip r:embed="rId3" cstate="print"/>
          <a:srcRect/>
          <a:stretch>
            <a:fillRect/>
          </a:stretch>
        </p:blipFill>
        <p:spPr bwMode="auto">
          <a:xfrm flipH="1">
            <a:off x="355600" y="1279525"/>
            <a:ext cx="2003425" cy="1489075"/>
          </a:xfrm>
          <a:prstGeom prst="rect">
            <a:avLst/>
          </a:prstGeom>
          <a:noFill/>
          <a:ln w="9525">
            <a:noFill/>
            <a:miter lim="800000"/>
            <a:headEnd/>
            <a:tailEnd/>
          </a:ln>
        </p:spPr>
      </p:pic>
      <p:sp>
        <p:nvSpPr>
          <p:cNvPr id="29699" name="Text Box 44"/>
          <p:cNvSpPr txBox="1">
            <a:spLocks noChangeArrowheads="1"/>
          </p:cNvSpPr>
          <p:nvPr/>
        </p:nvSpPr>
        <p:spPr bwMode="auto">
          <a:xfrm>
            <a:off x="266700" y="876300"/>
            <a:ext cx="2187575" cy="396875"/>
          </a:xfrm>
          <a:prstGeom prst="rect">
            <a:avLst/>
          </a:prstGeom>
          <a:noFill/>
          <a:ln w="9525">
            <a:noFill/>
            <a:miter lim="800000"/>
            <a:headEnd/>
            <a:tailEnd/>
          </a:ln>
        </p:spPr>
        <p:txBody>
          <a:bodyPr>
            <a:spAutoFit/>
          </a:bodyPr>
          <a:lstStyle/>
          <a:p>
            <a:pPr eaLnBrk="1" hangingPunct="1">
              <a:lnSpc>
                <a:spcPct val="100000"/>
              </a:lnSpc>
            </a:pPr>
            <a:r>
              <a:rPr lang="ja-JP" altLang="en-US" sz="2000"/>
              <a:t>クライアント アプリ</a:t>
            </a:r>
          </a:p>
        </p:txBody>
      </p:sp>
      <p:sp>
        <p:nvSpPr>
          <p:cNvPr id="29700" name="Text Box 62"/>
          <p:cNvSpPr txBox="1">
            <a:spLocks noChangeArrowheads="1"/>
          </p:cNvSpPr>
          <p:nvPr/>
        </p:nvSpPr>
        <p:spPr bwMode="auto">
          <a:xfrm>
            <a:off x="6194425" y="4279900"/>
            <a:ext cx="1689100" cy="469900"/>
          </a:xfrm>
          <a:prstGeom prst="rect">
            <a:avLst/>
          </a:prstGeom>
          <a:noFill/>
          <a:ln w="9525">
            <a:noFill/>
            <a:miter lim="800000"/>
            <a:headEnd/>
            <a:tailEnd/>
          </a:ln>
        </p:spPr>
        <p:txBody>
          <a:bodyPr/>
          <a:lstStyle/>
          <a:p>
            <a:pPr eaLnBrk="1" hangingPunct="1">
              <a:lnSpc>
                <a:spcPct val="100000"/>
              </a:lnSpc>
            </a:pPr>
            <a:endParaRPr lang="ja-JP" altLang="ja-JP" sz="2000" b="1"/>
          </a:p>
        </p:txBody>
      </p:sp>
      <p:pic>
        <p:nvPicPr>
          <p:cNvPr id="29701" name="Picture 30" descr="f-015"/>
          <p:cNvPicPr>
            <a:picLocks noChangeAspect="1" noChangeArrowheads="1"/>
          </p:cNvPicPr>
          <p:nvPr/>
        </p:nvPicPr>
        <p:blipFill>
          <a:blip r:embed="rId4" cstate="print"/>
          <a:srcRect/>
          <a:stretch>
            <a:fillRect/>
          </a:stretch>
        </p:blipFill>
        <p:spPr bwMode="auto">
          <a:xfrm>
            <a:off x="3209925" y="1030288"/>
            <a:ext cx="1485900" cy="1739900"/>
          </a:xfrm>
          <a:prstGeom prst="rect">
            <a:avLst/>
          </a:prstGeom>
          <a:noFill/>
          <a:ln w="9525">
            <a:noFill/>
            <a:miter lim="800000"/>
            <a:headEnd/>
            <a:tailEnd/>
          </a:ln>
        </p:spPr>
      </p:pic>
      <p:grpSp>
        <p:nvGrpSpPr>
          <p:cNvPr id="29702" name="Group 38"/>
          <p:cNvGrpSpPr>
            <a:grpSpLocks/>
          </p:cNvGrpSpPr>
          <p:nvPr/>
        </p:nvGrpSpPr>
        <p:grpSpPr bwMode="auto">
          <a:xfrm>
            <a:off x="2595563" y="2182813"/>
            <a:ext cx="638175" cy="544512"/>
            <a:chOff x="1632" y="1248"/>
            <a:chExt cx="2682" cy="2286"/>
          </a:xfrm>
        </p:grpSpPr>
        <p:sp>
          <p:nvSpPr>
            <p:cNvPr id="29765"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66" name="AutoShape 4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67" name="AutoShape 4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sp>
        <p:nvSpPr>
          <p:cNvPr id="29703" name="Text Box 42"/>
          <p:cNvSpPr txBox="1">
            <a:spLocks noChangeArrowheads="1"/>
          </p:cNvSpPr>
          <p:nvPr/>
        </p:nvSpPr>
        <p:spPr bwMode="auto">
          <a:xfrm>
            <a:off x="2825750" y="876300"/>
            <a:ext cx="1689100" cy="396875"/>
          </a:xfrm>
          <a:prstGeom prst="rect">
            <a:avLst/>
          </a:prstGeom>
          <a:noFill/>
          <a:ln w="9525">
            <a:noFill/>
            <a:miter lim="800000"/>
            <a:headEnd/>
            <a:tailEnd/>
          </a:ln>
        </p:spPr>
        <p:txBody>
          <a:bodyPr>
            <a:spAutoFit/>
          </a:bodyPr>
          <a:lstStyle/>
          <a:p>
            <a:pPr eaLnBrk="1" hangingPunct="1">
              <a:lnSpc>
                <a:spcPct val="100000"/>
              </a:lnSpc>
            </a:pPr>
            <a:r>
              <a:rPr lang="ja-JP" altLang="en-US" sz="2000"/>
              <a:t>サーバ アプリ</a:t>
            </a:r>
          </a:p>
        </p:txBody>
      </p:sp>
      <p:grpSp>
        <p:nvGrpSpPr>
          <p:cNvPr id="29704" name="Group 49"/>
          <p:cNvGrpSpPr>
            <a:grpSpLocks/>
          </p:cNvGrpSpPr>
          <p:nvPr/>
        </p:nvGrpSpPr>
        <p:grpSpPr bwMode="auto">
          <a:xfrm>
            <a:off x="3949700" y="2165350"/>
            <a:ext cx="638175" cy="544513"/>
            <a:chOff x="1632" y="1248"/>
            <a:chExt cx="2682" cy="2286"/>
          </a:xfrm>
        </p:grpSpPr>
        <p:sp>
          <p:nvSpPr>
            <p:cNvPr id="2976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63" name="AutoShape 5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64" name="AutoShape 5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grpSp>
        <p:nvGrpSpPr>
          <p:cNvPr id="7" name="Group 84"/>
          <p:cNvGrpSpPr>
            <a:grpSpLocks/>
          </p:cNvGrpSpPr>
          <p:nvPr/>
        </p:nvGrpSpPr>
        <p:grpSpPr bwMode="auto">
          <a:xfrm>
            <a:off x="3640138" y="2662238"/>
            <a:ext cx="5070475" cy="2089150"/>
            <a:chOff x="1984" y="1521"/>
            <a:chExt cx="3194" cy="1316"/>
          </a:xfrm>
        </p:grpSpPr>
        <p:sp>
          <p:nvSpPr>
            <p:cNvPr id="282655" name="AutoShape 31"/>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29750" name="Picture 72"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29751" name="Group 73"/>
            <p:cNvGrpSpPr>
              <a:grpSpLocks/>
            </p:cNvGrpSpPr>
            <p:nvPr/>
          </p:nvGrpSpPr>
          <p:grpSpPr bwMode="auto">
            <a:xfrm>
              <a:off x="3548" y="2289"/>
              <a:ext cx="402" cy="343"/>
              <a:chOff x="1632" y="1248"/>
              <a:chExt cx="2682" cy="2286"/>
            </a:xfrm>
          </p:grpSpPr>
          <p:sp>
            <p:nvSpPr>
              <p:cNvPr id="29759"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60" name="AutoShape 75"/>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61" name="AutoShape 76"/>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29752" name="Text Box 77"/>
            <p:cNvSpPr txBox="1">
              <a:spLocks noChangeArrowheads="1"/>
            </p:cNvSpPr>
            <p:nvPr/>
          </p:nvSpPr>
          <p:spPr bwMode="auto">
            <a:xfrm>
              <a:off x="3693" y="1558"/>
              <a:ext cx="1064" cy="296"/>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grpSp>
          <p:nvGrpSpPr>
            <p:cNvPr id="29753" name="Group 78"/>
            <p:cNvGrpSpPr>
              <a:grpSpLocks/>
            </p:cNvGrpSpPr>
            <p:nvPr/>
          </p:nvGrpSpPr>
          <p:grpSpPr bwMode="auto">
            <a:xfrm>
              <a:off x="4401" y="2278"/>
              <a:ext cx="402" cy="343"/>
              <a:chOff x="1632" y="1248"/>
              <a:chExt cx="2682" cy="2286"/>
            </a:xfrm>
          </p:grpSpPr>
          <p:sp>
            <p:nvSpPr>
              <p:cNvPr id="2975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57" name="AutoShape 8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58" name="AutoShape 8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82706" name="AutoShape 82"/>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9755" name="AutoShape 83"/>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grpSp>
      <p:grpSp>
        <p:nvGrpSpPr>
          <p:cNvPr id="10" name="Group 86"/>
          <p:cNvGrpSpPr>
            <a:grpSpLocks/>
          </p:cNvGrpSpPr>
          <p:nvPr/>
        </p:nvGrpSpPr>
        <p:grpSpPr bwMode="auto">
          <a:xfrm>
            <a:off x="3640138" y="4478338"/>
            <a:ext cx="5070475" cy="2089150"/>
            <a:chOff x="1984" y="1521"/>
            <a:chExt cx="3194" cy="1316"/>
          </a:xfrm>
        </p:grpSpPr>
        <p:sp>
          <p:nvSpPr>
            <p:cNvPr id="282711" name="AutoShape 87"/>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29737" name="Picture 88"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29738" name="Group 89"/>
            <p:cNvGrpSpPr>
              <a:grpSpLocks/>
            </p:cNvGrpSpPr>
            <p:nvPr/>
          </p:nvGrpSpPr>
          <p:grpSpPr bwMode="auto">
            <a:xfrm>
              <a:off x="3548" y="2289"/>
              <a:ext cx="402" cy="343"/>
              <a:chOff x="1632" y="1248"/>
              <a:chExt cx="2682" cy="2286"/>
            </a:xfrm>
          </p:grpSpPr>
          <p:sp>
            <p:nvSpPr>
              <p:cNvPr id="2974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47" name="AutoShape 9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48" name="AutoShape 9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29739" name="Text Box 93"/>
            <p:cNvSpPr txBox="1">
              <a:spLocks noChangeArrowheads="1"/>
            </p:cNvSpPr>
            <p:nvPr/>
          </p:nvSpPr>
          <p:spPr bwMode="auto">
            <a:xfrm>
              <a:off x="3693" y="1558"/>
              <a:ext cx="1064" cy="296"/>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grpSp>
          <p:nvGrpSpPr>
            <p:cNvPr id="29740" name="Group 94"/>
            <p:cNvGrpSpPr>
              <a:grpSpLocks/>
            </p:cNvGrpSpPr>
            <p:nvPr/>
          </p:nvGrpSpPr>
          <p:grpSpPr bwMode="auto">
            <a:xfrm>
              <a:off x="4401" y="2278"/>
              <a:ext cx="402" cy="343"/>
              <a:chOff x="1632" y="1248"/>
              <a:chExt cx="2682" cy="2286"/>
            </a:xfrm>
          </p:grpSpPr>
          <p:sp>
            <p:nvSpPr>
              <p:cNvPr id="2974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44" name="AutoShape 9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45" name="AutoShape 9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82722" name="AutoShape 98"/>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9742" name="AutoShape 99"/>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grpSp>
      <p:grpSp>
        <p:nvGrpSpPr>
          <p:cNvPr id="13" name="グループ化 71"/>
          <p:cNvGrpSpPr>
            <a:grpSpLocks/>
          </p:cNvGrpSpPr>
          <p:nvPr/>
        </p:nvGrpSpPr>
        <p:grpSpPr bwMode="auto">
          <a:xfrm>
            <a:off x="3511550" y="3440113"/>
            <a:ext cx="2489200" cy="2897187"/>
            <a:chOff x="3511550" y="3439725"/>
            <a:chExt cx="2489200" cy="2897575"/>
          </a:xfrm>
        </p:grpSpPr>
        <p:sp>
          <p:nvSpPr>
            <p:cNvPr id="29734" name="Rectangle 102" descr="wall113"/>
            <p:cNvSpPr>
              <a:spLocks noChangeArrowheads="1"/>
            </p:cNvSpPr>
            <p:nvPr/>
          </p:nvSpPr>
          <p:spPr bwMode="auto">
            <a:xfrm>
              <a:off x="4205288" y="3439725"/>
              <a:ext cx="1368000" cy="2340000"/>
            </a:xfrm>
            <a:prstGeom prst="rect">
              <a:avLst/>
            </a:prstGeom>
            <a:blipFill dpi="0" rotWithShape="0">
              <a:blip r:embed="rId5"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7B6664"/>
              </a:extrusionClr>
            </a:sp3d>
          </p:spPr>
          <p:txBody>
            <a:bodyPr anchor="ctr">
              <a:spAutoFit/>
              <a:flatTx/>
            </a:bodyPr>
            <a:lstStyle/>
            <a:p>
              <a:pPr eaLnBrk="1" hangingPunct="1">
                <a:lnSpc>
                  <a:spcPct val="150000"/>
                </a:lnSpc>
              </a:pPr>
              <a:endParaRPr lang="ja-JP" altLang="en-US" sz="2000" b="1"/>
            </a:p>
          </p:txBody>
        </p:sp>
        <p:sp>
          <p:nvSpPr>
            <p:cNvPr id="29735" name="Text Box 101"/>
            <p:cNvSpPr txBox="1">
              <a:spLocks noChangeArrowheads="1"/>
            </p:cNvSpPr>
            <p:nvPr/>
          </p:nvSpPr>
          <p:spPr bwMode="auto">
            <a:xfrm>
              <a:off x="3511550" y="5854700"/>
              <a:ext cx="2489200" cy="482600"/>
            </a:xfrm>
            <a:prstGeom prst="rect">
              <a:avLst/>
            </a:prstGeom>
            <a:noFill/>
            <a:ln w="9525">
              <a:noFill/>
              <a:miter lim="800000"/>
              <a:headEnd/>
              <a:tailEnd/>
            </a:ln>
          </p:spPr>
          <p:txBody>
            <a:bodyPr/>
            <a:lstStyle/>
            <a:p>
              <a:pPr eaLnBrk="1" hangingPunct="1">
                <a:lnSpc>
                  <a:spcPct val="100000"/>
                </a:lnSpc>
              </a:pPr>
              <a:r>
                <a:rPr lang="en-US" altLang="ja-JP" sz="2400" b="1" dirty="0"/>
                <a:t>F/W</a:t>
              </a:r>
              <a:r>
                <a:rPr lang="ja-JP" altLang="en-US" sz="2400" dirty="0"/>
                <a:t>超えも可能</a:t>
              </a:r>
            </a:p>
          </p:txBody>
        </p:sp>
      </p:grpSp>
      <p:sp>
        <p:nvSpPr>
          <p:cNvPr id="282744" name="AutoShape 120"/>
          <p:cNvSpPr>
            <a:spLocks noChangeArrowheads="1"/>
          </p:cNvSpPr>
          <p:nvPr/>
        </p:nvSpPr>
        <p:spPr bwMode="auto">
          <a:xfrm>
            <a:off x="4184650" y="2844800"/>
            <a:ext cx="2027238" cy="339725"/>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a:t>Web</a:t>
            </a:r>
            <a:r>
              <a:rPr lang="ja-JP" altLang="en-US" sz="1800"/>
              <a:t>サービス化</a:t>
            </a:r>
          </a:p>
        </p:txBody>
      </p:sp>
      <p:sp>
        <p:nvSpPr>
          <p:cNvPr id="282745" name="AutoShape 121"/>
          <p:cNvSpPr>
            <a:spLocks noChangeArrowheads="1"/>
          </p:cNvSpPr>
          <p:nvPr/>
        </p:nvSpPr>
        <p:spPr bwMode="auto">
          <a:xfrm>
            <a:off x="4184650" y="4662488"/>
            <a:ext cx="2027238" cy="339725"/>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配置先の変更</a:t>
            </a:r>
          </a:p>
        </p:txBody>
      </p:sp>
      <p:sp>
        <p:nvSpPr>
          <p:cNvPr id="29710" name="AutoShape 119"/>
          <p:cNvSpPr>
            <a:spLocks noChangeArrowheads="1"/>
          </p:cNvSpPr>
          <p:nvPr/>
        </p:nvSpPr>
        <p:spPr bwMode="auto">
          <a:xfrm>
            <a:off x="4906963" y="1030288"/>
            <a:ext cx="3903662" cy="1412875"/>
          </a:xfrm>
          <a:prstGeom prst="roundRect">
            <a:avLst>
              <a:gd name="adj" fmla="val 9157"/>
            </a:avLst>
          </a:prstGeom>
          <a:solidFill>
            <a:srgbClr val="E4CA9C"/>
          </a:solidFill>
          <a:ln w="38100">
            <a:solidFill>
              <a:srgbClr val="D69DAF"/>
            </a:solidFill>
            <a:round/>
            <a:headEnd/>
            <a:tailEnd/>
          </a:ln>
        </p:spPr>
        <p:txBody>
          <a:bodyPr anchor="ctr"/>
          <a:lstStyle/>
          <a:p>
            <a:pPr eaLnBrk="1" hangingPunct="1">
              <a:lnSpc>
                <a:spcPct val="150000"/>
              </a:lnSpc>
            </a:pPr>
            <a:endParaRPr lang="ja-JP" altLang="en-US" sz="2000" b="1"/>
          </a:p>
        </p:txBody>
      </p:sp>
      <p:sp>
        <p:nvSpPr>
          <p:cNvPr id="29711" name="Text Box 110"/>
          <p:cNvSpPr txBox="1">
            <a:spLocks noChangeArrowheads="1"/>
          </p:cNvSpPr>
          <p:nvPr/>
        </p:nvSpPr>
        <p:spPr bwMode="auto">
          <a:xfrm>
            <a:off x="4943475" y="1754188"/>
            <a:ext cx="2570163" cy="682625"/>
          </a:xfrm>
          <a:prstGeom prst="rect">
            <a:avLst/>
          </a:prstGeom>
          <a:noFill/>
          <a:ln w="9525">
            <a:noFill/>
            <a:miter lim="800000"/>
            <a:headEnd/>
            <a:tailEnd/>
          </a:ln>
        </p:spPr>
        <p:txBody>
          <a:bodyPr>
            <a:spAutoFit/>
          </a:bodyPr>
          <a:lstStyle/>
          <a:p>
            <a:pPr eaLnBrk="1" hangingPunct="1"/>
            <a:r>
              <a:rPr lang="ja-JP" altLang="en-US" sz="2000"/>
              <a:t>サービス ゲートウェイ</a:t>
            </a:r>
            <a:br>
              <a:rPr lang="ja-JP" altLang="en-US" sz="2000"/>
            </a:br>
            <a:r>
              <a:rPr lang="en-US" altLang="ja-JP" sz="2000"/>
              <a:t>/</a:t>
            </a:r>
            <a:r>
              <a:rPr lang="ja-JP" altLang="en-US" sz="2000"/>
              <a:t>インターフェイス部品</a:t>
            </a:r>
          </a:p>
        </p:txBody>
      </p:sp>
      <p:grpSp>
        <p:nvGrpSpPr>
          <p:cNvPr id="29712" name="Group 87"/>
          <p:cNvGrpSpPr>
            <a:grpSpLocks/>
          </p:cNvGrpSpPr>
          <p:nvPr/>
        </p:nvGrpSpPr>
        <p:grpSpPr bwMode="auto">
          <a:xfrm>
            <a:off x="5314950" y="1139825"/>
            <a:ext cx="1820863" cy="544513"/>
            <a:chOff x="3384" y="646"/>
            <a:chExt cx="1147" cy="343"/>
          </a:xfrm>
        </p:grpSpPr>
        <p:grpSp>
          <p:nvGrpSpPr>
            <p:cNvPr id="29726" name="Group 124"/>
            <p:cNvGrpSpPr>
              <a:grpSpLocks/>
            </p:cNvGrpSpPr>
            <p:nvPr/>
          </p:nvGrpSpPr>
          <p:grpSpPr bwMode="auto">
            <a:xfrm>
              <a:off x="3384" y="646"/>
              <a:ext cx="402" cy="343"/>
              <a:chOff x="1632" y="1248"/>
              <a:chExt cx="2682" cy="2286"/>
            </a:xfrm>
          </p:grpSpPr>
          <p:sp>
            <p:nvSpPr>
              <p:cNvPr id="2973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32" name="AutoShape 12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33" name="AutoShape 12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grpSp>
          <p:nvGrpSpPr>
            <p:cNvPr id="29727" name="Group 128"/>
            <p:cNvGrpSpPr>
              <a:grpSpLocks/>
            </p:cNvGrpSpPr>
            <p:nvPr/>
          </p:nvGrpSpPr>
          <p:grpSpPr bwMode="auto">
            <a:xfrm>
              <a:off x="4129" y="646"/>
              <a:ext cx="402" cy="343"/>
              <a:chOff x="1632" y="1248"/>
              <a:chExt cx="2682" cy="2286"/>
            </a:xfrm>
          </p:grpSpPr>
          <p:sp>
            <p:nvSpPr>
              <p:cNvPr id="2972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29"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30"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grpSp>
      <p:grpSp>
        <p:nvGrpSpPr>
          <p:cNvPr id="17" name="Group 88"/>
          <p:cNvGrpSpPr>
            <a:grpSpLocks/>
          </p:cNvGrpSpPr>
          <p:nvPr/>
        </p:nvGrpSpPr>
        <p:grpSpPr bwMode="auto">
          <a:xfrm>
            <a:off x="2862263" y="1730375"/>
            <a:ext cx="1577975" cy="717550"/>
            <a:chOff x="1803" y="1144"/>
            <a:chExt cx="994" cy="452"/>
          </a:xfrm>
        </p:grpSpPr>
        <p:sp>
          <p:nvSpPr>
            <p:cNvPr id="29724" name="AutoShape 68"/>
            <p:cNvSpPr>
              <a:spLocks noChangeArrowheads="1"/>
            </p:cNvSpPr>
            <p:nvPr/>
          </p:nvSpPr>
          <p:spPr bwMode="auto">
            <a:xfrm>
              <a:off x="1803" y="1144"/>
              <a:ext cx="994" cy="214"/>
            </a:xfrm>
            <a:prstGeom prst="wedgeRoundRectCallout">
              <a:avLst>
                <a:gd name="adj1" fmla="val 8449"/>
                <a:gd name="adj2" fmla="val 92991"/>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sp>
          <p:nvSpPr>
            <p:cNvPr id="26697" name="Line 73"/>
            <p:cNvSpPr>
              <a:spLocks noChangeShapeType="1"/>
            </p:cNvSpPr>
            <p:nvPr/>
          </p:nvSpPr>
          <p:spPr bwMode="auto">
            <a:xfrm>
              <a:off x="2112" y="1596"/>
              <a:ext cx="330" cy="0"/>
            </a:xfrm>
            <a:prstGeom prst="line">
              <a:avLst/>
            </a:prstGeom>
            <a:noFill/>
            <a:ln w="127000">
              <a:solidFill>
                <a:srgbClr val="69306A"/>
              </a:solidFill>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grpSp>
        <p:nvGrpSpPr>
          <p:cNvPr id="29714" name="Group 128"/>
          <p:cNvGrpSpPr>
            <a:grpSpLocks/>
          </p:cNvGrpSpPr>
          <p:nvPr/>
        </p:nvGrpSpPr>
        <p:grpSpPr bwMode="auto">
          <a:xfrm>
            <a:off x="7767638" y="1139825"/>
            <a:ext cx="638175" cy="544513"/>
            <a:chOff x="1632" y="1248"/>
            <a:chExt cx="2682" cy="2286"/>
          </a:xfrm>
        </p:grpSpPr>
        <p:sp>
          <p:nvSpPr>
            <p:cNvPr id="2972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22"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23"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9715" name="Text Box 105"/>
          <p:cNvSpPr txBox="1">
            <a:spLocks noChangeArrowheads="1"/>
          </p:cNvSpPr>
          <p:nvPr/>
        </p:nvSpPr>
        <p:spPr bwMode="auto">
          <a:xfrm>
            <a:off x="7540625" y="1900238"/>
            <a:ext cx="1095375" cy="384175"/>
          </a:xfrm>
          <a:prstGeom prst="rect">
            <a:avLst/>
          </a:prstGeom>
          <a:noFill/>
          <a:ln w="9525">
            <a:noFill/>
            <a:miter lim="800000"/>
            <a:headEnd/>
            <a:tailEnd/>
          </a:ln>
        </p:spPr>
        <p:txBody>
          <a:bodyPr>
            <a:spAutoFit/>
          </a:bodyPr>
          <a:lstStyle/>
          <a:p>
            <a:pPr eaLnBrk="1" hangingPunct="1"/>
            <a:r>
              <a:rPr lang="en-US" altLang="ja-JP" sz="2000" b="1"/>
              <a:t>B/D</a:t>
            </a:r>
            <a:r>
              <a:rPr lang="ja-JP" altLang="en-US" sz="2000"/>
              <a:t>層</a:t>
            </a:r>
          </a:p>
        </p:txBody>
      </p:sp>
      <p:sp>
        <p:nvSpPr>
          <p:cNvPr id="274437" name="Text Box 5"/>
          <p:cNvSpPr txBox="1">
            <a:spLocks noChangeArrowheads="1"/>
          </p:cNvSpPr>
          <p:nvPr/>
        </p:nvSpPr>
        <p:spPr bwMode="auto">
          <a:xfrm>
            <a:off x="215900" y="2819400"/>
            <a:ext cx="3263900" cy="357663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spAutoFit/>
          </a:bodyPr>
          <a:lstStyle/>
          <a:p>
            <a:pPr algn="l">
              <a:lnSpc>
                <a:spcPct val="100000"/>
              </a:lnSpc>
              <a:spcBef>
                <a:spcPct val="30000"/>
              </a:spcBef>
              <a:buFontTx/>
              <a:buChar char="•"/>
            </a:pPr>
            <a:r>
              <a:rPr lang="ja-JP" altLang="en-US" sz="2000"/>
              <a:t> </a:t>
            </a:r>
            <a:r>
              <a:rPr lang="ja-JP" altLang="en-US" sz="2400"/>
              <a:t>位置透過性</a:t>
            </a:r>
            <a:br>
              <a:rPr lang="ja-JP" altLang="en-US" sz="2400"/>
            </a:br>
            <a:r>
              <a:rPr lang="ja-JP" altLang="en-US" sz="2000"/>
              <a:t>　定義によるインプロセス</a:t>
            </a:r>
            <a:r>
              <a:rPr lang="en-US" altLang="ja-JP" sz="2000"/>
              <a:t>/NW</a:t>
            </a:r>
            <a:r>
              <a:rPr lang="ja-JP" altLang="en-US" sz="2000"/>
              <a:t>経由呼出の切替、呼出先</a:t>
            </a:r>
            <a:r>
              <a:rPr lang="en-US" altLang="ja-JP" sz="2000"/>
              <a:t>WAS</a:t>
            </a:r>
            <a:r>
              <a:rPr lang="ja-JP" altLang="en-US" sz="2000"/>
              <a:t>の変更を実現</a:t>
            </a:r>
          </a:p>
          <a:p>
            <a:pPr algn="l">
              <a:lnSpc>
                <a:spcPct val="100000"/>
              </a:lnSpc>
              <a:spcBef>
                <a:spcPct val="30000"/>
              </a:spcBef>
              <a:buFontTx/>
              <a:buChar char="•"/>
            </a:pPr>
            <a:r>
              <a:rPr lang="ja-JP" altLang="en-US" sz="2000" b="1"/>
              <a:t> </a:t>
            </a:r>
            <a:r>
              <a:rPr lang="ja-JP" altLang="en-US" sz="2400"/>
              <a:t>規模透過性</a:t>
            </a:r>
            <a:r>
              <a:rPr lang="ja-JP" altLang="en-US" sz="2400" b="1"/>
              <a:t/>
            </a:r>
            <a:br>
              <a:rPr lang="ja-JP" altLang="en-US" sz="2400" b="1"/>
            </a:br>
            <a:r>
              <a:rPr lang="ja-JP" altLang="en-US" sz="2000" b="1"/>
              <a:t>　</a:t>
            </a:r>
            <a:r>
              <a:rPr lang="ja-JP" altLang="en-US" sz="2000"/>
              <a:t>スケールアウト（垂直、水平分散）を実現</a:t>
            </a:r>
          </a:p>
          <a:p>
            <a:pPr algn="l">
              <a:lnSpc>
                <a:spcPct val="100000"/>
              </a:lnSpc>
              <a:spcBef>
                <a:spcPct val="30000"/>
              </a:spcBef>
              <a:buFontTx/>
              <a:buChar char="•"/>
            </a:pPr>
            <a:r>
              <a:rPr lang="ja-JP" altLang="en-US" sz="2000" b="1"/>
              <a:t> </a:t>
            </a:r>
            <a:r>
              <a:rPr lang="ja-JP" altLang="en-US" sz="2400"/>
              <a:t>異種透過性</a:t>
            </a:r>
            <a:r>
              <a:rPr lang="ja-JP" altLang="en-US" sz="2400" b="1"/>
              <a:t/>
            </a:r>
            <a:br>
              <a:rPr lang="ja-JP" altLang="en-US" sz="2400" b="1"/>
            </a:br>
            <a:r>
              <a:rPr lang="ja-JP" altLang="en-US" sz="2000" b="1"/>
              <a:t>　</a:t>
            </a:r>
            <a:r>
              <a:rPr lang="en-US" altLang="ja-JP" sz="2000"/>
              <a:t>.NET</a:t>
            </a:r>
            <a:r>
              <a:rPr lang="ja-JP" altLang="en-US" sz="2000"/>
              <a:t>以外の異種開発技術との連携も可能</a:t>
            </a:r>
            <a:endParaRPr lang="en-US" altLang="ja-JP" sz="2400"/>
          </a:p>
        </p:txBody>
      </p:sp>
      <p:sp>
        <p:nvSpPr>
          <p:cNvPr id="2972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3.3 </a:t>
            </a:r>
            <a:r>
              <a:rPr lang="ja-JP" altLang="en-US" sz="3200" dirty="0" smtClean="0"/>
              <a:t>通信制御機能 </a:t>
            </a:r>
            <a:r>
              <a:rPr lang="en-US" altLang="ja-JP" sz="3200" dirty="0" smtClean="0"/>
              <a:t>–</a:t>
            </a:r>
            <a:r>
              <a:rPr lang="ja-JP" altLang="en-US" sz="3200" dirty="0" smtClean="0"/>
              <a:t> スケーラビリティの向上</a:t>
            </a:r>
            <a:endParaRPr lang="ja-JP" alt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特長</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ja-JP" altLang="en-US" sz="2800" dirty="0" smtClean="0">
                <a:solidFill>
                  <a:srgbClr val="69306A"/>
                </a:solidFill>
              </a:rPr>
              <a:t>通信制御機能</a:t>
            </a:r>
            <a:endParaRPr lang="ja-JP" altLang="en-US" sz="2800"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4</a:t>
            </a:r>
            <a:r>
              <a:rPr lang="en-US" altLang="ja-JP" sz="2800" b="1" dirty="0" smtClean="0">
                <a:solidFill>
                  <a:schemeClr val="bg1"/>
                </a:solidFill>
              </a:rPr>
              <a:t>. D</a:t>
            </a:r>
            <a:r>
              <a:rPr lang="ja-JP" altLang="en-US" sz="2800" b="1" dirty="0" smtClean="0">
                <a:solidFill>
                  <a:schemeClr val="bg1"/>
                </a:solidFill>
              </a:rPr>
              <a:t>層</a:t>
            </a:r>
            <a:r>
              <a:rPr lang="ja-JP" altLang="en-US" sz="2800" dirty="0" smtClean="0">
                <a:solidFill>
                  <a:schemeClr val="bg1"/>
                </a:solidFill>
              </a:rPr>
              <a:t>自動生成ツール機能</a:t>
            </a:r>
            <a:endParaRPr lang="ja-JP" altLang="en-US" sz="2800" dirty="0">
              <a:solidFill>
                <a:schemeClr val="bg1"/>
              </a:solidFill>
            </a:endParaRPr>
          </a:p>
        </p:txBody>
      </p:sp>
      <p:sp>
        <p:nvSpPr>
          <p:cNvPr id="8" name="AutoShape 9"/>
          <p:cNvSpPr>
            <a:spLocks noChangeArrowheads="1"/>
          </p:cNvSpPr>
          <p:nvPr/>
        </p:nvSpPr>
        <p:spPr bwMode="auto">
          <a:xfrm>
            <a:off x="474663" y="4302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動的パラメタライズド・クエリ機能</a:t>
            </a:r>
            <a:endParaRPr lang="en-US" altLang="ja-JP" sz="28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a:t>
            </a:r>
            <a:r>
              <a:rPr lang="ja-JP" altLang="en-US" sz="2800" dirty="0" smtClean="0">
                <a:solidFill>
                  <a:srgbClr val="69306A"/>
                </a:solidFill>
              </a:rPr>
              <a:t>リッチクライアント機能</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0" descr="12"/>
          <p:cNvPicPr>
            <a:picLocks noChangeAspect="1" noChangeArrowheads="1"/>
          </p:cNvPicPr>
          <p:nvPr/>
        </p:nvPicPr>
        <p:blipFill>
          <a:blip r:embed="rId3" cstate="print"/>
          <a:srcRect/>
          <a:stretch>
            <a:fillRect/>
          </a:stretch>
        </p:blipFill>
        <p:spPr bwMode="auto">
          <a:xfrm>
            <a:off x="4789488" y="1201738"/>
            <a:ext cx="4354512" cy="4384675"/>
          </a:xfrm>
          <a:prstGeom prst="rect">
            <a:avLst/>
          </a:prstGeom>
          <a:noFill/>
          <a:ln w="9525">
            <a:noFill/>
            <a:miter lim="800000"/>
            <a:headEnd/>
            <a:tailEnd/>
          </a:ln>
        </p:spPr>
      </p:pic>
      <p:sp>
        <p:nvSpPr>
          <p:cNvPr id="48131" name="Text Box 6"/>
          <p:cNvSpPr txBox="1">
            <a:spLocks noChangeArrowheads="1"/>
          </p:cNvSpPr>
          <p:nvPr/>
        </p:nvSpPr>
        <p:spPr bwMode="auto">
          <a:xfrm>
            <a:off x="160338" y="889000"/>
            <a:ext cx="8709342" cy="5032147"/>
          </a:xfrm>
          <a:prstGeom prst="rect">
            <a:avLst/>
          </a:prstGeom>
          <a:noFill/>
          <a:ln w="9525">
            <a:noFill/>
            <a:miter lim="800000"/>
            <a:headEnd/>
            <a:tailEnd/>
          </a:ln>
        </p:spPr>
        <p:txBody>
          <a:bodyPr wrap="square">
            <a:spAutoFit/>
          </a:bodyPr>
          <a:lstStyle/>
          <a:p>
            <a:pPr marL="457200" indent="-457200" algn="l" eaLnBrk="1" hangingPunct="1">
              <a:lnSpc>
                <a:spcPct val="100000"/>
              </a:lnSpc>
              <a:buFont typeface="Wingdings" pitchFamily="2" charset="2"/>
              <a:buChar char="l"/>
            </a:pPr>
            <a:r>
              <a:rPr lang="en-US" altLang="ja-JP" sz="2000" dirty="0" smtClean="0"/>
              <a:t>Open</a:t>
            </a:r>
            <a:r>
              <a:rPr lang="ja-JP" altLang="en-US" sz="2000" dirty="0" smtClean="0"/>
              <a:t>棟梁の母体は、</a:t>
            </a:r>
            <a:r>
              <a:rPr lang="en-US" altLang="ja-JP" sz="2000" dirty="0" smtClean="0"/>
              <a:t>2007</a:t>
            </a:r>
            <a:r>
              <a:rPr lang="ja-JP" altLang="en-US" sz="2000" dirty="0" smtClean="0"/>
              <a:t>年に日立ソリューションズ</a:t>
            </a:r>
            <a:r>
              <a:rPr lang="en-US" altLang="ja-JP" sz="2000" dirty="0" smtClean="0"/>
              <a:t/>
            </a:r>
            <a:br>
              <a:rPr lang="en-US" altLang="ja-JP" sz="2000" dirty="0" smtClean="0"/>
            </a:br>
            <a:r>
              <a:rPr lang="ja-JP" altLang="en-US" sz="2000" dirty="0" smtClean="0"/>
              <a:t>（旧 日立システムアンドサービス）で開発されました。</a:t>
            </a:r>
          </a:p>
          <a:p>
            <a:pPr marL="457200" indent="-457200" algn="l" eaLnBrk="1" hangingPunct="1">
              <a:lnSpc>
                <a:spcPct val="100000"/>
              </a:lnSpc>
            </a:pPr>
            <a:endParaRPr lang="en-US" altLang="ja-JP" sz="1050" dirty="0" smtClean="0"/>
          </a:p>
          <a:p>
            <a:pPr marL="457200" indent="-457200" algn="l" eaLnBrk="1" hangingPunct="1">
              <a:lnSpc>
                <a:spcPct val="100000"/>
              </a:lnSpc>
              <a:buFont typeface="Wingdings" pitchFamily="2" charset="2"/>
              <a:buChar char="l"/>
            </a:pPr>
            <a:r>
              <a:rPr lang="ja-JP" altLang="en-US" sz="2000" dirty="0" smtClean="0"/>
              <a:t>これまでの</a:t>
            </a:r>
            <a:r>
              <a:rPr lang="en-US" altLang="ja-JP" sz="2000" dirty="0" smtClean="0"/>
              <a:t>7</a:t>
            </a:r>
            <a:r>
              <a:rPr lang="ja-JP" altLang="en-US" sz="2000" dirty="0" smtClean="0"/>
              <a:t>年間で、当社の多数のプロジェクト（受託開発やプロダクト開発、小規模部門システムから大規模基幹システムまで）で採用されてきました。</a:t>
            </a:r>
          </a:p>
          <a:p>
            <a:pPr marL="457200" indent="-457200" algn="l" eaLnBrk="1" hangingPunct="1">
              <a:lnSpc>
                <a:spcPct val="100000"/>
              </a:lnSpc>
            </a:pPr>
            <a:endParaRPr lang="en-US" altLang="ja-JP" sz="1050" dirty="0" smtClean="0"/>
          </a:p>
          <a:p>
            <a:pPr marL="457200" indent="-457200" algn="l" eaLnBrk="1" hangingPunct="1">
              <a:lnSpc>
                <a:spcPct val="100000"/>
              </a:lnSpc>
              <a:buFont typeface="Wingdings" pitchFamily="2" charset="2"/>
              <a:buChar char="l"/>
            </a:pPr>
            <a:r>
              <a:rPr lang="ja-JP" altLang="en-US" sz="2000" dirty="0" smtClean="0"/>
              <a:t>品質・信頼性が高いシステムを実現するには、実績に裏打ちされた開発基盤の活用が効果的です。棟梁には、当社が</a:t>
            </a:r>
            <a:r>
              <a:rPr lang="en-US" altLang="ja-JP" sz="2000" dirty="0" smtClean="0"/>
              <a:t>.NET</a:t>
            </a:r>
            <a:r>
              <a:rPr lang="ja-JP" altLang="en-US" sz="2000" dirty="0" smtClean="0"/>
              <a:t>アプリケーション開発で長年蓄積してきたノウハウが集約されています。</a:t>
            </a:r>
            <a:endParaRPr lang="en-US" altLang="ja-JP" sz="2000" dirty="0" smtClean="0"/>
          </a:p>
          <a:p>
            <a:pPr marL="457200" indent="-457200" algn="l" eaLnBrk="1" hangingPunct="1">
              <a:lnSpc>
                <a:spcPct val="100000"/>
              </a:lnSpc>
              <a:buFont typeface="Wingdings" pitchFamily="2" charset="2"/>
              <a:buChar char="l"/>
            </a:pPr>
            <a:endParaRPr lang="en-US" altLang="ja-JP" sz="2000" dirty="0" smtClean="0"/>
          </a:p>
          <a:p>
            <a:pPr marL="457200" indent="-457200" algn="l" eaLnBrk="1" hangingPunct="1">
              <a:lnSpc>
                <a:spcPct val="100000"/>
              </a:lnSpc>
            </a:pPr>
            <a:endParaRPr lang="ja-JP" altLang="en-US" sz="2000" dirty="0" smtClean="0"/>
          </a:p>
          <a:p>
            <a:pPr marL="182563" algn="l" eaLnBrk="1" hangingPunct="1">
              <a:lnSpc>
                <a:spcPct val="100000"/>
              </a:lnSpc>
            </a:pPr>
            <a:r>
              <a:rPr lang="en-US" altLang="ja-JP" sz="2000" dirty="0" smtClean="0"/>
              <a:t>IT</a:t>
            </a:r>
            <a:r>
              <a:rPr lang="ja-JP" altLang="en-US" sz="2000" dirty="0" smtClean="0"/>
              <a:t>技術の変化は激しく、近年は技術の選択肢が増え、複雑化の一途</a:t>
            </a:r>
            <a:r>
              <a:rPr lang="ja-JP" altLang="en-US" sz="2000" dirty="0"/>
              <a:t>です</a:t>
            </a:r>
            <a:r>
              <a:rPr lang="ja-JP" altLang="en-US" sz="2000" dirty="0" smtClean="0"/>
              <a:t>。一方で、企業の成長にとって</a:t>
            </a:r>
            <a:r>
              <a:rPr lang="en-US" altLang="ja-JP" sz="2000" dirty="0" smtClean="0"/>
              <a:t>IT</a:t>
            </a:r>
            <a:r>
              <a:rPr lang="ja-JP" altLang="en-US" sz="2000" dirty="0" smtClean="0"/>
              <a:t>活用の重要性はより増しています。この度、日立ソリューションズは、これまで自社利用ソフトであった</a:t>
            </a:r>
            <a:r>
              <a:rPr lang="en-US" altLang="ja-JP" sz="2000" dirty="0" smtClean="0"/>
              <a:t>.NET</a:t>
            </a:r>
            <a:r>
              <a:rPr lang="ja-JP" altLang="en-US" sz="2000" dirty="0" smtClean="0"/>
              <a:t>向けのフレームワークを、</a:t>
            </a:r>
            <a:r>
              <a:rPr lang="en-US" altLang="ja-JP" sz="2000" dirty="0" smtClean="0"/>
              <a:t>Open</a:t>
            </a:r>
            <a:r>
              <a:rPr lang="ja-JP" altLang="en-US" sz="2000" dirty="0" smtClean="0"/>
              <a:t>棟梁という名称でオープンソースとして公開することにしました。</a:t>
            </a:r>
            <a:r>
              <a:rPr lang="en-US" altLang="ja-JP" sz="2000" dirty="0"/>
              <a:t> .NET</a:t>
            </a:r>
            <a:r>
              <a:rPr lang="ja-JP" altLang="en-US" sz="2000" dirty="0"/>
              <a:t>技術を今後も利用される組織や</a:t>
            </a:r>
            <a:r>
              <a:rPr lang="ja-JP" altLang="en-US" sz="2000" dirty="0" smtClean="0"/>
              <a:t>ユーザが、棟梁を使うことにより、企業競争力や技術力が向上することに少しでも貢献できれば幸いです。</a:t>
            </a:r>
            <a:endParaRPr lang="en-US" altLang="ja-JP" sz="2000" dirty="0" smtClean="0"/>
          </a:p>
        </p:txBody>
      </p:sp>
      <p:sp>
        <p:nvSpPr>
          <p:cNvPr id="37895"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defRPr/>
            </a:pPr>
            <a:r>
              <a:rPr lang="ja-JP" altLang="en-US" sz="3200" b="1" dirty="0" smtClean="0">
                <a:effectLst>
                  <a:outerShdw blurRad="38100" dist="38100" dir="2700000" algn="tl">
                    <a:srgbClr val="C0C0C0"/>
                  </a:outerShdw>
                </a:effectLst>
                <a:ea typeface="ＭＳ Ｐゴシック" pitchFamily="50" charset="-128"/>
              </a:rPr>
              <a:t>はじめに</a:t>
            </a:r>
            <a:endParaRPr lang="ja-JP" altLang="en-US" sz="3200" b="1" dirty="0">
              <a:effectLst>
                <a:outerShdw blurRad="38100" dist="38100" dir="2700000" algn="tl">
                  <a:srgbClr val="C0C0C0"/>
                </a:outerShdw>
              </a:effectLst>
              <a:ea typeface="ＭＳ Ｐゴシック"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65" name="Freeform 85"/>
          <p:cNvSpPr>
            <a:spLocks/>
          </p:cNvSpPr>
          <p:nvPr/>
        </p:nvSpPr>
        <p:spPr bwMode="auto">
          <a:xfrm>
            <a:off x="3181350" y="2638425"/>
            <a:ext cx="5700713" cy="3487738"/>
          </a:xfrm>
          <a:custGeom>
            <a:avLst/>
            <a:gdLst/>
            <a:ahLst/>
            <a:cxnLst>
              <a:cxn ang="0">
                <a:pos x="0" y="0"/>
              </a:cxn>
              <a:cxn ang="0">
                <a:pos x="0" y="834"/>
              </a:cxn>
              <a:cxn ang="0">
                <a:pos x="1507" y="834"/>
              </a:cxn>
              <a:cxn ang="0">
                <a:pos x="1507" y="2035"/>
              </a:cxn>
              <a:cxn ang="0">
                <a:pos x="3591" y="2035"/>
              </a:cxn>
              <a:cxn ang="0">
                <a:pos x="3591" y="0"/>
              </a:cxn>
              <a:cxn ang="0">
                <a:pos x="0" y="0"/>
              </a:cxn>
            </a:cxnLst>
            <a:rect l="0" t="0" r="r" b="b"/>
            <a:pathLst>
              <a:path w="3591" h="2035">
                <a:moveTo>
                  <a:pt x="0" y="0"/>
                </a:moveTo>
                <a:lnTo>
                  <a:pt x="0" y="834"/>
                </a:lnTo>
                <a:lnTo>
                  <a:pt x="1507" y="834"/>
                </a:lnTo>
                <a:lnTo>
                  <a:pt x="1507" y="2035"/>
                </a:lnTo>
                <a:lnTo>
                  <a:pt x="3591" y="2035"/>
                </a:lnTo>
                <a:lnTo>
                  <a:pt x="3591" y="0"/>
                </a:lnTo>
                <a:lnTo>
                  <a:pt x="0" y="0"/>
                </a:lnTo>
                <a:close/>
              </a:path>
            </a:pathLst>
          </a:custGeom>
          <a:solidFill>
            <a:srgbClr val="E4CAC8"/>
          </a:solidFill>
          <a:ln w="19050" cap="flat" cmpd="sng">
            <a:noFill/>
            <a:prstDash val="solid"/>
            <a:round/>
            <a:headEnd/>
            <a:tailEnd/>
          </a:ln>
          <a:effectLst>
            <a:outerShdw dist="107763" dir="2700000" algn="ctr" rotWithShape="0">
              <a:schemeClr val="bg2">
                <a:alpha val="50000"/>
              </a:schemeClr>
            </a:outerShdw>
          </a:effectLst>
        </p:spPr>
        <p:txBody>
          <a:bodyPr anchor="ctr">
            <a:noAutofit/>
          </a:bodyPr>
          <a:lstStyle/>
          <a:p>
            <a:pPr eaLnBrk="1" hangingPunct="1">
              <a:lnSpc>
                <a:spcPct val="150000"/>
              </a:lnSpc>
              <a:defRPr/>
            </a:pPr>
            <a:endParaRPr lang="ja-JP" altLang="en-US" sz="2000" b="1"/>
          </a:p>
        </p:txBody>
      </p:sp>
      <p:sp>
        <p:nvSpPr>
          <p:cNvPr id="23569" name="AutoShape 44"/>
          <p:cNvSpPr>
            <a:spLocks noChangeArrowheads="1"/>
          </p:cNvSpPr>
          <p:nvPr/>
        </p:nvSpPr>
        <p:spPr bwMode="auto">
          <a:xfrm rot="5400000">
            <a:off x="6907213" y="4310063"/>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23570" name="AutoShape 48"/>
          <p:cNvSpPr>
            <a:spLocks noChangeArrowheads="1"/>
          </p:cNvSpPr>
          <p:nvPr/>
        </p:nvSpPr>
        <p:spPr bwMode="auto">
          <a:xfrm rot="7450111">
            <a:off x="6292850" y="4310063"/>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23571" name="AutoShape 49"/>
          <p:cNvSpPr>
            <a:spLocks noChangeArrowheads="1"/>
          </p:cNvSpPr>
          <p:nvPr/>
        </p:nvSpPr>
        <p:spPr bwMode="auto">
          <a:xfrm rot="14149889" flipH="1">
            <a:off x="7519988" y="4310063"/>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vert="eaVert"/>
          <a:lstStyle/>
          <a:p>
            <a:pPr eaLnBrk="1" hangingPunct="1">
              <a:lnSpc>
                <a:spcPct val="150000"/>
              </a:lnSpc>
            </a:pPr>
            <a:endParaRPr lang="ja-JP" altLang="en-US" sz="2000" b="1"/>
          </a:p>
        </p:txBody>
      </p:sp>
      <p:sp>
        <p:nvSpPr>
          <p:cNvPr id="23572" name="AutoShape 32"/>
          <p:cNvSpPr>
            <a:spLocks noChangeArrowheads="1"/>
          </p:cNvSpPr>
          <p:nvPr/>
        </p:nvSpPr>
        <p:spPr bwMode="auto">
          <a:xfrm>
            <a:off x="5791200" y="4960938"/>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23573" name="AutoShape 33"/>
          <p:cNvSpPr>
            <a:spLocks noChangeArrowheads="1"/>
          </p:cNvSpPr>
          <p:nvPr/>
        </p:nvSpPr>
        <p:spPr bwMode="auto">
          <a:xfrm>
            <a:off x="5903913" y="5083175"/>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23574" name="AutoShape 34"/>
          <p:cNvSpPr>
            <a:spLocks noChangeArrowheads="1"/>
          </p:cNvSpPr>
          <p:nvPr/>
        </p:nvSpPr>
        <p:spPr bwMode="auto">
          <a:xfrm>
            <a:off x="6016625" y="5203825"/>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r>
              <a:rPr lang="en-US" altLang="ja-JP" sz="2000" b="1"/>
              <a:t>Dao</a:t>
            </a:r>
          </a:p>
          <a:p>
            <a:pPr eaLnBrk="1" hangingPunct="1"/>
            <a:r>
              <a:rPr lang="ja-JP" altLang="en-US" sz="2000">
                <a:latin typeface="HGP創英角ｺﾞｼｯｸUB" pitchFamily="50" charset="-128"/>
              </a:rPr>
              <a:t>クラス</a:t>
            </a:r>
          </a:p>
        </p:txBody>
      </p:sp>
      <p:sp>
        <p:nvSpPr>
          <p:cNvPr id="23575" name="AutoShape 54"/>
          <p:cNvSpPr>
            <a:spLocks noChangeArrowheads="1"/>
          </p:cNvSpPr>
          <p:nvPr/>
        </p:nvSpPr>
        <p:spPr bwMode="auto">
          <a:xfrm>
            <a:off x="7351713" y="4960938"/>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23576" name="AutoShape 55"/>
          <p:cNvSpPr>
            <a:spLocks noChangeArrowheads="1"/>
          </p:cNvSpPr>
          <p:nvPr/>
        </p:nvSpPr>
        <p:spPr bwMode="auto">
          <a:xfrm>
            <a:off x="7464425" y="5083175"/>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endParaRPr lang="ja-JP" altLang="ja-JP" sz="2000" b="1">
              <a:latin typeface="HGP創英角ｺﾞｼｯｸUB" pitchFamily="50" charset="-128"/>
            </a:endParaRPr>
          </a:p>
        </p:txBody>
      </p:sp>
      <p:sp>
        <p:nvSpPr>
          <p:cNvPr id="23577" name="AutoShape 56"/>
          <p:cNvSpPr>
            <a:spLocks noChangeArrowheads="1"/>
          </p:cNvSpPr>
          <p:nvPr/>
        </p:nvSpPr>
        <p:spPr bwMode="auto">
          <a:xfrm>
            <a:off x="7577138" y="5203825"/>
            <a:ext cx="1152525" cy="758825"/>
          </a:xfrm>
          <a:prstGeom prst="foldedCorner">
            <a:avLst>
              <a:gd name="adj" fmla="val 19338"/>
            </a:avLst>
          </a:prstGeom>
          <a:solidFill>
            <a:srgbClr val="E4CA9C"/>
          </a:solidFill>
          <a:ln w="38100">
            <a:solidFill>
              <a:schemeClr val="tx1"/>
            </a:solidFill>
            <a:round/>
            <a:headEnd/>
            <a:tailEnd/>
          </a:ln>
        </p:spPr>
        <p:txBody>
          <a:bodyPr/>
          <a:lstStyle/>
          <a:p>
            <a:pPr eaLnBrk="1" hangingPunct="1">
              <a:lnSpc>
                <a:spcPct val="100000"/>
              </a:lnSpc>
            </a:pPr>
            <a:r>
              <a:rPr lang="en-US" altLang="ja-JP" sz="2000" b="1"/>
              <a:t>SQL</a:t>
            </a:r>
          </a:p>
          <a:p>
            <a:pPr eaLnBrk="1" hangingPunct="1">
              <a:lnSpc>
                <a:spcPct val="100000"/>
              </a:lnSpc>
            </a:pPr>
            <a:r>
              <a:rPr lang="ja-JP" altLang="en-US" sz="2000">
                <a:latin typeface="HGP創英角ｺﾞｼｯｸUB" pitchFamily="50" charset="-128"/>
              </a:rPr>
              <a:t>ファイル</a:t>
            </a:r>
          </a:p>
        </p:txBody>
      </p:sp>
      <p:sp>
        <p:nvSpPr>
          <p:cNvPr id="199760" name="AutoShape 80"/>
          <p:cNvSpPr>
            <a:spLocks noChangeArrowheads="1"/>
          </p:cNvSpPr>
          <p:nvPr/>
        </p:nvSpPr>
        <p:spPr bwMode="auto">
          <a:xfrm>
            <a:off x="6040438" y="2713038"/>
            <a:ext cx="2439988" cy="41275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en-US" sz="2000" dirty="0" err="1"/>
              <a:t>D層自動生成機能</a:t>
            </a:r>
            <a:endParaRPr kumimoji="0" lang="ja-JP" altLang="en-US" sz="2000" dirty="0"/>
          </a:p>
        </p:txBody>
      </p:sp>
      <p:sp>
        <p:nvSpPr>
          <p:cNvPr id="199763" name="Freeform 83"/>
          <p:cNvSpPr>
            <a:spLocks/>
          </p:cNvSpPr>
          <p:nvPr/>
        </p:nvSpPr>
        <p:spPr bwMode="auto">
          <a:xfrm flipV="1">
            <a:off x="337213" y="2857363"/>
            <a:ext cx="5086350" cy="3268800"/>
          </a:xfrm>
          <a:custGeom>
            <a:avLst/>
            <a:gdLst/>
            <a:ahLst/>
            <a:cxnLst>
              <a:cxn ang="0">
                <a:pos x="0" y="0"/>
              </a:cxn>
              <a:cxn ang="0">
                <a:pos x="0" y="858"/>
              </a:cxn>
              <a:cxn ang="0">
                <a:pos x="1856" y="858"/>
              </a:cxn>
              <a:cxn ang="0">
                <a:pos x="1856" y="1851"/>
              </a:cxn>
              <a:cxn ang="0">
                <a:pos x="3204" y="1851"/>
              </a:cxn>
              <a:cxn ang="0">
                <a:pos x="3204" y="0"/>
              </a:cxn>
              <a:cxn ang="0">
                <a:pos x="0" y="0"/>
              </a:cxn>
            </a:cxnLst>
            <a:rect l="0" t="0" r="r" b="b"/>
            <a:pathLst>
              <a:path w="3204" h="1851">
                <a:moveTo>
                  <a:pt x="0" y="0"/>
                </a:moveTo>
                <a:lnTo>
                  <a:pt x="0" y="858"/>
                </a:lnTo>
                <a:lnTo>
                  <a:pt x="1856" y="858"/>
                </a:lnTo>
                <a:lnTo>
                  <a:pt x="1856" y="1851"/>
                </a:lnTo>
                <a:lnTo>
                  <a:pt x="3204" y="1851"/>
                </a:lnTo>
                <a:lnTo>
                  <a:pt x="3204" y="0"/>
                </a:lnTo>
                <a:lnTo>
                  <a:pt x="0" y="0"/>
                </a:lnTo>
                <a:close/>
              </a:path>
            </a:pathLst>
          </a:custGeom>
          <a:solidFill>
            <a:srgbClr val="CCCCA3"/>
          </a:solidFill>
          <a:ln w="19050" cap="flat" cmpd="sng">
            <a:noFill/>
            <a:prstDash val="solid"/>
            <a:round/>
            <a:headEnd/>
            <a:tailEnd/>
          </a:ln>
          <a:effectLst>
            <a:outerShdw dist="107763" dir="2700000" algn="ctr" rotWithShape="0">
              <a:schemeClr val="bg2">
                <a:alpha val="50000"/>
              </a:schemeClr>
            </a:outerShdw>
          </a:effectLst>
        </p:spPr>
        <p:txBody>
          <a:bodyPr anchor="ctr">
            <a:noAutofit/>
          </a:bodyPr>
          <a:lstStyle/>
          <a:p>
            <a:pPr eaLnBrk="1" hangingPunct="1">
              <a:lnSpc>
                <a:spcPct val="150000"/>
              </a:lnSpc>
              <a:defRPr/>
            </a:pPr>
            <a:endParaRPr lang="ja-JP" altLang="en-US" sz="2000" b="1"/>
          </a:p>
        </p:txBody>
      </p:sp>
      <p:sp>
        <p:nvSpPr>
          <p:cNvPr id="23564" name="AutoShape 5"/>
          <p:cNvSpPr>
            <a:spLocks noChangeArrowheads="1"/>
          </p:cNvSpPr>
          <p:nvPr/>
        </p:nvSpPr>
        <p:spPr bwMode="auto">
          <a:xfrm>
            <a:off x="2641601" y="4875801"/>
            <a:ext cx="719138" cy="485775"/>
          </a:xfrm>
          <a:prstGeom prst="rightArrow">
            <a:avLst>
              <a:gd name="adj1" fmla="val 49676"/>
              <a:gd name="adj2" fmla="val 78954"/>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3565" name="AutoShape 26"/>
          <p:cNvSpPr>
            <a:spLocks noChangeArrowheads="1"/>
          </p:cNvSpPr>
          <p:nvPr/>
        </p:nvSpPr>
        <p:spPr bwMode="auto">
          <a:xfrm>
            <a:off x="3579813" y="3092513"/>
            <a:ext cx="1584325" cy="758825"/>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2000" dirty="0"/>
              <a:t>D</a:t>
            </a:r>
            <a:r>
              <a:rPr lang="ja-JP" altLang="en-US" sz="2000" dirty="0">
                <a:latin typeface="HGP創英角ｺﾞｼｯｸUB" pitchFamily="50" charset="-128"/>
              </a:rPr>
              <a:t>層定義</a:t>
            </a:r>
          </a:p>
          <a:p>
            <a:pPr eaLnBrk="1" hangingPunct="1"/>
            <a:r>
              <a:rPr lang="ja-JP" altLang="en-US" sz="2000" dirty="0">
                <a:latin typeface="HGP創英角ｺﾞｼｯｸUB" pitchFamily="50" charset="-128"/>
              </a:rPr>
              <a:t>ファイル</a:t>
            </a:r>
          </a:p>
        </p:txBody>
      </p:sp>
      <p:sp>
        <p:nvSpPr>
          <p:cNvPr id="23566" name="AutoShape 30"/>
          <p:cNvSpPr>
            <a:spLocks noChangeArrowheads="1"/>
          </p:cNvSpPr>
          <p:nvPr/>
        </p:nvSpPr>
        <p:spPr bwMode="auto">
          <a:xfrm rot="16200000" flipV="1">
            <a:off x="4061233" y="3986861"/>
            <a:ext cx="621482" cy="485775"/>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199759" name="AutoShape 79"/>
          <p:cNvSpPr>
            <a:spLocks noChangeArrowheads="1"/>
          </p:cNvSpPr>
          <p:nvPr/>
        </p:nvSpPr>
        <p:spPr bwMode="auto">
          <a:xfrm>
            <a:off x="2395959" y="5684838"/>
            <a:ext cx="3027604" cy="441325"/>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kumimoji="0" lang="en-US" altLang="ja-JP" sz="2000" dirty="0" smtClean="0"/>
              <a:t>DB</a:t>
            </a:r>
            <a:r>
              <a:rPr kumimoji="0" lang="ja-JP" altLang="en-US" sz="2000" dirty="0" smtClean="0"/>
              <a:t>スキーマ情報抽出</a:t>
            </a:r>
            <a:r>
              <a:rPr kumimoji="0" lang="ja-JP" altLang="en-US" sz="2000" dirty="0"/>
              <a:t>機能</a:t>
            </a:r>
          </a:p>
        </p:txBody>
      </p:sp>
      <p:sp>
        <p:nvSpPr>
          <p:cNvPr id="23556" name="Rectangle 15"/>
          <p:cNvSpPr>
            <a:spLocks noChangeArrowheads="1"/>
          </p:cNvSpPr>
          <p:nvPr/>
        </p:nvSpPr>
        <p:spPr bwMode="auto">
          <a:xfrm>
            <a:off x="3561717" y="4728852"/>
            <a:ext cx="1584325" cy="758825"/>
          </a:xfrm>
          <a:prstGeom prst="rect">
            <a:avLst/>
          </a:prstGeom>
          <a:solidFill>
            <a:srgbClr val="E4CAC8"/>
          </a:solidFill>
          <a:ln w="38100">
            <a:solidFill>
              <a:srgbClr val="D69DAF"/>
            </a:solidFill>
            <a:miter lim="800000"/>
            <a:headEnd/>
            <a:tailEnd/>
          </a:ln>
        </p:spPr>
        <p:txBody>
          <a:bodyPr/>
          <a:lstStyle/>
          <a:p>
            <a:pPr eaLnBrk="1" hangingPunct="1"/>
            <a:r>
              <a:rPr lang="ja-JP" altLang="en-US" sz="2000">
                <a:latin typeface="ＭＳ Ｐゴシック" pitchFamily="50" charset="-128"/>
              </a:rPr>
              <a:t>メタデータ</a:t>
            </a:r>
          </a:p>
          <a:p>
            <a:pPr eaLnBrk="1" hangingPunct="1"/>
            <a:r>
              <a:rPr lang="ja-JP" altLang="en-US" sz="2000">
                <a:latin typeface="ＭＳ Ｐゴシック" pitchFamily="50" charset="-128"/>
              </a:rPr>
              <a:t>抽出ツール</a:t>
            </a:r>
            <a:endParaRPr lang="ja-JP" altLang="en-US" sz="2000">
              <a:latin typeface="HGP創英角ｺﾞｼｯｸUB" pitchFamily="50" charset="-128"/>
            </a:endParaRPr>
          </a:p>
        </p:txBody>
      </p:sp>
      <p:sp>
        <p:nvSpPr>
          <p:cNvPr id="23557" name="Rectangle 43"/>
          <p:cNvSpPr>
            <a:spLocks noChangeArrowheads="1"/>
          </p:cNvSpPr>
          <p:nvPr/>
        </p:nvSpPr>
        <p:spPr bwMode="auto">
          <a:xfrm>
            <a:off x="6469063" y="3251388"/>
            <a:ext cx="1584325" cy="758825"/>
          </a:xfrm>
          <a:prstGeom prst="rect">
            <a:avLst/>
          </a:prstGeom>
          <a:solidFill>
            <a:srgbClr val="FFFF99"/>
          </a:solidFill>
          <a:ln w="38100">
            <a:solidFill>
              <a:schemeClr val="tx1"/>
            </a:solidFill>
            <a:miter lim="800000"/>
            <a:headEnd/>
            <a:tailEnd/>
          </a:ln>
        </p:spPr>
        <p:txBody>
          <a:bodyPr/>
          <a:lstStyle/>
          <a:p>
            <a:pPr eaLnBrk="1" hangingPunct="1"/>
            <a:r>
              <a:rPr lang="en-US" altLang="ja-JP" sz="2000" dirty="0"/>
              <a:t>D</a:t>
            </a:r>
            <a:r>
              <a:rPr lang="ja-JP" altLang="en-US" sz="2000" dirty="0">
                <a:latin typeface="ＭＳ Ｐゴシック" pitchFamily="50" charset="-128"/>
              </a:rPr>
              <a:t>層</a:t>
            </a:r>
          </a:p>
          <a:p>
            <a:pPr eaLnBrk="1" hangingPunct="1"/>
            <a:r>
              <a:rPr lang="ja-JP" altLang="en-US" sz="2000" dirty="0">
                <a:latin typeface="ＭＳ Ｐゴシック" pitchFamily="50" charset="-128"/>
              </a:rPr>
              <a:t>生成ツール</a:t>
            </a:r>
            <a:endParaRPr lang="ja-JP" altLang="en-US" sz="2000" dirty="0">
              <a:latin typeface="HGP創英角ｺﾞｼｯｸUB" pitchFamily="50" charset="-128"/>
            </a:endParaRPr>
          </a:p>
        </p:txBody>
      </p:sp>
      <p:grpSp>
        <p:nvGrpSpPr>
          <p:cNvPr id="23558" name="Group 63"/>
          <p:cNvGrpSpPr>
            <a:grpSpLocks/>
          </p:cNvGrpSpPr>
          <p:nvPr/>
        </p:nvGrpSpPr>
        <p:grpSpPr bwMode="auto">
          <a:xfrm>
            <a:off x="619125" y="4804363"/>
            <a:ext cx="1689100" cy="1089025"/>
            <a:chOff x="418" y="747"/>
            <a:chExt cx="1064" cy="686"/>
          </a:xfrm>
        </p:grpSpPr>
        <p:sp>
          <p:nvSpPr>
            <p:cNvPr id="23561" name="AutoShape 13"/>
            <p:cNvSpPr>
              <a:spLocks noChangeArrowheads="1"/>
            </p:cNvSpPr>
            <p:nvPr/>
          </p:nvSpPr>
          <p:spPr bwMode="auto">
            <a:xfrm>
              <a:off x="418" y="747"/>
              <a:ext cx="1064" cy="384"/>
            </a:xfrm>
            <a:prstGeom prst="can">
              <a:avLst>
                <a:gd name="adj" fmla="val 25199"/>
              </a:avLst>
            </a:prstGeom>
            <a:solidFill>
              <a:srgbClr val="E4CA9C"/>
            </a:solidFill>
            <a:ln w="38100">
              <a:solidFill>
                <a:srgbClr val="D69DAF"/>
              </a:solidFill>
              <a:round/>
              <a:headEnd/>
              <a:tailEnd/>
            </a:ln>
          </p:spPr>
          <p:txBody>
            <a:bodyPr wrap="none" lIns="36000" tIns="36000" rIns="36000" bIns="36000" anchor="ctr"/>
            <a:lstStyle/>
            <a:p>
              <a:r>
                <a:rPr kumimoji="0" lang="en-US" altLang="ja-JP" sz="2400" dirty="0"/>
                <a:t>DBMS</a:t>
              </a:r>
            </a:p>
          </p:txBody>
        </p:sp>
        <p:sp>
          <p:nvSpPr>
            <p:cNvPr id="23562" name="Text Box 45"/>
            <p:cNvSpPr txBox="1">
              <a:spLocks noChangeArrowheads="1"/>
            </p:cNvSpPr>
            <p:nvPr/>
          </p:nvSpPr>
          <p:spPr bwMode="auto">
            <a:xfrm>
              <a:off x="470" y="1145"/>
              <a:ext cx="960" cy="288"/>
            </a:xfrm>
            <a:prstGeom prst="rect">
              <a:avLst/>
            </a:prstGeom>
            <a:noFill/>
            <a:ln w="9525">
              <a:noFill/>
              <a:miter lim="800000"/>
              <a:headEnd/>
              <a:tailEnd/>
            </a:ln>
          </p:spPr>
          <p:txBody>
            <a:bodyPr>
              <a:spAutoFit/>
            </a:bodyPr>
            <a:lstStyle/>
            <a:p>
              <a:pPr eaLnBrk="1" hangingPunct="1">
                <a:lnSpc>
                  <a:spcPct val="100000"/>
                </a:lnSpc>
                <a:spcBef>
                  <a:spcPct val="50000"/>
                </a:spcBef>
              </a:pPr>
              <a:r>
                <a:rPr lang="ja-JP" altLang="en-US" sz="2400">
                  <a:latin typeface="HGP創英角ｺﾞｼｯｸUB" pitchFamily="50" charset="-128"/>
                </a:rPr>
                <a:t>スキーマ</a:t>
              </a:r>
            </a:p>
          </p:txBody>
        </p:sp>
      </p:grpSp>
      <p:sp>
        <p:nvSpPr>
          <p:cNvPr id="2356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4. D</a:t>
            </a:r>
            <a:r>
              <a:rPr lang="ja-JP" altLang="en-US" sz="3200" dirty="0"/>
              <a:t>層自動生成ツール </a:t>
            </a:r>
            <a:r>
              <a:rPr lang="en-US" altLang="ja-JP" sz="3200" dirty="0"/>
              <a:t>– </a:t>
            </a:r>
            <a:r>
              <a:rPr lang="ja-JP" altLang="en-US" sz="3200" dirty="0"/>
              <a:t>自動生成</a:t>
            </a:r>
          </a:p>
        </p:txBody>
      </p:sp>
      <p:sp>
        <p:nvSpPr>
          <p:cNvPr id="28" name="AutoShape 12"/>
          <p:cNvSpPr>
            <a:spLocks noChangeArrowheads="1"/>
          </p:cNvSpPr>
          <p:nvPr/>
        </p:nvSpPr>
        <p:spPr bwMode="auto">
          <a:xfrm>
            <a:off x="184109" y="881062"/>
            <a:ext cx="8697953" cy="157765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algn="l" eaLnBrk="1" hangingPunct="1">
              <a:lnSpc>
                <a:spcPct val="100000"/>
              </a:lnSpc>
            </a:pPr>
            <a:r>
              <a:rPr lang="ja-JP" altLang="en-US" sz="2000" dirty="0"/>
              <a:t>　スキーマ情報から、テーブル・ビューに対する、</a:t>
            </a:r>
            <a:r>
              <a:rPr lang="en-US" altLang="ja-JP" sz="2000" dirty="0"/>
              <a:t>CRUD</a:t>
            </a:r>
            <a:r>
              <a:rPr lang="ja-JP" altLang="en-US" sz="2000" dirty="0"/>
              <a:t>処理の</a:t>
            </a:r>
            <a:r>
              <a:rPr lang="en-US" altLang="ja-JP" sz="2000" dirty="0"/>
              <a:t>Dao/SQL</a:t>
            </a:r>
            <a:r>
              <a:rPr lang="ja-JP" altLang="en-US" sz="2000" dirty="0"/>
              <a:t>を</a:t>
            </a:r>
            <a:r>
              <a:rPr lang="en-US" altLang="ja-JP" sz="2000" dirty="0"/>
              <a:t>100%</a:t>
            </a:r>
            <a:r>
              <a:rPr lang="ja-JP" altLang="en-US" sz="2000" dirty="0"/>
              <a:t>自動生成します。生成された処理は、後述の動的パラメタライズド・クエリを活用しています。また、実装漏れを起こしやすいＷｅｂアプリケーションのタイムスタンプ楽観排他処理も生成されます。</a:t>
            </a:r>
          </a:p>
        </p:txBody>
      </p:sp>
      <p:sp>
        <p:nvSpPr>
          <p:cNvPr id="23579" name="AutoShape 76"/>
          <p:cNvSpPr>
            <a:spLocks noChangeArrowheads="1"/>
          </p:cNvSpPr>
          <p:nvPr/>
        </p:nvSpPr>
        <p:spPr bwMode="auto">
          <a:xfrm>
            <a:off x="5297488" y="3341688"/>
            <a:ext cx="1069975" cy="485775"/>
          </a:xfrm>
          <a:prstGeom prst="rightArrow">
            <a:avLst>
              <a:gd name="adj1" fmla="val 49676"/>
              <a:gd name="adj2" fmla="val 78954"/>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特長</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ja-JP" altLang="en-US" sz="2800" dirty="0" smtClean="0">
                <a:solidFill>
                  <a:srgbClr val="69306A"/>
                </a:solidFill>
              </a:rPr>
              <a:t>通信制御機能</a:t>
            </a:r>
            <a:endParaRPr lang="ja-JP" altLang="en-US" sz="2800"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D</a:t>
            </a:r>
            <a:r>
              <a:rPr lang="ja-JP" altLang="en-US" sz="2800" b="1" dirty="0" smtClean="0">
                <a:solidFill>
                  <a:srgbClr val="69306A"/>
                </a:solidFill>
              </a:rPr>
              <a:t>層</a:t>
            </a:r>
            <a:r>
              <a:rPr lang="ja-JP" altLang="en-US" sz="2800" dirty="0" smtClean="0">
                <a:solidFill>
                  <a:srgbClr val="69306A"/>
                </a:solidFill>
              </a:rPr>
              <a:t>自動生成ツール機能</a:t>
            </a:r>
            <a:endParaRPr lang="ja-JP" altLang="en-US" sz="2800" dirty="0">
              <a:solidFill>
                <a:srgbClr val="69306A"/>
              </a:solidFill>
            </a:endParaRPr>
          </a:p>
        </p:txBody>
      </p:sp>
      <p:sp>
        <p:nvSpPr>
          <p:cNvPr id="8" name="AutoShape 9"/>
          <p:cNvSpPr>
            <a:spLocks noChangeArrowheads="1"/>
          </p:cNvSpPr>
          <p:nvPr/>
        </p:nvSpPr>
        <p:spPr bwMode="auto">
          <a:xfrm>
            <a:off x="474663" y="4302655"/>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5</a:t>
            </a:r>
            <a:r>
              <a:rPr lang="en-US" altLang="ja-JP" sz="2800" b="1" dirty="0" smtClean="0">
                <a:solidFill>
                  <a:schemeClr val="bg1"/>
                </a:solidFill>
              </a:rPr>
              <a:t>. </a:t>
            </a:r>
            <a:r>
              <a:rPr lang="ja-JP" altLang="en-US" sz="2800" dirty="0" smtClean="0">
                <a:solidFill>
                  <a:schemeClr val="bg1"/>
                </a:solidFill>
              </a:rPr>
              <a:t>動的パラメタライズド・クエリ機能</a:t>
            </a:r>
            <a:endParaRPr lang="en-US" altLang="ja-JP" sz="2800" dirty="0">
              <a:solidFill>
                <a:schemeClr val="bg1"/>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a:t>
            </a:r>
            <a:r>
              <a:rPr lang="ja-JP" altLang="en-US" sz="2800" dirty="0" smtClean="0">
                <a:solidFill>
                  <a:srgbClr val="69306A"/>
                </a:solidFill>
              </a:rPr>
              <a:t>リッチクライアント機能</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3"/>
          <p:cNvSpPr>
            <a:spLocks noChangeArrowheads="1"/>
          </p:cNvSpPr>
          <p:nvPr/>
        </p:nvSpPr>
        <p:spPr bwMode="auto">
          <a:xfrm>
            <a:off x="6037263" y="2505075"/>
            <a:ext cx="2654300" cy="685800"/>
          </a:xfrm>
          <a:prstGeom prst="flowChartPredefinedProcess">
            <a:avLst/>
          </a:prstGeom>
          <a:solidFill>
            <a:srgbClr val="CCCCCC"/>
          </a:solidFill>
          <a:ln w="9525">
            <a:solidFill>
              <a:schemeClr val="tx1"/>
            </a:solidFill>
            <a:miter lim="800000"/>
            <a:headEnd/>
            <a:tailEnd/>
          </a:ln>
        </p:spPr>
        <p:txBody>
          <a:bodyPr wrap="none" anchor="ctr"/>
          <a:lstStyle/>
          <a:p>
            <a:pPr eaLnBrk="1" hangingPunct="1">
              <a:lnSpc>
                <a:spcPct val="100000"/>
              </a:lnSpc>
            </a:pPr>
            <a:r>
              <a:rPr kumimoji="0" lang="ja-JP" altLang="en-US" sz="2400">
                <a:latin typeface="Century" pitchFamily="18" charset="0"/>
              </a:rPr>
              <a:t>プログラム</a:t>
            </a:r>
          </a:p>
        </p:txBody>
      </p:sp>
      <p:sp>
        <p:nvSpPr>
          <p:cNvPr id="178180" name="AutoShape 4"/>
          <p:cNvSpPr>
            <a:spLocks noChangeArrowheads="1"/>
          </p:cNvSpPr>
          <p:nvPr/>
        </p:nvSpPr>
        <p:spPr bwMode="auto">
          <a:xfrm>
            <a:off x="2447925" y="842963"/>
            <a:ext cx="6165850" cy="819150"/>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p>
            <a:pPr eaLnBrk="1" hangingPunct="1">
              <a:lnSpc>
                <a:spcPct val="100000"/>
              </a:lnSpc>
              <a:defRPr/>
            </a:pPr>
            <a:r>
              <a:rPr lang="ja-JP" altLang="en-US" sz="2000" dirty="0">
                <a:latin typeface="Times New Roman" pitchFamily="18" charset="0"/>
              </a:rPr>
              <a:t>今までは、</a:t>
            </a:r>
            <a:r>
              <a:rPr lang="ja-JP" altLang="en-US" sz="2000" dirty="0"/>
              <a:t>動的</a:t>
            </a:r>
            <a:r>
              <a:rPr lang="en-US" altLang="ja-JP" sz="2000" dirty="0"/>
              <a:t>SQL</a:t>
            </a:r>
            <a:r>
              <a:rPr lang="ja-JP" altLang="en-US" sz="2000" dirty="0"/>
              <a:t>を処理するプログラム中に文字列、</a:t>
            </a:r>
            <a:endParaRPr lang="en-US" altLang="ja-JP" sz="2000" dirty="0"/>
          </a:p>
          <a:p>
            <a:pPr eaLnBrk="1" hangingPunct="1">
              <a:lnSpc>
                <a:spcPct val="100000"/>
              </a:lnSpc>
              <a:defRPr/>
            </a:pPr>
            <a:r>
              <a:rPr lang="ja-JP" altLang="en-US" sz="2000" dirty="0"/>
              <a:t>文字列連結、それに伴う</a:t>
            </a:r>
            <a:r>
              <a:rPr lang="en-US" altLang="ja-JP" sz="2000" dirty="0"/>
              <a:t>IF</a:t>
            </a:r>
            <a:r>
              <a:rPr lang="ja-JP" altLang="en-US" sz="2000" dirty="0"/>
              <a:t>文が散在</a:t>
            </a:r>
            <a:r>
              <a:rPr lang="ja-JP" altLang="en-US" sz="2000" dirty="0">
                <a:latin typeface="Times New Roman" pitchFamily="18" charset="0"/>
              </a:rPr>
              <a:t>していました。</a:t>
            </a:r>
          </a:p>
        </p:txBody>
      </p:sp>
      <p:sp>
        <p:nvSpPr>
          <p:cNvPr id="20484" name="AutoShape 6"/>
          <p:cNvSpPr>
            <a:spLocks/>
          </p:cNvSpPr>
          <p:nvPr/>
        </p:nvSpPr>
        <p:spPr bwMode="auto">
          <a:xfrm>
            <a:off x="446088" y="1866900"/>
            <a:ext cx="4629150" cy="1719263"/>
          </a:xfrm>
          <a:prstGeom prst="accentBorderCallout2">
            <a:avLst>
              <a:gd name="adj1" fmla="val 6648"/>
              <a:gd name="adj2" fmla="val 101579"/>
              <a:gd name="adj3" fmla="val 6648"/>
              <a:gd name="adj4" fmla="val 128366"/>
              <a:gd name="adj5" fmla="val 40704"/>
              <a:gd name="adj6" fmla="val 131713"/>
            </a:avLst>
          </a:prstGeom>
          <a:solidFill>
            <a:srgbClr val="FFFFFF"/>
          </a:solidFill>
          <a:ln w="9525">
            <a:solidFill>
              <a:srgbClr val="000000"/>
            </a:solidFill>
            <a:miter lim="800000"/>
            <a:headEnd/>
            <a:tailEnd/>
          </a:ln>
        </p:spPr>
        <p:txBody>
          <a:bodyPr/>
          <a:lstStyle/>
          <a:p>
            <a:pPr algn="l">
              <a:lnSpc>
                <a:spcPct val="80000"/>
              </a:lnSpc>
            </a:pPr>
            <a:r>
              <a:rPr kumimoji="0" lang="ja-JP" altLang="ja-JP" sz="800" noProof="1">
                <a:solidFill>
                  <a:srgbClr val="008000"/>
                </a:solidFill>
                <a:latin typeface="ＭＳ ゴシック" pitchFamily="49" charset="-128"/>
                <a:ea typeface="ＭＳ ゴシック" pitchFamily="49" charset="-128"/>
              </a:rPr>
              <a:t>'************************************************************************************</a:t>
            </a:r>
          </a:p>
          <a:p>
            <a:pPr algn="l">
              <a:lnSpc>
                <a:spcPct val="80000"/>
              </a:lnSpc>
            </a:pPr>
            <a:r>
              <a:rPr kumimoji="0" lang="en-US" altLang="ja-JP" sz="800" noProof="1">
                <a:solidFill>
                  <a:srgbClr val="008000"/>
                </a:solidFill>
                <a:latin typeface="ＭＳ ゴシック" pitchFamily="49" charset="-128"/>
                <a:ea typeface="ＭＳ ゴシック" pitchFamily="49" charset="-128"/>
              </a:rPr>
              <a:t>'* SQL</a:t>
            </a:r>
            <a:r>
              <a:rPr kumimoji="0" lang="ja-JP" altLang="en-US" sz="800" noProof="1">
                <a:solidFill>
                  <a:srgbClr val="008000"/>
                </a:solidFill>
                <a:latin typeface="ＭＳ ゴシック" pitchFamily="49" charset="-128"/>
                <a:ea typeface="ＭＳ ゴシック" pitchFamily="49" charset="-128"/>
              </a:rPr>
              <a:t>文作成</a:t>
            </a:r>
          </a:p>
          <a:p>
            <a:pPr algn="l">
              <a:lnSpc>
                <a:spcPct val="80000"/>
              </a:lnSpc>
            </a:pPr>
            <a:r>
              <a:rPr kumimoji="0" lang="ja-JP" altLang="ja-JP" sz="800" noProof="1">
                <a:solidFill>
                  <a:srgbClr val="008000"/>
                </a:solidFill>
                <a:latin typeface="ＭＳ ゴシック" pitchFamily="49" charset="-128"/>
                <a:ea typeface="ＭＳ ゴシック" pitchFamily="49" charset="-128"/>
              </a:rPr>
              <a:t>'************************************************************************************</a:t>
            </a:r>
          </a:p>
          <a:p>
            <a:pPr algn="l">
              <a:lnSpc>
                <a:spcPct val="80000"/>
              </a:lnSpc>
            </a:pPr>
            <a:r>
              <a:rPr kumimoji="0" lang="en-US" altLang="ja-JP" sz="800" noProof="1">
                <a:latin typeface="ＭＳ ゴシック" pitchFamily="49" charset="-128"/>
                <a:ea typeface="ＭＳ ゴシック" pitchFamily="49" charset="-128"/>
              </a:rPr>
              <a:t>str_Sql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"SELECT COUNT(DISTINCT xxxxx) AS xxxxx FROM xxxxx"</a:t>
            </a:r>
          </a:p>
          <a:p>
            <a:pPr algn="l">
              <a:lnSpc>
                <a:spcPct val="80000"/>
              </a:lnSpc>
            </a:pPr>
            <a:endParaRPr kumimoji="0" lang="en-US" altLang="ja-JP" sz="800" noProof="1">
              <a:solidFill>
                <a:srgbClr val="A31515"/>
              </a:solidFill>
              <a:latin typeface="ＭＳ ゴシック" pitchFamily="49" charset="-128"/>
              <a:ea typeface="ＭＳ ゴシック" pitchFamily="49" charset="-128"/>
            </a:endParaRPr>
          </a:p>
          <a:p>
            <a:pPr algn="l">
              <a:lnSpc>
                <a:spcPct val="80000"/>
              </a:lnSpc>
            </a:pPr>
            <a:r>
              <a:rPr kumimoji="0" lang="en-US" altLang="ja-JP" sz="800" noProof="1">
                <a:solidFill>
                  <a:srgbClr val="0000FF"/>
                </a:solidFill>
                <a:latin typeface="ＭＳ ゴシック" pitchFamily="49" charset="-128"/>
                <a:ea typeface="ＭＳ ゴシック" pitchFamily="49" charset="-128"/>
              </a:rPr>
              <a:t>If </a:t>
            </a:r>
            <a:r>
              <a:rPr kumimoji="0" lang="en-US" altLang="ja-JP" sz="800" noProof="1">
                <a:latin typeface="ＭＳ ゴシック" pitchFamily="49" charset="-128"/>
                <a:ea typeface="ＭＳ ゴシック" pitchFamily="49" charset="-128"/>
              </a:rPr>
              <a:t>intXXXXX = 0</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LIKE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ElseIf </a:t>
            </a:r>
            <a:r>
              <a:rPr kumimoji="0" lang="en-US" altLang="ja-JP" sz="800" noProof="1">
                <a:latin typeface="ＭＳ ゴシック" pitchFamily="49" charset="-128"/>
                <a:ea typeface="ＭＳ ゴシック" pitchFamily="49" charset="-128"/>
              </a:rPr>
              <a:t>intXXXXX = 2</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ElseIf </a:t>
            </a:r>
            <a:r>
              <a:rPr kumimoji="0" lang="en-US" altLang="ja-JP" sz="800" noProof="1">
                <a:latin typeface="ＭＳ ゴシック" pitchFamily="49" charset="-128"/>
                <a:ea typeface="ＭＳ ゴシック" pitchFamily="49" charset="-128"/>
              </a:rPr>
              <a:t>intXXXXX = 3</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_</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IN (SELECT xxxxx FROM xxxxx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LIKE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_</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IN (SELECT xxxxx FROM xxxxx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just">
              <a:lnSpc>
                <a:spcPct val="80000"/>
              </a:lnSpc>
            </a:pPr>
            <a:r>
              <a:rPr kumimoji="0" lang="en-US" altLang="ja-JP" sz="800" noProof="1">
                <a:solidFill>
                  <a:srgbClr val="0000FF"/>
                </a:solidFill>
                <a:latin typeface="ＭＳ ゴシック" pitchFamily="49" charset="-128"/>
                <a:ea typeface="ＭＳ ゴシック" pitchFamily="49" charset="-128"/>
              </a:rPr>
              <a:t>End If</a:t>
            </a:r>
            <a:endParaRPr kumimoji="0" lang="en-US" altLang="ja-JP" sz="800">
              <a:solidFill>
                <a:srgbClr val="0000FF"/>
              </a:solidFill>
              <a:latin typeface="ＭＳ ゴシック" pitchFamily="49" charset="-128"/>
              <a:ea typeface="ＭＳ ゴシック" pitchFamily="49" charset="-128"/>
            </a:endParaRPr>
          </a:p>
        </p:txBody>
      </p:sp>
      <p:sp>
        <p:nvSpPr>
          <p:cNvPr id="20485" name="AutoShape 7"/>
          <p:cNvSpPr>
            <a:spLocks noChangeArrowheads="1"/>
          </p:cNvSpPr>
          <p:nvPr/>
        </p:nvSpPr>
        <p:spPr bwMode="auto">
          <a:xfrm>
            <a:off x="7038975" y="3368675"/>
            <a:ext cx="647700" cy="647700"/>
          </a:xfrm>
          <a:prstGeom prst="downArrow">
            <a:avLst>
              <a:gd name="adj1" fmla="val 50000"/>
              <a:gd name="adj2" fmla="val 25000"/>
            </a:avLst>
          </a:prstGeom>
          <a:solidFill>
            <a:srgbClr val="69306A"/>
          </a:solidFill>
          <a:ln w="9525">
            <a:solidFill>
              <a:srgbClr val="69306A"/>
            </a:solidFill>
            <a:miter lim="800000"/>
            <a:headEnd/>
            <a:tailEnd/>
          </a:ln>
        </p:spPr>
        <p:txBody>
          <a:bodyPr wrap="none" lIns="72000" tIns="72000" rIns="72000" bIns="72000" anchor="ctr"/>
          <a:lstStyle/>
          <a:p>
            <a:pPr eaLnBrk="1" hangingPunct="1">
              <a:lnSpc>
                <a:spcPct val="150000"/>
              </a:lnSpc>
            </a:pPr>
            <a:endParaRPr lang="ja-JP" altLang="en-US" sz="2000" b="1"/>
          </a:p>
        </p:txBody>
      </p:sp>
      <p:sp>
        <p:nvSpPr>
          <p:cNvPr id="20486" name="AutoShape 8"/>
          <p:cNvSpPr>
            <a:spLocks noChangeArrowheads="1"/>
          </p:cNvSpPr>
          <p:nvPr/>
        </p:nvSpPr>
        <p:spPr bwMode="auto">
          <a:xfrm>
            <a:off x="503238" y="1227138"/>
            <a:ext cx="1512887" cy="465137"/>
          </a:xfrm>
          <a:prstGeom prst="wedgeRoundRectCallout">
            <a:avLst>
              <a:gd name="adj1" fmla="val 8343"/>
              <a:gd name="adj2" fmla="val 104949"/>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2400">
                <a:latin typeface="HGP創英角ｺﾞｼｯｸUB" pitchFamily="50" charset="-128"/>
              </a:rPr>
              <a:t>文字列</a:t>
            </a:r>
          </a:p>
        </p:txBody>
      </p:sp>
      <p:sp>
        <p:nvSpPr>
          <p:cNvPr id="20487" name="AutoShape 9"/>
          <p:cNvSpPr>
            <a:spLocks noChangeArrowheads="1"/>
          </p:cNvSpPr>
          <p:nvPr/>
        </p:nvSpPr>
        <p:spPr bwMode="auto">
          <a:xfrm>
            <a:off x="493713" y="3746500"/>
            <a:ext cx="1943100" cy="465138"/>
          </a:xfrm>
          <a:prstGeom prst="wedgeRoundRectCallout">
            <a:avLst>
              <a:gd name="adj1" fmla="val 33088"/>
              <a:gd name="adj2" fmla="val -10187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2400">
                <a:latin typeface="HGP創英角ｺﾞｼｯｸUB" pitchFamily="50" charset="-128"/>
              </a:rPr>
              <a:t>文字列連結</a:t>
            </a:r>
          </a:p>
        </p:txBody>
      </p:sp>
      <p:sp>
        <p:nvSpPr>
          <p:cNvPr id="20488" name="AutoShape 11"/>
          <p:cNvSpPr>
            <a:spLocks noChangeArrowheads="1"/>
          </p:cNvSpPr>
          <p:nvPr/>
        </p:nvSpPr>
        <p:spPr bwMode="auto">
          <a:xfrm>
            <a:off x="447675" y="4454525"/>
            <a:ext cx="5010150" cy="1938992"/>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spAutoFit/>
          </a:bodyPr>
          <a:lstStyle/>
          <a:p>
            <a:pPr algn="l" eaLnBrk="1" hangingPunct="1">
              <a:lnSpc>
                <a:spcPct val="100000"/>
              </a:lnSpc>
            </a:pPr>
            <a:r>
              <a:rPr lang="ja-JP" altLang="en-US" sz="2000" dirty="0"/>
              <a:t>動的</a:t>
            </a:r>
            <a:r>
              <a:rPr lang="en-US" altLang="ja-JP" sz="2000" dirty="0"/>
              <a:t>SQL</a:t>
            </a:r>
            <a:r>
              <a:rPr lang="ja-JP" altLang="en-US" sz="2000" dirty="0"/>
              <a:t>は、</a:t>
            </a:r>
          </a:p>
          <a:p>
            <a:pPr algn="l" eaLnBrk="1" hangingPunct="1">
              <a:lnSpc>
                <a:spcPct val="100000"/>
              </a:lnSpc>
            </a:pPr>
            <a:r>
              <a:rPr lang="ja-JP" altLang="en-US" sz="2000" dirty="0"/>
              <a:t>・ </a:t>
            </a:r>
            <a:r>
              <a:rPr lang="en-US" altLang="ja-JP" sz="2000" dirty="0"/>
              <a:t>WHERE</a:t>
            </a:r>
            <a:r>
              <a:rPr lang="ja-JP" altLang="en-US" sz="2000" dirty="0" err="1"/>
              <a:t>、</a:t>
            </a:r>
            <a:r>
              <a:rPr lang="ja-JP" altLang="en-US" sz="2000" dirty="0"/>
              <a:t> </a:t>
            </a:r>
            <a:r>
              <a:rPr lang="en-US" altLang="ja-JP" sz="2000" dirty="0"/>
              <a:t>JOIN</a:t>
            </a:r>
            <a:r>
              <a:rPr lang="ja-JP" altLang="en-US" sz="2000" dirty="0"/>
              <a:t>句の付与・削除</a:t>
            </a:r>
          </a:p>
          <a:p>
            <a:pPr algn="l" eaLnBrk="1" hangingPunct="1">
              <a:lnSpc>
                <a:spcPct val="100000"/>
              </a:lnSpc>
            </a:pPr>
            <a:r>
              <a:rPr lang="ja-JP" altLang="en-US" sz="2000" dirty="0"/>
              <a:t>・ </a:t>
            </a:r>
            <a:r>
              <a:rPr lang="en-US" altLang="ja-JP" sz="2000" dirty="0"/>
              <a:t>AND</a:t>
            </a:r>
            <a:r>
              <a:rPr lang="ja-JP" altLang="en-US" sz="2000" dirty="0" err="1"/>
              <a:t>、</a:t>
            </a:r>
            <a:r>
              <a:rPr lang="en-US" altLang="ja-JP" sz="2000" dirty="0"/>
              <a:t>OR</a:t>
            </a:r>
            <a:r>
              <a:rPr lang="ja-JP" altLang="en-US" sz="2000" dirty="0"/>
              <a:t>演算子の付与・削除</a:t>
            </a:r>
          </a:p>
          <a:p>
            <a:pPr algn="l" eaLnBrk="1" hangingPunct="1">
              <a:lnSpc>
                <a:spcPct val="100000"/>
              </a:lnSpc>
            </a:pPr>
            <a:r>
              <a:rPr lang="ja-JP" altLang="en-US" sz="2000" dirty="0"/>
              <a:t>・ </a:t>
            </a:r>
            <a:r>
              <a:rPr lang="en-US" altLang="ja-JP" sz="2000" dirty="0"/>
              <a:t>IN</a:t>
            </a:r>
            <a:r>
              <a:rPr lang="ja-JP" altLang="en-US" sz="2000" dirty="0"/>
              <a:t>句のパラメタを条件数に合わせ用意</a:t>
            </a:r>
          </a:p>
          <a:p>
            <a:pPr algn="l" eaLnBrk="1" hangingPunct="1">
              <a:lnSpc>
                <a:spcPct val="100000"/>
              </a:lnSpc>
            </a:pPr>
            <a:r>
              <a:rPr lang="ja-JP" altLang="en-US" sz="2000" dirty="0"/>
              <a:t>・ 脆弱性の問題を潜在的に内包する</a:t>
            </a:r>
            <a:endParaRPr lang="en-US" altLang="ja-JP" sz="2000" dirty="0"/>
          </a:p>
          <a:p>
            <a:pPr algn="l" eaLnBrk="1" hangingPunct="1">
              <a:lnSpc>
                <a:spcPct val="100000"/>
              </a:lnSpc>
            </a:pPr>
            <a:r>
              <a:rPr lang="ja-JP" altLang="en-US" sz="2000" dirty="0"/>
              <a:t>など、制御が面倒で実装が難しい。</a:t>
            </a:r>
          </a:p>
        </p:txBody>
      </p:sp>
      <p:sp>
        <p:nvSpPr>
          <p:cNvPr id="20489" name="AutoShape 12"/>
          <p:cNvSpPr>
            <a:spLocks noChangeArrowheads="1"/>
          </p:cNvSpPr>
          <p:nvPr/>
        </p:nvSpPr>
        <p:spPr bwMode="auto">
          <a:xfrm>
            <a:off x="6740525" y="4192588"/>
            <a:ext cx="1219200" cy="1214437"/>
          </a:xfrm>
          <a:prstGeom prst="can">
            <a:avLst>
              <a:gd name="adj" fmla="val 25000"/>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a:t>DBMS</a:t>
            </a:r>
          </a:p>
        </p:txBody>
      </p:sp>
      <p:sp>
        <p:nvSpPr>
          <p:cNvPr id="20491" name="AutoShape 9"/>
          <p:cNvSpPr>
            <a:spLocks noChangeArrowheads="1"/>
          </p:cNvSpPr>
          <p:nvPr/>
        </p:nvSpPr>
        <p:spPr bwMode="auto">
          <a:xfrm>
            <a:off x="2911475" y="3746500"/>
            <a:ext cx="993775" cy="465138"/>
          </a:xfrm>
          <a:prstGeom prst="wedgeRoundRectCallout">
            <a:avLst>
              <a:gd name="adj1" fmla="val 33088"/>
              <a:gd name="adj2" fmla="val -10187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2400" b="1"/>
              <a:t>IF</a:t>
            </a:r>
            <a:r>
              <a:rPr kumimoji="0" lang="ja-JP" altLang="en-US" sz="2400"/>
              <a:t>文</a:t>
            </a:r>
          </a:p>
        </p:txBody>
      </p:sp>
      <p:sp>
        <p:nvSpPr>
          <p:cNvPr id="20492"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5.1 </a:t>
            </a:r>
            <a:r>
              <a:rPr lang="ja-JP" altLang="en-US" sz="3200" dirty="0" smtClean="0"/>
              <a:t>動的パラメタライズド・クエリ </a:t>
            </a:r>
            <a:r>
              <a:rPr lang="en-US" altLang="ja-JP" sz="3200" dirty="0" smtClean="0"/>
              <a:t>– </a:t>
            </a:r>
            <a:r>
              <a:rPr lang="ja-JP" altLang="en-US" sz="3200" dirty="0" smtClean="0"/>
              <a:t>これまでの</a:t>
            </a:r>
            <a:r>
              <a:rPr lang="en-US" altLang="ja-JP" sz="3200" dirty="0" smtClean="0"/>
              <a:t>SQL</a:t>
            </a:r>
            <a:endParaRPr lang="ja-JP" alt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9"/>
          <p:cNvSpPr>
            <a:spLocks noChangeArrowheads="1"/>
          </p:cNvSpPr>
          <p:nvPr/>
        </p:nvSpPr>
        <p:spPr bwMode="auto">
          <a:xfrm>
            <a:off x="7734300" y="4235133"/>
            <a:ext cx="1219200" cy="833437"/>
          </a:xfrm>
          <a:prstGeom prst="can">
            <a:avLst>
              <a:gd name="adj" fmla="val 13074"/>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a:t>DBMS</a:t>
            </a:r>
            <a:endParaRPr lang="ja-JP" altLang="en-US" sz="2000" b="1"/>
          </a:p>
        </p:txBody>
      </p:sp>
      <p:sp>
        <p:nvSpPr>
          <p:cNvPr id="21507" name="AutoShape 3"/>
          <p:cNvSpPr>
            <a:spLocks noChangeArrowheads="1"/>
          </p:cNvSpPr>
          <p:nvPr/>
        </p:nvSpPr>
        <p:spPr bwMode="auto">
          <a:xfrm>
            <a:off x="5078413" y="3415983"/>
            <a:ext cx="2667000" cy="742950"/>
          </a:xfrm>
          <a:prstGeom prst="flowChartPredefinedProcess">
            <a:avLst/>
          </a:prstGeom>
          <a:solidFill>
            <a:srgbClr val="CCCCA3"/>
          </a:solidFill>
          <a:ln w="9525">
            <a:solidFill>
              <a:schemeClr val="tx1"/>
            </a:solidFill>
            <a:miter lim="800000"/>
            <a:headEnd/>
            <a:tailEnd/>
          </a:ln>
        </p:spPr>
        <p:txBody>
          <a:bodyPr wrap="none" anchor="ctr"/>
          <a:lstStyle/>
          <a:p>
            <a:pPr eaLnBrk="1" hangingPunct="1">
              <a:lnSpc>
                <a:spcPct val="100000"/>
              </a:lnSpc>
            </a:pPr>
            <a:r>
              <a:rPr kumimoji="0" lang="ja-JP" altLang="en-US" sz="2000">
                <a:latin typeface="Century" pitchFamily="18" charset="0"/>
              </a:rPr>
              <a:t>データアクセス</a:t>
            </a:r>
          </a:p>
          <a:p>
            <a:pPr eaLnBrk="1" hangingPunct="1">
              <a:lnSpc>
                <a:spcPct val="100000"/>
              </a:lnSpc>
            </a:pPr>
            <a:r>
              <a:rPr kumimoji="0" lang="ja-JP" altLang="en-US" sz="2000">
                <a:latin typeface="Century" pitchFamily="18" charset="0"/>
              </a:rPr>
              <a:t>部品</a:t>
            </a:r>
          </a:p>
        </p:txBody>
      </p:sp>
      <p:sp>
        <p:nvSpPr>
          <p:cNvPr id="21508" name="AutoShape 4"/>
          <p:cNvSpPr>
            <a:spLocks noChangeArrowheads="1"/>
          </p:cNvSpPr>
          <p:nvPr/>
        </p:nvSpPr>
        <p:spPr bwMode="auto">
          <a:xfrm>
            <a:off x="4751388" y="1982470"/>
            <a:ext cx="2879725" cy="685800"/>
          </a:xfrm>
          <a:prstGeom prst="flowChartPredefinedProcess">
            <a:avLst/>
          </a:prstGeom>
          <a:solidFill>
            <a:srgbClr val="CCCCA3"/>
          </a:solidFill>
          <a:ln w="9525">
            <a:solidFill>
              <a:schemeClr val="tx1"/>
            </a:solidFill>
            <a:miter lim="800000"/>
            <a:headEnd/>
            <a:tailEnd/>
          </a:ln>
        </p:spPr>
        <p:txBody>
          <a:bodyPr wrap="none" anchor="ctr"/>
          <a:lstStyle/>
          <a:p>
            <a:pPr eaLnBrk="1" hangingPunct="1">
              <a:lnSpc>
                <a:spcPct val="100000"/>
              </a:lnSpc>
            </a:pPr>
            <a:r>
              <a:rPr kumimoji="0" lang="ja-JP" altLang="en-US" sz="2400">
                <a:latin typeface="Century" pitchFamily="18" charset="0"/>
              </a:rPr>
              <a:t>プログラム</a:t>
            </a:r>
          </a:p>
        </p:txBody>
      </p:sp>
      <p:sp>
        <p:nvSpPr>
          <p:cNvPr id="21509" name="AutoShape 9"/>
          <p:cNvSpPr>
            <a:spLocks noChangeArrowheads="1"/>
          </p:cNvSpPr>
          <p:nvPr/>
        </p:nvSpPr>
        <p:spPr bwMode="auto">
          <a:xfrm>
            <a:off x="3848100" y="4235133"/>
            <a:ext cx="1219200" cy="833437"/>
          </a:xfrm>
          <a:prstGeom prst="can">
            <a:avLst>
              <a:gd name="adj" fmla="val 13074"/>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a:t>XML</a:t>
            </a:r>
            <a:br>
              <a:rPr lang="en-US" altLang="ja-JP" sz="2000" b="1"/>
            </a:br>
            <a:r>
              <a:rPr lang="ja-JP" altLang="en-US" sz="2000">
                <a:latin typeface="Times New Roman" pitchFamily="18" charset="0"/>
              </a:rPr>
              <a:t>ファイル</a:t>
            </a:r>
          </a:p>
        </p:txBody>
      </p:sp>
      <p:sp>
        <p:nvSpPr>
          <p:cNvPr id="21510" name="Freeform 13"/>
          <p:cNvSpPr>
            <a:spLocks/>
          </p:cNvSpPr>
          <p:nvPr/>
        </p:nvSpPr>
        <p:spPr bwMode="auto">
          <a:xfrm>
            <a:off x="4621213" y="2893695"/>
            <a:ext cx="3124200" cy="1265238"/>
          </a:xfrm>
          <a:custGeom>
            <a:avLst/>
            <a:gdLst>
              <a:gd name="T0" fmla="*/ 2147483647 w 1968"/>
              <a:gd name="T1" fmla="*/ 2147483647 h 960"/>
              <a:gd name="T2" fmla="*/ 2147483647 w 1968"/>
              <a:gd name="T3" fmla="*/ 2147483647 h 960"/>
              <a:gd name="T4" fmla="*/ 2147483647 w 1968"/>
              <a:gd name="T5" fmla="*/ 2147483647 h 960"/>
              <a:gd name="T6" fmla="*/ 0 w 1968"/>
              <a:gd name="T7" fmla="*/ 2147483647 h 960"/>
              <a:gd name="T8" fmla="*/ 0 w 1968"/>
              <a:gd name="T9" fmla="*/ 0 h 960"/>
              <a:gd name="T10" fmla="*/ 2147483647 w 1968"/>
              <a:gd name="T11" fmla="*/ 0 h 960"/>
              <a:gd name="T12" fmla="*/ 2147483647 w 1968"/>
              <a:gd name="T13" fmla="*/ 2147483647 h 960"/>
              <a:gd name="T14" fmla="*/ 0 60000 65536"/>
              <a:gd name="T15" fmla="*/ 0 60000 65536"/>
              <a:gd name="T16" fmla="*/ 0 60000 65536"/>
              <a:gd name="T17" fmla="*/ 0 60000 65536"/>
              <a:gd name="T18" fmla="*/ 0 60000 65536"/>
              <a:gd name="T19" fmla="*/ 0 60000 65536"/>
              <a:gd name="T20" fmla="*/ 0 60000 65536"/>
              <a:gd name="T21" fmla="*/ 0 w 1968"/>
              <a:gd name="T22" fmla="*/ 0 h 960"/>
              <a:gd name="T23" fmla="*/ 1968 w 1968"/>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8" h="960">
                <a:moveTo>
                  <a:pt x="1968" y="336"/>
                </a:moveTo>
                <a:lnTo>
                  <a:pt x="240" y="336"/>
                </a:lnTo>
                <a:lnTo>
                  <a:pt x="240" y="960"/>
                </a:lnTo>
                <a:lnTo>
                  <a:pt x="0" y="960"/>
                </a:lnTo>
                <a:lnTo>
                  <a:pt x="0" y="0"/>
                </a:lnTo>
                <a:lnTo>
                  <a:pt x="1968" y="0"/>
                </a:lnTo>
                <a:lnTo>
                  <a:pt x="1968" y="336"/>
                </a:lnTo>
                <a:close/>
              </a:path>
            </a:pathLst>
          </a:custGeom>
          <a:solidFill>
            <a:srgbClr val="CCCCA3"/>
          </a:solidFill>
          <a:ln w="9525">
            <a:solidFill>
              <a:schemeClr val="tx1"/>
            </a:solidFill>
            <a:round/>
            <a:headEnd/>
            <a:tailEnd/>
          </a:ln>
        </p:spPr>
        <p:txBody>
          <a:bodyPr/>
          <a:lstStyle/>
          <a:p>
            <a:endParaRPr lang="ja-JP" altLang="en-US"/>
          </a:p>
        </p:txBody>
      </p:sp>
      <p:sp>
        <p:nvSpPr>
          <p:cNvPr id="21511" name="Text Box 14"/>
          <p:cNvSpPr txBox="1">
            <a:spLocks noChangeArrowheads="1"/>
          </p:cNvSpPr>
          <p:nvPr/>
        </p:nvSpPr>
        <p:spPr bwMode="auto">
          <a:xfrm>
            <a:off x="4849813" y="2912745"/>
            <a:ext cx="2667000" cy="396875"/>
          </a:xfrm>
          <a:prstGeom prst="rect">
            <a:avLst/>
          </a:prstGeom>
          <a:noFill/>
          <a:ln w="9525">
            <a:noFill/>
            <a:miter lim="800000"/>
            <a:headEnd/>
            <a:tailEnd/>
          </a:ln>
        </p:spPr>
        <p:txBody>
          <a:bodyPr>
            <a:spAutoFit/>
          </a:bodyPr>
          <a:lstStyle/>
          <a:p>
            <a:pPr eaLnBrk="1" hangingPunct="1">
              <a:lnSpc>
                <a:spcPct val="100000"/>
              </a:lnSpc>
              <a:spcBef>
                <a:spcPct val="50000"/>
              </a:spcBef>
            </a:pPr>
            <a:r>
              <a:rPr lang="ja-JP" altLang="en-US" sz="2000">
                <a:latin typeface="Times New Roman" pitchFamily="18" charset="0"/>
              </a:rPr>
              <a:t>フレームワーク</a:t>
            </a:r>
          </a:p>
        </p:txBody>
      </p:sp>
      <p:sp>
        <p:nvSpPr>
          <p:cNvPr id="180240" name="AutoShape 16"/>
          <p:cNvSpPr>
            <a:spLocks noChangeArrowheads="1"/>
          </p:cNvSpPr>
          <p:nvPr/>
        </p:nvSpPr>
        <p:spPr bwMode="auto">
          <a:xfrm>
            <a:off x="4954588" y="4449445"/>
            <a:ext cx="2946400" cy="731838"/>
          </a:xfrm>
          <a:prstGeom prst="wedgeRoundRectCallout">
            <a:avLst>
              <a:gd name="adj1" fmla="val -4366"/>
              <a:gd name="adj2" fmla="val -81889"/>
              <a:gd name="adj3" fmla="val 16667"/>
            </a:avLst>
          </a:prstGeom>
          <a:solidFill>
            <a:schemeClr val="bg1"/>
          </a:solidFill>
          <a:ln w="9525">
            <a:solidFill>
              <a:schemeClr val="tx1"/>
            </a:solidFill>
            <a:miter lim="800000"/>
            <a:headEnd/>
            <a:tailEnd/>
          </a:ln>
        </p:spPr>
        <p:txBody>
          <a:bodyPr/>
          <a:lstStyle/>
          <a:p>
            <a:pPr eaLnBrk="1" hangingPunct="1">
              <a:lnSpc>
                <a:spcPct val="100000"/>
              </a:lnSpc>
            </a:pPr>
            <a:r>
              <a:rPr lang="ja-JP" altLang="en-US" sz="2000">
                <a:latin typeface="Times New Roman" pitchFamily="18" charset="0"/>
              </a:rPr>
              <a:t>動的なパラメタライズド・クエリを内部で処理</a:t>
            </a:r>
          </a:p>
        </p:txBody>
      </p:sp>
      <p:sp>
        <p:nvSpPr>
          <p:cNvPr id="180242" name="AutoShape 18"/>
          <p:cNvSpPr>
            <a:spLocks noChangeArrowheads="1"/>
          </p:cNvSpPr>
          <p:nvPr/>
        </p:nvSpPr>
        <p:spPr bwMode="auto">
          <a:xfrm>
            <a:off x="386080" y="828675"/>
            <a:ext cx="8321039" cy="941388"/>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algn="l" eaLnBrk="1" hangingPunct="1">
              <a:lnSpc>
                <a:spcPct val="100000"/>
              </a:lnSpc>
            </a:pPr>
            <a:r>
              <a:rPr lang="ja-JP" altLang="en-US" sz="2000" dirty="0"/>
              <a:t>動的パラメタライズド・クエリ機能により、文字列、文字列連結</a:t>
            </a:r>
            <a:r>
              <a:rPr lang="ja-JP" altLang="en-US" sz="2000" dirty="0" smtClean="0"/>
              <a:t>、それ</a:t>
            </a:r>
            <a:r>
              <a:rPr lang="ja-JP" altLang="en-US" sz="2000" dirty="0"/>
              <a:t>に伴う</a:t>
            </a:r>
            <a:r>
              <a:rPr lang="en-US" altLang="ja-JP" sz="2000" dirty="0"/>
              <a:t>IF</a:t>
            </a:r>
            <a:r>
              <a:rPr lang="ja-JP" altLang="en-US" sz="2000" dirty="0"/>
              <a:t>文がなくなり、プログラム実装が容易になります。</a:t>
            </a:r>
          </a:p>
        </p:txBody>
      </p:sp>
      <p:sp>
        <p:nvSpPr>
          <p:cNvPr id="180243" name="AutoShape 19"/>
          <p:cNvSpPr>
            <a:spLocks noChangeArrowheads="1"/>
          </p:cNvSpPr>
          <p:nvPr/>
        </p:nvSpPr>
        <p:spPr bwMode="auto">
          <a:xfrm>
            <a:off x="503238" y="1841183"/>
            <a:ext cx="3741737" cy="827087"/>
          </a:xfrm>
          <a:prstGeom prst="wedgeRoundRectCallout">
            <a:avLst>
              <a:gd name="adj1" fmla="val 79019"/>
              <a:gd name="adj2" fmla="val 8931"/>
              <a:gd name="adj3" fmla="val 16667"/>
            </a:avLst>
          </a:prstGeom>
          <a:solidFill>
            <a:schemeClr val="bg1"/>
          </a:solidFill>
          <a:ln w="9525">
            <a:solidFill>
              <a:schemeClr val="tx1"/>
            </a:solidFill>
            <a:miter lim="800000"/>
            <a:headEnd/>
            <a:tailEnd/>
          </a:ln>
        </p:spPr>
        <p:txBody>
          <a:bodyPr/>
          <a:lstStyle/>
          <a:p>
            <a:pPr eaLnBrk="1" hangingPunct="1">
              <a:lnSpc>
                <a:spcPct val="100000"/>
              </a:lnSpc>
            </a:pPr>
            <a:r>
              <a:rPr lang="ja-JP" altLang="en-US" sz="2000" dirty="0">
                <a:latin typeface="Times New Roman" pitchFamily="18" charset="0"/>
              </a:rPr>
              <a:t>プログラムからは、</a:t>
            </a:r>
            <a:r>
              <a:rPr lang="en-US" altLang="ja-JP" sz="2000" dirty="0"/>
              <a:t>API</a:t>
            </a:r>
            <a:r>
              <a:rPr lang="ja-JP" altLang="en-US" sz="2000" dirty="0">
                <a:latin typeface="Times New Roman" pitchFamily="18" charset="0"/>
              </a:rPr>
              <a:t>から</a:t>
            </a:r>
          </a:p>
          <a:p>
            <a:pPr eaLnBrk="1" hangingPunct="1">
              <a:lnSpc>
                <a:spcPct val="100000"/>
              </a:lnSpc>
            </a:pPr>
            <a:r>
              <a:rPr lang="ja-JP" altLang="en-US" sz="2000" dirty="0">
                <a:latin typeface="Times New Roman" pitchFamily="18" charset="0"/>
              </a:rPr>
              <a:t>パラメタを設定する</a:t>
            </a:r>
            <a:r>
              <a:rPr lang="ja-JP" altLang="en-US" sz="2000" dirty="0" smtClean="0">
                <a:latin typeface="Times New Roman" pitchFamily="18" charset="0"/>
              </a:rPr>
              <a:t>だけ</a:t>
            </a:r>
            <a:endParaRPr lang="ja-JP" altLang="en-US" sz="2000" dirty="0">
              <a:latin typeface="Times New Roman" pitchFamily="18" charset="0"/>
            </a:endParaRPr>
          </a:p>
        </p:txBody>
      </p:sp>
      <p:sp>
        <p:nvSpPr>
          <p:cNvPr id="21517" name="AutoShape 20"/>
          <p:cNvSpPr>
            <a:spLocks/>
          </p:cNvSpPr>
          <p:nvPr/>
        </p:nvSpPr>
        <p:spPr bwMode="auto">
          <a:xfrm>
            <a:off x="206375" y="3039745"/>
            <a:ext cx="3443288" cy="2081213"/>
          </a:xfrm>
          <a:prstGeom prst="accentBorderCallout2">
            <a:avLst>
              <a:gd name="adj1" fmla="val 6106"/>
              <a:gd name="adj2" fmla="val 102213"/>
              <a:gd name="adj3" fmla="val 6106"/>
              <a:gd name="adj4" fmla="val 109361"/>
              <a:gd name="adj5" fmla="val 58657"/>
              <a:gd name="adj6" fmla="val 117065"/>
            </a:avLst>
          </a:prstGeom>
          <a:solidFill>
            <a:srgbClr val="FFFFFF"/>
          </a:solidFill>
          <a:ln w="9525">
            <a:solidFill>
              <a:srgbClr val="000000"/>
            </a:solidFill>
            <a:miter lim="800000"/>
            <a:headEnd/>
            <a:tailEnd/>
          </a:ln>
        </p:spPr>
        <p:txBody>
          <a:bodyPr/>
          <a:lstStyle/>
          <a:p>
            <a:pPr algn="l"/>
            <a:r>
              <a:rPr kumimoji="0" lang="ja-JP"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xml</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FF0000"/>
                </a:solidFill>
                <a:latin typeface="ＭＳ ゴシック" pitchFamily="49" charset="-128"/>
                <a:ea typeface="ＭＳ ゴシック" pitchFamily="49" charset="-128"/>
              </a:rPr>
              <a:t>version</a:t>
            </a:r>
            <a:r>
              <a:rPr kumimoji="0" lang="en-US" altLang="ja-JP" sz="800" noProof="1">
                <a:solidFill>
                  <a:srgbClr val="0000FF"/>
                </a:solidFill>
                <a:latin typeface="ＭＳ ゴシック" pitchFamily="49" charset="-128"/>
                <a:ea typeface="ＭＳ ゴシック" pitchFamily="49" charset="-128"/>
              </a:rPr>
              <a:t>="1.0" </a:t>
            </a:r>
            <a:r>
              <a:rPr kumimoji="0" lang="en-US" altLang="ja-JP" sz="800" noProof="1">
                <a:solidFill>
                  <a:srgbClr val="FF0000"/>
                </a:solidFill>
                <a:latin typeface="ＭＳ ゴシック" pitchFamily="49" charset="-128"/>
                <a:ea typeface="ＭＳ ゴシック" pitchFamily="49" charset="-128"/>
              </a:rPr>
              <a:t>encoding</a:t>
            </a:r>
            <a:r>
              <a:rPr kumimoji="0" lang="en-US" altLang="ja-JP" sz="800" noProof="1">
                <a:solidFill>
                  <a:srgbClr val="0000FF"/>
                </a:solidFill>
                <a:latin typeface="ＭＳ ゴシック" pitchFamily="49" charset="-128"/>
                <a:ea typeface="ＭＳ ゴシック" pitchFamily="49" charset="-128"/>
              </a:rPr>
              <a:t>="shift_jis" ?&gt;</a:t>
            </a:r>
          </a:p>
          <a:p>
            <a:pPr algn="l"/>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ROOT</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en-US" sz="800" noProof="1">
                <a:solidFill>
                  <a:srgbClr val="0000FF"/>
                </a:solidFill>
                <a:latin typeface="ＭＳ ゴシック" pitchFamily="49" charset="-128"/>
                <a:ea typeface="ＭＳ ゴシック" pitchFamily="49" charset="-128"/>
              </a:rPr>
              <a:t>  </a:t>
            </a:r>
            <a:r>
              <a:rPr kumimoji="0" lang="en-US" altLang="ja-JP" sz="800" noProof="1">
                <a:solidFill>
                  <a:srgbClr val="0000FF"/>
                </a:solidFill>
                <a:latin typeface="ＭＳ ゴシック" pitchFamily="49" charset="-128"/>
                <a:ea typeface="ＭＳ ゴシック" pitchFamily="49" charset="-128"/>
              </a:rPr>
              <a:t>SELECT</a:t>
            </a:r>
            <a:endParaRPr kumimoji="0" lang="en-US" altLang="ja-JP" sz="800">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 B, C, D</a:t>
            </a:r>
          </a:p>
          <a:p>
            <a:pPr algn="l"/>
            <a:r>
              <a:rPr kumimoji="0" lang="en-US" altLang="ja-JP" sz="800" noProof="1">
                <a:latin typeface="ＭＳ ゴシック" pitchFamily="49" charset="-128"/>
                <a:ea typeface="ＭＳ ゴシック" pitchFamily="49" charset="-128"/>
              </a:rPr>
              <a:t>  FROM 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WHERE</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latin typeface="ＭＳ ゴシック" pitchFamily="49" charset="-128"/>
                <a:ea typeface="ＭＳ ゴシック" pitchFamily="49" charset="-128"/>
              </a:rPr>
              <a:t>    WHERE</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 = @A</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 LIKE @A_LIKE</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 = @</a:t>
            </a:r>
            <a:r>
              <a:rPr kumimoji="0" lang="en-US" altLang="ja-JP" sz="800">
                <a:latin typeface="ＭＳ ゴシック" pitchFamily="49" charset="-128"/>
                <a:ea typeface="ＭＳ ゴシック" pitchFamily="49" charset="-128"/>
              </a:rPr>
              <a:t>B</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 LIKE </a:t>
            </a:r>
            <a:r>
              <a:rPr kumimoji="0" lang="en-US" altLang="ja-JP" sz="80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_LIKE</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 = @</a:t>
            </a:r>
            <a:r>
              <a:rPr kumimoji="0" lang="en-US" altLang="ja-JP" sz="800">
                <a:latin typeface="ＭＳ ゴシック" pitchFamily="49" charset="-128"/>
                <a:ea typeface="ＭＳ ゴシック" pitchFamily="49" charset="-128"/>
              </a:rPr>
              <a:t>C</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 LIKE </a:t>
            </a:r>
            <a:r>
              <a:rPr kumimoji="0" lang="en-US" altLang="ja-JP" sz="80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_LIKE</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D</a:t>
            </a:r>
            <a:r>
              <a:rPr kumimoji="0" lang="en-US" altLang="ja-JP" sz="800" noProof="1">
                <a:latin typeface="ＭＳ ゴシック" pitchFamily="49" charset="-128"/>
                <a:ea typeface="ＭＳ ゴシック" pitchFamily="49" charset="-128"/>
              </a:rPr>
              <a:t> = @</a:t>
            </a:r>
            <a:r>
              <a:rPr kumimoji="0" lang="en-US" altLang="ja-JP" sz="800">
                <a:latin typeface="ＭＳ ゴシック" pitchFamily="49" charset="-128"/>
                <a:ea typeface="ＭＳ ゴシック" pitchFamily="49" charset="-128"/>
              </a:rPr>
              <a:t>D</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WHERE</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latin typeface="ＭＳ ゴシック" pitchFamily="49" charset="-128"/>
                <a:ea typeface="ＭＳ ゴシック" pitchFamily="49" charset="-128"/>
              </a:rPr>
              <a:t>  ORDER BY</a:t>
            </a:r>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FF0000"/>
                </a:solidFill>
                <a:latin typeface="ＭＳ ゴシック" pitchFamily="49" charset="-128"/>
                <a:ea typeface="ＭＳ ゴシック" pitchFamily="49" charset="-128"/>
              </a:rPr>
              <a:t>name</a:t>
            </a:r>
            <a:r>
              <a:rPr kumimoji="0" lang="en-US" altLang="ja-JP" sz="800" noProof="1">
                <a:solidFill>
                  <a:srgbClr val="0000FF"/>
                </a:solidFill>
                <a:latin typeface="ＭＳ ゴシック" pitchFamily="49" charset="-128"/>
                <a:ea typeface="ＭＳ ゴシック" pitchFamily="49" charset="-128"/>
              </a:rPr>
              <a:t>="SEQUENCE"&gt;</a:t>
            </a:r>
            <a:r>
              <a:rPr kumimoji="0" lang="en-US" altLang="ja-JP" sz="800" noProof="1">
                <a:latin typeface="ＭＳ ゴシック" pitchFamily="49" charset="-128"/>
                <a:ea typeface="ＭＳ ゴシック" pitchFamily="49" charset="-128"/>
              </a:rPr>
              <a:t>A</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ELSE</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B</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ELSE</a:t>
            </a:r>
            <a:r>
              <a:rPr kumimoji="0" lang="en-US" altLang="ja-JP" sz="800" noProof="1">
                <a:solidFill>
                  <a:srgbClr val="0000FF"/>
                </a:solidFill>
                <a:latin typeface="ＭＳ ゴシック" pitchFamily="49" charset="-128"/>
                <a:ea typeface="ＭＳ ゴシック" pitchFamily="49" charset="-128"/>
              </a:rPr>
              <a:t>&gt;&lt;/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just">
              <a:lnSpc>
                <a:spcPct val="85000"/>
              </a:lnSpc>
            </a:pP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ROOT</a:t>
            </a:r>
            <a:r>
              <a:rPr kumimoji="0" lang="en-US" altLang="ja-JP" sz="800" noProof="1">
                <a:solidFill>
                  <a:srgbClr val="0000FF"/>
                </a:solidFill>
                <a:latin typeface="ＭＳ ゴシック" pitchFamily="49" charset="-128"/>
                <a:ea typeface="ＭＳ ゴシック" pitchFamily="49" charset="-128"/>
              </a:rPr>
              <a:t>&gt;</a:t>
            </a:r>
            <a:endParaRPr kumimoji="0" lang="en-US" altLang="ja-JP" sz="800">
              <a:solidFill>
                <a:srgbClr val="0000FF"/>
              </a:solidFill>
              <a:latin typeface="ＭＳ ゴシック" pitchFamily="49" charset="-128"/>
              <a:ea typeface="ＭＳ ゴシック" pitchFamily="49" charset="-128"/>
            </a:endParaRPr>
          </a:p>
        </p:txBody>
      </p:sp>
      <p:sp>
        <p:nvSpPr>
          <p:cNvPr id="274437" name="Text Box 5"/>
          <p:cNvSpPr txBox="1">
            <a:spLocks noChangeArrowheads="1"/>
          </p:cNvSpPr>
          <p:nvPr/>
        </p:nvSpPr>
        <p:spPr bwMode="auto">
          <a:xfrm>
            <a:off x="503237" y="5314413"/>
            <a:ext cx="8203883" cy="1015663"/>
          </a:xfrm>
          <a:prstGeom prst="roundRect">
            <a:avLst>
              <a:gd name="adj" fmla="val 9665"/>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defPPr>
              <a:defRPr lang="ja-JP"/>
            </a:defPPr>
            <a:lvl1pPr eaLnBrk="1" hangingPunct="1">
              <a:lnSpc>
                <a:spcPct val="100000"/>
              </a:lnSpc>
              <a:defRPr sz="2000">
                <a:latin typeface="Times New Roman" pitchFamily="18" charset="0"/>
              </a:defRPr>
            </a:lvl1pPr>
          </a:lstStyle>
          <a:p>
            <a:pPr algn="l"/>
            <a:r>
              <a:rPr lang="ja-JP" altLang="en-US" dirty="0"/>
              <a:t>パラメタ設定だけで動的なパラメタライズド・クエリを実行でき、</a:t>
            </a:r>
            <a:br>
              <a:rPr lang="ja-JP" altLang="en-US" dirty="0"/>
            </a:br>
            <a:r>
              <a:rPr lang="ja-JP" altLang="en-US" dirty="0"/>
              <a:t>開発者は、複雑な文字列連結処理の制御から解放されます。</a:t>
            </a:r>
            <a:br>
              <a:rPr lang="ja-JP" altLang="en-US" dirty="0"/>
            </a:br>
            <a:r>
              <a:rPr lang="ja-JP" altLang="en-US" dirty="0"/>
              <a:t>また、</a:t>
            </a:r>
            <a:r>
              <a:rPr lang="en-US" altLang="ja-JP" dirty="0"/>
              <a:t>XML</a:t>
            </a:r>
            <a:r>
              <a:rPr lang="ja-JP" altLang="en-US" dirty="0" err="1"/>
              <a:t>での</a:t>
            </a:r>
            <a:r>
              <a:rPr lang="ja-JP" altLang="en-US" dirty="0"/>
              <a:t>記述が不要な静的パラメタライズド・クエリもサポート。</a:t>
            </a:r>
            <a:endParaRPr lang="en-US" altLang="ja-JP" dirty="0"/>
          </a:p>
        </p:txBody>
      </p:sp>
      <p:grpSp>
        <p:nvGrpSpPr>
          <p:cNvPr id="25" name="グループ化 24"/>
          <p:cNvGrpSpPr/>
          <p:nvPr/>
        </p:nvGrpSpPr>
        <p:grpSpPr>
          <a:xfrm>
            <a:off x="4381500" y="2573020"/>
            <a:ext cx="4114800" cy="1954213"/>
            <a:chOff x="4381500" y="2501900"/>
            <a:chExt cx="4114800" cy="1954213"/>
          </a:xfrm>
        </p:grpSpPr>
        <p:sp>
          <p:nvSpPr>
            <p:cNvPr id="180239" name="AutoShape 15"/>
            <p:cNvSpPr>
              <a:spLocks noChangeArrowheads="1"/>
            </p:cNvSpPr>
            <p:nvPr/>
          </p:nvSpPr>
          <p:spPr bwMode="auto">
            <a:xfrm rot="-2291665">
              <a:off x="4381500" y="3611563"/>
              <a:ext cx="914400" cy="609600"/>
            </a:xfrm>
            <a:prstGeom prst="rightArrow">
              <a:avLst>
                <a:gd name="adj1" fmla="val 38046"/>
                <a:gd name="adj2" fmla="val 5164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80241" name="AutoShape 17"/>
            <p:cNvSpPr>
              <a:spLocks noChangeArrowheads="1"/>
            </p:cNvSpPr>
            <p:nvPr/>
          </p:nvSpPr>
          <p:spPr bwMode="auto">
            <a:xfrm rot="13091665" flipH="1">
              <a:off x="7581900" y="3611563"/>
              <a:ext cx="914400" cy="609600"/>
            </a:xfrm>
            <a:prstGeom prst="rightArrow">
              <a:avLst>
                <a:gd name="adj1" fmla="val 38046"/>
                <a:gd name="adj2" fmla="val 51646"/>
              </a:avLst>
            </a:prstGeom>
            <a:solidFill>
              <a:srgbClr val="69306A"/>
            </a:solidFill>
            <a:ln w="9525">
              <a:solidFill>
                <a:srgbClr val="69306A"/>
              </a:solidFill>
              <a:miter lim="800000"/>
              <a:headEnd/>
              <a:tailEnd/>
            </a:ln>
          </p:spPr>
          <p:txBody>
            <a:bodyPr rot="10800000" wrap="none" anchor="ctr"/>
            <a:lstStyle/>
            <a:p>
              <a:pPr eaLnBrk="1" hangingPunct="1">
                <a:lnSpc>
                  <a:spcPct val="150000"/>
                </a:lnSpc>
              </a:pPr>
              <a:endParaRPr lang="ja-JP" altLang="en-US" sz="2000" b="1"/>
            </a:p>
          </p:txBody>
        </p:sp>
        <p:sp>
          <p:nvSpPr>
            <p:cNvPr id="180250" name="AutoShape 26"/>
            <p:cNvSpPr>
              <a:spLocks noEditPoints="1" noChangeArrowheads="1"/>
            </p:cNvSpPr>
            <p:nvPr/>
          </p:nvSpPr>
          <p:spPr bwMode="auto">
            <a:xfrm>
              <a:off x="7058025" y="3736975"/>
              <a:ext cx="719138" cy="719138"/>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p:spPr>
          <p:txBody>
            <a:bodyPr/>
            <a:lstStyle/>
            <a:p>
              <a:endParaRPr lang="ja-JP" altLang="en-US"/>
            </a:p>
          </p:txBody>
        </p:sp>
        <p:grpSp>
          <p:nvGrpSpPr>
            <p:cNvPr id="2" name="Group 32"/>
            <p:cNvGrpSpPr>
              <a:grpSpLocks/>
            </p:cNvGrpSpPr>
            <p:nvPr/>
          </p:nvGrpSpPr>
          <p:grpSpPr bwMode="auto">
            <a:xfrm>
              <a:off x="5670550" y="2501900"/>
              <a:ext cx="1044575" cy="392113"/>
              <a:chOff x="4992" y="1385"/>
              <a:chExt cx="383" cy="247"/>
            </a:xfrm>
          </p:grpSpPr>
          <p:sp>
            <p:nvSpPr>
              <p:cNvPr id="21524" name="Line 28"/>
              <p:cNvSpPr>
                <a:spLocks noChangeShapeType="1"/>
              </p:cNvSpPr>
              <p:nvPr/>
            </p:nvSpPr>
            <p:spPr bwMode="auto">
              <a:xfrm>
                <a:off x="4992"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21525" name="Line 29"/>
              <p:cNvSpPr>
                <a:spLocks noChangeShapeType="1"/>
              </p:cNvSpPr>
              <p:nvPr/>
            </p:nvSpPr>
            <p:spPr bwMode="auto">
              <a:xfrm>
                <a:off x="5119"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21526" name="Line 30"/>
              <p:cNvSpPr>
                <a:spLocks noChangeShapeType="1"/>
              </p:cNvSpPr>
              <p:nvPr/>
            </p:nvSpPr>
            <p:spPr bwMode="auto">
              <a:xfrm>
                <a:off x="5247"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21527" name="Line 31"/>
              <p:cNvSpPr>
                <a:spLocks noChangeShapeType="1"/>
              </p:cNvSpPr>
              <p:nvPr/>
            </p:nvSpPr>
            <p:spPr bwMode="auto">
              <a:xfrm>
                <a:off x="5375"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grpSp>
      </p:grpSp>
      <p:sp>
        <p:nvSpPr>
          <p:cNvPr id="21523"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5.2 </a:t>
            </a:r>
            <a:r>
              <a:rPr lang="ja-JP" altLang="en-US" sz="3200" dirty="0" smtClean="0"/>
              <a:t>動的</a:t>
            </a:r>
            <a:r>
              <a:rPr lang="ja-JP" altLang="en-US" sz="3200" dirty="0"/>
              <a:t>パラメタライズド・</a:t>
            </a:r>
            <a:r>
              <a:rPr lang="ja-JP" altLang="en-US" sz="3200" dirty="0" smtClean="0"/>
              <a:t>クエリ </a:t>
            </a:r>
            <a:r>
              <a:rPr lang="en-US" altLang="ja-JP" sz="3200" dirty="0" smtClean="0"/>
              <a:t>– </a:t>
            </a:r>
            <a:r>
              <a:rPr lang="ja-JP" altLang="en-US" sz="3200" dirty="0" smtClean="0"/>
              <a:t>概要</a:t>
            </a:r>
            <a:endParaRPr lang="ja-JP"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特長</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ja-JP" altLang="en-US" sz="2800" dirty="0" smtClean="0">
                <a:solidFill>
                  <a:srgbClr val="69306A"/>
                </a:solidFill>
              </a:rPr>
              <a:t>通信制御機能</a:t>
            </a:r>
            <a:endParaRPr lang="ja-JP" altLang="en-US" sz="2800"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D</a:t>
            </a:r>
            <a:r>
              <a:rPr lang="ja-JP" altLang="en-US" sz="2800" b="1" dirty="0" smtClean="0">
                <a:solidFill>
                  <a:srgbClr val="69306A"/>
                </a:solidFill>
              </a:rPr>
              <a:t>層</a:t>
            </a:r>
            <a:r>
              <a:rPr lang="ja-JP" altLang="en-US" sz="2800" dirty="0" smtClean="0">
                <a:solidFill>
                  <a:srgbClr val="69306A"/>
                </a:solidFill>
              </a:rPr>
              <a:t>自動生成ツール機能</a:t>
            </a:r>
            <a:endParaRPr lang="ja-JP" altLang="en-US" sz="2800" dirty="0">
              <a:solidFill>
                <a:srgbClr val="69306A"/>
              </a:solidFill>
            </a:endParaRPr>
          </a:p>
        </p:txBody>
      </p:sp>
      <p:sp>
        <p:nvSpPr>
          <p:cNvPr id="8" name="AutoShape 9"/>
          <p:cNvSpPr>
            <a:spLocks noChangeArrowheads="1"/>
          </p:cNvSpPr>
          <p:nvPr/>
        </p:nvSpPr>
        <p:spPr bwMode="auto">
          <a:xfrm>
            <a:off x="474663" y="4302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動的パラメタライズド・クエリ機能</a:t>
            </a:r>
            <a:endParaRPr lang="en-US" altLang="ja-JP" sz="28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6</a:t>
            </a:r>
            <a:r>
              <a:rPr lang="en-US" altLang="ja-JP" sz="2800" b="1" dirty="0" smtClean="0">
                <a:solidFill>
                  <a:schemeClr val="bg1"/>
                </a:solidFill>
              </a:rPr>
              <a:t>. </a:t>
            </a:r>
            <a:r>
              <a:rPr lang="ja-JP" altLang="en-US" sz="2800" dirty="0" smtClean="0">
                <a:solidFill>
                  <a:schemeClr val="bg1"/>
                </a:solidFill>
              </a:rPr>
              <a:t>リッチクライアント機能</a:t>
            </a:r>
            <a:endParaRPr lang="ja-JP" altLang="en-US" sz="28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6.1 </a:t>
            </a:r>
            <a:r>
              <a:rPr lang="ja-JP" altLang="en-US" sz="3200" dirty="0" smtClean="0"/>
              <a:t>カスタムコントロール</a:t>
            </a:r>
            <a:r>
              <a:rPr lang="ja-JP" altLang="en-US" sz="3200" dirty="0"/>
              <a:t>＆バリデーション</a:t>
            </a:r>
          </a:p>
        </p:txBody>
      </p:sp>
      <p:pic>
        <p:nvPicPr>
          <p:cNvPr id="31747" name="Picture 3"/>
          <p:cNvPicPr>
            <a:picLocks noChangeAspect="1" noChangeArrowheads="1"/>
          </p:cNvPicPr>
          <p:nvPr/>
        </p:nvPicPr>
        <p:blipFill>
          <a:blip r:embed="rId3" cstate="print"/>
          <a:srcRect/>
          <a:stretch>
            <a:fillRect/>
          </a:stretch>
        </p:blipFill>
        <p:spPr bwMode="auto">
          <a:xfrm>
            <a:off x="471488" y="1986838"/>
            <a:ext cx="3763962" cy="2717800"/>
          </a:xfrm>
          <a:prstGeom prst="rect">
            <a:avLst/>
          </a:prstGeom>
          <a:noFill/>
          <a:ln w="38100" algn="ctr">
            <a:noFill/>
            <a:miter lim="800000"/>
            <a:headEnd/>
            <a:tailEnd/>
          </a:ln>
        </p:spPr>
      </p:pic>
      <p:pic>
        <p:nvPicPr>
          <p:cNvPr id="31748" name="Picture 4"/>
          <p:cNvPicPr>
            <a:picLocks noChangeAspect="1" noChangeArrowheads="1"/>
          </p:cNvPicPr>
          <p:nvPr/>
        </p:nvPicPr>
        <p:blipFill>
          <a:blip r:embed="rId4" cstate="print"/>
          <a:srcRect/>
          <a:stretch>
            <a:fillRect/>
          </a:stretch>
        </p:blipFill>
        <p:spPr bwMode="auto">
          <a:xfrm>
            <a:off x="1212850" y="4782425"/>
            <a:ext cx="2281238" cy="1765300"/>
          </a:xfrm>
          <a:prstGeom prst="rect">
            <a:avLst/>
          </a:prstGeom>
          <a:noFill/>
          <a:ln w="38100" algn="ctr">
            <a:noFill/>
            <a:miter lim="800000"/>
            <a:headEnd/>
            <a:tailEnd/>
          </a:ln>
        </p:spPr>
      </p:pic>
      <p:pic>
        <p:nvPicPr>
          <p:cNvPr id="31749" name="Picture 7"/>
          <p:cNvPicPr>
            <a:picLocks noChangeAspect="1" noChangeArrowheads="1"/>
          </p:cNvPicPr>
          <p:nvPr/>
        </p:nvPicPr>
        <p:blipFill>
          <a:blip r:embed="rId5" cstate="print"/>
          <a:srcRect/>
          <a:stretch>
            <a:fillRect/>
          </a:stretch>
        </p:blipFill>
        <p:spPr bwMode="auto">
          <a:xfrm>
            <a:off x="4881563" y="1986838"/>
            <a:ext cx="3482975" cy="2949575"/>
          </a:xfrm>
          <a:prstGeom prst="rect">
            <a:avLst/>
          </a:prstGeom>
          <a:noFill/>
          <a:ln w="38100" algn="ctr">
            <a:noFill/>
            <a:miter lim="800000"/>
            <a:headEnd/>
            <a:tailEnd/>
          </a:ln>
        </p:spPr>
      </p:pic>
      <p:pic>
        <p:nvPicPr>
          <p:cNvPr id="31750" name="Picture 8"/>
          <p:cNvPicPr>
            <a:picLocks noChangeAspect="1" noChangeArrowheads="1"/>
          </p:cNvPicPr>
          <p:nvPr/>
        </p:nvPicPr>
        <p:blipFill>
          <a:blip r:embed="rId6" cstate="print"/>
          <a:srcRect/>
          <a:stretch>
            <a:fillRect/>
          </a:stretch>
        </p:blipFill>
        <p:spPr bwMode="auto">
          <a:xfrm>
            <a:off x="4600575" y="5082463"/>
            <a:ext cx="4046538" cy="1414462"/>
          </a:xfrm>
          <a:prstGeom prst="rect">
            <a:avLst/>
          </a:prstGeom>
          <a:noFill/>
          <a:ln w="38100" algn="ctr">
            <a:solidFill>
              <a:schemeClr val="tx1"/>
            </a:solidFill>
            <a:miter lim="800000"/>
            <a:headEnd/>
            <a:tailEnd/>
          </a:ln>
        </p:spPr>
      </p:pic>
      <p:sp>
        <p:nvSpPr>
          <p:cNvPr id="31751" name="AutoShape 41"/>
          <p:cNvSpPr>
            <a:spLocks noChangeArrowheads="1"/>
          </p:cNvSpPr>
          <p:nvPr/>
        </p:nvSpPr>
        <p:spPr bwMode="auto">
          <a:xfrm>
            <a:off x="147637" y="812117"/>
            <a:ext cx="8905875" cy="1076325"/>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144000" rIns="144000" anchor="ctr">
            <a:noAutofit/>
          </a:bodyPr>
          <a:lstStyle/>
          <a:p>
            <a:pPr algn="l" eaLnBrk="1" hangingPunct="1">
              <a:lnSpc>
                <a:spcPct val="100000"/>
              </a:lnSpc>
            </a:pPr>
            <a:r>
              <a:rPr lang="ja-JP" altLang="en-US" sz="2000" dirty="0"/>
              <a:t>　カスタム コントロール（</a:t>
            </a:r>
            <a:r>
              <a:rPr lang="en-US" altLang="ja-JP" sz="2000" dirty="0"/>
              <a:t>Web</a:t>
            </a:r>
            <a:r>
              <a:rPr lang="ja-JP" altLang="en-US" sz="2000" dirty="0"/>
              <a:t> </a:t>
            </a:r>
            <a:r>
              <a:rPr lang="en-US" altLang="ja-JP" sz="2000" dirty="0"/>
              <a:t>Form, Windows Forms</a:t>
            </a:r>
            <a:r>
              <a:rPr lang="ja-JP" altLang="en-US" sz="2000" dirty="0"/>
              <a:t>）や、バリデーション フレームワーク</a:t>
            </a:r>
            <a:r>
              <a:rPr lang="en-US" altLang="ja-JP" sz="2000" dirty="0"/>
              <a:t>(WPF)</a:t>
            </a:r>
            <a:r>
              <a:rPr lang="ja-JP" altLang="en-US" sz="2000" dirty="0"/>
              <a:t>を使用して単項目チェックの実装を容易に。また、</a:t>
            </a:r>
            <a:r>
              <a:rPr lang="en-US" altLang="ja-JP" sz="2000" dirty="0"/>
              <a:t>VS</a:t>
            </a:r>
            <a:r>
              <a:rPr lang="ja-JP" altLang="en-US" sz="2000" dirty="0"/>
              <a:t>デザイナや</a:t>
            </a:r>
            <a:r>
              <a:rPr lang="en-US" altLang="ja-JP" sz="2000" dirty="0"/>
              <a:t>XAML</a:t>
            </a:r>
            <a:r>
              <a:rPr lang="ja-JP" altLang="en-US" sz="2000" dirty="0"/>
              <a:t>から属性ベースでチェック条件を選択することが可能。</a:t>
            </a:r>
            <a:endParaRPr lang="en-US" altLang="ja-JP" sz="2000" dirty="0"/>
          </a:p>
        </p:txBody>
      </p:sp>
      <p:sp>
        <p:nvSpPr>
          <p:cNvPr id="11" name="AutoShape 80"/>
          <p:cNvSpPr>
            <a:spLocks noChangeArrowheads="1"/>
          </p:cNvSpPr>
          <p:nvPr/>
        </p:nvSpPr>
        <p:spPr bwMode="auto">
          <a:xfrm>
            <a:off x="3002280" y="3741661"/>
            <a:ext cx="2042160" cy="699769"/>
          </a:xfrm>
          <a:prstGeom prst="wedgeRoundRectCallout">
            <a:avLst>
              <a:gd name="adj1" fmla="val -69946"/>
              <a:gd name="adj2" fmla="val -32646"/>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ja-JP" sz="1600" b="1" dirty="0" err="1" smtClean="0"/>
              <a:t>WebForm</a:t>
            </a:r>
            <a:r>
              <a:rPr kumimoji="0" lang="en-US" altLang="ja-JP" sz="1600" b="1" dirty="0" smtClean="0"/>
              <a:t>/</a:t>
            </a:r>
          </a:p>
          <a:p>
            <a:pPr eaLnBrk="1" hangingPunct="1">
              <a:lnSpc>
                <a:spcPct val="100000"/>
              </a:lnSpc>
              <a:defRPr/>
            </a:pPr>
            <a:r>
              <a:rPr kumimoji="0" lang="en-US" altLang="ja-JP" sz="1600" b="1" dirty="0" err="1" smtClean="0"/>
              <a:t>WindowsForms</a:t>
            </a:r>
            <a:endParaRPr kumimoji="0" lang="en-US" altLang="ja-JP" sz="1600" b="1" dirty="0" smtClean="0"/>
          </a:p>
        </p:txBody>
      </p:sp>
      <p:sp>
        <p:nvSpPr>
          <p:cNvPr id="13" name="AutoShape 80"/>
          <p:cNvSpPr>
            <a:spLocks noChangeArrowheads="1"/>
          </p:cNvSpPr>
          <p:nvPr/>
        </p:nvSpPr>
        <p:spPr bwMode="auto">
          <a:xfrm>
            <a:off x="7572375" y="3563225"/>
            <a:ext cx="1009650" cy="508000"/>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kumimoji="0" lang="en-US" altLang="ja-JP" sz="1600" b="1" dirty="0"/>
              <a:t>WPF</a:t>
            </a:r>
            <a:endParaRPr kumimoji="0" lang="ja-JP" altLang="en-US" sz="1600" b="1" dirty="0"/>
          </a:p>
        </p:txBody>
      </p:sp>
      <p:sp>
        <p:nvSpPr>
          <p:cNvPr id="15" name="角丸四角形 14"/>
          <p:cNvSpPr>
            <a:spLocks noChangeArrowheads="1"/>
          </p:cNvSpPr>
          <p:nvPr/>
        </p:nvSpPr>
        <p:spPr bwMode="auto">
          <a:xfrm>
            <a:off x="1152525" y="4915775"/>
            <a:ext cx="2162175" cy="1543050"/>
          </a:xfrm>
          <a:prstGeom prst="roundRect">
            <a:avLst>
              <a:gd name="adj" fmla="val 5625"/>
            </a:avLst>
          </a:prstGeom>
          <a:noFill/>
          <a:ln w="63500" algn="ctr">
            <a:solidFill>
              <a:srgbClr val="FF0000"/>
            </a:solidFill>
            <a:round/>
            <a:headEnd/>
            <a:tailEnd/>
          </a:ln>
        </p:spPr>
        <p:txBody>
          <a:bodyPr lIns="36000" tIns="36000" rIns="36000" bIns="36000"/>
          <a:lstStyle/>
          <a:p>
            <a:endParaRPr kumimoji="0" lang="ja-JP" altLang="en-US" sz="2000"/>
          </a:p>
        </p:txBody>
      </p:sp>
      <p:sp>
        <p:nvSpPr>
          <p:cNvPr id="16" name="角丸四角形 15"/>
          <p:cNvSpPr>
            <a:spLocks noChangeArrowheads="1"/>
          </p:cNvSpPr>
          <p:nvPr/>
        </p:nvSpPr>
        <p:spPr bwMode="auto">
          <a:xfrm>
            <a:off x="4991100" y="5715875"/>
            <a:ext cx="3000375" cy="581025"/>
          </a:xfrm>
          <a:prstGeom prst="roundRect">
            <a:avLst>
              <a:gd name="adj" fmla="val 5625"/>
            </a:avLst>
          </a:prstGeom>
          <a:noFill/>
          <a:ln w="63500" algn="ctr">
            <a:solidFill>
              <a:srgbClr val="FF0000"/>
            </a:solidFill>
            <a:round/>
            <a:headEnd/>
            <a:tailEnd/>
          </a:ln>
        </p:spPr>
        <p:txBody>
          <a:bodyPr lIns="36000" tIns="36000" rIns="36000" bIns="36000"/>
          <a:lstStyle/>
          <a:p>
            <a:endParaRPr kumimoji="0" lang="ja-JP" alt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3"/>
          <p:cNvSpPr txBox="1">
            <a:spLocks noChangeArrowheads="1"/>
          </p:cNvSpPr>
          <p:nvPr/>
        </p:nvSpPr>
        <p:spPr bwMode="auto">
          <a:xfrm>
            <a:off x="193675" y="927100"/>
            <a:ext cx="2573338" cy="3814763"/>
          </a:xfrm>
          <a:prstGeom prst="rect">
            <a:avLst/>
          </a:prstGeom>
          <a:solidFill>
            <a:srgbClr val="FFFF99"/>
          </a:solidFill>
          <a:ln w="19050" algn="ctr">
            <a:solidFill>
              <a:schemeClr val="tx1"/>
            </a:solidFill>
            <a:miter lim="800000"/>
            <a:headEnd/>
            <a:tailEnd/>
          </a:ln>
        </p:spPr>
        <p:txBody>
          <a:bodyPr lIns="36000" tIns="36000" rIns="36000" bIns="36000"/>
          <a:lstStyle/>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r>
              <a:rPr kumimoji="0" lang="ja-JP" altLang="en-US" sz="2000" dirty="0">
                <a:solidFill>
                  <a:srgbClr val="0000FF"/>
                </a:solidFill>
              </a:rPr>
              <a:t>リッチ クライアント用</a:t>
            </a:r>
            <a:br>
              <a:rPr kumimoji="0" lang="ja-JP" altLang="en-US" sz="2000" dirty="0">
                <a:solidFill>
                  <a:srgbClr val="0000FF"/>
                </a:solidFill>
              </a:rPr>
            </a:br>
            <a:r>
              <a:rPr kumimoji="0" lang="en-US" altLang="ja-JP" sz="2000" dirty="0">
                <a:solidFill>
                  <a:srgbClr val="0000FF"/>
                </a:solidFill>
              </a:rPr>
              <a:t>P</a:t>
            </a:r>
            <a:r>
              <a:rPr kumimoji="0" lang="ja-JP" altLang="en-US" sz="2000" dirty="0">
                <a:solidFill>
                  <a:srgbClr val="0000FF"/>
                </a:solidFill>
              </a:rPr>
              <a:t>層フレームワーク</a:t>
            </a:r>
          </a:p>
          <a:p>
            <a:pPr>
              <a:spcBef>
                <a:spcPct val="50000"/>
              </a:spcBef>
            </a:pPr>
            <a:r>
              <a:rPr lang="en-US" altLang="ja-JP" sz="1400" dirty="0" smtClean="0">
                <a:solidFill>
                  <a:srgbClr val="0000FF"/>
                </a:solidFill>
              </a:rPr>
              <a:t>Windows </a:t>
            </a:r>
            <a:r>
              <a:rPr lang="en-US" altLang="ja-JP" sz="1400" dirty="0">
                <a:solidFill>
                  <a:srgbClr val="0000FF"/>
                </a:solidFill>
              </a:rPr>
              <a:t>Forms</a:t>
            </a:r>
            <a:endParaRPr lang="ja-JP" altLang="en-US" sz="1400" dirty="0">
              <a:solidFill>
                <a:srgbClr val="0000FF"/>
              </a:solidFill>
            </a:endParaRPr>
          </a:p>
        </p:txBody>
      </p:sp>
      <p:cxnSp>
        <p:nvCxnSpPr>
          <p:cNvPr id="30723" name="直線コネクタ 9"/>
          <p:cNvCxnSpPr>
            <a:cxnSpLocks noChangeShapeType="1"/>
          </p:cNvCxnSpPr>
          <p:nvPr/>
        </p:nvCxnSpPr>
        <p:spPr bwMode="auto">
          <a:xfrm>
            <a:off x="6299200" y="849313"/>
            <a:ext cx="0" cy="5561012"/>
          </a:xfrm>
          <a:prstGeom prst="line">
            <a:avLst/>
          </a:prstGeom>
          <a:noFill/>
          <a:ln w="28575" algn="ctr">
            <a:solidFill>
              <a:srgbClr val="7F7F7F"/>
            </a:solidFill>
            <a:prstDash val="dash"/>
            <a:round/>
            <a:headEnd/>
            <a:tailEnd/>
          </a:ln>
        </p:spPr>
      </p:cxnSp>
      <p:sp>
        <p:nvSpPr>
          <p:cNvPr id="30724" name="AutoShape 64"/>
          <p:cNvSpPr>
            <a:spLocks noChangeArrowheads="1"/>
          </p:cNvSpPr>
          <p:nvPr/>
        </p:nvSpPr>
        <p:spPr bwMode="auto">
          <a:xfrm>
            <a:off x="244475" y="5956300"/>
            <a:ext cx="1879600" cy="565150"/>
          </a:xfrm>
          <a:prstGeom prst="can">
            <a:avLst>
              <a:gd name="adj" fmla="val 25000"/>
            </a:avLst>
          </a:prstGeom>
          <a:solidFill>
            <a:srgbClr val="E4CA9C"/>
          </a:solidFill>
          <a:ln w="38100">
            <a:solidFill>
              <a:srgbClr val="D69DAF"/>
            </a:solidFill>
            <a:round/>
            <a:headEnd/>
            <a:tailEnd/>
          </a:ln>
        </p:spPr>
        <p:txBody>
          <a:bodyPr wrap="none" lIns="36000" tIns="36000" rIns="36000" bIns="36000" anchor="ctr"/>
          <a:lstStyle/>
          <a:p>
            <a:r>
              <a:rPr kumimoji="0" lang="ja-JP" altLang="en-US" sz="2000">
                <a:latin typeface="HGP創英角ｺﾞｼｯｸUB" pitchFamily="50" charset="-128"/>
              </a:rPr>
              <a:t>ログ ファイル</a:t>
            </a:r>
          </a:p>
        </p:txBody>
      </p:sp>
      <p:sp>
        <p:nvSpPr>
          <p:cNvPr id="30725" name="Text Box 63"/>
          <p:cNvSpPr txBox="1">
            <a:spLocks noChangeArrowheads="1"/>
          </p:cNvSpPr>
          <p:nvPr/>
        </p:nvSpPr>
        <p:spPr bwMode="auto">
          <a:xfrm>
            <a:off x="546100" y="5149850"/>
            <a:ext cx="1289050" cy="412750"/>
          </a:xfrm>
          <a:prstGeom prst="rect">
            <a:avLst/>
          </a:prstGeom>
          <a:solidFill>
            <a:srgbClr val="C0C0C0"/>
          </a:solidFill>
          <a:ln w="38100">
            <a:solidFill>
              <a:srgbClr val="000000"/>
            </a:solidFill>
            <a:prstDash val="sysDot"/>
            <a:miter lim="800000"/>
            <a:headEnd/>
            <a:tailEnd/>
          </a:ln>
        </p:spPr>
        <p:txBody>
          <a:bodyPr lIns="36000" tIns="36000" rIns="36000" bIns="36000"/>
          <a:lstStyle/>
          <a:p>
            <a:r>
              <a:rPr kumimoji="0" lang="ja-JP" altLang="en-US" sz="2000">
                <a:latin typeface="Century" pitchFamily="18" charset="0"/>
              </a:rPr>
              <a:t>ログ部品</a:t>
            </a:r>
          </a:p>
        </p:txBody>
      </p:sp>
      <p:sp>
        <p:nvSpPr>
          <p:cNvPr id="30726"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6.2 </a:t>
            </a:r>
            <a:r>
              <a:rPr lang="ja-JP" altLang="en-US" sz="3200" dirty="0" smtClean="0"/>
              <a:t>リッチクライアント対応 </a:t>
            </a:r>
            <a:r>
              <a:rPr lang="en-US" altLang="ja-JP" sz="3200" dirty="0" smtClean="0"/>
              <a:t>P</a:t>
            </a:r>
            <a:r>
              <a:rPr lang="ja-JP" altLang="en-US" sz="3200" dirty="0" smtClean="0"/>
              <a:t>層フレームワーク</a:t>
            </a:r>
            <a:endParaRPr lang="ja-JP" altLang="en-US" sz="3200" dirty="0"/>
          </a:p>
        </p:txBody>
      </p:sp>
      <p:pic>
        <p:nvPicPr>
          <p:cNvPr id="30727"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831850" y="1039813"/>
            <a:ext cx="1290638" cy="1292225"/>
          </a:xfrm>
          <a:prstGeom prst="rect">
            <a:avLst/>
          </a:prstGeom>
          <a:noFill/>
          <a:ln w="9525">
            <a:noFill/>
            <a:miter lim="800000"/>
            <a:headEnd/>
            <a:tailEnd/>
          </a:ln>
        </p:spPr>
      </p:pic>
      <p:sp>
        <p:nvSpPr>
          <p:cNvPr id="30728" name="Text Box 40"/>
          <p:cNvSpPr txBox="1">
            <a:spLocks noChangeArrowheads="1"/>
          </p:cNvSpPr>
          <p:nvPr/>
        </p:nvSpPr>
        <p:spPr bwMode="auto">
          <a:xfrm>
            <a:off x="3122613" y="930275"/>
            <a:ext cx="2443162" cy="873125"/>
          </a:xfrm>
          <a:prstGeom prst="rect">
            <a:avLst/>
          </a:prstGeom>
          <a:solidFill>
            <a:srgbClr val="E4CA9C"/>
          </a:solidFill>
          <a:ln w="38100" algn="ctr">
            <a:solidFill>
              <a:srgbClr val="D69DAF"/>
            </a:solidFill>
            <a:miter lim="800000"/>
            <a:headEnd/>
            <a:tailEnd/>
          </a:ln>
        </p:spPr>
        <p:txBody>
          <a:bodyPr/>
          <a:lstStyle/>
          <a:p>
            <a:pPr eaLnBrk="1" hangingPunct="1">
              <a:lnSpc>
                <a:spcPts val="2000"/>
              </a:lnSpc>
              <a:spcBef>
                <a:spcPct val="50000"/>
              </a:spcBef>
            </a:pPr>
            <a:r>
              <a:rPr lang="ja-JP" altLang="en-US" sz="2000"/>
              <a:t>同期呼出</a:t>
            </a:r>
          </a:p>
        </p:txBody>
      </p:sp>
      <p:sp>
        <p:nvSpPr>
          <p:cNvPr id="30729" name="Text Box 40"/>
          <p:cNvSpPr txBox="1">
            <a:spLocks noChangeArrowheads="1"/>
          </p:cNvSpPr>
          <p:nvPr/>
        </p:nvSpPr>
        <p:spPr bwMode="auto">
          <a:xfrm>
            <a:off x="3117850" y="2622550"/>
            <a:ext cx="1781175" cy="1427163"/>
          </a:xfrm>
          <a:prstGeom prst="rect">
            <a:avLst/>
          </a:prstGeom>
          <a:solidFill>
            <a:srgbClr val="FFFFFF"/>
          </a:solidFill>
          <a:ln w="19050" algn="ctr">
            <a:solidFill>
              <a:schemeClr val="tx1"/>
            </a:solidFill>
            <a:miter lim="800000"/>
            <a:headEnd/>
            <a:tailEnd/>
          </a:ln>
        </p:spPr>
        <p:txBody>
          <a:bodyPr lIns="0" rIns="0"/>
          <a:lstStyle/>
          <a:p>
            <a:pPr eaLnBrk="1" hangingPunct="1">
              <a:lnSpc>
                <a:spcPts val="2000"/>
              </a:lnSpc>
              <a:spcBef>
                <a:spcPct val="50000"/>
              </a:spcBef>
            </a:pPr>
            <a:r>
              <a:rPr lang="ja-JP" altLang="en-US" sz="2000"/>
              <a:t>非同期呼出</a:t>
            </a:r>
            <a:br>
              <a:rPr lang="ja-JP" altLang="en-US" sz="2000"/>
            </a:br>
            <a:r>
              <a:rPr lang="ja-JP" altLang="en-US" sz="2000"/>
              <a:t>デリゲード</a:t>
            </a:r>
          </a:p>
        </p:txBody>
      </p:sp>
      <p:sp>
        <p:nvSpPr>
          <p:cNvPr id="30730" name="テキスト ボックス 26"/>
          <p:cNvSpPr>
            <a:spLocks noChangeArrowheads="1"/>
          </p:cNvSpPr>
          <p:nvPr/>
        </p:nvSpPr>
        <p:spPr bwMode="auto">
          <a:xfrm>
            <a:off x="268288" y="3436938"/>
            <a:ext cx="2217737" cy="1227137"/>
          </a:xfrm>
          <a:prstGeom prst="roundRect">
            <a:avLst>
              <a:gd name="adj" fmla="val 16667"/>
            </a:avLst>
          </a:prstGeom>
          <a:solidFill>
            <a:srgbClr val="FFFFFF"/>
          </a:solidFill>
          <a:ln w="9525">
            <a:noFill/>
            <a:round/>
            <a:headEnd/>
            <a:tailEnd/>
          </a:ln>
        </p:spPr>
        <p:txBody>
          <a:bodyPr>
            <a:spAutoFit/>
          </a:bodyPr>
          <a:lstStyle/>
          <a:p>
            <a:pPr algn="l"/>
            <a:r>
              <a:rPr lang="ja-JP" altLang="en-US" sz="1400"/>
              <a:t>バック グラウンドからの</a:t>
            </a:r>
            <a:endParaRPr lang="en-US" altLang="ja-JP" sz="1400"/>
          </a:p>
          <a:p>
            <a:pPr algn="l">
              <a:buFontTx/>
              <a:buChar char="•"/>
            </a:pPr>
            <a:r>
              <a:rPr lang="ja-JP" altLang="en-US" sz="1400"/>
              <a:t> 結果表示</a:t>
            </a:r>
          </a:p>
          <a:p>
            <a:pPr algn="l">
              <a:buFontTx/>
              <a:buChar char="•"/>
            </a:pPr>
            <a:r>
              <a:rPr lang="ja-JP" altLang="en-US" sz="1400"/>
              <a:t> 進捗表示</a:t>
            </a:r>
          </a:p>
          <a:p>
            <a:pPr algn="l">
              <a:buFontTx/>
              <a:buChar char="•"/>
            </a:pPr>
            <a:r>
              <a:rPr lang="ja-JP" altLang="en-US" sz="1400"/>
              <a:t> メッセージボックス表示</a:t>
            </a:r>
          </a:p>
          <a:p>
            <a:pPr algn="l"/>
            <a:r>
              <a:rPr lang="ja-JP" altLang="en-US" sz="1400"/>
              <a:t>をサポートします。</a:t>
            </a:r>
          </a:p>
        </p:txBody>
      </p:sp>
      <p:sp>
        <p:nvSpPr>
          <p:cNvPr id="30731" name="テキスト ボックス 26"/>
          <p:cNvSpPr txBox="1">
            <a:spLocks noChangeArrowheads="1"/>
          </p:cNvSpPr>
          <p:nvPr/>
        </p:nvSpPr>
        <p:spPr bwMode="auto">
          <a:xfrm>
            <a:off x="2254250" y="5934075"/>
            <a:ext cx="1217613" cy="501650"/>
          </a:xfrm>
          <a:prstGeom prst="rect">
            <a:avLst/>
          </a:prstGeom>
          <a:noFill/>
          <a:ln w="9525">
            <a:noFill/>
            <a:miter lim="800000"/>
            <a:headEnd/>
            <a:tailEnd/>
          </a:ln>
        </p:spPr>
        <p:txBody>
          <a:bodyPr>
            <a:spAutoFit/>
          </a:bodyPr>
          <a:lstStyle/>
          <a:p>
            <a:pPr algn="l"/>
            <a:r>
              <a:rPr lang="ja-JP" altLang="en-US" sz="1400"/>
              <a:t>トレースログを</a:t>
            </a:r>
          </a:p>
          <a:p>
            <a:pPr algn="l"/>
            <a:r>
              <a:rPr lang="ja-JP" altLang="en-US" sz="1400" dirty="0"/>
              <a:t>随時書き込み</a:t>
            </a:r>
          </a:p>
        </p:txBody>
      </p:sp>
      <p:pic>
        <p:nvPicPr>
          <p:cNvPr id="30732" name="Picture 72" descr="f-015"/>
          <p:cNvPicPr>
            <a:picLocks noChangeAspect="1" noChangeArrowheads="1"/>
          </p:cNvPicPr>
          <p:nvPr/>
        </p:nvPicPr>
        <p:blipFill>
          <a:blip r:embed="rId4" cstate="print"/>
          <a:srcRect/>
          <a:stretch>
            <a:fillRect/>
          </a:stretch>
        </p:blipFill>
        <p:spPr bwMode="auto">
          <a:xfrm>
            <a:off x="6824663" y="1071563"/>
            <a:ext cx="1485900" cy="1739900"/>
          </a:xfrm>
          <a:prstGeom prst="rect">
            <a:avLst/>
          </a:prstGeom>
          <a:noFill/>
          <a:ln w="9525">
            <a:noFill/>
            <a:miter lim="800000"/>
            <a:headEnd/>
            <a:tailEnd/>
          </a:ln>
        </p:spPr>
      </p:pic>
      <p:grpSp>
        <p:nvGrpSpPr>
          <p:cNvPr id="30733" name="Group 67"/>
          <p:cNvGrpSpPr>
            <a:grpSpLocks/>
          </p:cNvGrpSpPr>
          <p:nvPr/>
        </p:nvGrpSpPr>
        <p:grpSpPr bwMode="auto">
          <a:xfrm>
            <a:off x="7645400" y="1871663"/>
            <a:ext cx="1055688" cy="900112"/>
            <a:chOff x="3857" y="2445"/>
            <a:chExt cx="402" cy="343"/>
          </a:xfrm>
        </p:grpSpPr>
        <p:sp>
          <p:nvSpPr>
            <p:cNvPr id="30763" name="Gear"/>
            <p:cNvSpPr>
              <a:spLocks noEditPoints="1" noChangeArrowheads="1"/>
            </p:cNvSpPr>
            <p:nvPr/>
          </p:nvSpPr>
          <p:spPr bwMode="auto">
            <a:xfrm>
              <a:off x="4080" y="2445"/>
              <a:ext cx="179" cy="1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44 w 21600"/>
                <a:gd name="T13" fmla="*/ 3990 h 21600"/>
                <a:gd name="T14" fmla="*/ 17859 w 21600"/>
                <a:gd name="T15" fmla="*/ 17610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30764" name="AutoShape 75"/>
            <p:cNvSpPr>
              <a:spLocks noEditPoints="1" noChangeArrowheads="1"/>
            </p:cNvSpPr>
            <p:nvPr/>
          </p:nvSpPr>
          <p:spPr bwMode="auto">
            <a:xfrm>
              <a:off x="3857" y="2510"/>
              <a:ext cx="214" cy="1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40 w 21600"/>
                <a:gd name="T13" fmla="*/ 4021 h 21600"/>
                <a:gd name="T14" fmla="*/ 17865 w 21600"/>
                <a:gd name="T15" fmla="*/ 1757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30765" name="AutoShape 76"/>
            <p:cNvSpPr>
              <a:spLocks noEditPoints="1" noChangeArrowheads="1"/>
            </p:cNvSpPr>
            <p:nvPr/>
          </p:nvSpPr>
          <p:spPr bwMode="auto">
            <a:xfrm>
              <a:off x="3996" y="2579"/>
              <a:ext cx="238" cy="2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56 w 21600"/>
                <a:gd name="T13" fmla="*/ 3927 h 21600"/>
                <a:gd name="T14" fmla="*/ 17879 w 21600"/>
                <a:gd name="T15" fmla="*/ 1767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30734" name="Text Box 77"/>
          <p:cNvSpPr txBox="1">
            <a:spLocks noChangeArrowheads="1"/>
          </p:cNvSpPr>
          <p:nvPr/>
        </p:nvSpPr>
        <p:spPr bwMode="auto">
          <a:xfrm>
            <a:off x="6734175" y="930275"/>
            <a:ext cx="1689100" cy="469900"/>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sp>
        <p:nvSpPr>
          <p:cNvPr id="30735" name="AutoShape 9"/>
          <p:cNvSpPr>
            <a:spLocks noChangeArrowheads="1"/>
          </p:cNvSpPr>
          <p:nvPr/>
        </p:nvSpPr>
        <p:spPr bwMode="auto">
          <a:xfrm>
            <a:off x="7088188" y="3095625"/>
            <a:ext cx="1052512"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a:t>DBMS</a:t>
            </a:r>
          </a:p>
        </p:txBody>
      </p:sp>
      <p:sp>
        <p:nvSpPr>
          <p:cNvPr id="30736" name="Text Box 40"/>
          <p:cNvSpPr txBox="1">
            <a:spLocks noChangeArrowheads="1"/>
          </p:cNvSpPr>
          <p:nvPr/>
        </p:nvSpPr>
        <p:spPr bwMode="auto">
          <a:xfrm>
            <a:off x="3125788" y="1906588"/>
            <a:ext cx="1766887" cy="636587"/>
          </a:xfrm>
          <a:prstGeom prst="rect">
            <a:avLst/>
          </a:prstGeom>
          <a:solidFill>
            <a:srgbClr val="FFCCCC"/>
          </a:solidFill>
          <a:ln w="38100" algn="ctr">
            <a:solidFill>
              <a:srgbClr val="D69DAF"/>
            </a:solidFill>
            <a:miter lim="800000"/>
            <a:headEnd/>
            <a:tailEnd/>
          </a:ln>
        </p:spPr>
        <p:txBody>
          <a:bodyPr/>
          <a:lstStyle/>
          <a:p>
            <a:pPr eaLnBrk="1" hangingPunct="1">
              <a:lnSpc>
                <a:spcPts val="2000"/>
              </a:lnSpc>
              <a:spcBef>
                <a:spcPct val="50000"/>
              </a:spcBef>
            </a:pPr>
            <a:r>
              <a:rPr lang="ja-JP" altLang="en-US" sz="2000"/>
              <a:t>非同期呼出</a:t>
            </a:r>
          </a:p>
        </p:txBody>
      </p:sp>
      <p:sp>
        <p:nvSpPr>
          <p:cNvPr id="30737" name="Line 16"/>
          <p:cNvSpPr>
            <a:spLocks noChangeShapeType="1"/>
          </p:cNvSpPr>
          <p:nvPr/>
        </p:nvSpPr>
        <p:spPr bwMode="auto">
          <a:xfrm flipH="1">
            <a:off x="804863" y="5613400"/>
            <a:ext cx="11112"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38" name="Line 16"/>
          <p:cNvSpPr>
            <a:spLocks noChangeShapeType="1"/>
          </p:cNvSpPr>
          <p:nvPr/>
        </p:nvSpPr>
        <p:spPr bwMode="auto">
          <a:xfrm flipH="1">
            <a:off x="1184275" y="5613400"/>
            <a:ext cx="11113"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39" name="Line 16"/>
          <p:cNvSpPr>
            <a:spLocks noChangeShapeType="1"/>
          </p:cNvSpPr>
          <p:nvPr/>
        </p:nvSpPr>
        <p:spPr bwMode="auto">
          <a:xfrm flipH="1">
            <a:off x="1563688" y="5613400"/>
            <a:ext cx="11112"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40" name="Line 16"/>
          <p:cNvSpPr>
            <a:spLocks noChangeShapeType="1"/>
          </p:cNvSpPr>
          <p:nvPr/>
        </p:nvSpPr>
        <p:spPr bwMode="auto">
          <a:xfrm flipH="1">
            <a:off x="1193800" y="4740275"/>
            <a:ext cx="11113"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41" name="Text Box 40"/>
          <p:cNvSpPr txBox="1">
            <a:spLocks noChangeArrowheads="1"/>
          </p:cNvSpPr>
          <p:nvPr/>
        </p:nvSpPr>
        <p:spPr bwMode="auto">
          <a:xfrm>
            <a:off x="3116263" y="4121150"/>
            <a:ext cx="1779587" cy="623888"/>
          </a:xfrm>
          <a:prstGeom prst="rect">
            <a:avLst/>
          </a:prstGeom>
          <a:solidFill>
            <a:srgbClr val="FFFFFF"/>
          </a:solidFill>
          <a:ln w="19050" algn="ctr">
            <a:solidFill>
              <a:schemeClr val="tx1"/>
            </a:solidFill>
            <a:miter lim="800000"/>
            <a:headEnd/>
            <a:tailEnd/>
          </a:ln>
        </p:spPr>
        <p:txBody>
          <a:bodyPr lIns="0" rIns="0" anchor="ctr"/>
          <a:lstStyle/>
          <a:p>
            <a:pPr eaLnBrk="1" hangingPunct="1">
              <a:lnSpc>
                <a:spcPts val="2000"/>
              </a:lnSpc>
              <a:spcBef>
                <a:spcPct val="50000"/>
              </a:spcBef>
            </a:pPr>
            <a:r>
              <a:rPr lang="ja-JP" altLang="en-US" sz="2000"/>
              <a:t>結果表示</a:t>
            </a:r>
            <a:br>
              <a:rPr lang="ja-JP" altLang="en-US" sz="2000"/>
            </a:br>
            <a:r>
              <a:rPr lang="ja-JP" altLang="en-US" sz="2000"/>
              <a:t>コールバック</a:t>
            </a:r>
          </a:p>
        </p:txBody>
      </p:sp>
      <p:sp>
        <p:nvSpPr>
          <p:cNvPr id="30742" name="Text Box 40"/>
          <p:cNvSpPr txBox="1">
            <a:spLocks noChangeArrowheads="1"/>
          </p:cNvSpPr>
          <p:nvPr/>
        </p:nvSpPr>
        <p:spPr bwMode="auto">
          <a:xfrm>
            <a:off x="2559050" y="3167063"/>
            <a:ext cx="1603375" cy="623887"/>
          </a:xfrm>
          <a:prstGeom prst="rect">
            <a:avLst/>
          </a:prstGeom>
          <a:solidFill>
            <a:srgbClr val="FFFFFF"/>
          </a:solidFill>
          <a:ln w="19050" algn="ctr">
            <a:solidFill>
              <a:schemeClr val="tx1"/>
            </a:solidFill>
            <a:miter lim="800000"/>
            <a:headEnd/>
            <a:tailEnd/>
          </a:ln>
        </p:spPr>
        <p:txBody>
          <a:bodyPr lIns="0" rIns="0" anchor="ctr"/>
          <a:lstStyle/>
          <a:p>
            <a:pPr eaLnBrk="1" hangingPunct="1">
              <a:lnSpc>
                <a:spcPts val="2000"/>
              </a:lnSpc>
              <a:spcBef>
                <a:spcPct val="50000"/>
              </a:spcBef>
            </a:pPr>
            <a:r>
              <a:rPr lang="ja-JP" altLang="en-US" sz="2000"/>
              <a:t>進捗表示</a:t>
            </a:r>
            <a:br>
              <a:rPr lang="ja-JP" altLang="en-US" sz="2000"/>
            </a:br>
            <a:r>
              <a:rPr lang="ja-JP" altLang="en-US" sz="2000"/>
              <a:t>コールバック</a:t>
            </a:r>
          </a:p>
        </p:txBody>
      </p:sp>
      <p:sp>
        <p:nvSpPr>
          <p:cNvPr id="29824" name="AutoShape 128"/>
          <p:cNvSpPr>
            <a:spLocks noChangeArrowheads="1"/>
          </p:cNvSpPr>
          <p:nvPr/>
        </p:nvSpPr>
        <p:spPr bwMode="auto">
          <a:xfrm flipH="1">
            <a:off x="4049713" y="3303588"/>
            <a:ext cx="538162" cy="349250"/>
          </a:xfrm>
          <a:prstGeom prst="rightArrow">
            <a:avLst>
              <a:gd name="adj1" fmla="val 55463"/>
              <a:gd name="adj2" fmla="val 53846"/>
            </a:avLst>
          </a:prstGeom>
          <a:solidFill>
            <a:srgbClr val="69306A"/>
          </a:solidFill>
          <a:ln w="38100" algn="ctr">
            <a:noFill/>
            <a:miter lim="800000"/>
            <a:headEnd/>
            <a:tailEnd/>
          </a:ln>
        </p:spPr>
        <p:txBody>
          <a:bodyPr anchor="ctr">
            <a:spAutoFit/>
          </a:bodyPr>
          <a:lstStyle/>
          <a:p>
            <a:endParaRPr lang="ja-JP" altLang="en-US"/>
          </a:p>
        </p:txBody>
      </p:sp>
      <p:sp>
        <p:nvSpPr>
          <p:cNvPr id="29821" name="AutoShape 125"/>
          <p:cNvSpPr>
            <a:spLocks noChangeArrowheads="1"/>
          </p:cNvSpPr>
          <p:nvPr/>
        </p:nvSpPr>
        <p:spPr bwMode="auto">
          <a:xfrm>
            <a:off x="4651375" y="3149600"/>
            <a:ext cx="2097088" cy="349250"/>
          </a:xfrm>
          <a:prstGeom prst="rightArrow">
            <a:avLst>
              <a:gd name="adj1" fmla="val 55074"/>
              <a:gd name="adj2" fmla="val 54124"/>
            </a:avLst>
          </a:prstGeom>
          <a:solidFill>
            <a:srgbClr val="69306A"/>
          </a:solidFill>
          <a:ln w="38100" algn="ctr">
            <a:noFill/>
            <a:miter lim="800000"/>
            <a:headEnd/>
            <a:tailEnd/>
          </a:ln>
        </p:spPr>
        <p:txBody>
          <a:bodyPr anchor="ctr">
            <a:spAutoFit/>
          </a:bodyPr>
          <a:lstStyle/>
          <a:p>
            <a:endParaRPr lang="ja-JP" altLang="en-US"/>
          </a:p>
        </p:txBody>
      </p:sp>
      <p:sp>
        <p:nvSpPr>
          <p:cNvPr id="29825" name="AutoShape 129"/>
          <p:cNvSpPr>
            <a:spLocks noChangeArrowheads="1"/>
          </p:cNvSpPr>
          <p:nvPr/>
        </p:nvSpPr>
        <p:spPr bwMode="auto">
          <a:xfrm flipH="1">
            <a:off x="4622800" y="3449638"/>
            <a:ext cx="2097088" cy="349250"/>
          </a:xfrm>
          <a:prstGeom prst="rightArrow">
            <a:avLst>
              <a:gd name="adj1" fmla="val 55074"/>
              <a:gd name="adj2" fmla="val 54124"/>
            </a:avLst>
          </a:prstGeom>
          <a:solidFill>
            <a:srgbClr val="69306A"/>
          </a:solidFill>
          <a:ln w="38100" algn="ctr">
            <a:noFill/>
            <a:miter lim="800000"/>
            <a:headEnd/>
            <a:tailEnd/>
          </a:ln>
        </p:spPr>
        <p:txBody>
          <a:bodyPr anchor="ctr">
            <a:spAutoFit/>
          </a:bodyPr>
          <a:lstStyle/>
          <a:p>
            <a:endParaRPr lang="ja-JP" altLang="en-US"/>
          </a:p>
        </p:txBody>
      </p:sp>
      <p:sp>
        <p:nvSpPr>
          <p:cNvPr id="30746" name="テキスト ボックス 3"/>
          <p:cNvSpPr txBox="1">
            <a:spLocks noChangeArrowheads="1"/>
          </p:cNvSpPr>
          <p:nvPr/>
        </p:nvSpPr>
        <p:spPr bwMode="auto">
          <a:xfrm>
            <a:off x="5673409" y="920750"/>
            <a:ext cx="492443" cy="3819525"/>
          </a:xfrm>
          <a:prstGeom prst="rect">
            <a:avLst/>
          </a:prstGeom>
          <a:solidFill>
            <a:srgbClr val="FFFF99"/>
          </a:solidFill>
          <a:ln w="19050">
            <a:solidFill>
              <a:schemeClr val="tx1"/>
            </a:solidFill>
            <a:miter lim="800000"/>
            <a:headEnd/>
            <a:tailEnd/>
          </a:ln>
        </p:spPr>
        <p:txBody>
          <a:bodyPr vert="eaVert">
            <a:spAutoFit/>
          </a:bodyPr>
          <a:lstStyle/>
          <a:p>
            <a:pPr>
              <a:lnSpc>
                <a:spcPct val="100000"/>
              </a:lnSpc>
            </a:pPr>
            <a:r>
              <a:rPr lang="ja-JP" altLang="en-US" sz="2000" dirty="0"/>
              <a:t>通信制御機能</a:t>
            </a:r>
          </a:p>
        </p:txBody>
      </p:sp>
      <p:sp>
        <p:nvSpPr>
          <p:cNvPr id="30747" name="テキスト ボックス 3"/>
          <p:cNvSpPr txBox="1">
            <a:spLocks noChangeArrowheads="1"/>
          </p:cNvSpPr>
          <p:nvPr/>
        </p:nvSpPr>
        <p:spPr bwMode="auto">
          <a:xfrm>
            <a:off x="5081272" y="1895475"/>
            <a:ext cx="492443" cy="2846388"/>
          </a:xfrm>
          <a:prstGeom prst="rect">
            <a:avLst/>
          </a:prstGeom>
          <a:solidFill>
            <a:srgbClr val="FFFF99"/>
          </a:solidFill>
          <a:ln w="19050">
            <a:solidFill>
              <a:schemeClr val="tx1"/>
            </a:solidFill>
            <a:miter lim="800000"/>
            <a:headEnd/>
            <a:tailEnd/>
          </a:ln>
        </p:spPr>
        <p:txBody>
          <a:bodyPr vert="eaVert">
            <a:spAutoFit/>
          </a:bodyPr>
          <a:lstStyle/>
          <a:p>
            <a:pPr>
              <a:lnSpc>
                <a:spcPct val="100000"/>
              </a:lnSpc>
            </a:pPr>
            <a:r>
              <a:rPr lang="ja-JP" altLang="en-US" sz="2000" dirty="0">
                <a:solidFill>
                  <a:srgbClr val="0000FF"/>
                </a:solidFill>
              </a:rPr>
              <a:t>非同期化フレームワーク</a:t>
            </a:r>
          </a:p>
        </p:txBody>
      </p:sp>
      <p:sp>
        <p:nvSpPr>
          <p:cNvPr id="29817" name="AutoShape 121"/>
          <p:cNvSpPr>
            <a:spLocks noChangeArrowheads="1"/>
          </p:cNvSpPr>
          <p:nvPr/>
        </p:nvSpPr>
        <p:spPr bwMode="auto">
          <a:xfrm flipH="1">
            <a:off x="4627563" y="2840038"/>
            <a:ext cx="533400" cy="349250"/>
          </a:xfrm>
          <a:prstGeom prst="rightArrow">
            <a:avLst>
              <a:gd name="adj1" fmla="val 55463"/>
              <a:gd name="adj2" fmla="val 53370"/>
            </a:avLst>
          </a:prstGeom>
          <a:solidFill>
            <a:srgbClr val="69306A"/>
          </a:solidFill>
          <a:ln w="38100" algn="ctr">
            <a:noFill/>
            <a:miter lim="800000"/>
            <a:headEnd/>
            <a:tailEnd/>
          </a:ln>
        </p:spPr>
        <p:txBody>
          <a:bodyPr anchor="ctr">
            <a:spAutoFit/>
          </a:bodyPr>
          <a:lstStyle/>
          <a:p>
            <a:endParaRPr lang="ja-JP" altLang="en-US"/>
          </a:p>
        </p:txBody>
      </p:sp>
      <p:sp>
        <p:nvSpPr>
          <p:cNvPr id="30749" name="AutoShape 97"/>
          <p:cNvSpPr>
            <a:spLocks noChangeArrowheads="1"/>
          </p:cNvSpPr>
          <p:nvPr/>
        </p:nvSpPr>
        <p:spPr bwMode="auto">
          <a:xfrm>
            <a:off x="2449513" y="1225550"/>
            <a:ext cx="4164012" cy="349250"/>
          </a:xfrm>
          <a:prstGeom prst="rightArrow">
            <a:avLst>
              <a:gd name="adj1" fmla="val 55454"/>
              <a:gd name="adj2" fmla="val 47746"/>
            </a:avLst>
          </a:prstGeom>
          <a:solidFill>
            <a:srgbClr val="69306A"/>
          </a:solidFill>
          <a:ln w="38100" algn="ctr">
            <a:noFill/>
            <a:miter lim="800000"/>
            <a:headEnd/>
            <a:tailEnd/>
          </a:ln>
        </p:spPr>
        <p:txBody>
          <a:bodyPr anchor="ctr">
            <a:spAutoFit/>
          </a:bodyPr>
          <a:lstStyle/>
          <a:p>
            <a:endParaRPr lang="ja-JP" altLang="en-US"/>
          </a:p>
        </p:txBody>
      </p:sp>
      <p:sp>
        <p:nvSpPr>
          <p:cNvPr id="29794" name="AutoShape 98"/>
          <p:cNvSpPr>
            <a:spLocks noChangeArrowheads="1"/>
          </p:cNvSpPr>
          <p:nvPr/>
        </p:nvSpPr>
        <p:spPr bwMode="auto">
          <a:xfrm>
            <a:off x="2562225" y="2201863"/>
            <a:ext cx="2592388" cy="349250"/>
          </a:xfrm>
          <a:prstGeom prst="rightArrow">
            <a:avLst>
              <a:gd name="adj1" fmla="val 55454"/>
              <a:gd name="adj2" fmla="val 58179"/>
            </a:avLst>
          </a:prstGeom>
          <a:solidFill>
            <a:srgbClr val="69306A"/>
          </a:solidFill>
          <a:ln w="38100" algn="ctr">
            <a:noFill/>
            <a:miter lim="800000"/>
            <a:headEnd/>
            <a:tailEnd/>
          </a:ln>
        </p:spPr>
        <p:txBody>
          <a:bodyPr anchor="ctr">
            <a:spAutoFit/>
          </a:bodyPr>
          <a:lstStyle/>
          <a:p>
            <a:endParaRPr lang="ja-JP" altLang="en-US"/>
          </a:p>
        </p:txBody>
      </p:sp>
      <p:sp>
        <p:nvSpPr>
          <p:cNvPr id="29830" name="AutoShape 134"/>
          <p:cNvSpPr>
            <a:spLocks noChangeArrowheads="1"/>
          </p:cNvSpPr>
          <p:nvPr/>
        </p:nvSpPr>
        <p:spPr bwMode="auto">
          <a:xfrm flipH="1">
            <a:off x="2328863" y="3303588"/>
            <a:ext cx="317500" cy="349250"/>
          </a:xfrm>
          <a:prstGeom prst="rightArrow">
            <a:avLst>
              <a:gd name="adj1" fmla="val 56370"/>
              <a:gd name="adj2" fmla="val 53144"/>
            </a:avLst>
          </a:prstGeom>
          <a:solidFill>
            <a:srgbClr val="69306A"/>
          </a:solidFill>
          <a:ln w="38100" algn="ctr">
            <a:noFill/>
            <a:miter lim="800000"/>
            <a:headEnd/>
            <a:tailEnd/>
          </a:ln>
        </p:spPr>
        <p:txBody>
          <a:bodyPr anchor="ctr">
            <a:spAutoFit/>
          </a:bodyPr>
          <a:lstStyle/>
          <a:p>
            <a:endParaRPr lang="ja-JP" altLang="en-US"/>
          </a:p>
        </p:txBody>
      </p:sp>
      <p:sp>
        <p:nvSpPr>
          <p:cNvPr id="30752" name="Text Box 77"/>
          <p:cNvSpPr txBox="1">
            <a:spLocks noChangeArrowheads="1"/>
          </p:cNvSpPr>
          <p:nvPr/>
        </p:nvSpPr>
        <p:spPr bwMode="auto">
          <a:xfrm>
            <a:off x="6299200" y="3751263"/>
            <a:ext cx="2768600" cy="707886"/>
          </a:xfrm>
          <a:prstGeom prst="rect">
            <a:avLst/>
          </a:prstGeom>
          <a:noFill/>
          <a:ln w="9525">
            <a:noFill/>
            <a:miter lim="800000"/>
            <a:headEnd/>
            <a:tailEnd/>
          </a:ln>
        </p:spPr>
        <p:txBody>
          <a:bodyPr>
            <a:spAutoFit/>
          </a:bodyPr>
          <a:lstStyle/>
          <a:p>
            <a:pPr eaLnBrk="1" hangingPunct="1">
              <a:lnSpc>
                <a:spcPct val="100000"/>
              </a:lnSpc>
            </a:pPr>
            <a:r>
              <a:rPr lang="ja-JP" altLang="en-US" sz="2000" dirty="0" smtClean="0"/>
              <a:t>各種</a:t>
            </a:r>
            <a:r>
              <a:rPr lang="en-US" altLang="ja-JP" sz="2000" dirty="0"/>
              <a:t>AP</a:t>
            </a:r>
            <a:r>
              <a:rPr lang="ja-JP" altLang="en-US" sz="2000" dirty="0"/>
              <a:t>サーバに対する非同期呼出も可能です。</a:t>
            </a:r>
            <a:endParaRPr lang="en-US" altLang="ja-JP" sz="2000" dirty="0"/>
          </a:p>
        </p:txBody>
      </p:sp>
      <p:sp>
        <p:nvSpPr>
          <p:cNvPr id="30753" name="Line 16"/>
          <p:cNvSpPr>
            <a:spLocks noChangeShapeType="1"/>
          </p:cNvSpPr>
          <p:nvPr/>
        </p:nvSpPr>
        <p:spPr bwMode="auto">
          <a:xfrm flipV="1">
            <a:off x="7759700" y="2632075"/>
            <a:ext cx="252413" cy="46037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54" name="Line 16"/>
          <p:cNvSpPr>
            <a:spLocks noChangeShapeType="1"/>
          </p:cNvSpPr>
          <p:nvPr/>
        </p:nvSpPr>
        <p:spPr bwMode="auto">
          <a:xfrm rot="10800000" flipV="1">
            <a:off x="7427913" y="2713038"/>
            <a:ext cx="252412" cy="46037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55" name="Freeform 108"/>
          <p:cNvSpPr>
            <a:spLocks/>
          </p:cNvSpPr>
          <p:nvPr/>
        </p:nvSpPr>
        <p:spPr bwMode="auto">
          <a:xfrm>
            <a:off x="1798638" y="4740275"/>
            <a:ext cx="3271837" cy="608013"/>
          </a:xfrm>
          <a:custGeom>
            <a:avLst/>
            <a:gdLst>
              <a:gd name="T0" fmla="*/ 2147483647 w 839"/>
              <a:gd name="T1" fmla="*/ 0 h 571"/>
              <a:gd name="T2" fmla="*/ 2147483647 w 839"/>
              <a:gd name="T3" fmla="*/ 2147483647 h 571"/>
              <a:gd name="T4" fmla="*/ 0 w 839"/>
              <a:gd name="T5" fmla="*/ 2147483647 h 571"/>
              <a:gd name="T6" fmla="*/ 0 60000 65536"/>
              <a:gd name="T7" fmla="*/ 0 60000 65536"/>
              <a:gd name="T8" fmla="*/ 0 60000 65536"/>
              <a:gd name="T9" fmla="*/ 0 w 839"/>
              <a:gd name="T10" fmla="*/ 0 h 571"/>
              <a:gd name="T11" fmla="*/ 839 w 839"/>
              <a:gd name="T12" fmla="*/ 571 h 571"/>
            </a:gdLst>
            <a:ahLst/>
            <a:cxnLst>
              <a:cxn ang="T6">
                <a:pos x="T0" y="T1"/>
              </a:cxn>
              <a:cxn ang="T7">
                <a:pos x="T2" y="T3"/>
              </a:cxn>
              <a:cxn ang="T8">
                <a:pos x="T4" y="T5"/>
              </a:cxn>
            </a:cxnLst>
            <a:rect l="T9" t="T10" r="T11" b="T12"/>
            <a:pathLst>
              <a:path w="839" h="571">
                <a:moveTo>
                  <a:pt x="839" y="0"/>
                </a:moveTo>
                <a:cubicBezTo>
                  <a:pt x="809" y="190"/>
                  <a:pt x="779" y="381"/>
                  <a:pt x="639" y="476"/>
                </a:cubicBezTo>
                <a:cubicBezTo>
                  <a:pt x="499" y="571"/>
                  <a:pt x="249" y="570"/>
                  <a:pt x="0" y="570"/>
                </a:cubicBezTo>
              </a:path>
            </a:pathLst>
          </a:custGeom>
          <a:noFill/>
          <a:ln w="63500" cap="flat" cmpd="sng">
            <a:solidFill>
              <a:schemeClr val="tx1"/>
            </a:solidFill>
            <a:prstDash val="sysDot"/>
            <a:round/>
            <a:headEnd type="oval" w="med" len="med"/>
            <a:tailEnd type="triangle" w="med" len="med"/>
          </a:ln>
        </p:spPr>
        <p:txBody>
          <a:bodyPr>
            <a:spAutoFit/>
          </a:bodyPr>
          <a:lstStyle/>
          <a:p>
            <a:endParaRPr lang="ja-JP" altLang="en-US"/>
          </a:p>
        </p:txBody>
      </p:sp>
      <p:sp>
        <p:nvSpPr>
          <p:cNvPr id="102" name="Text Box 5"/>
          <p:cNvSpPr txBox="1">
            <a:spLocks noChangeArrowheads="1"/>
          </p:cNvSpPr>
          <p:nvPr/>
        </p:nvSpPr>
        <p:spPr bwMode="auto">
          <a:xfrm>
            <a:off x="3589338" y="4941888"/>
            <a:ext cx="5376862" cy="1570037"/>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spAutoFit/>
          </a:bodyPr>
          <a:lstStyle/>
          <a:p>
            <a:pPr marL="381000" indent="-381000" algn="l" eaLnBrk="1" hangingPunct="1">
              <a:lnSpc>
                <a:spcPct val="100000"/>
              </a:lnSpc>
              <a:buFontTx/>
              <a:buAutoNum type="circleNumDbPlain"/>
            </a:pPr>
            <a:r>
              <a:rPr lang="en-US" altLang="ja-JP" sz="2400" dirty="0"/>
              <a:t>ASP.NET</a:t>
            </a:r>
            <a:r>
              <a:rPr lang="ja-JP" altLang="en-US" sz="2400" dirty="0"/>
              <a:t>用の</a:t>
            </a:r>
            <a:r>
              <a:rPr lang="en-US" altLang="ja-JP" sz="2400" dirty="0"/>
              <a:t>P</a:t>
            </a:r>
            <a:r>
              <a:rPr lang="ja-JP" altLang="en-US" sz="2400" dirty="0"/>
              <a:t>層フレームワークを</a:t>
            </a:r>
            <a:br>
              <a:rPr lang="ja-JP" altLang="en-US" sz="2400" dirty="0"/>
            </a:br>
            <a:r>
              <a:rPr lang="ja-JP" altLang="en-US" sz="2400" dirty="0"/>
              <a:t>リッチクライアントに移植しました。</a:t>
            </a:r>
          </a:p>
          <a:p>
            <a:pPr marL="381000" indent="-381000" algn="l" eaLnBrk="1" hangingPunct="1">
              <a:lnSpc>
                <a:spcPct val="100000"/>
              </a:lnSpc>
              <a:buFontTx/>
              <a:buAutoNum type="circleNumDbPlain"/>
            </a:pPr>
            <a:r>
              <a:rPr lang="ja-JP" altLang="en-US" sz="2400" dirty="0"/>
              <a:t>非同期フレームワークにより、非同期</a:t>
            </a:r>
            <a:br>
              <a:rPr lang="ja-JP" altLang="en-US" sz="2400" dirty="0"/>
            </a:br>
            <a:r>
              <a:rPr lang="ja-JP" altLang="en-US" sz="2400" dirty="0"/>
              <a:t>要求、非同期ポーリングを実現します。</a:t>
            </a:r>
          </a:p>
        </p:txBody>
      </p:sp>
      <p:sp>
        <p:nvSpPr>
          <p:cNvPr id="29844" name="AutoShape 148"/>
          <p:cNvSpPr>
            <a:spLocks noChangeArrowheads="1"/>
          </p:cNvSpPr>
          <p:nvPr/>
        </p:nvSpPr>
        <p:spPr bwMode="auto">
          <a:xfrm flipH="1">
            <a:off x="2351088" y="4259263"/>
            <a:ext cx="881062" cy="349250"/>
          </a:xfrm>
          <a:prstGeom prst="rightArrow">
            <a:avLst>
              <a:gd name="adj1" fmla="val 56370"/>
              <a:gd name="adj2" fmla="val 64551"/>
            </a:avLst>
          </a:prstGeom>
          <a:solidFill>
            <a:srgbClr val="69306A"/>
          </a:solidFill>
          <a:ln w="38100" algn="ctr">
            <a:noFill/>
            <a:miter lim="800000"/>
            <a:headEnd/>
            <a:tailEnd/>
          </a:ln>
        </p:spPr>
        <p:txBody>
          <a:bodyPr anchor="ctr">
            <a:spAutoFit/>
          </a:bodyPr>
          <a:lstStyle/>
          <a:p>
            <a:endParaRPr lang="ja-JP" altLang="en-US"/>
          </a:p>
        </p:txBody>
      </p:sp>
      <p:sp>
        <p:nvSpPr>
          <p:cNvPr id="29845" name="AutoShape 149"/>
          <p:cNvSpPr>
            <a:spLocks noChangeArrowheads="1"/>
          </p:cNvSpPr>
          <p:nvPr/>
        </p:nvSpPr>
        <p:spPr bwMode="auto">
          <a:xfrm flipH="1">
            <a:off x="4660900" y="4259263"/>
            <a:ext cx="469900" cy="349250"/>
          </a:xfrm>
          <a:prstGeom prst="rightArrow">
            <a:avLst>
              <a:gd name="adj1" fmla="val 55463"/>
              <a:gd name="adj2" fmla="val 53370"/>
            </a:avLst>
          </a:prstGeom>
          <a:solidFill>
            <a:srgbClr val="69306A"/>
          </a:solidFill>
          <a:ln w="38100" algn="ctr">
            <a:noFill/>
            <a:miter lim="800000"/>
            <a:headEnd/>
            <a:tailEnd/>
          </a:ln>
        </p:spPr>
        <p:txBody>
          <a:bodyPr anchor="ctr"/>
          <a:lstStyle/>
          <a:p>
            <a:endParaRPr lang="ja-JP" altLang="en-US"/>
          </a:p>
        </p:txBody>
      </p:sp>
      <p:sp>
        <p:nvSpPr>
          <p:cNvPr id="30761" name="AutoShape 97"/>
          <p:cNvSpPr>
            <a:spLocks noChangeArrowheads="1"/>
          </p:cNvSpPr>
          <p:nvPr/>
        </p:nvSpPr>
        <p:spPr bwMode="auto">
          <a:xfrm flipH="1">
            <a:off x="2449513" y="1479550"/>
            <a:ext cx="4164012" cy="349250"/>
          </a:xfrm>
          <a:prstGeom prst="rightArrow">
            <a:avLst>
              <a:gd name="adj1" fmla="val 55454"/>
              <a:gd name="adj2" fmla="val 47746"/>
            </a:avLst>
          </a:prstGeom>
          <a:solidFill>
            <a:srgbClr val="69306A"/>
          </a:solidFill>
          <a:ln w="38100" algn="ctr">
            <a:noFill/>
            <a:miter lim="800000"/>
            <a:headEnd/>
            <a:tailEnd/>
          </a:ln>
        </p:spPr>
        <p:txBody>
          <a:bodyPr anchor="ctr">
            <a:spAutoFit/>
          </a:bodyPr>
          <a:lstStyle/>
          <a:p>
            <a:endParaRPr lang="ja-JP" altLang="en-US"/>
          </a:p>
        </p:txBody>
      </p:sp>
      <p:sp>
        <p:nvSpPr>
          <p:cNvPr id="45" name="AutoShape 121"/>
          <p:cNvSpPr>
            <a:spLocks noChangeArrowheads="1"/>
          </p:cNvSpPr>
          <p:nvPr/>
        </p:nvSpPr>
        <p:spPr bwMode="auto">
          <a:xfrm>
            <a:off x="4627563" y="3763963"/>
            <a:ext cx="533400" cy="349250"/>
          </a:xfrm>
          <a:prstGeom prst="rightArrow">
            <a:avLst>
              <a:gd name="adj1" fmla="val 55463"/>
              <a:gd name="adj2" fmla="val 53370"/>
            </a:avLst>
          </a:prstGeom>
          <a:solidFill>
            <a:srgbClr val="69306A"/>
          </a:solidFill>
          <a:ln w="38100" algn="ctr">
            <a:noFill/>
            <a:miter lim="800000"/>
            <a:headEnd/>
            <a:tailEnd/>
          </a:ln>
        </p:spPr>
        <p:txBody>
          <a:bodyPr anchor="ctr">
            <a:spAutoFit/>
          </a:bodyPr>
          <a:lstStyle/>
          <a:p>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4"/>
                                        </p:tgtEl>
                                        <p:attrNameLst>
                                          <p:attrName>style.visibility</p:attrName>
                                        </p:attrNameLst>
                                      </p:cBhvr>
                                      <p:to>
                                        <p:strVal val="visible"/>
                                      </p:to>
                                    </p:set>
                                    <p:animEffect transition="in" filter="wipe(left)">
                                      <p:cBhvr>
                                        <p:cTn id="7" dur="500"/>
                                        <p:tgtEl>
                                          <p:spTgt spid="2979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9817"/>
                                        </p:tgtEl>
                                        <p:attrNameLst>
                                          <p:attrName>style.visibility</p:attrName>
                                        </p:attrNameLst>
                                      </p:cBhvr>
                                      <p:to>
                                        <p:strVal val="visible"/>
                                      </p:to>
                                    </p:set>
                                    <p:animEffect transition="in" filter="wipe(right)">
                                      <p:cBhvr>
                                        <p:cTn id="11" dur="500"/>
                                        <p:tgtEl>
                                          <p:spTgt spid="298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821"/>
                                        </p:tgtEl>
                                        <p:attrNameLst>
                                          <p:attrName>style.visibility</p:attrName>
                                        </p:attrNameLst>
                                      </p:cBhvr>
                                      <p:to>
                                        <p:strVal val="visible"/>
                                      </p:to>
                                    </p:set>
                                    <p:animEffect transition="in" filter="wipe(left)">
                                      <p:cBhvr>
                                        <p:cTn id="15" dur="500"/>
                                        <p:tgtEl>
                                          <p:spTgt spid="2982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9825"/>
                                        </p:tgtEl>
                                        <p:attrNameLst>
                                          <p:attrName>style.visibility</p:attrName>
                                        </p:attrNameLst>
                                      </p:cBhvr>
                                      <p:to>
                                        <p:strVal val="visible"/>
                                      </p:to>
                                    </p:set>
                                    <p:animEffect transition="in" filter="wipe(right)">
                                      <p:cBhvr>
                                        <p:cTn id="19" dur="500"/>
                                        <p:tgtEl>
                                          <p:spTgt spid="29825"/>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9824"/>
                                        </p:tgtEl>
                                        <p:attrNameLst>
                                          <p:attrName>style.visibility</p:attrName>
                                        </p:attrNameLst>
                                      </p:cBhvr>
                                      <p:to>
                                        <p:strVal val="visible"/>
                                      </p:to>
                                    </p:set>
                                    <p:animEffect transition="in" filter="wipe(right)">
                                      <p:cBhvr>
                                        <p:cTn id="23" dur="500"/>
                                        <p:tgtEl>
                                          <p:spTgt spid="29824"/>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29830"/>
                                        </p:tgtEl>
                                        <p:attrNameLst>
                                          <p:attrName>style.visibility</p:attrName>
                                        </p:attrNameLst>
                                      </p:cBhvr>
                                      <p:to>
                                        <p:strVal val="visible"/>
                                      </p:to>
                                    </p:set>
                                    <p:animEffect transition="in" filter="wipe(right)">
                                      <p:cBhvr>
                                        <p:cTn id="27" dur="500"/>
                                        <p:tgtEl>
                                          <p:spTgt spid="2983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29845"/>
                                        </p:tgtEl>
                                        <p:attrNameLst>
                                          <p:attrName>style.visibility</p:attrName>
                                        </p:attrNameLst>
                                      </p:cBhvr>
                                      <p:to>
                                        <p:strVal val="visible"/>
                                      </p:to>
                                    </p:set>
                                    <p:animEffect transition="in" filter="wipe(right)">
                                      <p:cBhvr>
                                        <p:cTn id="35" dur="500"/>
                                        <p:tgtEl>
                                          <p:spTgt spid="29845"/>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29844"/>
                                        </p:tgtEl>
                                        <p:attrNameLst>
                                          <p:attrName>style.visibility</p:attrName>
                                        </p:attrNameLst>
                                      </p:cBhvr>
                                      <p:to>
                                        <p:strVal val="visible"/>
                                      </p:to>
                                    </p:set>
                                    <p:animEffect transition="in" filter="wipe(right)">
                                      <p:cBhvr>
                                        <p:cTn id="39" dur="500"/>
                                        <p:tgtEl>
                                          <p:spTgt spid="29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24" grpId="0" animBg="1"/>
      <p:bldP spid="29821" grpId="0" animBg="1"/>
      <p:bldP spid="29825" grpId="0" animBg="1"/>
      <p:bldP spid="29817" grpId="0" animBg="1"/>
      <p:bldP spid="29794" grpId="0" animBg="1"/>
      <p:bldP spid="29830" grpId="0" animBg="1"/>
      <p:bldP spid="29844" grpId="0" animBg="1"/>
      <p:bldP spid="29845" grpId="0" animBg="1"/>
      <p:bldP spid="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6.3 </a:t>
            </a:r>
            <a:r>
              <a:rPr lang="ja-JP" altLang="en-US" sz="3200" dirty="0" smtClean="0"/>
              <a:t>リッチクライアント</a:t>
            </a:r>
            <a:r>
              <a:rPr lang="en-US" altLang="ja-JP" sz="3200" dirty="0"/>
              <a:t>Web</a:t>
            </a:r>
            <a:r>
              <a:rPr lang="ja-JP" altLang="en-US" sz="3200" dirty="0"/>
              <a:t>デプロイツール</a:t>
            </a:r>
          </a:p>
        </p:txBody>
      </p:sp>
      <p:pic>
        <p:nvPicPr>
          <p:cNvPr id="1028" name="Picture 6" descr="f-015"/>
          <p:cNvPicPr>
            <a:picLocks noChangeAspect="1" noChangeArrowheads="1"/>
          </p:cNvPicPr>
          <p:nvPr/>
        </p:nvPicPr>
        <p:blipFill>
          <a:blip r:embed="rId4" cstate="print"/>
          <a:srcRect/>
          <a:stretch>
            <a:fillRect/>
          </a:stretch>
        </p:blipFill>
        <p:spPr bwMode="auto">
          <a:xfrm>
            <a:off x="7137400" y="885825"/>
            <a:ext cx="1857375" cy="2178050"/>
          </a:xfrm>
          <a:prstGeom prst="rect">
            <a:avLst/>
          </a:prstGeom>
          <a:noFill/>
          <a:ln w="9525">
            <a:noFill/>
            <a:miter lim="800000"/>
            <a:headEnd/>
            <a:tailEnd/>
          </a:ln>
        </p:spPr>
      </p:pic>
      <p:pic>
        <p:nvPicPr>
          <p:cNvPr id="1029" name="Picture 7" descr="d3-083"/>
          <p:cNvPicPr>
            <a:picLocks noChangeAspect="1" noChangeArrowheads="1"/>
          </p:cNvPicPr>
          <p:nvPr/>
        </p:nvPicPr>
        <p:blipFill>
          <a:blip r:embed="rId5" cstate="print"/>
          <a:srcRect/>
          <a:stretch>
            <a:fillRect/>
          </a:stretch>
        </p:blipFill>
        <p:spPr bwMode="auto">
          <a:xfrm>
            <a:off x="231775" y="955675"/>
            <a:ext cx="1884363" cy="1446213"/>
          </a:xfrm>
          <a:prstGeom prst="rect">
            <a:avLst/>
          </a:prstGeom>
          <a:noFill/>
          <a:ln w="9525">
            <a:noFill/>
            <a:miter lim="800000"/>
            <a:headEnd/>
            <a:tailEnd/>
          </a:ln>
        </p:spPr>
      </p:pic>
      <p:pic>
        <p:nvPicPr>
          <p:cNvPr id="1030" name="Picture 25" descr="MC900431588[1]"/>
          <p:cNvPicPr>
            <a:picLocks noChangeAspect="1" noChangeArrowheads="1"/>
          </p:cNvPicPr>
          <p:nvPr/>
        </p:nvPicPr>
        <p:blipFill>
          <a:blip r:embed="rId6" cstate="print"/>
          <a:srcRect/>
          <a:stretch>
            <a:fillRect/>
          </a:stretch>
        </p:blipFill>
        <p:spPr bwMode="auto">
          <a:xfrm>
            <a:off x="6924675" y="2233613"/>
            <a:ext cx="922338" cy="922337"/>
          </a:xfrm>
          <a:prstGeom prst="rect">
            <a:avLst/>
          </a:prstGeom>
          <a:noFill/>
          <a:ln w="9525">
            <a:noFill/>
            <a:miter lim="800000"/>
            <a:headEnd/>
            <a:tailEnd/>
          </a:ln>
        </p:spPr>
      </p:pic>
      <p:sp>
        <p:nvSpPr>
          <p:cNvPr id="1031" name="角丸四角形吹き出し 11"/>
          <p:cNvSpPr>
            <a:spLocks noChangeArrowheads="1"/>
          </p:cNvSpPr>
          <p:nvPr/>
        </p:nvSpPr>
        <p:spPr bwMode="auto">
          <a:xfrm>
            <a:off x="4521200" y="3557588"/>
            <a:ext cx="4359275" cy="1306512"/>
          </a:xfrm>
          <a:prstGeom prst="wedgeRoundRectCallout">
            <a:avLst>
              <a:gd name="adj1" fmla="val 21204"/>
              <a:gd name="adj2" fmla="val -71454"/>
              <a:gd name="adj3" fmla="val 16667"/>
            </a:avLst>
          </a:prstGeom>
          <a:solidFill>
            <a:schemeClr val="bg1"/>
          </a:solidFill>
          <a:ln w="6350" algn="ctr">
            <a:solidFill>
              <a:schemeClr val="tx1"/>
            </a:solidFill>
            <a:round/>
            <a:headEnd/>
            <a:tailEnd/>
          </a:ln>
        </p:spPr>
        <p:txBody>
          <a:bodyPr lIns="90000" tIns="46800" rIns="90000" bIns="46800"/>
          <a:lstStyle/>
          <a:p>
            <a:r>
              <a:rPr lang="ja-JP" altLang="en-US" sz="2400"/>
              <a:t>配置マニュフェスト ファイルと</a:t>
            </a:r>
            <a:r>
              <a:rPr lang="en-US" altLang="ja-JP" sz="2400"/>
              <a:t/>
            </a:r>
            <a:br>
              <a:rPr lang="en-US" altLang="ja-JP" sz="2400"/>
            </a:br>
            <a:r>
              <a:rPr lang="en-US" altLang="ja-JP" sz="2400"/>
              <a:t>ZIP</a:t>
            </a:r>
            <a:r>
              <a:rPr lang="ja-JP" altLang="en-US" sz="2400"/>
              <a:t>ファイル </a:t>
            </a:r>
            <a:r>
              <a:rPr lang="en-US" altLang="ja-JP" sz="2400"/>
              <a:t>× n</a:t>
            </a:r>
            <a:r>
              <a:rPr lang="ja-JP" altLang="en-US" sz="2400"/>
              <a:t>　（プログラム</a:t>
            </a:r>
            <a:r>
              <a:rPr lang="en-US" altLang="ja-JP" sz="2400"/>
              <a:t/>
            </a:r>
            <a:br>
              <a:rPr lang="en-US" altLang="ja-JP" sz="2400"/>
            </a:br>
            <a:r>
              <a:rPr lang="ja-JP" altLang="en-US" sz="2400"/>
              <a:t>一式を圧縮した</a:t>
            </a:r>
            <a:r>
              <a:rPr lang="en-US" altLang="ja-JP" sz="2400"/>
              <a:t>ZIP</a:t>
            </a:r>
            <a:r>
              <a:rPr lang="ja-JP" altLang="en-US" sz="2400"/>
              <a:t>ファイル群）</a:t>
            </a:r>
          </a:p>
        </p:txBody>
      </p:sp>
      <p:grpSp>
        <p:nvGrpSpPr>
          <p:cNvPr id="2" name="グループ化 26"/>
          <p:cNvGrpSpPr>
            <a:grpSpLocks/>
          </p:cNvGrpSpPr>
          <p:nvPr/>
        </p:nvGrpSpPr>
        <p:grpSpPr bwMode="auto">
          <a:xfrm>
            <a:off x="133350" y="1212850"/>
            <a:ext cx="3305175" cy="2170113"/>
            <a:chOff x="133350" y="1212850"/>
            <a:chExt cx="3305175" cy="2169926"/>
          </a:xfrm>
        </p:grpSpPr>
        <p:sp>
          <p:nvSpPr>
            <p:cNvPr id="1049" name="テキスト ボックス 29"/>
            <p:cNvSpPr txBox="1">
              <a:spLocks noChangeArrowheads="1"/>
            </p:cNvSpPr>
            <p:nvPr/>
          </p:nvSpPr>
          <p:spPr bwMode="auto">
            <a:xfrm>
              <a:off x="133350" y="2581275"/>
              <a:ext cx="2635250" cy="801501"/>
            </a:xfrm>
            <a:prstGeom prst="rect">
              <a:avLst/>
            </a:prstGeom>
            <a:noFill/>
            <a:ln w="9525">
              <a:noFill/>
              <a:miter lim="800000"/>
              <a:headEnd/>
              <a:tailEnd/>
            </a:ln>
          </p:spPr>
          <p:txBody>
            <a:bodyPr>
              <a:spAutoFit/>
            </a:bodyPr>
            <a:lstStyle/>
            <a:p>
              <a:r>
                <a:rPr lang="ja-JP" altLang="en-US" sz="2400"/>
                <a:t>① ツール経由で</a:t>
              </a:r>
            </a:p>
            <a:p>
              <a:r>
                <a:rPr lang="ja-JP" altLang="en-US" sz="2400"/>
                <a:t>アプリ起動指示</a:t>
              </a:r>
            </a:p>
          </p:txBody>
        </p:sp>
        <p:graphicFrame>
          <p:nvGraphicFramePr>
            <p:cNvPr id="1026" name="Object 30"/>
            <p:cNvGraphicFramePr>
              <a:graphicFrameLocks noChangeAspect="1"/>
            </p:cNvGraphicFramePr>
            <p:nvPr/>
          </p:nvGraphicFramePr>
          <p:xfrm>
            <a:off x="2262187" y="1212850"/>
            <a:ext cx="1176338" cy="1144588"/>
          </p:xfrm>
          <a:graphic>
            <a:graphicData uri="http://schemas.openxmlformats.org/presentationml/2006/ole">
              <p:oleObj spid="_x0000_s1033" name="Visio" r:id="rId7" imgW="954619" imgH="928616" progId="">
                <p:embed/>
              </p:oleObj>
            </a:graphicData>
          </a:graphic>
        </p:graphicFrame>
      </p:grpSp>
      <p:pic>
        <p:nvPicPr>
          <p:cNvPr id="1033" name="Picture 25" descr="MC900431588[1]"/>
          <p:cNvPicPr>
            <a:picLocks noChangeAspect="1" noChangeArrowheads="1"/>
          </p:cNvPicPr>
          <p:nvPr/>
        </p:nvPicPr>
        <p:blipFill>
          <a:blip r:embed="rId6" cstate="print"/>
          <a:srcRect/>
          <a:stretch>
            <a:fillRect/>
          </a:stretch>
        </p:blipFill>
        <p:spPr bwMode="auto">
          <a:xfrm>
            <a:off x="7288213" y="2349500"/>
            <a:ext cx="922337" cy="922338"/>
          </a:xfrm>
          <a:prstGeom prst="rect">
            <a:avLst/>
          </a:prstGeom>
          <a:noFill/>
          <a:ln w="9525">
            <a:noFill/>
            <a:miter lim="800000"/>
            <a:headEnd/>
            <a:tailEnd/>
          </a:ln>
        </p:spPr>
      </p:pic>
      <p:pic>
        <p:nvPicPr>
          <p:cNvPr id="1034" name="Picture 25" descr="MC900431588[1]"/>
          <p:cNvPicPr>
            <a:picLocks noChangeAspect="1" noChangeArrowheads="1"/>
          </p:cNvPicPr>
          <p:nvPr/>
        </p:nvPicPr>
        <p:blipFill>
          <a:blip r:embed="rId6" cstate="print"/>
          <a:srcRect/>
          <a:stretch>
            <a:fillRect/>
          </a:stretch>
        </p:blipFill>
        <p:spPr bwMode="auto">
          <a:xfrm>
            <a:off x="7653338" y="2466975"/>
            <a:ext cx="922337" cy="922338"/>
          </a:xfrm>
          <a:prstGeom prst="rect">
            <a:avLst/>
          </a:prstGeom>
          <a:noFill/>
          <a:ln w="9525">
            <a:noFill/>
            <a:miter lim="800000"/>
            <a:headEnd/>
            <a:tailEnd/>
          </a:ln>
        </p:spPr>
      </p:pic>
      <p:pic>
        <p:nvPicPr>
          <p:cNvPr id="1035" name="Picture 25" descr="MC900431588[1]"/>
          <p:cNvPicPr>
            <a:picLocks noChangeAspect="1" noChangeArrowheads="1"/>
          </p:cNvPicPr>
          <p:nvPr/>
        </p:nvPicPr>
        <p:blipFill>
          <a:blip r:embed="rId6" cstate="print"/>
          <a:srcRect/>
          <a:stretch>
            <a:fillRect/>
          </a:stretch>
        </p:blipFill>
        <p:spPr bwMode="auto">
          <a:xfrm>
            <a:off x="8016875" y="2582863"/>
            <a:ext cx="922338" cy="922337"/>
          </a:xfrm>
          <a:prstGeom prst="rect">
            <a:avLst/>
          </a:prstGeom>
          <a:noFill/>
          <a:ln w="9525">
            <a:noFill/>
            <a:miter lim="800000"/>
            <a:headEnd/>
            <a:tailEnd/>
          </a:ln>
        </p:spPr>
      </p:pic>
      <p:sp>
        <p:nvSpPr>
          <p:cNvPr id="37" name="AutoShape 41"/>
          <p:cNvSpPr>
            <a:spLocks noChangeArrowheads="1"/>
          </p:cNvSpPr>
          <p:nvPr/>
        </p:nvSpPr>
        <p:spPr bwMode="auto">
          <a:xfrm>
            <a:off x="2867025" y="5003800"/>
            <a:ext cx="6111875" cy="134620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nchor="ctr">
            <a:noAutofit/>
          </a:bodyPr>
          <a:lstStyle/>
          <a:p>
            <a:pPr algn="l" eaLnBrk="1" hangingPunct="1">
              <a:lnSpc>
                <a:spcPct val="100000"/>
              </a:lnSpc>
            </a:pPr>
            <a:r>
              <a:rPr lang="ja-JP" altLang="en-US" sz="2400" dirty="0"/>
              <a:t>　デプロイ ツールには、</a:t>
            </a:r>
            <a:r>
              <a:rPr lang="en-US" altLang="ja-JP" sz="2400" dirty="0"/>
              <a:t>ZIP</a:t>
            </a:r>
            <a:r>
              <a:rPr lang="ja-JP" altLang="en-US" sz="2400" dirty="0"/>
              <a:t>ファイル・配置マニュフェスト生成、</a:t>
            </a:r>
            <a:r>
              <a:rPr lang="en-US" altLang="ja-JP" sz="2400" dirty="0"/>
              <a:t>MD5</a:t>
            </a:r>
            <a:r>
              <a:rPr lang="ja-JP" altLang="en-US" sz="2400" dirty="0"/>
              <a:t>ハッシュのチェック、サイレント モード実行の各機能を実装している。</a:t>
            </a:r>
            <a:endParaRPr lang="en-US" altLang="ja-JP" sz="2400" dirty="0"/>
          </a:p>
        </p:txBody>
      </p:sp>
      <p:grpSp>
        <p:nvGrpSpPr>
          <p:cNvPr id="3" name="グループ化 40"/>
          <p:cNvGrpSpPr>
            <a:grpSpLocks/>
          </p:cNvGrpSpPr>
          <p:nvPr/>
        </p:nvGrpSpPr>
        <p:grpSpPr bwMode="auto">
          <a:xfrm>
            <a:off x="3594100" y="873125"/>
            <a:ext cx="3286125" cy="1095375"/>
            <a:chOff x="3594099" y="873125"/>
            <a:chExt cx="3286125" cy="1095375"/>
          </a:xfrm>
        </p:grpSpPr>
        <p:sp>
          <p:nvSpPr>
            <p:cNvPr id="1047" name="テキスト ボックス 12"/>
            <p:cNvSpPr txBox="1">
              <a:spLocks noChangeArrowheads="1"/>
            </p:cNvSpPr>
            <p:nvPr/>
          </p:nvSpPr>
          <p:spPr bwMode="auto">
            <a:xfrm>
              <a:off x="3702050" y="873125"/>
              <a:ext cx="3076575" cy="801501"/>
            </a:xfrm>
            <a:prstGeom prst="rect">
              <a:avLst/>
            </a:prstGeom>
            <a:noFill/>
            <a:ln w="9525">
              <a:noFill/>
              <a:miter lim="800000"/>
              <a:headEnd/>
              <a:tailEnd/>
            </a:ln>
          </p:spPr>
          <p:txBody>
            <a:bodyPr>
              <a:spAutoFit/>
            </a:bodyPr>
            <a:lstStyle/>
            <a:p>
              <a:r>
                <a:rPr lang="ja-JP" altLang="en-US" sz="2400" dirty="0"/>
                <a:t>② </a:t>
              </a:r>
              <a:r>
                <a:rPr lang="en-US" altLang="ja-JP" sz="2400" dirty="0"/>
                <a:t>HEAD</a:t>
              </a:r>
              <a:r>
                <a:rPr lang="ja-JP" altLang="en-US" sz="2400" dirty="0"/>
                <a:t>メソッド</a:t>
              </a:r>
              <a:endParaRPr lang="en-US" altLang="ja-JP" sz="2400" dirty="0"/>
            </a:p>
            <a:p>
              <a:r>
                <a:rPr lang="ja-JP" altLang="en-US" sz="2400" dirty="0"/>
                <a:t>（更新確認）</a:t>
              </a:r>
            </a:p>
          </p:txBody>
        </p:sp>
        <p:sp>
          <p:nvSpPr>
            <p:cNvPr id="1048" name="AutoShape 97"/>
            <p:cNvSpPr>
              <a:spLocks noChangeArrowheads="1"/>
            </p:cNvSpPr>
            <p:nvPr/>
          </p:nvSpPr>
          <p:spPr bwMode="auto">
            <a:xfrm>
              <a:off x="3594099" y="1631319"/>
              <a:ext cx="3286125" cy="337181"/>
            </a:xfrm>
            <a:prstGeom prst="leftRightArrow">
              <a:avLst>
                <a:gd name="adj1" fmla="val 50000"/>
                <a:gd name="adj2" fmla="val 49993"/>
              </a:avLst>
            </a:prstGeom>
            <a:solidFill>
              <a:srgbClr val="69306A"/>
            </a:solidFill>
            <a:ln w="38100" algn="ctr">
              <a:noFill/>
              <a:miter lim="800000"/>
              <a:headEnd/>
              <a:tailEnd/>
            </a:ln>
          </p:spPr>
          <p:txBody>
            <a:bodyPr anchor="ctr"/>
            <a:lstStyle/>
            <a:p>
              <a:endParaRPr lang="ja-JP" altLang="en-US" sz="800"/>
            </a:p>
          </p:txBody>
        </p:sp>
      </p:grpSp>
      <p:grpSp>
        <p:nvGrpSpPr>
          <p:cNvPr id="4" name="グループ化 41"/>
          <p:cNvGrpSpPr>
            <a:grpSpLocks/>
          </p:cNvGrpSpPr>
          <p:nvPr/>
        </p:nvGrpSpPr>
        <p:grpSpPr bwMode="auto">
          <a:xfrm>
            <a:off x="2921000" y="2190750"/>
            <a:ext cx="3959225" cy="1077913"/>
            <a:chOff x="2921000" y="2190119"/>
            <a:chExt cx="3959224" cy="1078357"/>
          </a:xfrm>
        </p:grpSpPr>
        <p:sp>
          <p:nvSpPr>
            <p:cNvPr id="1045" name="テキスト ボックス 14"/>
            <p:cNvSpPr txBox="1">
              <a:spLocks noChangeArrowheads="1"/>
            </p:cNvSpPr>
            <p:nvPr/>
          </p:nvSpPr>
          <p:spPr bwMode="auto">
            <a:xfrm>
              <a:off x="2921000" y="2466975"/>
              <a:ext cx="3924300" cy="801501"/>
            </a:xfrm>
            <a:prstGeom prst="rect">
              <a:avLst/>
            </a:prstGeom>
            <a:noFill/>
            <a:ln w="9525">
              <a:noFill/>
              <a:miter lim="800000"/>
              <a:headEnd/>
              <a:tailEnd/>
            </a:ln>
          </p:spPr>
          <p:txBody>
            <a:bodyPr>
              <a:spAutoFit/>
            </a:bodyPr>
            <a:lstStyle/>
            <a:p>
              <a:r>
                <a:rPr lang="ja-JP" altLang="en-US" sz="2400"/>
                <a:t>③ </a:t>
              </a:r>
              <a:r>
                <a:rPr lang="en-US" altLang="ja-JP" sz="2400"/>
                <a:t>GET</a:t>
              </a:r>
              <a:r>
                <a:rPr lang="ja-JP" altLang="en-US" sz="2400"/>
                <a:t>メソッド（</a:t>
              </a:r>
              <a:r>
                <a:rPr lang="en-US" altLang="ja-JP" sz="2400"/>
                <a:t>ZIP</a:t>
              </a:r>
              <a:r>
                <a:rPr lang="ja-JP" altLang="en-US" sz="2400"/>
                <a:t>取得）</a:t>
              </a:r>
            </a:p>
            <a:p>
              <a:r>
                <a:rPr lang="ja-JP" altLang="en-US" sz="2400"/>
                <a:t>（差分ダウンロードに対応）</a:t>
              </a:r>
            </a:p>
          </p:txBody>
        </p:sp>
        <p:sp>
          <p:nvSpPr>
            <p:cNvPr id="1046" name="AutoShape 97"/>
            <p:cNvSpPr>
              <a:spLocks noChangeArrowheads="1"/>
            </p:cNvSpPr>
            <p:nvPr/>
          </p:nvSpPr>
          <p:spPr bwMode="auto">
            <a:xfrm>
              <a:off x="3594099" y="2190119"/>
              <a:ext cx="3286125" cy="337181"/>
            </a:xfrm>
            <a:prstGeom prst="leftRightArrow">
              <a:avLst>
                <a:gd name="adj1" fmla="val 50000"/>
                <a:gd name="adj2" fmla="val 49993"/>
              </a:avLst>
            </a:prstGeom>
            <a:solidFill>
              <a:srgbClr val="69306A"/>
            </a:solidFill>
            <a:ln w="38100" algn="ctr">
              <a:noFill/>
              <a:miter lim="800000"/>
              <a:headEnd/>
              <a:tailEnd/>
            </a:ln>
          </p:spPr>
          <p:txBody>
            <a:bodyPr anchor="ctr"/>
            <a:lstStyle/>
            <a:p>
              <a:endParaRPr lang="ja-JP" altLang="en-US" sz="800"/>
            </a:p>
          </p:txBody>
        </p:sp>
      </p:grpSp>
      <p:grpSp>
        <p:nvGrpSpPr>
          <p:cNvPr id="5" name="グループ化 47"/>
          <p:cNvGrpSpPr>
            <a:grpSpLocks/>
          </p:cNvGrpSpPr>
          <p:nvPr/>
        </p:nvGrpSpPr>
        <p:grpSpPr bwMode="auto">
          <a:xfrm>
            <a:off x="76200" y="2501900"/>
            <a:ext cx="3873500" cy="4076700"/>
            <a:chOff x="76200" y="2501586"/>
            <a:chExt cx="3873500" cy="4077014"/>
          </a:xfrm>
        </p:grpSpPr>
        <p:sp>
          <p:nvSpPr>
            <p:cNvPr id="1040" name="AutoShape 97"/>
            <p:cNvSpPr>
              <a:spLocks noChangeArrowheads="1"/>
            </p:cNvSpPr>
            <p:nvPr/>
          </p:nvSpPr>
          <p:spPr bwMode="auto">
            <a:xfrm rot="-9527083">
              <a:off x="2177515" y="2501586"/>
              <a:ext cx="354514" cy="2914357"/>
            </a:xfrm>
            <a:prstGeom prst="upArrow">
              <a:avLst>
                <a:gd name="adj1" fmla="val 50000"/>
                <a:gd name="adj2" fmla="val 50009"/>
              </a:avLst>
            </a:prstGeom>
            <a:solidFill>
              <a:srgbClr val="69306A"/>
            </a:solidFill>
            <a:ln w="38100" algn="ctr">
              <a:noFill/>
              <a:miter lim="800000"/>
              <a:headEnd/>
              <a:tailEnd/>
            </a:ln>
          </p:spPr>
          <p:txBody>
            <a:bodyPr anchor="ctr"/>
            <a:lstStyle/>
            <a:p>
              <a:endParaRPr lang="ja-JP" altLang="en-US" sz="800"/>
            </a:p>
          </p:txBody>
        </p:sp>
        <p:sp>
          <p:nvSpPr>
            <p:cNvPr id="1041" name="テキスト ボックス 34"/>
            <p:cNvSpPr txBox="1">
              <a:spLocks noChangeArrowheads="1"/>
            </p:cNvSpPr>
            <p:nvPr/>
          </p:nvSpPr>
          <p:spPr bwMode="auto">
            <a:xfrm>
              <a:off x="76200" y="3582988"/>
              <a:ext cx="3873500" cy="801501"/>
            </a:xfrm>
            <a:prstGeom prst="rect">
              <a:avLst/>
            </a:prstGeom>
            <a:solidFill>
              <a:schemeClr val="bg1"/>
            </a:solidFill>
            <a:ln w="9525">
              <a:noFill/>
              <a:miter lim="800000"/>
              <a:headEnd/>
              <a:tailEnd/>
            </a:ln>
          </p:spPr>
          <p:txBody>
            <a:bodyPr>
              <a:spAutoFit/>
            </a:bodyPr>
            <a:lstStyle/>
            <a:p>
              <a:r>
                <a:rPr lang="en-US" altLang="ja-JP" sz="2400"/>
                <a:t>④ </a:t>
              </a:r>
              <a:r>
                <a:rPr lang="ja-JP" altLang="en-US" sz="2400"/>
                <a:t>ダウンロードした</a:t>
              </a:r>
              <a:r>
                <a:rPr lang="en-US" altLang="ja-JP" sz="2400"/>
                <a:t>ZIP</a:t>
              </a:r>
            </a:p>
            <a:p>
              <a:r>
                <a:rPr lang="ja-JP" altLang="en-US" sz="2400"/>
                <a:t>ファイルの解凍・配置・起動</a:t>
              </a:r>
              <a:endParaRPr lang="en-US" altLang="ja-JP" sz="2400"/>
            </a:p>
          </p:txBody>
        </p:sp>
        <p:pic>
          <p:nvPicPr>
            <p:cNvPr id="1042" name="Picture 8"/>
            <p:cNvPicPr>
              <a:picLocks noChangeAspect="1" noChangeArrowheads="1"/>
            </p:cNvPicPr>
            <p:nvPr/>
          </p:nvPicPr>
          <p:blipFill>
            <a:blip r:embed="rId8" cstate="print"/>
            <a:srcRect/>
            <a:stretch>
              <a:fillRect/>
            </a:stretch>
          </p:blipFill>
          <p:spPr bwMode="auto">
            <a:xfrm>
              <a:off x="698500" y="5526088"/>
              <a:ext cx="1142530" cy="1052512"/>
            </a:xfrm>
            <a:prstGeom prst="rect">
              <a:avLst/>
            </a:prstGeom>
            <a:noFill/>
            <a:ln w="9525">
              <a:noFill/>
              <a:miter lim="800000"/>
              <a:headEnd/>
              <a:tailEnd/>
            </a:ln>
          </p:spPr>
        </p:pic>
        <p:pic>
          <p:nvPicPr>
            <p:cNvPr id="1043" name="Picture 8"/>
            <p:cNvPicPr>
              <a:picLocks noChangeAspect="1" noChangeArrowheads="1"/>
            </p:cNvPicPr>
            <p:nvPr/>
          </p:nvPicPr>
          <p:blipFill>
            <a:blip r:embed="rId8" cstate="print"/>
            <a:srcRect/>
            <a:stretch>
              <a:fillRect/>
            </a:stretch>
          </p:blipFill>
          <p:spPr bwMode="auto">
            <a:xfrm>
              <a:off x="425450" y="5005388"/>
              <a:ext cx="1142530" cy="1052512"/>
            </a:xfrm>
            <a:prstGeom prst="rect">
              <a:avLst/>
            </a:prstGeom>
            <a:noFill/>
            <a:ln w="9525">
              <a:noFill/>
              <a:miter lim="800000"/>
              <a:headEnd/>
              <a:tailEnd/>
            </a:ln>
          </p:spPr>
        </p:pic>
        <p:pic>
          <p:nvPicPr>
            <p:cNvPr id="1044" name="Picture 8"/>
            <p:cNvPicPr>
              <a:picLocks noChangeAspect="1" noChangeArrowheads="1"/>
            </p:cNvPicPr>
            <p:nvPr/>
          </p:nvPicPr>
          <p:blipFill>
            <a:blip r:embed="rId8" cstate="print"/>
            <a:srcRect/>
            <a:stretch>
              <a:fillRect/>
            </a:stretch>
          </p:blipFill>
          <p:spPr bwMode="auto">
            <a:xfrm>
              <a:off x="152400" y="4484688"/>
              <a:ext cx="1142530" cy="1052512"/>
            </a:xfrm>
            <a:prstGeom prst="rect">
              <a:avLst/>
            </a:prstGeom>
            <a:noFill/>
            <a:ln w="9525">
              <a:noFill/>
              <a:miter lim="800000"/>
              <a:headEnd/>
              <a:tailEnd/>
            </a:ln>
          </p:spPr>
        </p:pic>
      </p:grpSp>
      <p:sp>
        <p:nvSpPr>
          <p:cNvPr id="26" name="テキスト ボックス 26"/>
          <p:cNvSpPr txBox="1">
            <a:spLocks noChangeArrowheads="1"/>
          </p:cNvSpPr>
          <p:nvPr/>
        </p:nvSpPr>
        <p:spPr bwMode="auto">
          <a:xfrm>
            <a:off x="4622800" y="1876930"/>
            <a:ext cx="1217613" cy="446917"/>
          </a:xfrm>
          <a:prstGeom prst="rect">
            <a:avLst/>
          </a:prstGeom>
          <a:noFill/>
          <a:ln w="9525">
            <a:noFill/>
            <a:miter lim="800000"/>
            <a:headEnd/>
            <a:tailEnd/>
          </a:ln>
        </p:spPr>
        <p:txBody>
          <a:bodyPr>
            <a:spAutoFit/>
          </a:bodyPr>
          <a:lstStyle/>
          <a:p>
            <a:r>
              <a:rPr lang="en-US" altLang="ja-JP" sz="2400" b="1" dirty="0" smtClean="0"/>
              <a:t>HTTP</a:t>
            </a:r>
            <a:endParaRPr lang="ja-JP" alt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特長</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a:t>
            </a:r>
            <a:r>
              <a:rPr lang="ja-JP" altLang="en-US" sz="2800" dirty="0" smtClean="0">
                <a:solidFill>
                  <a:srgbClr val="69306A"/>
                </a:solidFill>
              </a:rPr>
              <a:t>通信制御機能</a:t>
            </a:r>
            <a:endParaRPr lang="ja-JP" altLang="en-US" sz="2800"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D</a:t>
            </a:r>
            <a:r>
              <a:rPr lang="ja-JP" altLang="en-US" sz="2800" b="1" dirty="0" smtClean="0">
                <a:solidFill>
                  <a:srgbClr val="69306A"/>
                </a:solidFill>
              </a:rPr>
              <a:t>層</a:t>
            </a:r>
            <a:r>
              <a:rPr lang="ja-JP" altLang="en-US" sz="2800" dirty="0" smtClean="0">
                <a:solidFill>
                  <a:srgbClr val="69306A"/>
                </a:solidFill>
              </a:rPr>
              <a:t>自動生成ツール機能</a:t>
            </a:r>
            <a:endParaRPr lang="ja-JP" altLang="en-US" sz="2800" dirty="0">
              <a:solidFill>
                <a:srgbClr val="69306A"/>
              </a:solidFill>
            </a:endParaRPr>
          </a:p>
        </p:txBody>
      </p:sp>
      <p:sp>
        <p:nvSpPr>
          <p:cNvPr id="8" name="AutoShape 9"/>
          <p:cNvSpPr>
            <a:spLocks noChangeArrowheads="1"/>
          </p:cNvSpPr>
          <p:nvPr/>
        </p:nvSpPr>
        <p:spPr bwMode="auto">
          <a:xfrm>
            <a:off x="474663" y="4302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動的パラメタライズド・クエリ機能</a:t>
            </a:r>
            <a:endParaRPr lang="en-US" altLang="ja-JP" sz="28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a:t>
            </a:r>
            <a:r>
              <a:rPr lang="ja-JP" altLang="en-US" sz="2800" dirty="0" smtClean="0">
                <a:solidFill>
                  <a:srgbClr val="69306A"/>
                </a:solidFill>
              </a:rPr>
              <a:t>リッチクライアント機能</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1. </a:t>
            </a:r>
            <a:r>
              <a:rPr lang="ja-JP" altLang="en-US" sz="2800" dirty="0" smtClean="0">
                <a:solidFill>
                  <a:schemeClr val="bg1"/>
                </a:solidFill>
              </a:rPr>
              <a:t>概要</a:t>
            </a:r>
            <a:endParaRPr lang="ja-JP" altLang="en-US" sz="2800" dirty="0">
              <a:solidFill>
                <a:schemeClr val="bg1"/>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特長</a:t>
            </a:r>
            <a:endParaRPr lang="ja-JP" altLang="en-US" sz="2800" dirty="0">
              <a:solidFill>
                <a:srgbClr val="69306A"/>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 </a:t>
            </a:r>
            <a:r>
              <a:rPr lang="ja-JP" altLang="en-US" sz="2800" dirty="0" smtClean="0">
                <a:solidFill>
                  <a:srgbClr val="69306A"/>
                </a:solidFill>
              </a:rPr>
              <a:t>通信制御機能</a:t>
            </a:r>
            <a:endParaRPr lang="ja-JP" altLang="en-US" sz="2800"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D</a:t>
            </a:r>
            <a:r>
              <a:rPr lang="ja-JP" altLang="en-US" sz="2800" b="1" dirty="0" smtClean="0">
                <a:solidFill>
                  <a:srgbClr val="69306A"/>
                </a:solidFill>
              </a:rPr>
              <a:t>層</a:t>
            </a:r>
            <a:r>
              <a:rPr lang="ja-JP" altLang="en-US" sz="2800" dirty="0" smtClean="0">
                <a:solidFill>
                  <a:srgbClr val="69306A"/>
                </a:solidFill>
              </a:rPr>
              <a:t>自動生成ツール機能</a:t>
            </a:r>
            <a:endParaRPr lang="ja-JP" altLang="en-US" sz="2800" dirty="0">
              <a:solidFill>
                <a:srgbClr val="69306A"/>
              </a:solidFill>
            </a:endParaRPr>
          </a:p>
        </p:txBody>
      </p:sp>
      <p:sp>
        <p:nvSpPr>
          <p:cNvPr id="8" name="AutoShape 9"/>
          <p:cNvSpPr>
            <a:spLocks noChangeArrowheads="1"/>
          </p:cNvSpPr>
          <p:nvPr/>
        </p:nvSpPr>
        <p:spPr bwMode="auto">
          <a:xfrm>
            <a:off x="474663" y="4302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動的パラメタライズド・クエリ機能</a:t>
            </a:r>
            <a:endParaRPr lang="en-US" altLang="ja-JP" sz="28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dirty="0" smtClean="0">
                <a:solidFill>
                  <a:srgbClr val="69306A"/>
                </a:solidFill>
              </a:rPr>
              <a:t>. </a:t>
            </a:r>
            <a:r>
              <a:rPr lang="ja-JP" altLang="en-US" sz="2800" dirty="0" smtClean="0">
                <a:solidFill>
                  <a:srgbClr val="69306A"/>
                </a:solidFill>
              </a:rPr>
              <a:t>リッチクライアント機能</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solidFill>
                  <a:schemeClr val="tx2"/>
                </a:solidFill>
                <a:ea typeface="Verdana" pitchFamily="34" charset="0"/>
                <a:cs typeface="Verdana" pitchFamily="34" charset="0"/>
              </a:rPr>
              <a:t>1.1</a:t>
            </a:r>
            <a:r>
              <a:rPr lang="ja-JP" altLang="en-US" sz="3200" b="1" dirty="0" smtClean="0">
                <a:solidFill>
                  <a:schemeClr val="tx2"/>
                </a:solidFill>
                <a:ea typeface="Verdana" pitchFamily="34" charset="0"/>
                <a:cs typeface="Verdana" pitchFamily="34" charset="0"/>
              </a:rPr>
              <a:t> </a:t>
            </a:r>
            <a:r>
              <a:rPr lang="ja-JP" altLang="en-US" sz="3200" dirty="0" smtClean="0">
                <a:solidFill>
                  <a:schemeClr val="tx2"/>
                </a:solidFill>
                <a:ea typeface="HG創英角ｺﾞｼｯｸUB" pitchFamily="49" charset="-128"/>
                <a:cs typeface="Verdana" pitchFamily="34" charset="0"/>
              </a:rPr>
              <a:t>概要</a:t>
            </a:r>
            <a:endParaRPr lang="ja-JP" altLang="en-US" sz="3200" dirty="0">
              <a:solidFill>
                <a:schemeClr val="tx2"/>
              </a:solidFill>
              <a:ea typeface="HG創英角ｺﾞｼｯｸUB" pitchFamily="49" charset="-128"/>
              <a:cs typeface="Verdana" pitchFamily="34" charset="0"/>
            </a:endParaRPr>
          </a:p>
        </p:txBody>
      </p:sp>
      <p:sp>
        <p:nvSpPr>
          <p:cNvPr id="11" name="テキスト ボックス 10"/>
          <p:cNvSpPr txBox="1"/>
          <p:nvPr/>
        </p:nvSpPr>
        <p:spPr>
          <a:xfrm>
            <a:off x="259080" y="914400"/>
            <a:ext cx="8610600" cy="296672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216000" tIns="36000" rIns="216000" bIns="36000" anchor="ctr">
            <a:noAutofit/>
          </a:bodyPr>
          <a:lstStyle>
            <a:defPPr>
              <a:defRPr lang="ja-JP"/>
            </a:defPPr>
            <a:lvl1pPr eaLnBrk="1" hangingPunct="1">
              <a:lnSpc>
                <a:spcPct val="100000"/>
              </a:lnSpc>
              <a:spcBef>
                <a:spcPct val="10000"/>
              </a:spcBef>
              <a:defRPr sz="2400"/>
            </a:lvl1pPr>
          </a:lstStyle>
          <a:p>
            <a:pPr algn="l"/>
            <a:r>
              <a:rPr lang="ja-JP" altLang="en-US" dirty="0"/>
              <a:t>　</a:t>
            </a:r>
            <a:r>
              <a:rPr lang="en-US" altLang="ja-JP" dirty="0"/>
              <a:t>Open</a:t>
            </a:r>
            <a:r>
              <a:rPr lang="ja-JP" altLang="en-US" dirty="0"/>
              <a:t>棟梁は、</a:t>
            </a:r>
            <a:r>
              <a:rPr lang="en-US" altLang="ja-JP" dirty="0"/>
              <a:t>.NET Framework </a:t>
            </a:r>
            <a:r>
              <a:rPr lang="en-US" altLang="ja-JP" dirty="0" smtClean="0"/>
              <a:t>3.5 </a:t>
            </a:r>
            <a:r>
              <a:rPr lang="ja-JP" altLang="en-US" dirty="0"/>
              <a:t>以上を前提とした</a:t>
            </a:r>
            <a:r>
              <a:rPr lang="ja-JP" altLang="en-US" dirty="0" smtClean="0"/>
              <a:t>、</a:t>
            </a:r>
            <a:r>
              <a:rPr lang="en-US" altLang="ja-JP" dirty="0" smtClean="0"/>
              <a:t/>
            </a:r>
            <a:br>
              <a:rPr lang="en-US" altLang="ja-JP" dirty="0" smtClean="0"/>
            </a:br>
            <a:r>
              <a:rPr lang="ja-JP" altLang="en-US" dirty="0" smtClean="0"/>
              <a:t>フルスタック</a:t>
            </a:r>
            <a:r>
              <a:rPr lang="ja-JP" altLang="en-US" dirty="0"/>
              <a:t>のアプリケーション・フレームワークです。</a:t>
            </a:r>
            <a:endParaRPr lang="en-US" altLang="ja-JP" dirty="0"/>
          </a:p>
          <a:p>
            <a:pPr algn="l"/>
            <a:endParaRPr lang="en-US" altLang="ja-JP" dirty="0"/>
          </a:p>
          <a:p>
            <a:pPr algn="l"/>
            <a:r>
              <a:rPr lang="ja-JP" altLang="en-US" dirty="0"/>
              <a:t>　</a:t>
            </a:r>
            <a:r>
              <a:rPr lang="en-US" altLang="ja-JP" dirty="0"/>
              <a:t>Web(ASP.NET, ASP.NET MVC)</a:t>
            </a:r>
            <a:r>
              <a:rPr lang="ja-JP" altLang="en-US" dirty="0" err="1"/>
              <a:t>、</a:t>
            </a:r>
            <a:r>
              <a:rPr lang="en-US" altLang="ja-JP" dirty="0"/>
              <a:t>C/S(</a:t>
            </a:r>
            <a:r>
              <a:rPr lang="en-US" altLang="ja-JP" dirty="0" err="1"/>
              <a:t>WinForm</a:t>
            </a:r>
            <a:r>
              <a:rPr lang="en-US" altLang="ja-JP" dirty="0"/>
              <a:t>, WPF)</a:t>
            </a:r>
            <a:r>
              <a:rPr lang="ja-JP" altLang="en-US" dirty="0"/>
              <a:t>、バッチ、</a:t>
            </a:r>
            <a:r>
              <a:rPr lang="en-US" altLang="ja-JP" dirty="0"/>
              <a:t>RIA(Silverlight)</a:t>
            </a:r>
            <a:r>
              <a:rPr lang="ja-JP" altLang="en-US" dirty="0" err="1"/>
              <a:t>、</a:t>
            </a:r>
            <a:r>
              <a:rPr lang="en-US" altLang="ja-JP" dirty="0" err="1"/>
              <a:t>WebAPI</a:t>
            </a:r>
            <a:r>
              <a:rPr lang="ja-JP" altLang="en-US" dirty="0" err="1"/>
              <a:t>、</a:t>
            </a:r>
            <a:r>
              <a:rPr lang="ja-JP" altLang="en-US" dirty="0"/>
              <a:t>組込み等の各種方式に対応し、高品質なアプリケーション開発を可能にします。</a:t>
            </a:r>
            <a:endParaRPr lang="en-US" altLang="ja-JP" dirty="0"/>
          </a:p>
        </p:txBody>
      </p:sp>
      <p:sp>
        <p:nvSpPr>
          <p:cNvPr id="4" name="テキスト ボックス 3"/>
          <p:cNvSpPr txBox="1"/>
          <p:nvPr/>
        </p:nvSpPr>
        <p:spPr>
          <a:xfrm>
            <a:off x="360680" y="3800373"/>
            <a:ext cx="8610600" cy="2559483"/>
          </a:xfrm>
          <a:prstGeom prst="rect">
            <a:avLst/>
          </a:prstGeom>
          <a:noFill/>
        </p:spPr>
        <p:txBody>
          <a:bodyPr wrap="square" rtlCol="0">
            <a:spAutoFit/>
          </a:bodyPr>
          <a:lstStyle/>
          <a:p>
            <a:pPr algn="l"/>
            <a:r>
              <a:rPr lang="ja-JP" altLang="en-US" sz="2400" dirty="0" smtClean="0"/>
              <a:t>　</a:t>
            </a:r>
            <a:endParaRPr lang="en-US" altLang="ja-JP" sz="1200" dirty="0" smtClean="0"/>
          </a:p>
          <a:p>
            <a:pPr algn="l">
              <a:buFont typeface="Wingdings" pitchFamily="2" charset="2"/>
              <a:buChar char="n"/>
            </a:pPr>
            <a:r>
              <a:rPr lang="ja-JP" altLang="en-US" sz="2800" dirty="0" smtClean="0"/>
              <a:t> </a:t>
            </a:r>
            <a:r>
              <a:rPr lang="ja-JP" altLang="en-US" sz="2400" dirty="0" smtClean="0"/>
              <a:t>ドキュメント</a:t>
            </a:r>
          </a:p>
          <a:p>
            <a:pPr lvl="1" algn="l">
              <a:buFont typeface="Wingdings" pitchFamily="2" charset="2"/>
              <a:buChar char="u"/>
            </a:pPr>
            <a:r>
              <a:rPr lang="ja-JP" altLang="en-US" sz="2000" dirty="0" smtClean="0"/>
              <a:t> 利用ガイド、チュートリアル</a:t>
            </a:r>
            <a:endParaRPr lang="en-US" altLang="ja-JP" sz="2000" dirty="0" smtClean="0"/>
          </a:p>
          <a:p>
            <a:pPr lvl="1" algn="l">
              <a:buFont typeface="Wingdings" pitchFamily="2" charset="2"/>
              <a:buChar char="u"/>
            </a:pPr>
            <a:r>
              <a:rPr lang="ja-JP" altLang="en-US" sz="2000" dirty="0" smtClean="0"/>
              <a:t> オフショア開発のための英語版マニュアル</a:t>
            </a:r>
            <a:endParaRPr lang="en-US" altLang="ja-JP" sz="2000" dirty="0" smtClean="0"/>
          </a:p>
          <a:p>
            <a:pPr lvl="1" algn="l"/>
            <a:endParaRPr lang="en-US" altLang="ja-JP" sz="1100" dirty="0" smtClean="0"/>
          </a:p>
          <a:p>
            <a:pPr algn="l">
              <a:buFont typeface="Wingdings" pitchFamily="2" charset="2"/>
              <a:buChar char="n"/>
            </a:pPr>
            <a:r>
              <a:rPr lang="ja-JP" altLang="en-US" sz="2400" dirty="0" smtClean="0"/>
              <a:t> ライセンス</a:t>
            </a:r>
          </a:p>
          <a:p>
            <a:pPr lvl="1" algn="l">
              <a:buFont typeface="Wingdings" pitchFamily="2" charset="2"/>
              <a:buChar char="u"/>
            </a:pPr>
            <a:r>
              <a:rPr lang="ja-JP" altLang="en-US" sz="2000" dirty="0" smtClean="0"/>
              <a:t> </a:t>
            </a:r>
            <a:r>
              <a:rPr lang="en-US" altLang="ja-JP" sz="2000" dirty="0" smtClean="0"/>
              <a:t>source		: </a:t>
            </a:r>
            <a:r>
              <a:rPr lang="en-US" altLang="ja-JP" sz="2000" dirty="0" smtClean="0"/>
              <a:t>Apache License, Version 2.0</a:t>
            </a:r>
          </a:p>
          <a:p>
            <a:pPr lvl="1" algn="l">
              <a:buFont typeface="Wingdings" pitchFamily="2" charset="2"/>
              <a:buChar char="u"/>
            </a:pPr>
            <a:r>
              <a:rPr lang="en-US" altLang="ja-JP" sz="2000" dirty="0" smtClean="0"/>
              <a:t> document	: Creative Commons - CC BY 2.1 JP</a:t>
            </a:r>
            <a:endParaRPr kumimoji="1" lang="ja-JP"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05" name="Group 37"/>
          <p:cNvGraphicFramePr>
            <a:graphicFrameLocks noGrp="1"/>
          </p:cNvGraphicFramePr>
          <p:nvPr>
            <p:extLst>
              <p:ext uri="{D42A27DB-BD31-4B8C-83A1-F6EECF244321}">
                <p14:modId xmlns:p14="http://schemas.microsoft.com/office/powerpoint/2010/main" xmlns="" val="2614244416"/>
              </p:ext>
            </p:extLst>
          </p:nvPr>
        </p:nvGraphicFramePr>
        <p:xfrm>
          <a:off x="120333" y="870903"/>
          <a:ext cx="8703627" cy="5516880"/>
        </p:xfrm>
        <a:graphic>
          <a:graphicData uri="http://schemas.openxmlformats.org/drawingml/2006/table">
            <a:tbl>
              <a:tblPr/>
              <a:tblGrid>
                <a:gridCol w="536198"/>
                <a:gridCol w="1553269"/>
                <a:gridCol w="6614160"/>
              </a:tblGrid>
              <a:tr h="306018">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2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E4CA9C"/>
                    </a:solidFill>
                  </a:tcPr>
                </a:tc>
                <a:tc h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製品名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r>
              <a:tr h="612036">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rPr>
                        <a:t>開発環境</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Microsoft Visual Studio 2010 – 2013</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Microsoft Visual C# 2010 – 2013</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Microsoft Visual Basic 2010 – 2013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9257">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rPr>
                        <a:t>実</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rPr>
                        <a:t>行</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rPr>
                        <a:t>環</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rPr>
                        <a:t>境</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Verdana" pitchFamily="34" charset="0"/>
                          <a:ea typeface="HGP創英角ｺﾞｼｯｸUB" pitchFamily="50" charset="-128"/>
                        </a:rPr>
                        <a:t>Run</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Verdana" pitchFamily="34" charset="0"/>
                          <a:ea typeface="HGP創英角ｺﾞｼｯｸUB" pitchFamily="50" charset="-128"/>
                        </a:rPr>
                        <a:t>Time</a:t>
                      </a:r>
                      <a:endParaRPr kumimoji="1"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.NET </a:t>
                      </a:r>
                      <a:r>
                        <a:rPr kumimoji="1" lang="en-US" altLang="ja-JP" sz="1800" b="0" i="0" u="none" strike="noStrike" cap="none" normalizeH="0" baseline="0" smtClean="0">
                          <a:ln>
                            <a:noFill/>
                          </a:ln>
                          <a:solidFill>
                            <a:schemeClr val="tx1"/>
                          </a:solidFill>
                          <a:effectLst/>
                          <a:latin typeface="Verdana" pitchFamily="34" charset="0"/>
                          <a:ea typeface="HGP創英角ｺﾞｼｯｸUB" pitchFamily="50" charset="-128"/>
                          <a:cs typeface="Times New Roman" pitchFamily="18" charset="0"/>
                        </a:rPr>
                        <a:t>Framework </a:t>
                      </a:r>
                      <a:r>
                        <a:rPr kumimoji="1" lang="en-US" altLang="ja-JP" sz="1800" b="0" i="0" u="none" strike="noStrike" cap="none" normalizeH="0" baseline="0" smtClean="0">
                          <a:ln>
                            <a:noFill/>
                          </a:ln>
                          <a:solidFill>
                            <a:schemeClr val="tx1"/>
                          </a:solidFill>
                          <a:effectLst/>
                          <a:latin typeface="Verdana" pitchFamily="34" charset="0"/>
                          <a:ea typeface="HGP創英角ｺﾞｼｯｸUB" pitchFamily="50" charset="-128"/>
                          <a:cs typeface="Times New Roman" pitchFamily="18" charset="0"/>
                        </a:rPr>
                        <a:t>3.5 </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4.5.1</a:t>
                      </a:r>
                      <a:endPar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ASP.NET2.0</a:t>
                      </a:r>
                      <a:r>
                        <a:rPr kumimoji="1" lang="ja-JP" altLang="en-US" sz="18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4.0</a:t>
                      </a:r>
                      <a:r>
                        <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AJAX Extensions</a:t>
                      </a:r>
                      <a:r>
                        <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t>
                      </a:r>
                      <a:endPar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ASP.NET MVC</a:t>
                      </a:r>
                      <a:r>
                        <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4</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Windows Azure SDK for .NET</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Silverlight</a:t>
                      </a:r>
                      <a:r>
                        <a:rPr kumimoji="1" lang="ja-JP" altLang="en-US" sz="18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Windows</a:t>
                      </a:r>
                      <a:r>
                        <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ストアアプリ</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3009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Verdana" pitchFamily="34" charset="0"/>
                          <a:ea typeface="HGP創英角ｺﾞｼｯｸUB" pitchFamily="50" charset="-128"/>
                        </a:rPr>
                        <a:t>Data</a:t>
                      </a:r>
                      <a:endParaRPr kumimoji="1"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Verdana" pitchFamily="34" charset="0"/>
                          <a:ea typeface="HGP創英角ｺﾞｼｯｸUB" pitchFamily="50" charset="-128"/>
                        </a:rPr>
                        <a:t>Provider</a:t>
                      </a:r>
                      <a:endParaRPr kumimoji="1"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.NET Framework Data Provider for SQL Server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OLEDB.NET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ODBC.NET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Oracle Data Provider for .NET</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IBM DB2.NET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HiRDB.NET </a:t>
                      </a:r>
                      <a:r>
                        <a:rPr kumimoji="1"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データ プロバイダ</a:t>
                      </a:r>
                      <a:endPar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8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MySQL</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Connector/NET</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8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PostgreSQL</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Npgsql.NET </a:t>
                      </a:r>
                      <a:r>
                        <a:rPr kumimoji="1" lang="ja-JP" altLang="en-US"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cs typeface="Times New Roman" pitchFamily="18" charset="0"/>
                        </a:rPr>
                        <a:t>データプロバイダ</a:t>
                      </a:r>
                      <a:endPar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37">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Verdana" pitchFamily="34" charset="0"/>
                          <a:ea typeface="HGP創英角ｺﾞｼｯｸUB" pitchFamily="50" charset="-128"/>
                        </a:rPr>
                        <a:t>Browser</a:t>
                      </a:r>
                      <a:endParaRPr kumimoji="1"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rPr>
                        <a:t> Internet Explorer Version 6.0</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t>
                      </a:r>
                      <a:r>
                        <a:rPr kumimoji="1"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rPr>
                        <a:t>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4057"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solidFill>
                  <a:schemeClr val="tx2"/>
                </a:solidFill>
                <a:ea typeface="Verdana" pitchFamily="34" charset="0"/>
                <a:cs typeface="Verdana" pitchFamily="34" charset="0"/>
              </a:rPr>
              <a:t>1.2 </a:t>
            </a:r>
            <a:r>
              <a:rPr lang="ja-JP" altLang="en-US" sz="3200" dirty="0" smtClean="0"/>
              <a:t>前提環境</a:t>
            </a:r>
            <a:endParaRPr lang="ja-JP" altLang="en-US" sz="3200" dirty="0"/>
          </a:p>
        </p:txBody>
      </p:sp>
      <p:sp>
        <p:nvSpPr>
          <p:cNvPr id="2" name="テキスト ボックス 1"/>
          <p:cNvSpPr txBox="1"/>
          <p:nvPr/>
        </p:nvSpPr>
        <p:spPr>
          <a:xfrm>
            <a:off x="107180" y="6389802"/>
            <a:ext cx="2262159" cy="358240"/>
          </a:xfrm>
          <a:prstGeom prst="rect">
            <a:avLst/>
          </a:prstGeom>
          <a:noFill/>
        </p:spPr>
        <p:txBody>
          <a:bodyPr wrap="none" rtlCol="0">
            <a:spAutoFit/>
          </a:bodyPr>
          <a:lstStyle/>
          <a:p>
            <a:r>
              <a:rPr kumimoji="1" lang="ja-JP" altLang="en-US" sz="1800" dirty="0" smtClean="0"/>
              <a:t>（</a:t>
            </a:r>
            <a:r>
              <a:rPr kumimoji="1" lang="en-US" altLang="ja-JP" sz="1800" dirty="0" smtClean="0"/>
              <a:t>Open</a:t>
            </a:r>
            <a:r>
              <a:rPr kumimoji="1" lang="ja-JP" altLang="en-US" sz="1800" dirty="0" smtClean="0"/>
              <a:t>棟梁 </a:t>
            </a:r>
            <a:r>
              <a:rPr kumimoji="1" lang="en-US" altLang="ja-JP" sz="1800" dirty="0" smtClean="0"/>
              <a:t>01-00</a:t>
            </a:r>
            <a:r>
              <a:rPr kumimoji="1" lang="ja-JP" altLang="en-US" sz="1800" dirty="0" smtClean="0"/>
              <a:t>）</a:t>
            </a:r>
            <a:endParaRPr kumimoji="1" lang="ja-JP" alt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
        <p:nvSpPr>
          <p:cNvPr id="4" name="AutoShape 4"/>
          <p:cNvSpPr>
            <a:spLocks noChangeArrowheads="1"/>
          </p:cNvSpPr>
          <p:nvPr/>
        </p:nvSpPr>
        <p:spPr bwMode="auto">
          <a:xfrm>
            <a:off x="474663" y="98266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5" name="AutoShape 5"/>
          <p:cNvSpPr>
            <a:spLocks noChangeArrowheads="1"/>
          </p:cNvSpPr>
          <p:nvPr/>
        </p:nvSpPr>
        <p:spPr bwMode="auto">
          <a:xfrm>
            <a:off x="474663" y="1812661"/>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2. </a:t>
            </a:r>
            <a:r>
              <a:rPr lang="ja-JP" altLang="en-US" sz="2800" dirty="0" smtClean="0">
                <a:solidFill>
                  <a:schemeClr val="bg1"/>
                </a:solidFill>
              </a:rPr>
              <a:t>特長</a:t>
            </a:r>
            <a:endParaRPr lang="ja-JP" altLang="en-US" sz="2800" dirty="0">
              <a:solidFill>
                <a:schemeClr val="bg1"/>
              </a:solidFill>
            </a:endParaRPr>
          </a:p>
        </p:txBody>
      </p:sp>
      <p:sp>
        <p:nvSpPr>
          <p:cNvPr id="6" name="AutoShape 7"/>
          <p:cNvSpPr>
            <a:spLocks noChangeArrowheads="1"/>
          </p:cNvSpPr>
          <p:nvPr/>
        </p:nvSpPr>
        <p:spPr bwMode="auto">
          <a:xfrm>
            <a:off x="474663" y="264265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 </a:t>
            </a:r>
            <a:r>
              <a:rPr lang="ja-JP" altLang="en-US" sz="2800" dirty="0" smtClean="0">
                <a:solidFill>
                  <a:srgbClr val="69306A"/>
                </a:solidFill>
              </a:rPr>
              <a:t>通信制御機能</a:t>
            </a:r>
            <a:endParaRPr lang="ja-JP" altLang="en-US" sz="2800" dirty="0">
              <a:solidFill>
                <a:srgbClr val="69306A"/>
              </a:solidFill>
            </a:endParaRPr>
          </a:p>
        </p:txBody>
      </p:sp>
      <p:sp>
        <p:nvSpPr>
          <p:cNvPr id="7" name="AutoShape 8"/>
          <p:cNvSpPr>
            <a:spLocks noChangeArrowheads="1"/>
          </p:cNvSpPr>
          <p:nvPr/>
        </p:nvSpPr>
        <p:spPr bwMode="auto">
          <a:xfrm>
            <a:off x="474663" y="3472657"/>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D</a:t>
            </a:r>
            <a:r>
              <a:rPr lang="ja-JP" altLang="en-US" sz="2800" b="1" dirty="0" smtClean="0">
                <a:solidFill>
                  <a:srgbClr val="69306A"/>
                </a:solidFill>
              </a:rPr>
              <a:t>層</a:t>
            </a:r>
            <a:r>
              <a:rPr lang="ja-JP" altLang="en-US" sz="2800" dirty="0" smtClean="0">
                <a:solidFill>
                  <a:srgbClr val="69306A"/>
                </a:solidFill>
              </a:rPr>
              <a:t>自動生成ツール機能</a:t>
            </a:r>
            <a:endParaRPr lang="ja-JP" altLang="en-US" sz="2800" dirty="0">
              <a:solidFill>
                <a:srgbClr val="69306A"/>
              </a:solidFill>
            </a:endParaRPr>
          </a:p>
        </p:txBody>
      </p:sp>
      <p:sp>
        <p:nvSpPr>
          <p:cNvPr id="8" name="AutoShape 9"/>
          <p:cNvSpPr>
            <a:spLocks noChangeArrowheads="1"/>
          </p:cNvSpPr>
          <p:nvPr/>
        </p:nvSpPr>
        <p:spPr bwMode="auto">
          <a:xfrm>
            <a:off x="474663" y="4302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smtClean="0">
                <a:solidFill>
                  <a:srgbClr val="69306A"/>
                </a:solidFill>
              </a:rPr>
              <a:t>5. </a:t>
            </a:r>
            <a:r>
              <a:rPr lang="ja-JP" altLang="en-US" sz="2800" dirty="0" smtClean="0">
                <a:solidFill>
                  <a:srgbClr val="69306A"/>
                </a:solidFill>
              </a:rPr>
              <a:t>動的パラメタライズド・クエリ機能</a:t>
            </a:r>
            <a:endParaRPr lang="en-US" altLang="ja-JP" sz="2800" dirty="0">
              <a:solidFill>
                <a:srgbClr val="69306A"/>
              </a:solidFill>
            </a:endParaRPr>
          </a:p>
        </p:txBody>
      </p:sp>
      <p:sp>
        <p:nvSpPr>
          <p:cNvPr id="11" name="AutoShape 10"/>
          <p:cNvSpPr>
            <a:spLocks noChangeArrowheads="1"/>
          </p:cNvSpPr>
          <p:nvPr/>
        </p:nvSpPr>
        <p:spPr bwMode="auto">
          <a:xfrm>
            <a:off x="474663" y="5132653"/>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6</a:t>
            </a:r>
            <a:r>
              <a:rPr lang="en-US" altLang="ja-JP" sz="2800" b="1" dirty="0" smtClean="0">
                <a:solidFill>
                  <a:srgbClr val="69306A"/>
                </a:solidFill>
              </a:rPr>
              <a:t>. </a:t>
            </a:r>
            <a:r>
              <a:rPr lang="ja-JP" altLang="en-US" sz="2800" dirty="0" smtClean="0">
                <a:solidFill>
                  <a:srgbClr val="69306A"/>
                </a:solidFill>
              </a:rPr>
              <a:t>リッチクライアント機能</a:t>
            </a:r>
            <a:endParaRPr lang="ja-JP" altLang="en-US" sz="2800" dirty="0">
              <a:solidFill>
                <a:srgbClr val="69306A"/>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0" name="Rectangle 30"/>
          <p:cNvSpPr>
            <a:spLocks noChangeArrowheads="1"/>
          </p:cNvSpPr>
          <p:nvPr/>
        </p:nvSpPr>
        <p:spPr bwMode="auto">
          <a:xfrm>
            <a:off x="198120" y="5142230"/>
            <a:ext cx="8747760" cy="1365250"/>
          </a:xfrm>
          <a:prstGeom prst="rect">
            <a:avLst/>
          </a:prstGeom>
          <a:solidFill>
            <a:srgbClr val="FFFF99"/>
          </a:solidFill>
          <a:ln w="9525">
            <a:solidFill>
              <a:srgbClr val="D69DAF"/>
            </a:solidFill>
            <a:miter lim="800000"/>
            <a:headEnd/>
            <a:tailEnd/>
          </a:ln>
        </p:spPr>
        <p:txBody>
          <a:bodyPr wrap="none"/>
          <a:lstStyle/>
          <a:p>
            <a:pPr eaLnBrk="1" hangingPunct="1">
              <a:lnSpc>
                <a:spcPct val="100000"/>
              </a:lnSpc>
            </a:pPr>
            <a:r>
              <a:rPr lang="ja-JP" altLang="en-US" sz="2000" dirty="0" smtClean="0"/>
              <a:t>ベースクラス１（固定）とベースクラス２（カスタマイズ化）で使う共通機能を提供</a:t>
            </a:r>
            <a:endParaRPr lang="ja-JP" altLang="en-US" sz="2000" dirty="0"/>
          </a:p>
        </p:txBody>
      </p:sp>
      <p:grpSp>
        <p:nvGrpSpPr>
          <p:cNvPr id="16388" name="Group 91"/>
          <p:cNvGrpSpPr>
            <a:grpSpLocks/>
          </p:cNvGrpSpPr>
          <p:nvPr/>
        </p:nvGrpSpPr>
        <p:grpSpPr bwMode="auto">
          <a:xfrm>
            <a:off x="411163" y="2150745"/>
            <a:ext cx="8321675" cy="2709863"/>
            <a:chOff x="259" y="494"/>
            <a:chExt cx="5242" cy="1707"/>
          </a:xfrm>
        </p:grpSpPr>
        <p:sp>
          <p:nvSpPr>
            <p:cNvPr id="16390" name="Rectangle 60"/>
            <p:cNvSpPr>
              <a:spLocks noChangeArrowheads="1"/>
            </p:cNvSpPr>
            <p:nvPr/>
          </p:nvSpPr>
          <p:spPr bwMode="auto">
            <a:xfrm>
              <a:off x="2397" y="494"/>
              <a:ext cx="1430" cy="1707"/>
            </a:xfrm>
            <a:prstGeom prst="rect">
              <a:avLst/>
            </a:prstGeom>
            <a:solidFill>
              <a:srgbClr val="E4CA9C"/>
            </a:solidFill>
            <a:ln w="9525">
              <a:solidFill>
                <a:srgbClr val="000000"/>
              </a:solidFill>
              <a:miter lim="800000"/>
              <a:headEnd/>
              <a:tailEnd/>
            </a:ln>
          </p:spPr>
          <p:txBody>
            <a:bodyPr lIns="36000" tIns="36000" rIns="36000" bIns="36000"/>
            <a:lstStyle/>
            <a:p>
              <a:pPr algn="just">
                <a:lnSpc>
                  <a:spcPct val="100000"/>
                </a:lnSpc>
              </a:pPr>
              <a:r>
                <a:rPr kumimoji="0" lang="en-US" altLang="ja-JP" sz="2000" b="1" dirty="0"/>
                <a:t>B</a:t>
              </a:r>
              <a:r>
                <a:rPr kumimoji="0" lang="ja-JP" altLang="en-US" sz="2000" b="1" dirty="0"/>
                <a:t>（</a:t>
              </a:r>
              <a:r>
                <a:rPr kumimoji="0" lang="en-US" altLang="ja-JP" sz="2000" b="1" dirty="0"/>
                <a:t>F</a:t>
              </a:r>
              <a:r>
                <a:rPr kumimoji="0" lang="ja-JP" altLang="en-US" sz="2000" b="1" dirty="0"/>
                <a:t>）</a:t>
              </a:r>
              <a:r>
                <a:rPr kumimoji="0" lang="ja-JP" altLang="en-US" sz="2000" dirty="0"/>
                <a:t>層</a:t>
              </a:r>
            </a:p>
          </p:txBody>
        </p:sp>
        <p:sp>
          <p:nvSpPr>
            <p:cNvPr id="16391" name="Text Box 61"/>
            <p:cNvSpPr txBox="1">
              <a:spLocks noChangeArrowheads="1"/>
            </p:cNvSpPr>
            <p:nvPr/>
          </p:nvSpPr>
          <p:spPr bwMode="auto">
            <a:xfrm>
              <a:off x="2528" y="738"/>
              <a:ext cx="1150" cy="267"/>
            </a:xfrm>
            <a:prstGeom prst="rect">
              <a:avLst/>
            </a:prstGeom>
            <a:solidFill>
              <a:schemeClr val="bg1"/>
            </a:solidFill>
            <a:ln w="9525">
              <a:solidFill>
                <a:schemeClr val="tx1"/>
              </a:solidFill>
              <a:miter lim="800000"/>
              <a:headEnd/>
              <a:tailEnd/>
            </a:ln>
          </p:spPr>
          <p:txBody>
            <a:bodyPr lIns="36000" tIns="72000" rIns="36000" bIns="36000"/>
            <a:lstStyle/>
            <a:p>
              <a:r>
                <a:rPr kumimoji="0" lang="ja-JP" altLang="en-US" sz="2000" dirty="0">
                  <a:latin typeface="HGP創英角ｺﾞｼｯｸUB" pitchFamily="50" charset="-128"/>
                </a:rPr>
                <a:t>ベースクラス</a:t>
              </a:r>
              <a:r>
                <a:rPr kumimoji="0" lang="ja-JP" altLang="en-US" sz="2000" dirty="0">
                  <a:latin typeface="ＭＳ Ｐゴシック" pitchFamily="50" charset="-128"/>
                </a:rPr>
                <a:t>１</a:t>
              </a:r>
            </a:p>
          </p:txBody>
        </p:sp>
        <p:sp>
          <p:nvSpPr>
            <p:cNvPr id="16392"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dirty="0" smtClean="0">
                  <a:latin typeface="HGP創英角ｺﾞｼｯｸUB" pitchFamily="50" charset="-128"/>
                </a:rPr>
                <a:t>業務ロジック</a:t>
              </a:r>
              <a:endParaRPr kumimoji="0" lang="ja-JP" altLang="en-US" sz="2000" dirty="0">
                <a:latin typeface="HGP創英角ｺﾞｼｯｸUB" pitchFamily="50" charset="-128"/>
              </a:endParaRPr>
            </a:p>
          </p:txBody>
        </p:sp>
        <p:sp>
          <p:nvSpPr>
            <p:cNvPr id="16393"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16394"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395"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16396"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397"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398"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399" name="Text Box 69"/>
            <p:cNvSpPr txBox="1">
              <a:spLocks noChangeArrowheads="1"/>
            </p:cNvSpPr>
            <p:nvPr/>
          </p:nvSpPr>
          <p:spPr bwMode="auto">
            <a:xfrm>
              <a:off x="2533" y="1306"/>
              <a:ext cx="1150" cy="268"/>
            </a:xfrm>
            <a:prstGeom prst="rect">
              <a:avLst/>
            </a:prstGeom>
            <a:solidFill>
              <a:schemeClr val="bg1"/>
            </a:solidFill>
            <a:ln w="9525">
              <a:solidFill>
                <a:schemeClr val="tx1"/>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00" name="Rectangle 70"/>
            <p:cNvSpPr>
              <a:spLocks noChangeArrowheads="1"/>
            </p:cNvSpPr>
            <p:nvPr/>
          </p:nvSpPr>
          <p:spPr bwMode="auto">
            <a:xfrm>
              <a:off x="739" y="494"/>
              <a:ext cx="1430" cy="1707"/>
            </a:xfrm>
            <a:prstGeom prst="rect">
              <a:avLst/>
            </a:prstGeom>
            <a:solidFill>
              <a:srgbClr val="E4CA9C"/>
            </a:solidFill>
            <a:ln w="9525">
              <a:solidFill>
                <a:srgbClr val="000000"/>
              </a:solidFill>
              <a:miter lim="800000"/>
              <a:headEnd/>
              <a:tailEnd/>
            </a:ln>
          </p:spPr>
          <p:txBody>
            <a:bodyPr lIns="36000" tIns="36000" rIns="36000" bIns="36000"/>
            <a:lstStyle/>
            <a:p>
              <a:pPr algn="just">
                <a:lnSpc>
                  <a:spcPct val="100000"/>
                </a:lnSpc>
              </a:pPr>
              <a:r>
                <a:rPr kumimoji="0" lang="en-US" altLang="ja-JP" sz="2000" b="1"/>
                <a:t>P</a:t>
              </a:r>
              <a:r>
                <a:rPr kumimoji="0" lang="ja-JP" altLang="en-US" sz="2000"/>
                <a:t>層</a:t>
              </a:r>
            </a:p>
          </p:txBody>
        </p:sp>
        <p:sp>
          <p:nvSpPr>
            <p:cNvPr id="16401" name="Text Box 71"/>
            <p:cNvSpPr txBox="1">
              <a:spLocks noChangeArrowheads="1"/>
            </p:cNvSpPr>
            <p:nvPr/>
          </p:nvSpPr>
          <p:spPr bwMode="auto">
            <a:xfrm>
              <a:off x="877" y="738"/>
              <a:ext cx="1150" cy="267"/>
            </a:xfrm>
            <a:prstGeom prst="rect">
              <a:avLst/>
            </a:prstGeom>
            <a:solidFill>
              <a:schemeClr val="bg1"/>
            </a:solidFill>
            <a:ln w="9525">
              <a:solidFill>
                <a:schemeClr val="tx1"/>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402"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dirty="0" smtClean="0">
                  <a:latin typeface="HGP創英角ｺﾞｼｯｸUB" pitchFamily="50" charset="-128"/>
                </a:rPr>
                <a:t>業務ロジック</a:t>
              </a:r>
              <a:endParaRPr kumimoji="0" lang="ja-JP" altLang="en-US" sz="2000" dirty="0">
                <a:latin typeface="HGP創英角ｺﾞｼｯｸUB" pitchFamily="50" charset="-128"/>
              </a:endParaRPr>
            </a:p>
          </p:txBody>
        </p:sp>
        <p:sp>
          <p:nvSpPr>
            <p:cNvPr id="16403"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16404"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05"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16406"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07"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08"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09" name="Text Box 79"/>
            <p:cNvSpPr txBox="1">
              <a:spLocks noChangeArrowheads="1"/>
            </p:cNvSpPr>
            <p:nvPr/>
          </p:nvSpPr>
          <p:spPr bwMode="auto">
            <a:xfrm>
              <a:off x="882" y="1306"/>
              <a:ext cx="1150" cy="268"/>
            </a:xfrm>
            <a:prstGeom prst="rect">
              <a:avLst/>
            </a:prstGeom>
            <a:solidFill>
              <a:schemeClr val="bg1"/>
            </a:solidFill>
            <a:ln w="9525">
              <a:solidFill>
                <a:schemeClr val="tx1"/>
              </a:solidFill>
              <a:miter lim="800000"/>
              <a:headEnd/>
              <a:tailEnd/>
            </a:ln>
          </p:spPr>
          <p:txBody>
            <a:bodyPr lIns="36000" tIns="72000" rIns="36000" bIns="36000"/>
            <a:lstStyle/>
            <a:p>
              <a:pPr>
                <a:lnSpc>
                  <a:spcPct val="100000"/>
                </a:lnSpc>
              </a:pPr>
              <a:r>
                <a:rPr kumimoji="0" lang="ja-JP" altLang="en-US" sz="2000" dirty="0">
                  <a:latin typeface="HGP創英角ｺﾞｼｯｸUB" pitchFamily="50" charset="-128"/>
                </a:rPr>
                <a:t>ベースクラス</a:t>
              </a:r>
              <a:r>
                <a:rPr kumimoji="0" lang="ja-JP" altLang="en-US" sz="2000" dirty="0">
                  <a:latin typeface="ＭＳ Ｐゴシック" pitchFamily="50" charset="-128"/>
                </a:rPr>
                <a:t>２</a:t>
              </a:r>
            </a:p>
          </p:txBody>
        </p:sp>
        <p:sp>
          <p:nvSpPr>
            <p:cNvPr id="16410" name="Rectangle 80"/>
            <p:cNvSpPr>
              <a:spLocks noChangeArrowheads="1"/>
            </p:cNvSpPr>
            <p:nvPr/>
          </p:nvSpPr>
          <p:spPr bwMode="auto">
            <a:xfrm>
              <a:off x="4071" y="494"/>
              <a:ext cx="1430" cy="1707"/>
            </a:xfrm>
            <a:prstGeom prst="rect">
              <a:avLst/>
            </a:prstGeom>
            <a:solidFill>
              <a:srgbClr val="E4CA9C"/>
            </a:solidFill>
            <a:ln w="9525">
              <a:solidFill>
                <a:srgbClr val="000000"/>
              </a:solidFill>
              <a:miter lim="800000"/>
              <a:headEnd/>
              <a:tailEnd/>
            </a:ln>
          </p:spPr>
          <p:txBody>
            <a:bodyPr lIns="36000" tIns="36000" rIns="36000" bIns="36000"/>
            <a:lstStyle/>
            <a:p>
              <a:pPr algn="just">
                <a:lnSpc>
                  <a:spcPct val="100000"/>
                </a:lnSpc>
              </a:pPr>
              <a:r>
                <a:rPr kumimoji="0" lang="en-US" altLang="ja-JP" sz="2000" b="1" dirty="0"/>
                <a:t>D</a:t>
              </a:r>
              <a:r>
                <a:rPr kumimoji="0" lang="ja-JP" altLang="en-US" sz="2000" dirty="0"/>
                <a:t>層</a:t>
              </a:r>
            </a:p>
          </p:txBody>
        </p:sp>
        <p:sp>
          <p:nvSpPr>
            <p:cNvPr id="16411" name="Text Box 81"/>
            <p:cNvSpPr txBox="1">
              <a:spLocks noChangeArrowheads="1"/>
            </p:cNvSpPr>
            <p:nvPr/>
          </p:nvSpPr>
          <p:spPr bwMode="auto">
            <a:xfrm>
              <a:off x="4202" y="738"/>
              <a:ext cx="1150" cy="267"/>
            </a:xfrm>
            <a:prstGeom prst="rect">
              <a:avLst/>
            </a:prstGeom>
            <a:solidFill>
              <a:schemeClr val="bg1"/>
            </a:solidFill>
            <a:ln w="9525">
              <a:solidFill>
                <a:schemeClr val="tx1"/>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412"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16413"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14"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a:t>ASP.NET</a:t>
              </a:r>
              <a:endParaRPr kumimoji="0" lang="ja-JP" altLang="en-US" sz="2800" b="1"/>
            </a:p>
          </p:txBody>
        </p:sp>
        <p:sp>
          <p:nvSpPr>
            <p:cNvPr id="16415"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6416" name="Text Box 87"/>
            <p:cNvSpPr txBox="1">
              <a:spLocks noChangeArrowheads="1"/>
            </p:cNvSpPr>
            <p:nvPr/>
          </p:nvSpPr>
          <p:spPr bwMode="auto">
            <a:xfrm>
              <a:off x="4208" y="1306"/>
              <a:ext cx="1150" cy="268"/>
            </a:xfrm>
            <a:prstGeom prst="rect">
              <a:avLst/>
            </a:prstGeom>
            <a:solidFill>
              <a:schemeClr val="bg1"/>
            </a:solidFill>
            <a:ln w="9525">
              <a:solidFill>
                <a:schemeClr val="tx1"/>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17"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18"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19"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16420"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6421"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16422"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dirty="0" smtClean="0">
                  <a:latin typeface="HGP創英角ｺﾞｼｯｸUB" pitchFamily="50" charset="-128"/>
                </a:rPr>
                <a:t>業務ロジック</a:t>
              </a:r>
              <a:endParaRPr kumimoji="0" lang="ja-JP" altLang="en-US" sz="2000" dirty="0">
                <a:latin typeface="HGP創英角ｺﾞｼｯｸUB" pitchFamily="50" charset="-128"/>
              </a:endParaRPr>
            </a:p>
          </p:txBody>
        </p:sp>
      </p:grpSp>
      <p:sp>
        <p:nvSpPr>
          <p:cNvPr id="16389" name="Rectangle 3"/>
          <p:cNvSpPr>
            <a:spLocks noChangeArrowheads="1"/>
          </p:cNvSpPr>
          <p:nvPr/>
        </p:nvSpPr>
        <p:spPr bwMode="auto">
          <a:xfrm>
            <a:off x="0" y="23833"/>
            <a:ext cx="9144000" cy="583200"/>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2800" b="1" dirty="0" smtClean="0"/>
              <a:t>2.1 </a:t>
            </a:r>
            <a:r>
              <a:rPr lang="ja-JP" altLang="en-US" sz="2800" dirty="0" smtClean="0"/>
              <a:t>汎用性とカスタマイズ性を両立させた</a:t>
            </a:r>
            <a:r>
              <a:rPr lang="en-US" altLang="ja-JP" sz="2800" dirty="0" smtClean="0"/>
              <a:t>3</a:t>
            </a:r>
            <a:r>
              <a:rPr lang="ja-JP" altLang="en-US" sz="2800" dirty="0" smtClean="0"/>
              <a:t>層アーキテクチャ</a:t>
            </a:r>
            <a:endParaRPr lang="ja-JP" altLang="en-US" sz="2800" dirty="0">
              <a:solidFill>
                <a:schemeClr val="tx2"/>
              </a:solidFill>
            </a:endParaRPr>
          </a:p>
        </p:txBody>
      </p:sp>
      <p:sp>
        <p:nvSpPr>
          <p:cNvPr id="56" name="AutoShape 18"/>
          <p:cNvSpPr>
            <a:spLocks noChangeArrowheads="1"/>
          </p:cNvSpPr>
          <p:nvPr/>
        </p:nvSpPr>
        <p:spPr bwMode="auto">
          <a:xfrm>
            <a:off x="411163" y="880630"/>
            <a:ext cx="8321675" cy="1049769"/>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36000" tIns="36000" rIns="36000" bIns="36000" anchor="ctr">
            <a:noAutofit/>
          </a:bodyPr>
          <a:lstStyle/>
          <a:p>
            <a:pPr eaLnBrk="1" hangingPunct="1">
              <a:lnSpc>
                <a:spcPct val="100000"/>
              </a:lnSpc>
              <a:spcBef>
                <a:spcPct val="10000"/>
              </a:spcBef>
            </a:pPr>
            <a:r>
              <a:rPr lang="ja-JP" altLang="en-US" sz="2400" dirty="0"/>
              <a:t>各層の処理フローを規程したアーキテクチャを提供</a:t>
            </a:r>
            <a:endParaRPr lang="en-US" altLang="ja-JP" sz="2400" dirty="0"/>
          </a:p>
          <a:p>
            <a:pPr eaLnBrk="1" hangingPunct="1">
              <a:lnSpc>
                <a:spcPct val="100000"/>
              </a:lnSpc>
              <a:spcBef>
                <a:spcPct val="10000"/>
              </a:spcBef>
            </a:pPr>
            <a:r>
              <a:rPr lang="en-US" altLang="ja-JP" sz="2400" dirty="0"/>
              <a:t>2</a:t>
            </a:r>
            <a:r>
              <a:rPr lang="ja-JP" altLang="en-US" sz="2400" dirty="0"/>
              <a:t>段階のベースクラスにより、汎用性とカスタマイズ性を両立</a:t>
            </a:r>
          </a:p>
        </p:txBody>
      </p:sp>
      <p:sp>
        <p:nvSpPr>
          <p:cNvPr id="57" name="Rectangle 31"/>
          <p:cNvSpPr>
            <a:spLocks noChangeArrowheads="1"/>
          </p:cNvSpPr>
          <p:nvPr/>
        </p:nvSpPr>
        <p:spPr bwMode="auto">
          <a:xfrm>
            <a:off x="364863" y="5586348"/>
            <a:ext cx="1076325"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dirty="0">
                <a:latin typeface="Arial" charset="0"/>
              </a:rPr>
              <a:t>認証</a:t>
            </a:r>
          </a:p>
        </p:txBody>
      </p:sp>
      <p:sp>
        <p:nvSpPr>
          <p:cNvPr id="58" name="Rectangle 32"/>
          <p:cNvSpPr>
            <a:spLocks noChangeArrowheads="1"/>
          </p:cNvSpPr>
          <p:nvPr/>
        </p:nvSpPr>
        <p:spPr bwMode="auto">
          <a:xfrm>
            <a:off x="1527902" y="5586348"/>
            <a:ext cx="1718323"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dirty="0">
                <a:latin typeface="Arial" charset="0"/>
              </a:rPr>
              <a:t>セッション管理</a:t>
            </a:r>
          </a:p>
        </p:txBody>
      </p:sp>
      <p:sp>
        <p:nvSpPr>
          <p:cNvPr id="59" name="Rectangle 33"/>
          <p:cNvSpPr>
            <a:spLocks noChangeArrowheads="1"/>
          </p:cNvSpPr>
          <p:nvPr/>
        </p:nvSpPr>
        <p:spPr bwMode="auto">
          <a:xfrm>
            <a:off x="5032360" y="5586348"/>
            <a:ext cx="2126240"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dirty="0" smtClean="0">
                <a:latin typeface="Arial" charset="0"/>
              </a:rPr>
              <a:t>トランザクション</a:t>
            </a:r>
            <a:endParaRPr lang="ja-JP" altLang="en-US" sz="2000" dirty="0">
              <a:latin typeface="Arial" charset="0"/>
            </a:endParaRPr>
          </a:p>
        </p:txBody>
      </p:sp>
      <p:sp>
        <p:nvSpPr>
          <p:cNvPr id="60" name="Rectangle 35"/>
          <p:cNvSpPr>
            <a:spLocks noChangeArrowheads="1"/>
          </p:cNvSpPr>
          <p:nvPr/>
        </p:nvSpPr>
        <p:spPr bwMode="auto">
          <a:xfrm>
            <a:off x="7245313" y="5586348"/>
            <a:ext cx="151298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dirty="0">
                <a:latin typeface="Arial" charset="0"/>
              </a:rPr>
              <a:t>例外処理</a:t>
            </a:r>
          </a:p>
        </p:txBody>
      </p:sp>
      <p:sp>
        <p:nvSpPr>
          <p:cNvPr id="61" name="Rectangle 36"/>
          <p:cNvSpPr>
            <a:spLocks noChangeArrowheads="1"/>
          </p:cNvSpPr>
          <p:nvPr/>
        </p:nvSpPr>
        <p:spPr bwMode="auto">
          <a:xfrm>
            <a:off x="364863" y="6034120"/>
            <a:ext cx="1076325"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権限</a:t>
            </a:r>
          </a:p>
        </p:txBody>
      </p:sp>
      <p:sp>
        <p:nvSpPr>
          <p:cNvPr id="62" name="Rectangle 37"/>
          <p:cNvSpPr>
            <a:spLocks noChangeArrowheads="1"/>
          </p:cNvSpPr>
          <p:nvPr/>
        </p:nvSpPr>
        <p:spPr bwMode="auto">
          <a:xfrm>
            <a:off x="7245313" y="6034120"/>
            <a:ext cx="151298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dirty="0">
                <a:latin typeface="Arial" charset="0"/>
              </a:rPr>
              <a:t>セキュリティ</a:t>
            </a:r>
          </a:p>
        </p:txBody>
      </p:sp>
      <p:sp>
        <p:nvSpPr>
          <p:cNvPr id="63" name="Rectangle 38"/>
          <p:cNvSpPr>
            <a:spLocks noChangeArrowheads="1"/>
          </p:cNvSpPr>
          <p:nvPr/>
        </p:nvSpPr>
        <p:spPr bwMode="auto">
          <a:xfrm>
            <a:off x="1529785" y="6034120"/>
            <a:ext cx="1718864"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dirty="0">
                <a:latin typeface="Arial" charset="0"/>
              </a:rPr>
              <a:t>メッセージ取得</a:t>
            </a:r>
          </a:p>
        </p:txBody>
      </p:sp>
      <p:sp>
        <p:nvSpPr>
          <p:cNvPr id="64" name="Rectangle 34"/>
          <p:cNvSpPr>
            <a:spLocks noChangeArrowheads="1"/>
          </p:cNvSpPr>
          <p:nvPr/>
        </p:nvSpPr>
        <p:spPr bwMode="auto">
          <a:xfrm>
            <a:off x="5038550" y="6034120"/>
            <a:ext cx="2118166"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dirty="0">
                <a:latin typeface="Arial" charset="0"/>
              </a:rPr>
              <a:t>子画面表示</a:t>
            </a:r>
          </a:p>
        </p:txBody>
      </p:sp>
      <p:sp>
        <p:nvSpPr>
          <p:cNvPr id="65" name="Rectangle 34"/>
          <p:cNvSpPr>
            <a:spLocks noChangeArrowheads="1"/>
          </p:cNvSpPr>
          <p:nvPr/>
        </p:nvSpPr>
        <p:spPr bwMode="auto">
          <a:xfrm>
            <a:off x="3332939" y="5586348"/>
            <a:ext cx="161270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dirty="0" smtClean="0">
                <a:latin typeface="Arial" charset="0"/>
              </a:rPr>
              <a:t>データアクセス</a:t>
            </a:r>
            <a:endParaRPr lang="ja-JP" altLang="en-US" sz="2000" dirty="0">
              <a:latin typeface="Arial" charset="0"/>
            </a:endParaRPr>
          </a:p>
        </p:txBody>
      </p:sp>
      <p:sp>
        <p:nvSpPr>
          <p:cNvPr id="66" name="Rectangle 34"/>
          <p:cNvSpPr>
            <a:spLocks noChangeArrowheads="1"/>
          </p:cNvSpPr>
          <p:nvPr/>
        </p:nvSpPr>
        <p:spPr bwMode="auto">
          <a:xfrm>
            <a:off x="3337246" y="6034120"/>
            <a:ext cx="1612707" cy="360000"/>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dirty="0" smtClean="0">
                <a:latin typeface="Arial" charset="0"/>
              </a:rPr>
              <a:t>入力チェック</a:t>
            </a:r>
            <a:endParaRPr lang="ja-JP" altLang="en-US" sz="2000" dirty="0">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2.2 </a:t>
            </a:r>
            <a:r>
              <a:rPr lang="ja-JP" altLang="en-US" sz="3200" dirty="0" smtClean="0"/>
              <a:t>各レイヤの機能</a:t>
            </a:r>
            <a:endParaRPr lang="ja-JP" altLang="en-US" sz="3200" dirty="0"/>
          </a:p>
        </p:txBody>
      </p:sp>
      <p:graphicFrame>
        <p:nvGraphicFramePr>
          <p:cNvPr id="8" name="Group 27"/>
          <p:cNvGraphicFramePr>
            <a:graphicFrameLocks noGrp="1"/>
          </p:cNvGraphicFramePr>
          <p:nvPr>
            <p:extLst>
              <p:ext uri="{D42A27DB-BD31-4B8C-83A1-F6EECF244321}">
                <p14:modId xmlns:p14="http://schemas.microsoft.com/office/powerpoint/2010/main" xmlns="" val="592932253"/>
              </p:ext>
            </p:extLst>
          </p:nvPr>
        </p:nvGraphicFramePr>
        <p:xfrm>
          <a:off x="175260" y="899160"/>
          <a:ext cx="8740140" cy="5286475"/>
        </p:xfrm>
        <a:graphic>
          <a:graphicData uri="http://schemas.openxmlformats.org/drawingml/2006/table">
            <a:tbl>
              <a:tblPr/>
              <a:tblGrid>
                <a:gridCol w="574155"/>
                <a:gridCol w="8165985"/>
              </a:tblGrid>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層</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機能</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P</a:t>
                      </a: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dirty="0" smtClean="0">
                          <a:latin typeface="Verdana" pitchFamily="34" charset="0"/>
                          <a:ea typeface="HGP創英角ｺﾞｼｯｸUB" pitchFamily="50" charset="-128"/>
                          <a:cs typeface="Verdana" pitchFamily="34" charset="0"/>
                        </a:rPr>
                        <a:t>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r>
                        <a:rPr lang="ja-JP" altLang="en-US" sz="2000" dirty="0" smtClean="0">
                          <a:latin typeface="Verdana" pitchFamily="34" charset="0"/>
                          <a:ea typeface="HGP創英角ｺﾞｼｯｸUB" pitchFamily="50" charset="-128"/>
                          <a:cs typeface="Verdana" pitchFamily="34" charset="0"/>
                        </a:rPr>
                        <a:t>　</a:t>
                      </a:r>
                      <a:r>
                        <a:rPr lang="en-US" altLang="ja-JP" sz="2000" dirty="0" smtClean="0">
                          <a:latin typeface="Verdana" pitchFamily="34" charset="0"/>
                          <a:ea typeface="Verdana" pitchFamily="34" charset="0"/>
                          <a:cs typeface="Verdana" pitchFamily="34" charset="0"/>
                        </a:rPr>
                        <a:t>Visual Studio</a:t>
                      </a:r>
                      <a:r>
                        <a:rPr lang="ja-JP" altLang="en-US" sz="2000" dirty="0" smtClean="0">
                          <a:latin typeface="Verdana" pitchFamily="34" charset="0"/>
                          <a:ea typeface="HGP創英角ｺﾞｼｯｸUB" pitchFamily="50" charset="-128"/>
                          <a:cs typeface="Verdana" pitchFamily="34" charset="0"/>
                        </a:rPr>
                        <a:t>のデザイナの操作性をスポイルしない造り。</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画面遷移制御、セッション管理</a:t>
                      </a:r>
                      <a:endParaRPr lang="en-US" altLang="ja-JP" sz="2000" dirty="0" smtClean="0">
                        <a:latin typeface="Verdana" pitchFamily="34" charset="0"/>
                        <a:ea typeface="Verdana" pitchFamily="34" charset="0"/>
                        <a:cs typeface="Verdana" pitchFamily="34" charset="0"/>
                      </a:endParaRP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不正操作防止、入力チェック</a:t>
                      </a:r>
                      <a:r>
                        <a:rPr lang="en-US" altLang="ja-JP" sz="2000" dirty="0" smtClean="0">
                          <a:latin typeface="Verdana" pitchFamily="34" charset="0"/>
                          <a:ea typeface="Verdana" pitchFamily="34" charset="0"/>
                          <a:cs typeface="Verdana" pitchFamily="34" charset="0"/>
                        </a:rPr>
                        <a:t>.etc</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09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B</a:t>
                      </a: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dirty="0" smtClean="0">
                          <a:latin typeface="Verdana" pitchFamily="34" charset="0"/>
                          <a:ea typeface="HGP創英角ｺﾞｼｯｸUB" pitchFamily="50" charset="-128"/>
                          <a:cs typeface="Verdana" pitchFamily="34" charset="0"/>
                        </a:rPr>
                        <a:t>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en-US" altLang="ja-JP" sz="2000" dirty="0" smtClean="0">
                          <a:latin typeface="Verdana" pitchFamily="34" charset="0"/>
                          <a:ea typeface="Verdana" pitchFamily="34" charset="0"/>
                          <a:cs typeface="Verdana" pitchFamily="34" charset="0"/>
                        </a:rPr>
                        <a:t> </a:t>
                      </a:r>
                      <a:r>
                        <a:rPr lang="ja-JP" altLang="en-US" sz="2000" dirty="0" smtClean="0">
                          <a:latin typeface="Verdana" pitchFamily="34" charset="0"/>
                          <a:ea typeface="HGP創英角ｺﾞｼｯｸUB" pitchFamily="50" charset="-128"/>
                          <a:cs typeface="Verdana" pitchFamily="34" charset="0"/>
                        </a:rPr>
                        <a:t>フロー制御</a:t>
                      </a:r>
                      <a:endParaRPr lang="en-US" altLang="ja-JP" sz="2000" dirty="0" smtClean="0">
                        <a:latin typeface="Verdana" pitchFamily="34" charset="0"/>
                        <a:ea typeface="Verdana" pitchFamily="34" charset="0"/>
                        <a:cs typeface="Verdana" pitchFamily="34" charset="0"/>
                      </a:endParaRPr>
                    </a:p>
                    <a:p>
                      <a:pPr lvl="1" algn="l"/>
                      <a:r>
                        <a:rPr lang="ja-JP" altLang="en-US" sz="2000" dirty="0" smtClean="0">
                          <a:latin typeface="Verdana" pitchFamily="34" charset="0"/>
                          <a:ea typeface="HGP創英角ｺﾞｼｯｸUB" pitchFamily="50" charset="-128"/>
                          <a:cs typeface="Verdana" pitchFamily="34" charset="0"/>
                        </a:rPr>
                        <a:t>下記の基本処理（カスタマイズ可能）のフローを制御</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開始終了処理、例外処理</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a:t>
                      </a:r>
                      <a:r>
                        <a:rPr lang="en-US" altLang="ja-JP" sz="2000" dirty="0" smtClean="0">
                          <a:latin typeface="Verdana" pitchFamily="34" charset="0"/>
                          <a:ea typeface="Verdana" pitchFamily="34" charset="0"/>
                          <a:cs typeface="Verdana" pitchFamily="34" charset="0"/>
                        </a:rPr>
                        <a:t>DB</a:t>
                      </a:r>
                      <a:r>
                        <a:rPr lang="ja-JP" altLang="en-US" sz="2000" dirty="0" smtClean="0">
                          <a:latin typeface="Verdana" pitchFamily="34" charset="0"/>
                          <a:ea typeface="HGP創英角ｺﾞｼｯｸUB" pitchFamily="50" charset="-128"/>
                          <a:cs typeface="Verdana" pitchFamily="34" charset="0"/>
                        </a:rPr>
                        <a:t>コネクション管理、トランザクション管理</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ログ出力、性能測定</a:t>
                      </a:r>
                      <a:r>
                        <a:rPr lang="en-US" altLang="ja-JP" sz="2000" dirty="0" smtClean="0">
                          <a:latin typeface="Verdana" pitchFamily="34" charset="0"/>
                          <a:ea typeface="Verdana" pitchFamily="34" charset="0"/>
                          <a:cs typeface="Verdana" pitchFamily="34" charset="0"/>
                        </a:rPr>
                        <a:t>.etc</a:t>
                      </a:r>
                      <a:endParaRPr lang="ja-JP" altLang="en-US" sz="2000" dirty="0" smtClean="0">
                        <a:latin typeface="Verdana" pitchFamily="34" charset="0"/>
                        <a:ea typeface="HGP創英角ｺﾞｼｯｸUB" pitchFamily="50" charset="-128"/>
                        <a:cs typeface="Verdana" pitchFamily="34" charset="0"/>
                      </a:endParaRP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通信制御機能</a:t>
                      </a:r>
                      <a:endParaRPr lang="en-US" altLang="ja-JP" sz="2000" dirty="0" smtClean="0">
                        <a:latin typeface="Verdana" pitchFamily="34" charset="0"/>
                        <a:ea typeface="Verdana" pitchFamily="34" charset="0"/>
                        <a:cs typeface="Verdana" pitchFamily="34" charset="0"/>
                      </a:endParaRPr>
                    </a:p>
                    <a:p>
                      <a:pPr lvl="1" algn="l"/>
                      <a:r>
                        <a:rPr lang="ja-JP" altLang="en-US" sz="2000" dirty="0" smtClean="0">
                          <a:latin typeface="Verdana" pitchFamily="34" charset="0"/>
                          <a:ea typeface="HGP創英角ｺﾞｼｯｸUB" pitchFamily="50" charset="-128"/>
                          <a:cs typeface="Verdana" pitchFamily="34" charset="0"/>
                        </a:rPr>
                        <a:t>各種プロトコルを用いたサーバ間のリモート処理機構を提供。</a:t>
                      </a:r>
                      <a:endParaRPr lang="en-US" altLang="ja-JP" sz="2000" dirty="0" smtClean="0">
                        <a:latin typeface="Verdana" pitchFamily="34" charset="0"/>
                        <a:ea typeface="Verdana" pitchFamily="34" charset="0"/>
                        <a:cs typeface="Verdana" pitchFamily="34" charset="0"/>
                      </a:endParaRPr>
                    </a:p>
                    <a:p>
                      <a:pPr lvl="1" algn="l"/>
                      <a:r>
                        <a:rPr lang="ja-JP" altLang="en-US" sz="2000" dirty="0" smtClean="0">
                          <a:latin typeface="Verdana" pitchFamily="34" charset="0"/>
                          <a:ea typeface="HGP創英角ｺﾞｼｯｸUB" pitchFamily="50" charset="-128"/>
                          <a:cs typeface="Verdana" pitchFamily="34" charset="0"/>
                        </a:rPr>
                        <a:t>これによりオンプレやクラウドを含む多彩なシステム構成に対応可能。</a:t>
                      </a: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D</a:t>
                      </a: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dirty="0" smtClean="0">
                          <a:latin typeface="Verdana" pitchFamily="34" charset="0"/>
                          <a:ea typeface="HGP創英角ｺﾞｼｯｸUB" pitchFamily="50" charset="-128"/>
                          <a:cs typeface="Verdana" pitchFamily="34" charset="0"/>
                        </a:rPr>
                        <a:t>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a:t>
                      </a:r>
                      <a:r>
                        <a:rPr lang="en-US" altLang="ja-JP" sz="2000" dirty="0" err="1" smtClean="0">
                          <a:latin typeface="Verdana" pitchFamily="34" charset="0"/>
                          <a:ea typeface="Verdana" pitchFamily="34" charset="0"/>
                          <a:cs typeface="Verdana" pitchFamily="34" charset="0"/>
                        </a:rPr>
                        <a:t>MyBatis</a:t>
                      </a:r>
                      <a:r>
                        <a:rPr lang="ja-JP" altLang="en-US" sz="2000" dirty="0" smtClean="0">
                          <a:latin typeface="Verdana" pitchFamily="34" charset="0"/>
                          <a:ea typeface="HGP創英角ｺﾞｼｯｸUB" pitchFamily="50" charset="-128"/>
                          <a:cs typeface="Verdana" pitchFamily="34" charset="0"/>
                        </a:rPr>
                        <a:t>ライクなデータアクセス・ライブラリ</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動的パラメタライズド・クエリ</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動的パラメタライズド・クエリ定義・検証ツール</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バッチ処理用</a:t>
                      </a:r>
                      <a:r>
                        <a:rPr lang="en-US" altLang="ja-JP" sz="2000" dirty="0" smtClean="0">
                          <a:latin typeface="Verdana" pitchFamily="34" charset="0"/>
                          <a:ea typeface="Verdana" pitchFamily="34" charset="0"/>
                          <a:cs typeface="Verdana" pitchFamily="34" charset="0"/>
                        </a:rPr>
                        <a:t>SQL</a:t>
                      </a:r>
                      <a:r>
                        <a:rPr lang="ja-JP" altLang="en-US" sz="2000" dirty="0" smtClean="0">
                          <a:latin typeface="Verdana" pitchFamily="34" charset="0"/>
                          <a:ea typeface="HGP創英角ｺﾞｼｯｸUB" pitchFamily="50" charset="-128"/>
                          <a:cs typeface="Verdana" pitchFamily="34" charset="0"/>
                        </a:rPr>
                        <a:t>生成部品</a:t>
                      </a:r>
                      <a:r>
                        <a:rPr lang="en-US" altLang="ja-JP" sz="2000" dirty="0" smtClean="0">
                          <a:latin typeface="Verdana" pitchFamily="34" charset="0"/>
                          <a:ea typeface="Verdana" pitchFamily="34" charset="0"/>
                          <a:cs typeface="Verdana" pitchFamily="34" charset="0"/>
                        </a:rPr>
                        <a:t>.etc</a:t>
                      </a:r>
                      <a:endParaRPr kumimoji="1" lang="ja-JP" altLang="en-US" sz="20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標準デザイン">
      <a:majorFont>
        <a:latin typeface="HGP創英角ｺﾞｼｯｸUB"/>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spDef>
    <a:ln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ln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7721</TotalTime>
  <Words>1974</Words>
  <Application>Microsoft Office PowerPoint</Application>
  <PresentationFormat>画面に合わせる (4:3)</PresentationFormat>
  <Paragraphs>444</Paragraphs>
  <Slides>27</Slides>
  <Notes>27</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27</vt:i4>
      </vt:variant>
    </vt:vector>
  </HeadingPairs>
  <TitlesOfParts>
    <vt:vector size="29" baseType="lpstr">
      <vt:lpstr>1_標準デザイン</vt:lpstr>
      <vt:lpstr>Visio</vt:lpstr>
      <vt:lpstr>スライド 0</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lpstr>スライド 21</vt:lpstr>
      <vt:lpstr>スライド 22</vt:lpstr>
      <vt:lpstr>スライド 23</vt:lpstr>
      <vt:lpstr>スライド 24</vt:lpstr>
      <vt:lpstr>スライド 25</vt:lpstr>
      <vt:lpstr>スライド 26</vt:lpstr>
    </vt:vector>
  </TitlesOfParts>
  <Manager>HitachiSystems Brand Management Office</Manager>
  <Company>Hitachi Systems &amp; Services,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HitachiSystems</dc:title>
  <dc:creator>HitachiSystems</dc:creator>
  <cp:lastModifiedBy>Administrator</cp:lastModifiedBy>
  <cp:revision>863</cp:revision>
  <dcterms:created xsi:type="dcterms:W3CDTF">2004-05-26T10:25:15Z</dcterms:created>
  <dcterms:modified xsi:type="dcterms:W3CDTF">2014-05-26T04:25:45Z</dcterms:modified>
</cp:coreProperties>
</file>