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7" r:id="rId1"/>
  </p:sldMasterIdLst>
  <p:notesMasterIdLst>
    <p:notesMasterId r:id="rId46"/>
  </p:notesMasterIdLst>
  <p:handoutMasterIdLst>
    <p:handoutMasterId r:id="rId47"/>
  </p:handoutMasterIdLst>
  <p:sldIdLst>
    <p:sldId id="286" r:id="rId2"/>
    <p:sldId id="431" r:id="rId3"/>
    <p:sldId id="418" r:id="rId4"/>
    <p:sldId id="423" r:id="rId5"/>
    <p:sldId id="432" r:id="rId6"/>
    <p:sldId id="396" r:id="rId7"/>
    <p:sldId id="314" r:id="rId8"/>
    <p:sldId id="380" r:id="rId9"/>
    <p:sldId id="383" r:id="rId10"/>
    <p:sldId id="339" r:id="rId11"/>
    <p:sldId id="346" r:id="rId12"/>
    <p:sldId id="409" r:id="rId13"/>
    <p:sldId id="411" r:id="rId14"/>
    <p:sldId id="384" r:id="rId15"/>
    <p:sldId id="424" r:id="rId16"/>
    <p:sldId id="389" r:id="rId17"/>
    <p:sldId id="356" r:id="rId18"/>
    <p:sldId id="385" r:id="rId19"/>
    <p:sldId id="425" r:id="rId20"/>
    <p:sldId id="412" r:id="rId21"/>
    <p:sldId id="414" r:id="rId22"/>
    <p:sldId id="413" r:id="rId23"/>
    <p:sldId id="426" r:id="rId24"/>
    <p:sldId id="415" r:id="rId25"/>
    <p:sldId id="416" r:id="rId26"/>
    <p:sldId id="398" r:id="rId27"/>
    <p:sldId id="417" r:id="rId28"/>
    <p:sldId id="433" r:id="rId29"/>
    <p:sldId id="427" r:id="rId30"/>
    <p:sldId id="428" r:id="rId31"/>
    <p:sldId id="429" r:id="rId32"/>
    <p:sldId id="358" r:id="rId33"/>
    <p:sldId id="368" r:id="rId34"/>
    <p:sldId id="369" r:id="rId35"/>
    <p:sldId id="326" r:id="rId36"/>
    <p:sldId id="327" r:id="rId37"/>
    <p:sldId id="337" r:id="rId38"/>
    <p:sldId id="353" r:id="rId39"/>
    <p:sldId id="393" r:id="rId40"/>
    <p:sldId id="395" r:id="rId41"/>
    <p:sldId id="401" r:id="rId42"/>
    <p:sldId id="397" r:id="rId43"/>
    <p:sldId id="399" r:id="rId44"/>
    <p:sldId id="390" r:id="rId45"/>
  </p:sldIdLst>
  <p:sldSz cx="9144000" cy="6858000" type="screen4x3"/>
  <p:notesSz cx="6735763" cy="9866313"/>
  <p:defaultTextStyle>
    <a:defPPr>
      <a:defRPr lang="ja-JP"/>
    </a:defPPr>
    <a:lvl1pPr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1pPr>
    <a:lvl2pPr marL="4572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2pPr>
    <a:lvl3pPr marL="9144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3pPr>
    <a:lvl4pPr marL="13716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4pPr>
    <a:lvl5pPr marL="1828800" algn="ctr" rtl="0" eaLnBrk="0" fontAlgn="base" hangingPunct="0">
      <a:lnSpc>
        <a:spcPct val="96000"/>
      </a:lnSpc>
      <a:spcBef>
        <a:spcPct val="0"/>
      </a:spcBef>
      <a:spcAft>
        <a:spcPct val="0"/>
      </a:spcAft>
      <a:defRPr kumimoji="1" sz="4000" kern="1200">
        <a:solidFill>
          <a:schemeClr val="tx1"/>
        </a:solidFill>
        <a:latin typeface="Verdana" pitchFamily="34" charset="0"/>
        <a:ea typeface="HGP創英角ｺﾞｼｯｸUB" pitchFamily="50" charset="-128"/>
        <a:cs typeface="+mn-cs"/>
      </a:defRPr>
    </a:lvl5pPr>
    <a:lvl6pPr marL="22860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6pPr>
    <a:lvl7pPr marL="27432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7pPr>
    <a:lvl8pPr marL="32004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8pPr>
    <a:lvl9pPr marL="3657600" algn="l" defTabSz="914400" rtl="0" eaLnBrk="1" latinLnBrk="0" hangingPunct="1">
      <a:defRPr kumimoji="1" sz="4000" kern="1200">
        <a:solidFill>
          <a:schemeClr val="tx1"/>
        </a:solidFill>
        <a:latin typeface="Verdana"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00"/>
    <a:srgbClr val="FFFF99"/>
    <a:srgbClr val="69306A"/>
    <a:srgbClr val="FFCCCC"/>
    <a:srgbClr val="E4CA9C"/>
    <a:srgbClr val="CC6600"/>
    <a:srgbClr val="0000FF"/>
    <a:srgbClr val="000066"/>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7" autoAdjust="0"/>
    <p:restoredTop sz="83077" autoAdjust="0"/>
  </p:normalViewPr>
  <p:slideViewPr>
    <p:cSldViewPr snapToGrid="0">
      <p:cViewPr>
        <p:scale>
          <a:sx n="66" d="100"/>
          <a:sy n="66" d="100"/>
        </p:scale>
        <p:origin x="-1838" y="-326"/>
      </p:cViewPr>
      <p:guideLst>
        <p:guide orient="horz" pos="2160"/>
        <p:guide orient="horz" pos="515"/>
        <p:guide orient="horz" pos="3945"/>
        <p:guide orient="horz" pos="268"/>
        <p:guide orient="horz"/>
        <p:guide pos="2877"/>
        <p:guide pos="221"/>
        <p:guide pos="5551"/>
        <p:guide pos="444"/>
        <p:guide pos="53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3" d="100"/>
          <a:sy n="83" d="100"/>
        </p:scale>
        <p:origin x="-2070" y="-90"/>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1" name="Rectangle 3"/>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2" name="Rectangle 4"/>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7893" name="Rectangle 5"/>
          <p:cNvSpPr>
            <a:spLocks noGrp="1" noChangeArrowheads="1"/>
          </p:cNvSpPr>
          <p:nvPr>
            <p:ph type="sldNum" sz="quarter" idx="3"/>
          </p:nvPr>
        </p:nvSpPr>
        <p:spPr bwMode="auto">
          <a:xfrm>
            <a:off x="3817938" y="9372600"/>
            <a:ext cx="2917825" cy="493713"/>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9144240-9F96-4A50-8F6C-37A38B2DC535}" type="slidenum">
              <a:rPr lang="en-US" altLang="ja-JP"/>
              <a:pPr>
                <a:defRPr/>
              </a:pPr>
              <a:t>&lt;#&gt;</a:t>
            </a:fld>
            <a:endParaRPr lang="en-US" altLang="ja-JP"/>
          </a:p>
        </p:txBody>
      </p:sp>
    </p:spTree>
    <p:extLst>
      <p:ext uri="{BB962C8B-B14F-4D97-AF65-F5344CB8AC3E}">
        <p14:creationId xmlns="" xmlns:p14="http://schemas.microsoft.com/office/powerpoint/2010/main" val="672812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3827463" y="0"/>
            <a:ext cx="2908300" cy="5238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50180" name="Rectangle 4"/>
          <p:cNvSpPr>
            <a:spLocks noGrp="1" noRot="1" noChangeAspect="1" noChangeArrowheads="1" noTextEdit="1"/>
          </p:cNvSpPr>
          <p:nvPr>
            <p:ph type="sldImg" idx="2"/>
          </p:nvPr>
        </p:nvSpPr>
        <p:spPr bwMode="auto">
          <a:xfrm>
            <a:off x="930275" y="736600"/>
            <a:ext cx="4878388" cy="36607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9163" y="4708525"/>
            <a:ext cx="4897437" cy="4410075"/>
          </a:xfrm>
          <a:prstGeom prst="rect">
            <a:avLst/>
          </a:prstGeom>
          <a:noFill/>
          <a:ln w="9525">
            <a:noFill/>
            <a:miter lim="800000"/>
            <a:headEnd/>
            <a:tailEnd/>
          </a:ln>
          <a:effectLst/>
        </p:spPr>
        <p:txBody>
          <a:bodyPr vert="horz" wrap="square" lIns="90620" tIns="45310" rIns="90620" bIns="453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9942" name="Rectangle 6"/>
          <p:cNvSpPr>
            <a:spLocks noGrp="1" noChangeArrowheads="1"/>
          </p:cNvSpPr>
          <p:nvPr>
            <p:ph type="ftr" sz="quarter" idx="4"/>
          </p:nvPr>
        </p:nvSpPr>
        <p:spPr bwMode="auto">
          <a:xfrm>
            <a:off x="0"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l" defTabSz="906396" eaLnBrk="1" hangingPunct="1">
              <a:lnSpc>
                <a:spcPct val="100000"/>
              </a:lnSpc>
              <a:defRPr kumimoji="1" sz="1200" b="0">
                <a:latin typeface="Times New Roman" pitchFamily="18" charset="0"/>
                <a:ea typeface="ＭＳ Ｐゴシック"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3827463" y="9342438"/>
            <a:ext cx="2908300" cy="523875"/>
          </a:xfrm>
          <a:prstGeom prst="rect">
            <a:avLst/>
          </a:prstGeom>
          <a:noFill/>
          <a:ln w="9525">
            <a:noFill/>
            <a:miter lim="800000"/>
            <a:headEnd/>
            <a:tailEnd/>
          </a:ln>
          <a:effectLst/>
        </p:spPr>
        <p:txBody>
          <a:bodyPr vert="horz" wrap="square" lIns="90620" tIns="45310" rIns="90620" bIns="45310" numCol="1" anchor="b" anchorCtr="0" compatLnSpc="1">
            <a:prstTxWarp prst="textNoShape">
              <a:avLst/>
            </a:prstTxWarp>
          </a:bodyPr>
          <a:lstStyle>
            <a:lvl1pPr algn="r" defTabSz="906396" eaLnBrk="1" hangingPunct="1">
              <a:lnSpc>
                <a:spcPct val="100000"/>
              </a:lnSpc>
              <a:defRPr kumimoji="1" sz="1200" b="0">
                <a:latin typeface="Times New Roman" pitchFamily="18" charset="0"/>
                <a:ea typeface="ＭＳ Ｐゴシック" pitchFamily="50" charset="-128"/>
              </a:defRPr>
            </a:lvl1pPr>
          </a:lstStyle>
          <a:p>
            <a:pPr>
              <a:defRPr/>
            </a:pPr>
            <a:fld id="{412425AA-E08F-4A66-AEBD-0D1D6D729B51}" type="slidenum">
              <a:rPr lang="en-US" altLang="ja-JP"/>
              <a:pPr>
                <a:defRPr/>
              </a:pPr>
              <a:t>&lt;#&gt;</a:t>
            </a:fld>
            <a:endParaRPr lang="en-US" altLang="ja-JP"/>
          </a:p>
        </p:txBody>
      </p:sp>
    </p:spTree>
    <p:extLst>
      <p:ext uri="{BB962C8B-B14F-4D97-AF65-F5344CB8AC3E}">
        <p14:creationId xmlns="" xmlns:p14="http://schemas.microsoft.com/office/powerpoint/2010/main" val="1197420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pPr defTabSz="904875"/>
            <a:fld id="{0BB20350-5602-4687-9CAF-F22EEA4BB2E6}" type="slidenum">
              <a:rPr lang="en-US" altLang="ja-JP" smtClean="0"/>
              <a:pPr defTabSz="904875"/>
              <a:t>0</a:t>
            </a:fld>
            <a:endParaRPr lang="en-US" altLang="ja-JP"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36981760-5841-4005-866F-05AB5F506B38}" type="slidenum">
              <a:rPr lang="en-US" altLang="ja-JP" sz="1200">
                <a:latin typeface="Times New Roman" pitchFamily="18" charset="0"/>
                <a:ea typeface="ＭＳ Ｐゴシック" pitchFamily="50" charset="-128"/>
              </a:rPr>
              <a:pPr algn="r"/>
              <a:t>12</a:t>
            </a:fld>
            <a:endParaRPr lang="en-US" altLang="ja-JP" sz="1200" dirty="0">
              <a:latin typeface="Times New Roman" pitchFamily="18" charset="0"/>
              <a:ea typeface="ＭＳ Ｐゴシック" pitchFamily="50"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4FE01AA2-F738-4D6F-A6AC-55BC404C362A}" type="slidenum">
              <a:rPr lang="en-US" altLang="ja-JP" sz="1200">
                <a:latin typeface="Times New Roman" pitchFamily="18" charset="0"/>
                <a:ea typeface="ＭＳ Ｐゴシック" pitchFamily="50" charset="-128"/>
              </a:rPr>
              <a:pPr algn="r" defTabSz="904875" eaLnBrk="1" hangingPunct="1">
                <a:lnSpc>
                  <a:spcPct val="100000"/>
                </a:lnSpc>
              </a:pPr>
              <a:t>13</a:t>
            </a:fld>
            <a:endParaRPr lang="en-US" altLang="ja-JP" sz="1200">
              <a:latin typeface="Times New Roman" pitchFamily="18" charset="0"/>
              <a:ea typeface="ＭＳ Ｐゴシック" pitchFamily="50"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04875"/>
            <a:fld id="{5FBB362E-F033-4825-B2A5-1A04D1DF7FDC}" type="slidenum">
              <a:rPr lang="en-US" altLang="ja-JP" smtClean="0"/>
              <a:pPr defTabSz="904875"/>
              <a:t>15</a:t>
            </a:fld>
            <a:endParaRPr lang="en-US" altLang="ja-JP"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04875"/>
            <a:fld id="{2734C533-2C81-4558-8F1F-D94FDCFBBA62}" type="slidenum">
              <a:rPr lang="en-US" altLang="ja-JP" smtClean="0"/>
              <a:pPr defTabSz="904875"/>
              <a:t>16</a:t>
            </a:fld>
            <a:endParaRPr lang="en-US" altLang="ja-JP"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4A44CECF-23CD-422D-9AF6-751E04E8B604}" type="slidenum">
              <a:rPr lang="en-US" altLang="ja-JP" sz="1200">
                <a:latin typeface="Times New Roman" pitchFamily="18" charset="0"/>
                <a:ea typeface="ＭＳ Ｐゴシック" pitchFamily="50" charset="-128"/>
              </a:rPr>
              <a:pPr algn="r" defTabSz="904875" eaLnBrk="1" hangingPunct="1">
                <a:lnSpc>
                  <a:spcPct val="100000"/>
                </a:lnSpc>
              </a:pPr>
              <a:t>17</a:t>
            </a:fld>
            <a:endParaRPr lang="en-US" altLang="ja-JP" sz="1200">
              <a:latin typeface="Times New Roman" pitchFamily="18" charset="0"/>
              <a:ea typeface="ＭＳ Ｐゴシック" pitchFamily="50"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19</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91EFAE1E-F8D2-4B80-81E7-F307A34851A8}" type="slidenum">
              <a:rPr lang="en-US" altLang="ja-JP" sz="1200">
                <a:latin typeface="Times New Roman" pitchFamily="18" charset="0"/>
                <a:ea typeface="ＭＳ Ｐゴシック" pitchFamily="50" charset="-128"/>
              </a:rPr>
              <a:pPr algn="r" defTabSz="904875" eaLnBrk="1" hangingPunct="1">
                <a:lnSpc>
                  <a:spcPct val="100000"/>
                </a:lnSpc>
              </a:pPr>
              <a:t>25</a:t>
            </a:fld>
            <a:endParaRPr lang="en-US" altLang="ja-JP" sz="1200">
              <a:latin typeface="Times New Roman" pitchFamily="18" charset="0"/>
              <a:ea typeface="ＭＳ Ｐゴシック" pitchFamily="50"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29</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defTabSz="904875"/>
            <a:fld id="{9A4BDA0D-2969-4218-B828-912E4AD288AA}" type="slidenum">
              <a:rPr lang="en-US" altLang="ja-JP" smtClean="0"/>
              <a:pPr defTabSz="904875"/>
              <a:t>30</a:t>
            </a:fld>
            <a:endParaRPr lang="en-US" altLang="ja-JP"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04875"/>
            <a:fld id="{FEC66605-D0AE-4FC6-B75C-A2B025C9677A}" type="slidenum">
              <a:rPr lang="en-US" altLang="ja-JP" smtClean="0"/>
              <a:pPr defTabSz="904875"/>
              <a:t>31</a:t>
            </a:fld>
            <a:endParaRPr lang="en-US" altLang="ja-JP"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4</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04875"/>
            <a:fld id="{CD48DC07-CB17-48AC-9409-9ABEC2B43260}" type="slidenum">
              <a:rPr lang="en-US" altLang="ja-JP" smtClean="0"/>
              <a:pPr defTabSz="904875"/>
              <a:t>32</a:t>
            </a:fld>
            <a:endParaRPr lang="en-US" altLang="ja-JP"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04875"/>
            <a:fld id="{CF628527-ABAA-4BF8-A20A-2BFDF02FDCCD}" type="slidenum">
              <a:rPr lang="en-US" altLang="ja-JP" smtClean="0"/>
              <a:pPr defTabSz="904875"/>
              <a:t>33</a:t>
            </a:fld>
            <a:endParaRPr lang="en-US" altLang="ja-JP"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04875"/>
            <a:fld id="{5F26BB75-91C1-4E69-BE9C-B5418467F36D}" type="slidenum">
              <a:rPr lang="en-US" altLang="ja-JP" smtClean="0"/>
              <a:pPr defTabSz="904875"/>
              <a:t>34</a:t>
            </a:fld>
            <a:endParaRPr lang="en-US" altLang="ja-JP"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04875"/>
            <a:fld id="{4389D3D4-E538-48B5-8F4A-DDEBBA79F0EF}" type="slidenum">
              <a:rPr lang="en-US" altLang="ja-JP" smtClean="0"/>
              <a:pPr defTabSz="904875"/>
              <a:t>35</a:t>
            </a:fld>
            <a:endParaRPr lang="en-US" altLang="ja-JP"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04875"/>
            <a:fld id="{84F62FF3-F39B-4187-B97C-0F5EF09E0DA7}" type="slidenum">
              <a:rPr lang="en-US" altLang="ja-JP" smtClean="0"/>
              <a:pPr defTabSz="904875"/>
              <a:t>36</a:t>
            </a:fld>
            <a:endParaRPr lang="en-US" altLang="ja-JP"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04875"/>
            <a:fld id="{D3E70790-0E1C-4381-B951-22666A818698}" type="slidenum">
              <a:rPr lang="en-US" altLang="ja-JP" smtClean="0"/>
              <a:pPr defTabSz="904875"/>
              <a:t>37</a:t>
            </a:fld>
            <a:endParaRPr lang="en-US" altLang="ja-JP"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22369126-6408-4E01-A4B9-DCF3A61285A1}" type="slidenum">
              <a:rPr lang="en-US" altLang="ja-JP" sz="1200">
                <a:latin typeface="Times New Roman" pitchFamily="18" charset="0"/>
                <a:ea typeface="ＭＳ Ｐゴシック" pitchFamily="50" charset="-128"/>
              </a:rPr>
              <a:pPr algn="r" defTabSz="904875" eaLnBrk="1" hangingPunct="1">
                <a:lnSpc>
                  <a:spcPct val="100000"/>
                </a:lnSpc>
              </a:pPr>
              <a:t>38</a:t>
            </a:fld>
            <a:endParaRPr lang="en-US" altLang="ja-JP" sz="1200">
              <a:latin typeface="Times New Roman" pitchFamily="18" charset="0"/>
              <a:ea typeface="ＭＳ Ｐゴシック" pitchFamily="50"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087D9B0-ECEB-437C-9ECC-01AD9FBF29A9}" type="slidenum">
              <a:rPr lang="en-US" altLang="ja-JP" sz="1200">
                <a:latin typeface="Times New Roman" pitchFamily="18" charset="0"/>
                <a:ea typeface="ＭＳ Ｐゴシック" pitchFamily="50" charset="-128"/>
              </a:rPr>
              <a:pPr algn="r" defTabSz="904875" eaLnBrk="1" hangingPunct="1">
                <a:lnSpc>
                  <a:spcPct val="100000"/>
                </a:lnSpc>
              </a:pPr>
              <a:t>39</a:t>
            </a:fld>
            <a:endParaRPr lang="en-US" altLang="ja-JP" sz="1200">
              <a:latin typeface="Times New Roman" pitchFamily="18" charset="0"/>
              <a:ea typeface="ＭＳ Ｐゴシック" pitchFamily="50"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8DA02983-D9D9-4B57-915F-2D27C95A59DD}" type="slidenum">
              <a:rPr lang="en-US" altLang="ja-JP" sz="1200">
                <a:latin typeface="Times New Roman" pitchFamily="18" charset="0"/>
                <a:ea typeface="ＭＳ Ｐゴシック" pitchFamily="50" charset="-128"/>
              </a:rPr>
              <a:pPr algn="r" defTabSz="904875" eaLnBrk="1" hangingPunct="1">
                <a:lnSpc>
                  <a:spcPct val="100000"/>
                </a:lnSpc>
              </a:pPr>
              <a:t>40</a:t>
            </a:fld>
            <a:endParaRPr lang="en-US" altLang="ja-JP" sz="1200">
              <a:latin typeface="Times New Roman" pitchFamily="18" charset="0"/>
              <a:ea typeface="ＭＳ Ｐゴシック" pitchFamily="50"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DF81054F-55C8-4B15-9122-4EC75577FC33}" type="slidenum">
              <a:rPr lang="en-US" altLang="ja-JP" sz="1200">
                <a:latin typeface="Times New Roman" pitchFamily="18" charset="0"/>
                <a:ea typeface="ＭＳ Ｐゴシック" pitchFamily="50" charset="-128"/>
              </a:rPr>
              <a:pPr algn="r" defTabSz="904875" eaLnBrk="1" hangingPunct="1">
                <a:lnSpc>
                  <a:spcPct val="100000"/>
                </a:lnSpc>
              </a:pPr>
              <a:t>41</a:t>
            </a:fld>
            <a:endParaRPr lang="en-US" altLang="ja-JP" sz="1200">
              <a:latin typeface="Times New Roman" pitchFamily="18" charset="0"/>
              <a:ea typeface="ＭＳ Ｐゴシック" pitchFamily="50"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58B114AC-A6E1-4292-B16C-82B0E86E8BB0}" type="slidenum">
              <a:rPr lang="en-US" altLang="ja-JP" sz="1200">
                <a:latin typeface="Times New Roman" pitchFamily="18" charset="0"/>
                <a:ea typeface="ＭＳ Ｐゴシック" pitchFamily="50" charset="-128"/>
              </a:rPr>
              <a:pPr algn="r" defTabSz="904875" eaLnBrk="1" hangingPunct="1">
                <a:lnSpc>
                  <a:spcPct val="100000"/>
                </a:lnSpc>
              </a:pPr>
              <a:t>5</a:t>
            </a:fld>
            <a:endParaRPr lang="en-US" altLang="ja-JP" sz="1200">
              <a:latin typeface="Times New Roman" pitchFamily="18" charset="0"/>
              <a:ea typeface="ＭＳ Ｐゴシック" pitchFamily="50"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0BDA39F6-E380-442B-9A1A-DBBE9A09FE04}" type="slidenum">
              <a:rPr lang="en-US" altLang="ja-JP" sz="1200">
                <a:latin typeface="Times New Roman" pitchFamily="18" charset="0"/>
                <a:ea typeface="ＭＳ Ｐゴシック" pitchFamily="50" charset="-128"/>
              </a:rPr>
              <a:pPr algn="r" defTabSz="904875" eaLnBrk="1" hangingPunct="1">
                <a:lnSpc>
                  <a:spcPct val="100000"/>
                </a:lnSpc>
              </a:pPr>
              <a:t>42</a:t>
            </a:fld>
            <a:endParaRPr lang="en-US" altLang="ja-JP" sz="1200">
              <a:latin typeface="Times New Roman" pitchFamily="18" charset="0"/>
              <a:ea typeface="ＭＳ Ｐゴシック" pitchFamily="50"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39" tIns="45319" rIns="90639" bIns="45319" anchor="b"/>
          <a:lstStyle/>
          <a:p>
            <a:pPr algn="r" eaLnBrk="1" hangingPunct="1">
              <a:lnSpc>
                <a:spcPct val="100000"/>
              </a:lnSpc>
            </a:pPr>
            <a:fld id="{52AEC206-0460-4495-AB9E-E35ECDD93EA8}" type="slidenum">
              <a:rPr lang="en-US" altLang="ja-JP" sz="1200">
                <a:latin typeface="Times New Roman" pitchFamily="18" charset="0"/>
                <a:ea typeface="ＭＳ Ｐゴシック" pitchFamily="50" charset="-128"/>
              </a:rPr>
              <a:pPr algn="r" eaLnBrk="1" hangingPunct="1">
                <a:lnSpc>
                  <a:spcPct val="100000"/>
                </a:lnSpc>
              </a:pPr>
              <a:t>43</a:t>
            </a:fld>
            <a:endParaRPr lang="en-US" altLang="ja-JP" sz="1200">
              <a:latin typeface="Times New Roman" pitchFamily="18" charset="0"/>
              <a:ea typeface="ＭＳ Ｐゴシック" pitchFamily="50" charset="-128"/>
            </a:endParaRPr>
          </a:p>
        </p:txBody>
      </p:sp>
      <p:sp>
        <p:nvSpPr>
          <p:cNvPr id="96259" name="Rectangle 2"/>
          <p:cNvSpPr>
            <a:spLocks noGrp="1" noRot="1" noChangeAspect="1" noChangeArrowheads="1" noTextEdit="1"/>
          </p:cNvSpPr>
          <p:nvPr>
            <p:ph type="sldImg"/>
          </p:nvPr>
        </p:nvSpPr>
        <p:spPr>
          <a:xfrm>
            <a:off x="928688" y="747713"/>
            <a:ext cx="4878387" cy="3660775"/>
          </a:xfrm>
          <a:ln/>
        </p:spPr>
      </p:sp>
      <p:sp>
        <p:nvSpPr>
          <p:cNvPr id="96260" name="Rectangle 3"/>
          <p:cNvSpPr>
            <a:spLocks noGrp="1" noChangeArrowheads="1"/>
          </p:cNvSpPr>
          <p:nvPr>
            <p:ph type="body" idx="1"/>
          </p:nvPr>
        </p:nvSpPr>
        <p:spPr>
          <a:noFill/>
          <a:ln/>
        </p:spPr>
        <p:txBody>
          <a:bodyPr lIns="90639" tIns="45319" rIns="90639" bIns="45319"/>
          <a:lstStyle/>
          <a:p>
            <a:pPr eaLnBrk="1" hangingPunct="1"/>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04875"/>
            <a:fld id="{1A8B1912-DC95-4F94-ABCB-DB50CB9DB21F}" type="slidenum">
              <a:rPr lang="en-US" altLang="ja-JP" smtClean="0"/>
              <a:pPr defTabSz="904875"/>
              <a:t>6</a:t>
            </a:fld>
            <a:endParaRPr lang="en-US" altLang="ja-JP"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F374318C-74A6-41EB-8B96-D6248D68816C}" type="slidenum">
              <a:rPr lang="en-US" altLang="ja-JP" sz="1200">
                <a:latin typeface="Times New Roman" pitchFamily="18" charset="0"/>
                <a:ea typeface="ＭＳ Ｐゴシック" pitchFamily="50" charset="-128"/>
              </a:rPr>
              <a:pPr algn="r" defTabSz="904875" eaLnBrk="1" hangingPunct="1">
                <a:lnSpc>
                  <a:spcPct val="100000"/>
                </a:lnSpc>
              </a:pPr>
              <a:t>7</a:t>
            </a:fld>
            <a:endParaRPr lang="en-US" altLang="ja-JP" sz="1200">
              <a:latin typeface="Times New Roman" pitchFamily="18" charset="0"/>
              <a:ea typeface="ＭＳ Ｐゴシック" pitchFamily="50"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27463" y="9342438"/>
            <a:ext cx="2908300" cy="523875"/>
          </a:xfrm>
          <a:prstGeom prst="rect">
            <a:avLst/>
          </a:prstGeom>
          <a:noFill/>
          <a:ln w="9525">
            <a:noFill/>
            <a:miter lim="800000"/>
            <a:headEnd/>
            <a:tailEnd/>
          </a:ln>
        </p:spPr>
        <p:txBody>
          <a:bodyPr lIns="90620" tIns="45310" rIns="90620" bIns="45310" anchor="b"/>
          <a:lstStyle/>
          <a:p>
            <a:pPr algn="r" defTabSz="904875" eaLnBrk="1" hangingPunct="1">
              <a:lnSpc>
                <a:spcPct val="100000"/>
              </a:lnSpc>
            </a:pPr>
            <a:fld id="{78FF9EF9-70EB-4578-B59D-A026CD73E166}" type="slidenum">
              <a:rPr lang="en-US" altLang="ja-JP" sz="1200">
                <a:latin typeface="Times New Roman" pitchFamily="18" charset="0"/>
                <a:ea typeface="ＭＳ Ｐゴシック" pitchFamily="50" charset="-128"/>
              </a:rPr>
              <a:pPr algn="r" defTabSz="904875" eaLnBrk="1" hangingPunct="1">
                <a:lnSpc>
                  <a:spcPct val="100000"/>
                </a:lnSpc>
              </a:pPr>
              <a:t>8</a:t>
            </a:fld>
            <a:endParaRPr lang="en-US" altLang="ja-JP" sz="1200">
              <a:latin typeface="Times New Roman" pitchFamily="18" charset="0"/>
              <a:ea typeface="ＭＳ Ｐゴシック" pitchFamily="50"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04875"/>
            <a:fld id="{0BF3B41D-F597-4833-8D29-E83268A3DE7E}" type="slidenum">
              <a:rPr lang="en-US" altLang="ja-JP" smtClean="0"/>
              <a:pPr defTabSz="904875"/>
              <a:t>9</a:t>
            </a:fld>
            <a:endParaRPr lang="en-US" altLang="ja-JP"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04875"/>
            <a:fld id="{2D52741D-26A3-4FAC-8F43-49DCC4E6CD23}" type="slidenum">
              <a:rPr lang="en-US" altLang="ja-JP" smtClean="0"/>
              <a:pPr defTabSz="904875"/>
              <a:t>10</a:t>
            </a:fld>
            <a:endParaRPr lang="en-US" altLang="ja-JP"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27460" y="9343135"/>
            <a:ext cx="2908304" cy="523178"/>
          </a:xfrm>
          <a:prstGeom prst="rect">
            <a:avLst/>
          </a:prstGeom>
          <a:noFill/>
          <a:ln w="9525">
            <a:noFill/>
            <a:miter lim="800000"/>
            <a:headEnd/>
            <a:tailEnd/>
          </a:ln>
        </p:spPr>
        <p:txBody>
          <a:bodyPr lIns="90639" tIns="45319" rIns="90639" bIns="45319" anchor="b"/>
          <a:lstStyle/>
          <a:p>
            <a:pPr algn="r"/>
            <a:fld id="{BD710161-B05C-4F99-8BC6-AC1783DBEF35}" type="slidenum">
              <a:rPr lang="en-US" altLang="ja-JP" sz="1200">
                <a:latin typeface="Times New Roman" pitchFamily="18" charset="0"/>
                <a:ea typeface="ＭＳ Ｐゴシック" pitchFamily="50" charset="-128"/>
              </a:rPr>
              <a:pPr algn="r"/>
              <a:t>11</a:t>
            </a:fld>
            <a:endParaRPr lang="en-US" altLang="ja-JP" sz="1200" dirty="0">
              <a:latin typeface="Times New Roman" pitchFamily="18" charset="0"/>
              <a:ea typeface="ＭＳ Ｐゴシック"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8"/>
          <p:cNvSpPr>
            <a:spLocks noChangeArrowheads="1"/>
          </p:cNvSpPr>
          <p:nvPr userDrawn="1"/>
        </p:nvSpPr>
        <p:spPr bwMode="auto">
          <a:xfrm flipH="1">
            <a:off x="1587" y="0"/>
            <a:ext cx="9142412" cy="1152525"/>
          </a:xfrm>
          <a:prstGeom prst="rect">
            <a:avLst/>
          </a:prstGeom>
          <a:solidFill>
            <a:srgbClr val="D9D9D9"/>
          </a:solidFill>
          <a:ln w="9525">
            <a:noFill/>
            <a:miter lim="800000"/>
            <a:headEnd/>
            <a:tailEnd/>
          </a:ln>
          <a:effectLst/>
        </p:spPr>
        <p:txBody>
          <a:bodyPr wrap="none" lIns="90000" tIns="46800" rIns="90000" bIns="46800"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3" name="Rectangle 39"/>
          <p:cNvSpPr>
            <a:spLocks noChangeArrowheads="1"/>
          </p:cNvSpPr>
          <p:nvPr userDrawn="1"/>
        </p:nvSpPr>
        <p:spPr bwMode="auto">
          <a:xfrm>
            <a:off x="0" y="1152525"/>
            <a:ext cx="9144000" cy="238125"/>
          </a:xfrm>
          <a:prstGeom prst="rect">
            <a:avLst/>
          </a:prstGeom>
          <a:solidFill>
            <a:srgbClr val="B3B3B3"/>
          </a:solidFill>
          <a:ln w="9525">
            <a:noFill/>
            <a:miter lim="800000"/>
            <a:headEnd/>
            <a:tailEnd/>
          </a:ln>
          <a:effectLst/>
        </p:spPr>
        <p:txBody>
          <a:bodyPr wrap="none" anchor="ctr"/>
          <a:lstStyle/>
          <a:p>
            <a:pPr algn="l" eaLnBrk="1" fontAlgn="auto" hangingPunct="1">
              <a:lnSpc>
                <a:spcPct val="10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3" name="Rectangle 17"/>
          <p:cNvSpPr>
            <a:spLocks noChangeArrowheads="1"/>
          </p:cNvSpPr>
          <p:nvPr userDrawn="1"/>
        </p:nvSpPr>
        <p:spPr bwMode="auto">
          <a:xfrm flipH="1">
            <a:off x="0" y="0"/>
            <a:ext cx="9144000" cy="757238"/>
          </a:xfrm>
          <a:prstGeom prst="rect">
            <a:avLst/>
          </a:prstGeom>
          <a:solidFill>
            <a:srgbClr val="D9D9D9"/>
          </a:solidFill>
          <a:ln w="9525">
            <a:noFill/>
            <a:miter lim="800000"/>
            <a:headEnd/>
            <a:tailEnd/>
          </a:ln>
          <a:effectLst/>
        </p:spPr>
        <p:txBody>
          <a:bodyPr wrap="none" lIns="90000" tIns="46800" rIns="90000" bIns="46800"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
        <p:nvSpPr>
          <p:cNvPr id="4" name="Rectangle 18"/>
          <p:cNvSpPr>
            <a:spLocks noChangeArrowheads="1"/>
          </p:cNvSpPr>
          <p:nvPr userDrawn="1"/>
        </p:nvSpPr>
        <p:spPr bwMode="auto">
          <a:xfrm>
            <a:off x="0" y="636588"/>
            <a:ext cx="9144000" cy="120650"/>
          </a:xfrm>
          <a:prstGeom prst="rect">
            <a:avLst/>
          </a:prstGeom>
          <a:solidFill>
            <a:srgbClr val="B3B3B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6" r:id="rId1"/>
    <p:sldLayoutId id="2147484233"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HGP創英角ｺﾞｼｯｸUB" pitchFamily="50" charset="-128"/>
          <a:ea typeface="ＭＳ Ｐゴシック" pitchFamily="50" charset="-128"/>
        </a:defRPr>
      </a:lvl5pPr>
      <a:lvl6pPr marL="4572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6pPr>
      <a:lvl7pPr marL="9144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7pPr>
      <a:lvl8pPr marL="13716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8pPr>
      <a:lvl9pPr marL="1828800" algn="l" rtl="0" fontAlgn="base">
        <a:spcBef>
          <a:spcPct val="0"/>
        </a:spcBef>
        <a:spcAft>
          <a:spcPct val="0"/>
        </a:spcAft>
        <a:defRPr kumimoji="1" sz="2800">
          <a:solidFill>
            <a:schemeClr val="tx2"/>
          </a:solidFill>
          <a:latin typeface="HGP創英角ｺﾞｼｯｸUB"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wmf"/><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3.wmf"/><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30.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png"/><Relationship Id="rId5" Type="http://schemas.openxmlformats.org/officeDocument/2006/relationships/image" Target="../media/image14.wmf"/><Relationship Id="rId4" Type="http://schemas.openxmlformats.org/officeDocument/2006/relationships/image" Target="../media/image7.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87"/>
          <p:cNvSpPr txBox="1">
            <a:spLocks noChangeArrowheads="1"/>
          </p:cNvSpPr>
          <p:nvPr/>
        </p:nvSpPr>
        <p:spPr bwMode="auto">
          <a:xfrm>
            <a:off x="3483980" y="5084445"/>
            <a:ext cx="5065659" cy="830997"/>
          </a:xfrm>
          <a:prstGeom prst="rect">
            <a:avLst/>
          </a:prstGeom>
          <a:noFill/>
          <a:ln w="9525">
            <a:noFill/>
            <a:miter lim="800000"/>
            <a:headEnd/>
            <a:tailEnd/>
          </a:ln>
        </p:spPr>
        <p:txBody>
          <a:bodyPr wrap="square">
            <a:spAutoFit/>
          </a:bodyPr>
          <a:lstStyle/>
          <a:p>
            <a:pPr algn="l" eaLnBrk="1" hangingPunct="1">
              <a:lnSpc>
                <a:spcPct val="100000"/>
              </a:lnSpc>
            </a:pPr>
            <a:r>
              <a:rPr lang="en-US" altLang="ja-JP" sz="2400" dirty="0" smtClean="0">
                <a:latin typeface="HGPｺﾞｼｯｸE" pitchFamily="50" charset="-128"/>
                <a:ea typeface="HGPｺﾞｼｯｸE" pitchFamily="50" charset="-128"/>
              </a:rPr>
              <a:t>2014/06/18</a:t>
            </a:r>
          </a:p>
          <a:p>
            <a:pPr algn="l" eaLnBrk="1" hangingPunct="1">
              <a:lnSpc>
                <a:spcPct val="100000"/>
              </a:lnSpc>
            </a:pPr>
            <a:r>
              <a:rPr lang="ja-JP" altLang="en-US" sz="2400" dirty="0" smtClean="0">
                <a:latin typeface="HGPｺﾞｼｯｸE" pitchFamily="50" charset="-128"/>
                <a:ea typeface="HGPｺﾞｼｯｸE" pitchFamily="50" charset="-128"/>
              </a:rPr>
              <a:t>　西野 大介 （日立ソリューションズ）</a:t>
            </a:r>
            <a:endParaRPr lang="en-US" altLang="ja-JP" sz="2400" dirty="0">
              <a:latin typeface="HGPｺﾞｼｯｸE" pitchFamily="50" charset="-128"/>
              <a:ea typeface="HGPｺﾞｼｯｸE" pitchFamily="50" charset="-128"/>
            </a:endParaRPr>
          </a:p>
        </p:txBody>
      </p:sp>
      <p:sp>
        <p:nvSpPr>
          <p:cNvPr id="6149" name="タイトル 60"/>
          <p:cNvSpPr>
            <a:spLocks/>
          </p:cNvSpPr>
          <p:nvPr/>
        </p:nvSpPr>
        <p:spPr bwMode="auto">
          <a:xfrm>
            <a:off x="1013460" y="3127792"/>
            <a:ext cx="7185659" cy="1138773"/>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a:t>.NET</a:t>
            </a:r>
            <a:r>
              <a:rPr lang="ja-JP" altLang="en-US" sz="3200" dirty="0"/>
              <a:t>用アプリケーション フレームワーク</a:t>
            </a:r>
          </a:p>
          <a:p>
            <a:pPr algn="r" eaLnBrk="1" hangingPunct="1">
              <a:lnSpc>
                <a:spcPct val="100000"/>
              </a:lnSpc>
            </a:pPr>
            <a:r>
              <a:rPr lang="en-US" altLang="ja-JP" sz="3200" b="1" dirty="0" smtClean="0"/>
              <a:t>Open</a:t>
            </a:r>
            <a:r>
              <a:rPr lang="ja-JP" altLang="en-US" sz="3200" b="1" dirty="0" smtClean="0"/>
              <a:t> </a:t>
            </a:r>
            <a:r>
              <a:rPr lang="ja-JP" altLang="en-US" sz="3600" b="1" dirty="0" smtClean="0">
                <a:ea typeface="HG行書体" pitchFamily="65" charset="-128"/>
              </a:rPr>
              <a:t>棟梁</a:t>
            </a:r>
            <a:r>
              <a:rPr lang="ja-JP" altLang="en-US" sz="3200" b="1" dirty="0" smtClean="0"/>
              <a:t> </a:t>
            </a:r>
            <a:r>
              <a:rPr lang="ja-JP" altLang="en-US" sz="3200" dirty="0" smtClean="0"/>
              <a:t>概説</a:t>
            </a:r>
            <a:endParaRPr lang="ja-JP" altLang="en-US" sz="3200" dirty="0"/>
          </a:p>
        </p:txBody>
      </p:sp>
      <p:sp>
        <p:nvSpPr>
          <p:cNvPr id="6" name="タイトル 60"/>
          <p:cNvSpPr>
            <a:spLocks/>
          </p:cNvSpPr>
          <p:nvPr/>
        </p:nvSpPr>
        <p:spPr bwMode="auto">
          <a:xfrm>
            <a:off x="426720" y="1692890"/>
            <a:ext cx="8290560" cy="523220"/>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2800" b="1" dirty="0" smtClean="0"/>
              <a:t>『</a:t>
            </a:r>
            <a:r>
              <a:rPr lang="ja-JP" altLang="en-US" sz="2800" b="1" dirty="0" smtClean="0"/>
              <a:t>これからの</a:t>
            </a:r>
            <a:r>
              <a:rPr lang="en-US" altLang="ja-JP" sz="2800" b="1" dirty="0" smtClean="0"/>
              <a:t>.NET</a:t>
            </a:r>
            <a:r>
              <a:rPr lang="ja-JP" altLang="en-US" sz="2800" b="1" dirty="0" smtClean="0"/>
              <a:t>アプリケーション開発</a:t>
            </a:r>
            <a:r>
              <a:rPr lang="en-US" altLang="ja-JP" sz="2800" b="1" dirty="0" smtClean="0"/>
              <a:t>』</a:t>
            </a:r>
            <a:r>
              <a:rPr lang="ja-JP" altLang="en-US" sz="2800" b="1" dirty="0" smtClean="0"/>
              <a:t>セミナー</a:t>
            </a:r>
            <a:endParaRPr lang="ja-JP" alt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61" name="Text Box 109"/>
          <p:cNvSpPr txBox="1">
            <a:spLocks noChangeArrowheads="1"/>
          </p:cNvSpPr>
          <p:nvPr/>
        </p:nvSpPr>
        <p:spPr bwMode="auto">
          <a:xfrm>
            <a:off x="134938" y="3705350"/>
            <a:ext cx="8867775" cy="3005814"/>
          </a:xfrm>
          <a:prstGeom prst="rect">
            <a:avLst/>
          </a:prstGeom>
          <a:solidFill>
            <a:srgbClr val="FFFF99"/>
          </a:solidFill>
          <a:ln w="9525">
            <a:noFill/>
            <a:miter lim="800000"/>
            <a:headEnd/>
            <a:tailEnd/>
          </a:ln>
        </p:spPr>
        <p:txBody>
          <a:bodyPr lIns="36000" tIns="36000" rIns="36000" bIns="36000">
            <a:spAutoFit/>
          </a:bodyPr>
          <a:lstStyle/>
          <a:p>
            <a:pPr eaLnBrk="1" hangingPunct="1">
              <a:lnSpc>
                <a:spcPct val="100000"/>
              </a:lnSpc>
              <a:spcBef>
                <a:spcPct val="10000"/>
              </a:spcBef>
            </a:pPr>
            <a:r>
              <a:rPr lang="en-US" altLang="ja-JP" sz="2800" b="1" dirty="0" smtClean="0"/>
              <a:t>Open</a:t>
            </a:r>
            <a:r>
              <a:rPr lang="ja-JP" altLang="en-US" sz="3200" dirty="0" smtClean="0">
                <a:ea typeface="HG行書体" pitchFamily="65" charset="-128"/>
              </a:rPr>
              <a:t>棟梁</a:t>
            </a:r>
            <a:r>
              <a:rPr lang="ja-JP" altLang="en-US" sz="2800" dirty="0" smtClean="0"/>
              <a:t>に</a:t>
            </a:r>
            <a:r>
              <a:rPr lang="ja-JP" altLang="en-US" sz="2800" dirty="0"/>
              <a:t>よるアプリケーション アーキテクチャの標準化</a:t>
            </a:r>
            <a:endParaRPr lang="en-US" altLang="ja-JP" sz="2800" dirty="0"/>
          </a:p>
          <a:p>
            <a:pPr algn="l" eaLnBrk="1" hangingPunct="1">
              <a:lnSpc>
                <a:spcPct val="100000"/>
              </a:lnSpc>
              <a:spcBef>
                <a:spcPct val="10000"/>
              </a:spcBef>
            </a:pPr>
            <a:r>
              <a:rPr lang="ja-JP" altLang="en-US" sz="2600" dirty="0"/>
              <a:t>　</a:t>
            </a:r>
            <a:r>
              <a:rPr lang="en-US" altLang="ja-JP" sz="2600" dirty="0"/>
              <a:t>1. P</a:t>
            </a:r>
            <a:r>
              <a:rPr lang="ja-JP" altLang="en-US" sz="2600" dirty="0"/>
              <a:t> </a:t>
            </a:r>
            <a:r>
              <a:rPr lang="en-US" altLang="ja-JP" sz="2600" dirty="0"/>
              <a:t>/ B / D</a:t>
            </a:r>
            <a:r>
              <a:rPr lang="ja-JP" altLang="en-US" sz="2600" dirty="0"/>
              <a:t>層に渡る、全レイヤの標準化が可能です。</a:t>
            </a:r>
            <a:br>
              <a:rPr lang="ja-JP" altLang="en-US" sz="2600" dirty="0"/>
            </a:br>
            <a:r>
              <a:rPr lang="ja-JP" altLang="en-US" sz="2600" dirty="0"/>
              <a:t>　</a:t>
            </a:r>
            <a:r>
              <a:rPr lang="en-US" altLang="ja-JP" sz="2600" dirty="0"/>
              <a:t>2. </a:t>
            </a:r>
            <a:r>
              <a:rPr lang="ja-JP" altLang="en-US" sz="2600" dirty="0"/>
              <a:t>基盤処理の実装がベースクラス</a:t>
            </a:r>
            <a:r>
              <a:rPr lang="en-US" altLang="ja-JP" sz="2600" dirty="0"/>
              <a:t>1</a:t>
            </a:r>
            <a:r>
              <a:rPr lang="ja-JP" altLang="en-US" sz="2600" dirty="0" err="1"/>
              <a:t>、</a:t>
            </a:r>
            <a:r>
              <a:rPr lang="en-US" altLang="ja-JP" sz="2600" dirty="0"/>
              <a:t>2</a:t>
            </a:r>
            <a:r>
              <a:rPr lang="ja-JP" altLang="en-US" sz="2600" dirty="0"/>
              <a:t>に分割されます。</a:t>
            </a:r>
            <a:br>
              <a:rPr lang="ja-JP" altLang="en-US" sz="2600" dirty="0"/>
            </a:br>
            <a:r>
              <a:rPr lang="ja-JP" altLang="en-US" sz="2600" dirty="0"/>
              <a:t>　　　・ ベースクラス</a:t>
            </a:r>
            <a:r>
              <a:rPr lang="en-US" altLang="ja-JP" sz="2600" dirty="0"/>
              <a:t>1 : </a:t>
            </a:r>
            <a:r>
              <a:rPr lang="ja-JP" altLang="en-US" sz="2600" dirty="0"/>
              <a:t>共通処理（実行エンジン）</a:t>
            </a:r>
            <a:br>
              <a:rPr lang="ja-JP" altLang="en-US" sz="2600" dirty="0"/>
            </a:br>
            <a:r>
              <a:rPr lang="ja-JP" altLang="en-US" sz="2600" dirty="0"/>
              <a:t>　　　・ ベースクラス</a:t>
            </a:r>
            <a:r>
              <a:rPr lang="en-US" altLang="ja-JP" sz="2600" dirty="0"/>
              <a:t>2 : </a:t>
            </a:r>
            <a:r>
              <a:rPr lang="ja-JP" altLang="en-US" sz="2600" dirty="0" smtClean="0"/>
              <a:t>プロジェクト毎</a:t>
            </a:r>
            <a:r>
              <a:rPr lang="ja-JP" altLang="en-US" sz="2600" dirty="0"/>
              <a:t>にカスタム</a:t>
            </a:r>
            <a:br>
              <a:rPr lang="ja-JP" altLang="en-US" sz="2600" dirty="0"/>
            </a:br>
            <a:r>
              <a:rPr lang="ja-JP" altLang="en-US" sz="2600" dirty="0"/>
              <a:t>　</a:t>
            </a:r>
            <a:r>
              <a:rPr lang="en-US" altLang="ja-JP" sz="2600" dirty="0"/>
              <a:t>3. </a:t>
            </a:r>
            <a:r>
              <a:rPr lang="ja-JP" altLang="en-US" sz="2600" dirty="0"/>
              <a:t>これにより、開発者は、サブクラスへの</a:t>
            </a:r>
            <a:r>
              <a:rPr lang="en-US" altLang="ja-JP" sz="2600" dirty="0"/>
              <a:t/>
            </a:r>
            <a:br>
              <a:rPr lang="en-US" altLang="ja-JP" sz="2600" dirty="0"/>
            </a:br>
            <a:r>
              <a:rPr lang="ja-JP" altLang="en-US" sz="2600" dirty="0"/>
              <a:t>　　　業務ロジック実装に専念することができます。</a:t>
            </a:r>
          </a:p>
        </p:txBody>
      </p:sp>
      <p:grpSp>
        <p:nvGrpSpPr>
          <p:cNvPr id="13315" name="Group 103"/>
          <p:cNvGrpSpPr>
            <a:grpSpLocks/>
          </p:cNvGrpSpPr>
          <p:nvPr/>
        </p:nvGrpSpPr>
        <p:grpSpPr bwMode="auto">
          <a:xfrm>
            <a:off x="411163" y="885888"/>
            <a:ext cx="8321675" cy="2709862"/>
            <a:chOff x="259" y="494"/>
            <a:chExt cx="5242" cy="1707"/>
          </a:xfrm>
        </p:grpSpPr>
        <p:sp>
          <p:nvSpPr>
            <p:cNvPr id="13324"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3325"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26"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27"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3328"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29"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3330"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1"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2"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33"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34"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3335"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36"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3337"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3338"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39"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3340"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1"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2"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43"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3344"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3345"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3346"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3347"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48"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3349"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0"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3351"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3352"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3353"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3354"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3355"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1335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4591" name="Line 15"/>
          <p:cNvSpPr>
            <a:spLocks noChangeShapeType="1"/>
          </p:cNvSpPr>
          <p:nvPr/>
        </p:nvSpPr>
        <p:spPr bwMode="auto">
          <a:xfrm>
            <a:off x="839988" y="6242838"/>
            <a:ext cx="5257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5" name="Line 15"/>
          <p:cNvSpPr>
            <a:spLocks noChangeShapeType="1"/>
          </p:cNvSpPr>
          <p:nvPr/>
        </p:nvSpPr>
        <p:spPr bwMode="auto">
          <a:xfrm>
            <a:off x="836613" y="6678738"/>
            <a:ext cx="6019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3318" name="Rectangle 3"/>
          <p:cNvSpPr>
            <a:spLocks noChangeArrowheads="1"/>
          </p:cNvSpPr>
          <p:nvPr/>
        </p:nvSpPr>
        <p:spPr bwMode="auto">
          <a:xfrm>
            <a:off x="0" y="-33338"/>
            <a:ext cx="7934325"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1.6. </a:t>
            </a:r>
            <a:r>
              <a:rPr lang="en-US" altLang="ja-JP" sz="3200" b="1" dirty="0" smtClean="0">
                <a:cs typeface="Verdana" pitchFamily="34" charset="0"/>
              </a:rPr>
              <a:t>Open</a:t>
            </a:r>
            <a:r>
              <a:rPr lang="ja-JP" altLang="en-US" sz="3600" dirty="0" smtClean="0">
                <a:ea typeface="HG行書体" pitchFamily="65" charset="-128"/>
                <a:cs typeface="Verdana" pitchFamily="34" charset="0"/>
              </a:rPr>
              <a:t>棟梁</a:t>
            </a:r>
            <a:r>
              <a:rPr lang="ja-JP" altLang="en-US" sz="3200" dirty="0" smtClean="0">
                <a:cs typeface="Verdana" pitchFamily="34" charset="0"/>
              </a:rPr>
              <a:t> </a:t>
            </a:r>
            <a:r>
              <a:rPr lang="ja-JP" altLang="en-US" sz="3200" dirty="0" smtClean="0">
                <a:solidFill>
                  <a:schemeClr val="tx2"/>
                </a:solidFill>
                <a:cs typeface="Verdana" pitchFamily="34" charset="0"/>
              </a:rPr>
              <a:t>に</a:t>
            </a:r>
            <a:r>
              <a:rPr lang="ja-JP" altLang="en-US" sz="3200" dirty="0">
                <a:solidFill>
                  <a:schemeClr val="tx2"/>
                </a:solidFill>
                <a:cs typeface="Verdana" pitchFamily="34" charset="0"/>
              </a:rPr>
              <a:t>よる標準化</a:t>
            </a:r>
          </a:p>
        </p:txBody>
      </p:sp>
      <p:grpSp>
        <p:nvGrpSpPr>
          <p:cNvPr id="3" name="Group 47"/>
          <p:cNvGrpSpPr>
            <a:grpSpLocks/>
          </p:cNvGrpSpPr>
          <p:nvPr/>
        </p:nvGrpSpPr>
        <p:grpSpPr bwMode="auto">
          <a:xfrm>
            <a:off x="1401763" y="1235138"/>
            <a:ext cx="7115175" cy="2262187"/>
            <a:chOff x="883" y="727"/>
            <a:chExt cx="4482" cy="1425"/>
          </a:xfrm>
        </p:grpSpPr>
        <p:sp>
          <p:nvSpPr>
            <p:cNvPr id="13320" name="Text Box 68"/>
            <p:cNvSpPr txBox="1">
              <a:spLocks noChangeArrowheads="1"/>
            </p:cNvSpPr>
            <p:nvPr/>
          </p:nvSpPr>
          <p:spPr bwMode="auto">
            <a:xfrm>
              <a:off x="883" y="1317"/>
              <a:ext cx="4480" cy="272"/>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dirty="0" smtClean="0"/>
                <a:t>プロジェクト毎</a:t>
              </a:r>
              <a:r>
                <a:rPr kumimoji="0" lang="ja-JP" altLang="en-US" sz="2000" dirty="0"/>
                <a:t>に処理をカスタマイズ可能</a:t>
              </a:r>
            </a:p>
          </p:txBody>
        </p:sp>
        <p:sp>
          <p:nvSpPr>
            <p:cNvPr id="13321" name="Text Box 58"/>
            <p:cNvSpPr txBox="1">
              <a:spLocks noChangeArrowheads="1"/>
            </p:cNvSpPr>
            <p:nvPr/>
          </p:nvSpPr>
          <p:spPr bwMode="auto">
            <a:xfrm>
              <a:off x="885" y="748"/>
              <a:ext cx="4480" cy="272"/>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t>共通処理を標準提供</a:t>
              </a:r>
            </a:p>
          </p:txBody>
        </p:sp>
        <p:sp>
          <p:nvSpPr>
            <p:cNvPr id="13322" name="Text Box 68"/>
            <p:cNvSpPr txBox="1">
              <a:spLocks noChangeArrowheads="1"/>
            </p:cNvSpPr>
            <p:nvPr/>
          </p:nvSpPr>
          <p:spPr bwMode="auto">
            <a:xfrm>
              <a:off x="883" y="1880"/>
              <a:ext cx="4480" cy="272"/>
            </a:xfrm>
            <a:prstGeom prst="rect">
              <a:avLst/>
            </a:prstGeom>
            <a:solidFill>
              <a:schemeClr val="bg1"/>
            </a:solidFill>
            <a:ln w="9525">
              <a:solidFill>
                <a:schemeClr val="tx1"/>
              </a:solidFill>
              <a:miter lim="800000"/>
              <a:headEnd/>
              <a:tailEnd/>
            </a:ln>
          </p:spPr>
          <p:txBody>
            <a:bodyPr lIns="36000" tIns="72000" rIns="36000" bIns="36000"/>
            <a:lstStyle/>
            <a:p>
              <a:pPr>
                <a:lnSpc>
                  <a:spcPct val="100000"/>
                </a:lnSpc>
              </a:pPr>
              <a:r>
                <a:rPr kumimoji="0" lang="ja-JP" altLang="en-US" sz="2000"/>
                <a:t>開発者毎に業務ロジックを実装</a:t>
              </a:r>
            </a:p>
          </p:txBody>
        </p:sp>
        <p:sp>
          <p:nvSpPr>
            <p:cNvPr id="13323" name="Text Box 46"/>
            <p:cNvSpPr txBox="1">
              <a:spLocks noChangeArrowheads="1"/>
            </p:cNvSpPr>
            <p:nvPr/>
          </p:nvSpPr>
          <p:spPr bwMode="auto">
            <a:xfrm>
              <a:off x="1691" y="727"/>
              <a:ext cx="964" cy="304"/>
            </a:xfrm>
            <a:prstGeom prst="rect">
              <a:avLst/>
            </a:prstGeom>
            <a:noFill/>
            <a:ln w="38100" algn="ctr">
              <a:noFill/>
              <a:miter lim="800000"/>
              <a:headEnd/>
              <a:tailEnd/>
            </a:ln>
          </p:spPr>
          <p:txBody>
            <a:bodyPr lIns="36000" tIns="36000" rIns="36000" bIns="36000">
              <a:spAutoFit/>
            </a:bodyPr>
            <a:lstStyle/>
            <a:p>
              <a:pPr>
                <a:spcBef>
                  <a:spcPct val="50000"/>
                </a:spcBef>
              </a:pPr>
              <a:endParaRPr kumimoji="0" lang="ja-JP" altLang="en-US" sz="2800" b="1">
                <a:ea typeface="HG行書体" pitchFamily="65"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438150" y="3695700"/>
            <a:ext cx="8380413" cy="1547813"/>
            <a:chOff x="276" y="2268"/>
            <a:chExt cx="5279" cy="975"/>
          </a:xfrm>
        </p:grpSpPr>
        <p:sp>
          <p:nvSpPr>
            <p:cNvPr id="16429" name="Text Box 29"/>
            <p:cNvSpPr txBox="1">
              <a:spLocks noChangeArrowheads="1"/>
            </p:cNvSpPr>
            <p:nvPr/>
          </p:nvSpPr>
          <p:spPr bwMode="auto">
            <a:xfrm>
              <a:off x="1501" y="2269"/>
              <a:ext cx="3833" cy="261"/>
            </a:xfrm>
            <a:prstGeom prst="rect">
              <a:avLst/>
            </a:prstGeom>
            <a:noFill/>
            <a:ln w="9525">
              <a:noFill/>
              <a:miter lim="800000"/>
              <a:headEnd/>
              <a:tailEnd/>
            </a:ln>
          </p:spPr>
          <p:txBody>
            <a:bodyPr lIns="36000" tIns="36000" rIns="36000" bIns="36000"/>
            <a:lstStyle/>
            <a:p>
              <a:pPr algn="l">
                <a:lnSpc>
                  <a:spcPct val="100000"/>
                </a:lnSpc>
              </a:pPr>
              <a:r>
                <a:rPr kumimoji="0" lang="ja-JP" altLang="en-US" sz="2000">
                  <a:latin typeface="Century" pitchFamily="18" charset="0"/>
                </a:rPr>
                <a:t>プロジェクト固有の実装をする　（方式設計書に従う）　</a:t>
              </a:r>
            </a:p>
          </p:txBody>
        </p:sp>
        <p:sp>
          <p:nvSpPr>
            <p:cNvPr id="16430" name="Rectangle 30"/>
            <p:cNvSpPr>
              <a:spLocks noChangeArrowheads="1"/>
            </p:cNvSpPr>
            <p:nvPr/>
          </p:nvSpPr>
          <p:spPr bwMode="auto">
            <a:xfrm>
              <a:off x="277" y="2536"/>
              <a:ext cx="5278" cy="707"/>
            </a:xfrm>
            <a:prstGeom prst="rect">
              <a:avLst/>
            </a:prstGeom>
            <a:solidFill>
              <a:srgbClr val="FFFF99"/>
            </a:solidFill>
            <a:ln w="9525">
              <a:solidFill>
                <a:srgbClr val="D69DAF"/>
              </a:solidFill>
              <a:miter lim="800000"/>
              <a:headEnd/>
              <a:tailEnd/>
            </a:ln>
          </p:spPr>
          <p:txBody>
            <a:bodyPr wrap="none"/>
            <a:lstStyle/>
            <a:p>
              <a:pPr eaLnBrk="1" hangingPunct="1">
                <a:lnSpc>
                  <a:spcPct val="100000"/>
                </a:lnSpc>
              </a:pPr>
              <a:r>
                <a:rPr lang="ja-JP" altLang="en-US" sz="2000" dirty="0" smtClean="0"/>
                <a:t>プロジェクト　の</a:t>
              </a:r>
              <a:r>
                <a:rPr lang="ja-JP" altLang="en-US" sz="2000" dirty="0"/>
                <a:t>　共通 </a:t>
              </a:r>
              <a:r>
                <a:rPr lang="en-US" altLang="ja-JP" sz="2000" dirty="0"/>
                <a:t>Framework</a:t>
              </a:r>
              <a:endParaRPr lang="ja-JP" altLang="en-US" sz="2000" dirty="0"/>
            </a:p>
          </p:txBody>
        </p:sp>
        <p:sp>
          <p:nvSpPr>
            <p:cNvPr id="16431" name="Rectangle 31"/>
            <p:cNvSpPr>
              <a:spLocks noChangeArrowheads="1"/>
            </p:cNvSpPr>
            <p:nvPr/>
          </p:nvSpPr>
          <p:spPr bwMode="auto">
            <a:xfrm>
              <a:off x="313" y="2775"/>
              <a:ext cx="678"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認証</a:t>
              </a:r>
            </a:p>
          </p:txBody>
        </p:sp>
        <p:sp>
          <p:nvSpPr>
            <p:cNvPr id="16432" name="Rectangle 32"/>
            <p:cNvSpPr>
              <a:spLocks noChangeArrowheads="1"/>
            </p:cNvSpPr>
            <p:nvPr/>
          </p:nvSpPr>
          <p:spPr bwMode="auto">
            <a:xfrm>
              <a:off x="1038" y="3020"/>
              <a:ext cx="1760"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セッション管理</a:t>
              </a:r>
            </a:p>
          </p:txBody>
        </p:sp>
        <p:sp>
          <p:nvSpPr>
            <p:cNvPr id="16433" name="Rectangle 33"/>
            <p:cNvSpPr>
              <a:spLocks noChangeArrowheads="1"/>
            </p:cNvSpPr>
            <p:nvPr/>
          </p:nvSpPr>
          <p:spPr bwMode="auto">
            <a:xfrm>
              <a:off x="1038" y="2775"/>
              <a:ext cx="1760"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トランザクション管理</a:t>
              </a:r>
            </a:p>
          </p:txBody>
        </p:sp>
        <p:sp>
          <p:nvSpPr>
            <p:cNvPr id="16434" name="Rectangle 34"/>
            <p:cNvSpPr>
              <a:spLocks noChangeArrowheads="1"/>
            </p:cNvSpPr>
            <p:nvPr/>
          </p:nvSpPr>
          <p:spPr bwMode="auto">
            <a:xfrm>
              <a:off x="2860" y="2775"/>
              <a:ext cx="1389"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ログ出力</a:t>
              </a:r>
            </a:p>
          </p:txBody>
        </p:sp>
        <p:sp>
          <p:nvSpPr>
            <p:cNvPr id="16435" name="Rectangle 35"/>
            <p:cNvSpPr>
              <a:spLocks noChangeArrowheads="1"/>
            </p:cNvSpPr>
            <p:nvPr/>
          </p:nvSpPr>
          <p:spPr bwMode="auto">
            <a:xfrm>
              <a:off x="4303" y="2775"/>
              <a:ext cx="1217"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例外処理</a:t>
              </a:r>
            </a:p>
          </p:txBody>
        </p:sp>
        <p:sp>
          <p:nvSpPr>
            <p:cNvPr id="16436" name="Rectangle 36"/>
            <p:cNvSpPr>
              <a:spLocks noChangeArrowheads="1"/>
            </p:cNvSpPr>
            <p:nvPr/>
          </p:nvSpPr>
          <p:spPr bwMode="auto">
            <a:xfrm>
              <a:off x="313" y="3020"/>
              <a:ext cx="678"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権限</a:t>
              </a:r>
            </a:p>
          </p:txBody>
        </p:sp>
        <p:sp>
          <p:nvSpPr>
            <p:cNvPr id="16437" name="Rectangle 37"/>
            <p:cNvSpPr>
              <a:spLocks noChangeArrowheads="1"/>
            </p:cNvSpPr>
            <p:nvPr/>
          </p:nvSpPr>
          <p:spPr bwMode="auto">
            <a:xfrm>
              <a:off x="4303" y="3020"/>
              <a:ext cx="1217"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セキュリティ</a:t>
              </a:r>
            </a:p>
          </p:txBody>
        </p:sp>
        <p:sp>
          <p:nvSpPr>
            <p:cNvPr id="16438" name="Rectangle 38"/>
            <p:cNvSpPr>
              <a:spLocks noChangeArrowheads="1"/>
            </p:cNvSpPr>
            <p:nvPr/>
          </p:nvSpPr>
          <p:spPr bwMode="auto">
            <a:xfrm>
              <a:off x="2860" y="3020"/>
              <a:ext cx="1389" cy="222"/>
            </a:xfrm>
            <a:prstGeom prst="rect">
              <a:avLst/>
            </a:prstGeom>
            <a:solidFill>
              <a:srgbClr val="E4CA9C"/>
            </a:solidFill>
            <a:ln w="9525">
              <a:solidFill>
                <a:schemeClr val="tx1"/>
              </a:solidFill>
              <a:miter lim="800000"/>
              <a:headEnd/>
              <a:tailEnd/>
            </a:ln>
          </p:spPr>
          <p:txBody>
            <a:bodyPr wrap="none" lIns="0" tIns="0" rIns="0" bIns="0" anchor="ctr"/>
            <a:lstStyle/>
            <a:p>
              <a:pPr eaLnBrk="1" hangingPunct="1">
                <a:lnSpc>
                  <a:spcPct val="100000"/>
                </a:lnSpc>
              </a:pPr>
              <a:r>
                <a:rPr lang="ja-JP" altLang="en-US" sz="2000">
                  <a:latin typeface="Arial" charset="0"/>
                </a:rPr>
                <a:t>メッセージ取得</a:t>
              </a:r>
            </a:p>
          </p:txBody>
        </p:sp>
        <p:sp>
          <p:nvSpPr>
            <p:cNvPr id="16439" name="Text Box 39"/>
            <p:cNvSpPr txBox="1">
              <a:spLocks noChangeArrowheads="1"/>
            </p:cNvSpPr>
            <p:nvPr/>
          </p:nvSpPr>
          <p:spPr bwMode="auto">
            <a:xfrm>
              <a:off x="276" y="2268"/>
              <a:ext cx="1147" cy="268"/>
            </a:xfrm>
            <a:prstGeom prst="rect">
              <a:avLst/>
            </a:prstGeom>
            <a:solidFill>
              <a:srgbClr val="FFFF99"/>
            </a:solidFill>
            <a:ln w="9525">
              <a:solidFill>
                <a:srgbClr val="D69DAF"/>
              </a:solidFill>
              <a:miter lim="800000"/>
              <a:headEnd/>
              <a:tailEnd/>
            </a:ln>
          </p:spPr>
          <p:txBody>
            <a:bodyPr lIns="36000" tIns="36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3" name="Group 61"/>
          <p:cNvGrpSpPr>
            <a:grpSpLocks/>
          </p:cNvGrpSpPr>
          <p:nvPr/>
        </p:nvGrpSpPr>
        <p:grpSpPr bwMode="auto">
          <a:xfrm>
            <a:off x="431800" y="5351463"/>
            <a:ext cx="8386763" cy="1046162"/>
            <a:chOff x="272" y="3311"/>
            <a:chExt cx="5283" cy="659"/>
          </a:xfrm>
        </p:grpSpPr>
        <p:sp>
          <p:nvSpPr>
            <p:cNvPr id="16423" name="Text Box 41"/>
            <p:cNvSpPr txBox="1">
              <a:spLocks noChangeArrowheads="1"/>
            </p:cNvSpPr>
            <p:nvPr/>
          </p:nvSpPr>
          <p:spPr bwMode="auto">
            <a:xfrm>
              <a:off x="1472" y="3311"/>
              <a:ext cx="3919" cy="261"/>
            </a:xfrm>
            <a:prstGeom prst="rect">
              <a:avLst/>
            </a:prstGeom>
            <a:noFill/>
            <a:ln w="9525">
              <a:noFill/>
              <a:miter lim="800000"/>
              <a:headEnd/>
              <a:tailEnd/>
            </a:ln>
          </p:spPr>
          <p:txBody>
            <a:bodyPr lIns="36000" tIns="36000" rIns="36000" bIns="36000"/>
            <a:lstStyle/>
            <a:p>
              <a:pPr algn="l">
                <a:lnSpc>
                  <a:spcPct val="100000"/>
                </a:lnSpc>
              </a:pPr>
              <a:r>
                <a:rPr kumimoji="0" lang="ja-JP" altLang="en-US" sz="2000">
                  <a:latin typeface="Century" pitchFamily="18" charset="0"/>
                </a:rPr>
                <a:t>業務固有の実装をする　（実装基準書に従う）</a:t>
              </a:r>
            </a:p>
          </p:txBody>
        </p:sp>
        <p:sp>
          <p:nvSpPr>
            <p:cNvPr id="16424" name="Rectangle 42"/>
            <p:cNvSpPr>
              <a:spLocks noChangeArrowheads="1"/>
            </p:cNvSpPr>
            <p:nvPr/>
          </p:nvSpPr>
          <p:spPr bwMode="auto">
            <a:xfrm>
              <a:off x="272" y="3580"/>
              <a:ext cx="1282" cy="390"/>
            </a:xfrm>
            <a:prstGeom prst="rect">
              <a:avLst/>
            </a:prstGeom>
            <a:gradFill rotWithShape="1">
              <a:gsLst>
                <a:gs pos="0">
                  <a:schemeClr val="folHlink"/>
                </a:gs>
                <a:gs pos="100000">
                  <a:schemeClr val="bg1"/>
                </a:gs>
              </a:gsLst>
              <a:lin ang="5400000" scaled="1"/>
            </a:gradFill>
            <a:ln w="9525">
              <a:solidFill>
                <a:schemeClr val="tx1"/>
              </a:solidFill>
              <a:miter lim="800000"/>
              <a:headEnd/>
              <a:tailEnd/>
            </a:ln>
          </p:spPr>
          <p:txBody>
            <a:bodyPr wrap="none" anchor="ctr"/>
            <a:lstStyle/>
            <a:p>
              <a:pPr eaLnBrk="1" hangingPunct="1">
                <a:lnSpc>
                  <a:spcPct val="100000"/>
                </a:lnSpc>
              </a:pPr>
              <a:r>
                <a:rPr lang="ja-JP" altLang="en-US" sz="2000"/>
                <a:t>アプリケーション</a:t>
              </a:r>
              <a:r>
                <a:rPr lang="en-US" altLang="ja-JP" sz="2000"/>
                <a:t>A</a:t>
              </a:r>
            </a:p>
            <a:p>
              <a:pPr eaLnBrk="1" hangingPunct="1">
                <a:lnSpc>
                  <a:spcPct val="100000"/>
                </a:lnSpc>
              </a:pPr>
              <a:r>
                <a:rPr lang="ja-JP" altLang="en-US" sz="2000"/>
                <a:t>（ベンダー</a:t>
              </a:r>
              <a:r>
                <a:rPr lang="en-US" altLang="ja-JP" sz="2000"/>
                <a:t>A</a:t>
              </a:r>
              <a:r>
                <a:rPr lang="ja-JP" altLang="en-US" sz="2000"/>
                <a:t>開発）</a:t>
              </a:r>
            </a:p>
          </p:txBody>
        </p:sp>
        <p:sp>
          <p:nvSpPr>
            <p:cNvPr id="16425" name="Rectangle 43"/>
            <p:cNvSpPr>
              <a:spLocks noChangeArrowheads="1"/>
            </p:cNvSpPr>
            <p:nvPr/>
          </p:nvSpPr>
          <p:spPr bwMode="auto">
            <a:xfrm>
              <a:off x="1605" y="3580"/>
              <a:ext cx="1282" cy="390"/>
            </a:xfrm>
            <a:prstGeom prst="rect">
              <a:avLst/>
            </a:prstGeom>
            <a:gradFill rotWithShape="1">
              <a:gsLst>
                <a:gs pos="0">
                  <a:schemeClr val="bg1"/>
                </a:gs>
                <a:gs pos="100000">
                  <a:schemeClr val="folHlink"/>
                </a:gs>
              </a:gsLst>
              <a:lin ang="5400000" scaled="1"/>
            </a:gradFill>
            <a:ln w="9525">
              <a:solidFill>
                <a:schemeClr val="tx1"/>
              </a:solidFill>
              <a:miter lim="800000"/>
              <a:headEnd/>
              <a:tailEnd/>
            </a:ln>
          </p:spPr>
          <p:txBody>
            <a:bodyPr wrap="none" anchor="ctr"/>
            <a:lstStyle/>
            <a:p>
              <a:pPr eaLnBrk="1" hangingPunct="1">
                <a:lnSpc>
                  <a:spcPct val="100000"/>
                </a:lnSpc>
              </a:pPr>
              <a:r>
                <a:rPr lang="ja-JP" altLang="en-US" sz="2000"/>
                <a:t>アプリケーション</a:t>
              </a:r>
              <a:r>
                <a:rPr lang="en-US" altLang="ja-JP" sz="2000"/>
                <a:t>B</a:t>
              </a:r>
            </a:p>
            <a:p>
              <a:pPr eaLnBrk="1" hangingPunct="1">
                <a:lnSpc>
                  <a:spcPct val="100000"/>
                </a:lnSpc>
              </a:pPr>
              <a:r>
                <a:rPr lang="ja-JP" altLang="en-US" sz="2000"/>
                <a:t>（ベンダー</a:t>
              </a:r>
              <a:r>
                <a:rPr lang="en-US" altLang="ja-JP" sz="2000"/>
                <a:t>B</a:t>
              </a:r>
              <a:r>
                <a:rPr lang="ja-JP" altLang="en-US" sz="2000"/>
                <a:t>開発）</a:t>
              </a:r>
            </a:p>
          </p:txBody>
        </p:sp>
        <p:sp>
          <p:nvSpPr>
            <p:cNvPr id="220204" name="Rectangle 44"/>
            <p:cNvSpPr>
              <a:spLocks noChangeArrowheads="1"/>
            </p:cNvSpPr>
            <p:nvPr/>
          </p:nvSpPr>
          <p:spPr bwMode="auto">
            <a:xfrm>
              <a:off x="2939" y="3580"/>
              <a:ext cx="1282" cy="390"/>
            </a:xfrm>
            <a:prstGeom prst="rect">
              <a:avLst/>
            </a:prstGeom>
            <a:gradFill rotWithShape="1">
              <a:gsLst>
                <a:gs pos="0">
                  <a:schemeClr val="folHlink"/>
                </a:gs>
                <a:gs pos="50000">
                  <a:schemeClr val="bg1"/>
                </a:gs>
                <a:gs pos="100000">
                  <a:schemeClr val="folHlink"/>
                </a:gs>
              </a:gsLst>
              <a:lin ang="5400000" scaled="1"/>
            </a:gradFill>
            <a:ln w="9525">
              <a:solidFill>
                <a:schemeClr val="tx1"/>
              </a:solidFill>
              <a:miter lim="800000"/>
              <a:headEnd/>
              <a:tailEnd/>
            </a:ln>
          </p:spPr>
          <p:txBody>
            <a:bodyPr wrap="none" anchor="ctr"/>
            <a:lstStyle/>
            <a:p>
              <a:pPr eaLnBrk="1" hangingPunct="1">
                <a:lnSpc>
                  <a:spcPct val="100000"/>
                </a:lnSpc>
                <a:defRPr/>
              </a:pPr>
              <a:r>
                <a:rPr lang="ja-JP" altLang="en-US" sz="2000" dirty="0"/>
                <a:t>アプリケーション</a:t>
              </a:r>
              <a:r>
                <a:rPr lang="en-US" altLang="ja-JP" sz="2000" dirty="0"/>
                <a:t>C</a:t>
              </a:r>
            </a:p>
            <a:p>
              <a:pPr eaLnBrk="1" hangingPunct="1">
                <a:lnSpc>
                  <a:spcPct val="100000"/>
                </a:lnSpc>
                <a:defRPr/>
              </a:pPr>
              <a:r>
                <a:rPr lang="ja-JP" altLang="en-US" sz="2000" dirty="0"/>
                <a:t>（ベンダー</a:t>
              </a:r>
              <a:r>
                <a:rPr lang="en-US" altLang="ja-JP" sz="2000" dirty="0"/>
                <a:t>C</a:t>
              </a:r>
              <a:r>
                <a:rPr lang="ja-JP" altLang="en-US" sz="2000" dirty="0"/>
                <a:t>開発）</a:t>
              </a:r>
            </a:p>
          </p:txBody>
        </p:sp>
        <p:sp>
          <p:nvSpPr>
            <p:cNvPr id="220205" name="Rectangle 45"/>
            <p:cNvSpPr>
              <a:spLocks noChangeArrowheads="1"/>
            </p:cNvSpPr>
            <p:nvPr/>
          </p:nvSpPr>
          <p:spPr bwMode="auto">
            <a:xfrm>
              <a:off x="4273" y="3580"/>
              <a:ext cx="1282" cy="390"/>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p:spPr>
          <p:txBody>
            <a:bodyPr wrap="none" anchor="ctr"/>
            <a:lstStyle/>
            <a:p>
              <a:pPr eaLnBrk="1" hangingPunct="1">
                <a:lnSpc>
                  <a:spcPct val="100000"/>
                </a:lnSpc>
                <a:defRPr/>
              </a:pPr>
              <a:r>
                <a:rPr lang="ja-JP" altLang="en-US" sz="2000" dirty="0"/>
                <a:t>アプリケーション</a:t>
              </a:r>
              <a:r>
                <a:rPr lang="en-US" altLang="ja-JP" sz="2000" dirty="0"/>
                <a:t>D</a:t>
              </a:r>
            </a:p>
            <a:p>
              <a:pPr eaLnBrk="1" hangingPunct="1">
                <a:lnSpc>
                  <a:spcPct val="100000"/>
                </a:lnSpc>
                <a:defRPr/>
              </a:pPr>
              <a:r>
                <a:rPr lang="ja-JP" altLang="en-US" sz="2000" dirty="0"/>
                <a:t>（ベンダー</a:t>
              </a:r>
              <a:r>
                <a:rPr lang="en-US" altLang="ja-JP" sz="2000" dirty="0"/>
                <a:t>D</a:t>
              </a:r>
              <a:r>
                <a:rPr lang="ja-JP" altLang="en-US" sz="2000" dirty="0"/>
                <a:t>開発）</a:t>
              </a:r>
            </a:p>
          </p:txBody>
        </p:sp>
        <p:sp>
          <p:nvSpPr>
            <p:cNvPr id="16428" name="Text Box 46"/>
            <p:cNvSpPr txBox="1">
              <a:spLocks noChangeArrowheads="1"/>
            </p:cNvSpPr>
            <p:nvPr/>
          </p:nvSpPr>
          <p:spPr bwMode="auto">
            <a:xfrm>
              <a:off x="272" y="3312"/>
              <a:ext cx="1150" cy="268"/>
            </a:xfrm>
            <a:prstGeom prst="rect">
              <a:avLst/>
            </a:prstGeom>
            <a:solidFill>
              <a:srgbClr val="FFFFFF"/>
            </a:solidFill>
            <a:ln w="9525">
              <a:solidFill>
                <a:srgbClr val="000000"/>
              </a:solidFill>
              <a:miter lim="800000"/>
              <a:headEnd/>
              <a:tailEnd/>
            </a:ln>
          </p:spPr>
          <p:txBody>
            <a:bodyPr lIns="36000" tIns="36000" rIns="36000" bIns="36000"/>
            <a:lstStyle/>
            <a:p>
              <a:pPr>
                <a:lnSpc>
                  <a:spcPct val="100000"/>
                </a:lnSpc>
              </a:pPr>
              <a:r>
                <a:rPr kumimoji="0" lang="ja-JP" altLang="en-US" sz="2000">
                  <a:latin typeface="HGP創英角ｺﾞｼｯｸUB" pitchFamily="50" charset="-128"/>
                </a:rPr>
                <a:t>サブクラス</a:t>
              </a:r>
            </a:p>
          </p:txBody>
        </p:sp>
      </p:grpSp>
      <p:grpSp>
        <p:nvGrpSpPr>
          <p:cNvPr id="16388" name="Group 91"/>
          <p:cNvGrpSpPr>
            <a:grpSpLocks/>
          </p:cNvGrpSpPr>
          <p:nvPr/>
        </p:nvGrpSpPr>
        <p:grpSpPr bwMode="auto">
          <a:xfrm>
            <a:off x="411163" y="885825"/>
            <a:ext cx="8321675" cy="2709863"/>
            <a:chOff x="259" y="494"/>
            <a:chExt cx="5242" cy="1707"/>
          </a:xfrm>
        </p:grpSpPr>
        <p:sp>
          <p:nvSpPr>
            <p:cNvPr id="1639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639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39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39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639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6396"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7"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8"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9"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00"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6401"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02"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403"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6404"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5"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6406"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7"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8"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9"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0"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6411"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12"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6413"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4"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6415"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1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7"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18"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9"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6420"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21"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6422"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grpSp>
      <p:sp>
        <p:nvSpPr>
          <p:cNvPr id="16389"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1.7. </a:t>
            </a:r>
            <a:r>
              <a:rPr lang="ja-JP" altLang="en-US" sz="3200" dirty="0" smtClean="0">
                <a:solidFill>
                  <a:schemeClr val="tx2"/>
                </a:solidFill>
              </a:rPr>
              <a:t>カスタマイズ</a:t>
            </a:r>
            <a:r>
              <a:rPr lang="ja-JP" altLang="en-US" sz="3200" dirty="0">
                <a:solidFill>
                  <a:schemeClr val="tx2"/>
                </a:solidFill>
              </a:rPr>
              <a:t>可能なアーキテクチャ</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0" y="42922"/>
            <a:ext cx="9144000" cy="565091"/>
          </a:xfrm>
          <a:prstGeom prst="rect">
            <a:avLst/>
          </a:prstGeom>
          <a:noFill/>
          <a:ln w="9525">
            <a:noFill/>
            <a:miter lim="800000"/>
            <a:headEnd/>
            <a:tailEnd/>
          </a:ln>
        </p:spPr>
        <p:txBody>
          <a:bodyPr wrap="square" anchor="b">
            <a:spAutoFit/>
          </a:bodyPr>
          <a:lstStyle/>
          <a:p>
            <a:pPr algn="l"/>
            <a:r>
              <a:rPr lang="en-US" altLang="ja-JP" sz="3200" b="1" dirty="0" smtClean="0"/>
              <a:t>1.8. </a:t>
            </a:r>
            <a:r>
              <a:rPr lang="ja-JP" altLang="en-US" sz="3200" dirty="0" smtClean="0"/>
              <a:t>プロジェクト</a:t>
            </a:r>
            <a:r>
              <a:rPr lang="ja-JP" altLang="en-US" sz="3200" dirty="0"/>
              <a:t>・テンプレートと</a:t>
            </a:r>
            <a:r>
              <a:rPr lang="en-US" altLang="ja-JP" sz="3200" dirty="0">
                <a:latin typeface="Verdana" pitchFamily="34" charset="0"/>
              </a:rPr>
              <a:t>S/W</a:t>
            </a:r>
            <a:r>
              <a:rPr lang="ja-JP" altLang="en-US" sz="3200" dirty="0"/>
              <a:t>スタック</a:t>
            </a:r>
          </a:p>
        </p:txBody>
      </p:sp>
      <p:sp>
        <p:nvSpPr>
          <p:cNvPr id="16" name="テキスト ボックス 7"/>
          <p:cNvSpPr txBox="1">
            <a:spLocks noChangeArrowheads="1"/>
          </p:cNvSpPr>
          <p:nvPr/>
        </p:nvSpPr>
        <p:spPr bwMode="auto">
          <a:xfrm>
            <a:off x="97154" y="865505"/>
            <a:ext cx="8924925" cy="1865126"/>
          </a:xfrm>
          <a:prstGeom prst="rect">
            <a:avLst/>
          </a:prstGeom>
          <a:noFill/>
          <a:ln w="9525">
            <a:noFill/>
            <a:miter lim="800000"/>
            <a:headEnd/>
            <a:tailEnd/>
          </a:ln>
        </p:spPr>
        <p:txBody>
          <a:bodyPr wrap="square">
            <a:spAutoFit/>
          </a:bodyPr>
          <a:lstStyle/>
          <a:p>
            <a:pPr algn="l"/>
            <a:r>
              <a:rPr lang="ja-JP" altLang="en-US" sz="2000" dirty="0" smtClean="0">
                <a:latin typeface="Verdana" pitchFamily="34" charset="0"/>
              </a:rPr>
              <a:t>　特定プロジェクトのアーキテクチャに合わせてカスタマイズされたオンライン処理やバッチ処理のテンプレートを</a:t>
            </a:r>
            <a:r>
              <a:rPr lang="en-US" altLang="ja-JP" sz="2000" dirty="0" smtClean="0">
                <a:latin typeface="Verdana" pitchFamily="34" charset="0"/>
              </a:rPr>
              <a:t>『</a:t>
            </a:r>
            <a:r>
              <a:rPr lang="ja-JP" altLang="en-US" sz="2000" i="1" dirty="0" smtClean="0">
                <a:latin typeface="Verdana" pitchFamily="34" charset="0"/>
              </a:rPr>
              <a:t>プロジェクト・テンプレート</a:t>
            </a:r>
            <a:r>
              <a:rPr lang="en-US" altLang="ja-JP" sz="2000" dirty="0" smtClean="0">
                <a:latin typeface="Verdana" pitchFamily="34" charset="0"/>
              </a:rPr>
              <a:t>』</a:t>
            </a:r>
            <a:r>
              <a:rPr lang="ja-JP" altLang="en-US" sz="2000" dirty="0" smtClean="0">
                <a:latin typeface="Verdana" pitchFamily="34" charset="0"/>
              </a:rPr>
              <a:t>と呼びます。</a:t>
            </a:r>
            <a:endParaRPr lang="en-US" altLang="ja-JP" sz="2000" dirty="0" smtClean="0">
              <a:latin typeface="Verdana" pitchFamily="34" charset="0"/>
            </a:endParaRPr>
          </a:p>
          <a:p>
            <a:pPr algn="l"/>
            <a:r>
              <a:rPr lang="ja-JP" altLang="en-US" sz="2000" dirty="0"/>
              <a:t> </a:t>
            </a:r>
            <a:r>
              <a:rPr lang="ja-JP" altLang="en-US" sz="2000" dirty="0" smtClean="0"/>
              <a:t> </a:t>
            </a:r>
            <a:r>
              <a:rPr lang="ja-JP" altLang="en-US" sz="2000" dirty="0" smtClean="0">
                <a:latin typeface="Verdana" pitchFamily="34" charset="0"/>
              </a:rPr>
              <a:t>こ</a:t>
            </a:r>
            <a:r>
              <a:rPr lang="ja-JP" altLang="en-US" sz="2000" dirty="0" smtClean="0"/>
              <a:t>のプロジェクト・テンプレート</a:t>
            </a:r>
            <a:r>
              <a:rPr lang="ja-JP" altLang="en-US" sz="2000" dirty="0"/>
              <a:t>を事前</a:t>
            </a:r>
            <a:r>
              <a:rPr lang="ja-JP" altLang="en-US" sz="2000" dirty="0" smtClean="0"/>
              <a:t>に準備し、プロジェクトに展開することで、開発</a:t>
            </a:r>
            <a:r>
              <a:rPr lang="ja-JP" altLang="en-US" sz="2000" dirty="0"/>
              <a:t>プロジェクト</a:t>
            </a:r>
            <a:r>
              <a:rPr lang="ja-JP" altLang="en-US" sz="2000" dirty="0" smtClean="0"/>
              <a:t>の</a:t>
            </a:r>
            <a:r>
              <a:rPr lang="ja-JP" altLang="en-US" sz="2000" dirty="0"/>
              <a:t>迅速な</a:t>
            </a:r>
            <a:r>
              <a:rPr lang="ja-JP" altLang="en-US" sz="2000" dirty="0" smtClean="0"/>
              <a:t>立ち上げを可能にします。</a:t>
            </a:r>
            <a:endParaRPr lang="en-US" altLang="ja-JP" sz="2000" dirty="0" smtClean="0"/>
          </a:p>
          <a:p>
            <a:pPr algn="l"/>
            <a:r>
              <a:rPr lang="ja-JP" altLang="en-US" sz="2000" dirty="0" smtClean="0">
                <a:solidFill>
                  <a:schemeClr val="accent6"/>
                </a:solidFill>
              </a:rPr>
              <a:t>　この準備作業を容易にする</a:t>
            </a:r>
            <a:r>
              <a:rPr lang="en-US" altLang="ja-JP" sz="2000" dirty="0" smtClean="0">
                <a:solidFill>
                  <a:schemeClr val="accent6"/>
                </a:solidFill>
              </a:rPr>
              <a:t>『</a:t>
            </a:r>
            <a:r>
              <a:rPr lang="ja-JP" altLang="en-US" sz="2000" i="1" dirty="0" smtClean="0">
                <a:solidFill>
                  <a:schemeClr val="accent6"/>
                </a:solidFill>
              </a:rPr>
              <a:t>テンプレート・ベース</a:t>
            </a:r>
            <a:r>
              <a:rPr lang="en-US" altLang="ja-JP" sz="2000" dirty="0" smtClean="0">
                <a:solidFill>
                  <a:schemeClr val="accent6"/>
                </a:solidFill>
              </a:rPr>
              <a:t>』</a:t>
            </a:r>
            <a:r>
              <a:rPr lang="ja-JP" altLang="en-US" sz="2000" dirty="0" smtClean="0">
                <a:solidFill>
                  <a:schemeClr val="accent6"/>
                </a:solidFill>
              </a:rPr>
              <a:t>を公開しています。活用方法は、</a:t>
            </a:r>
            <a:r>
              <a:rPr lang="en-US" altLang="ja-JP" sz="2000" dirty="0" smtClean="0">
                <a:solidFill>
                  <a:schemeClr val="accent6"/>
                </a:solidFill>
              </a:rPr>
              <a:t>『</a:t>
            </a:r>
            <a:r>
              <a:rPr lang="en-US" altLang="ja-JP" sz="2000" b="1" dirty="0" smtClean="0">
                <a:solidFill>
                  <a:schemeClr val="accent6"/>
                </a:solidFill>
              </a:rPr>
              <a:t>Tutorial_Template_development.doc</a:t>
            </a:r>
            <a:r>
              <a:rPr lang="en-US" altLang="ja-JP" sz="2000" dirty="0" smtClean="0">
                <a:solidFill>
                  <a:schemeClr val="accent6"/>
                </a:solidFill>
              </a:rPr>
              <a:t>』</a:t>
            </a:r>
            <a:r>
              <a:rPr lang="ja-JP" altLang="en-US" sz="2000" dirty="0" smtClean="0">
                <a:solidFill>
                  <a:schemeClr val="accent6"/>
                </a:solidFill>
              </a:rPr>
              <a:t>参照して下さい。</a:t>
            </a:r>
            <a:endParaRPr lang="en-US" altLang="ja-JP" sz="2000" dirty="0" smtClean="0">
              <a:solidFill>
                <a:schemeClr val="accent6"/>
              </a:solidFill>
            </a:endParaRPr>
          </a:p>
        </p:txBody>
      </p:sp>
      <p:sp>
        <p:nvSpPr>
          <p:cNvPr id="17" name="テキスト ボックス 12"/>
          <p:cNvSpPr txBox="1">
            <a:spLocks noChangeArrowheads="1"/>
          </p:cNvSpPr>
          <p:nvPr/>
        </p:nvSpPr>
        <p:spPr bwMode="auto">
          <a:xfrm>
            <a:off x="243206" y="2753360"/>
            <a:ext cx="6553834" cy="3738880"/>
          </a:xfrm>
          <a:prstGeom prst="rect">
            <a:avLst/>
          </a:prstGeom>
          <a:solidFill>
            <a:srgbClr val="FF8181"/>
          </a:solidFill>
          <a:ln w="38100">
            <a:solidFill>
              <a:srgbClr val="CC6600"/>
            </a:solidFill>
            <a:miter lim="800000"/>
            <a:headEnd/>
            <a:tailEnd/>
          </a:ln>
        </p:spPr>
        <p:txBody>
          <a:bodyPr lIns="72000" tIns="72000" rIns="72000" bIns="72000"/>
          <a:lstStyle/>
          <a:p>
            <a:pPr algn="ctr"/>
            <a:r>
              <a:rPr lang="ja-JP" altLang="en-US" sz="2000" dirty="0"/>
              <a:t>案件毎のアーキテクチャを反映した</a:t>
            </a:r>
            <a:endParaRPr lang="en-US" altLang="ja-JP" sz="2000" dirty="0"/>
          </a:p>
          <a:p>
            <a:pPr algn="ctr"/>
            <a:r>
              <a:rPr lang="en-US" altLang="ja-JP" sz="2000" dirty="0" smtClean="0"/>
              <a:t>『</a:t>
            </a:r>
            <a:r>
              <a:rPr lang="ja-JP" altLang="en-US" sz="2000" i="1" dirty="0" smtClean="0"/>
              <a:t>プロジェクト</a:t>
            </a:r>
            <a:r>
              <a:rPr lang="ja-JP" altLang="en-US" sz="2000" i="1" dirty="0"/>
              <a:t>・</a:t>
            </a:r>
            <a:r>
              <a:rPr lang="ja-JP" altLang="en-US" sz="2000" i="1" dirty="0" smtClean="0"/>
              <a:t>テンプレート</a:t>
            </a:r>
            <a:r>
              <a:rPr lang="en-US" altLang="ja-JP" sz="2000" dirty="0" smtClean="0"/>
              <a:t>』</a:t>
            </a:r>
            <a:endParaRPr lang="ja-JP" altLang="en-US" sz="2000" dirty="0"/>
          </a:p>
        </p:txBody>
      </p:sp>
      <p:sp>
        <p:nvSpPr>
          <p:cNvPr id="18" name="テキスト ボックス 11"/>
          <p:cNvSpPr txBox="1">
            <a:spLocks noChangeArrowheads="1"/>
          </p:cNvSpPr>
          <p:nvPr/>
        </p:nvSpPr>
        <p:spPr bwMode="auto">
          <a:xfrm>
            <a:off x="368935" y="3470274"/>
            <a:ext cx="6296025" cy="3021965"/>
          </a:xfrm>
          <a:prstGeom prst="rect">
            <a:avLst/>
          </a:prstGeom>
          <a:solidFill>
            <a:srgbClr val="E4CAC8"/>
          </a:solidFill>
          <a:ln w="38100">
            <a:solidFill>
              <a:srgbClr val="CC6600"/>
            </a:solidFill>
            <a:miter lim="800000"/>
            <a:headEnd/>
            <a:tailEnd/>
          </a:ln>
        </p:spPr>
        <p:txBody>
          <a:bodyPr lIns="72000" tIns="72000" rIns="72000" bIns="72000"/>
          <a:lstStyle/>
          <a:p>
            <a:pPr algn="ctr"/>
            <a:r>
              <a:rPr lang="ja-JP" altLang="en-US" sz="2000" dirty="0"/>
              <a:t>カスタマイズ可能レイヤの</a:t>
            </a:r>
            <a:r>
              <a:rPr lang="ja-JP" altLang="en-US" sz="2000" dirty="0" smtClean="0"/>
              <a:t>カスタマイズ</a:t>
            </a:r>
            <a:endParaRPr lang="ja-JP" altLang="en-US" sz="2000" dirty="0"/>
          </a:p>
        </p:txBody>
      </p:sp>
      <p:sp>
        <p:nvSpPr>
          <p:cNvPr id="19" name="テキスト ボックス 10"/>
          <p:cNvSpPr txBox="1">
            <a:spLocks noChangeArrowheads="1"/>
          </p:cNvSpPr>
          <p:nvPr/>
        </p:nvSpPr>
        <p:spPr bwMode="auto">
          <a:xfrm>
            <a:off x="492760" y="3993356"/>
            <a:ext cx="6045200" cy="2498883"/>
          </a:xfrm>
          <a:prstGeom prst="rect">
            <a:avLst/>
          </a:prstGeom>
          <a:solidFill>
            <a:srgbClr val="FFC000"/>
          </a:solidFill>
          <a:ln w="38100">
            <a:solidFill>
              <a:srgbClr val="CC6600"/>
            </a:solidFill>
            <a:miter lim="800000"/>
            <a:headEnd/>
            <a:tailEnd/>
          </a:ln>
        </p:spPr>
        <p:txBody>
          <a:bodyPr lIns="72000" tIns="72000" rIns="72000" bIns="72000"/>
          <a:lstStyle/>
          <a:p>
            <a:pPr algn="ctr"/>
            <a:r>
              <a:rPr lang="ja-JP" altLang="en-US" sz="2000" dirty="0"/>
              <a:t>カスタマイズ可能な標準化</a:t>
            </a:r>
            <a:r>
              <a:rPr lang="ja-JP" altLang="en-US" sz="2000" dirty="0" smtClean="0"/>
              <a:t>フレームワーク</a:t>
            </a:r>
            <a:endParaRPr lang="en-US" altLang="ja-JP" sz="2000" dirty="0"/>
          </a:p>
          <a:p>
            <a:pPr algn="ctr"/>
            <a:r>
              <a:rPr lang="ja-JP" altLang="en-US" sz="1800" dirty="0"/>
              <a:t>（ </a:t>
            </a:r>
            <a:r>
              <a:rPr lang="en-US" altLang="ja-JP" sz="1800" dirty="0"/>
              <a:t>P / F / D</a:t>
            </a:r>
            <a:r>
              <a:rPr lang="ja-JP" altLang="en-US" sz="1800" dirty="0"/>
              <a:t>層 の構造</a:t>
            </a:r>
            <a:r>
              <a:rPr lang="ja-JP" altLang="en-US" sz="1800" dirty="0" smtClean="0"/>
              <a:t>と</a:t>
            </a:r>
            <a:r>
              <a:rPr lang="ja-JP" altLang="en-US" sz="1800" dirty="0"/>
              <a:t>実装</a:t>
            </a:r>
            <a:r>
              <a:rPr lang="ja-JP" altLang="en-US" sz="1800" dirty="0" smtClean="0"/>
              <a:t>箇所</a:t>
            </a:r>
            <a:r>
              <a:rPr lang="ja-JP" altLang="en-US" sz="1800" dirty="0"/>
              <a:t>の規定）</a:t>
            </a:r>
          </a:p>
        </p:txBody>
      </p:sp>
      <p:sp>
        <p:nvSpPr>
          <p:cNvPr id="20" name="メモ 19"/>
          <p:cNvSpPr/>
          <p:nvPr/>
        </p:nvSpPr>
        <p:spPr bwMode="auto">
          <a:xfrm>
            <a:off x="7139623" y="34702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1" name="メモ 20"/>
          <p:cNvSpPr/>
          <p:nvPr/>
        </p:nvSpPr>
        <p:spPr bwMode="auto">
          <a:xfrm>
            <a:off x="7292023" y="36226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2" name="メモ 21"/>
          <p:cNvSpPr/>
          <p:nvPr/>
        </p:nvSpPr>
        <p:spPr bwMode="auto">
          <a:xfrm>
            <a:off x="7444423" y="37750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3" name="テキスト ボックス 7"/>
          <p:cNvSpPr txBox="1">
            <a:spLocks noChangeArrowheads="1"/>
          </p:cNvSpPr>
          <p:nvPr/>
        </p:nvSpPr>
        <p:spPr bwMode="auto">
          <a:xfrm>
            <a:off x="601980" y="4668838"/>
            <a:ext cx="5814060" cy="1823402"/>
          </a:xfrm>
          <a:prstGeom prst="rect">
            <a:avLst/>
          </a:prstGeom>
          <a:solidFill>
            <a:srgbClr val="FFFF00"/>
          </a:solidFill>
          <a:ln w="38100">
            <a:solidFill>
              <a:srgbClr val="CC6600"/>
            </a:solidFill>
            <a:miter lim="800000"/>
            <a:headEnd/>
            <a:tailEnd/>
          </a:ln>
        </p:spPr>
        <p:txBody>
          <a:bodyPr lIns="72000" tIns="72000" rIns="72000" bIns="72000"/>
          <a:lstStyle/>
          <a:p>
            <a:r>
              <a:rPr lang="ja-JP" altLang="en-US" sz="2000" dirty="0" smtClean="0"/>
              <a:t>共通部品</a:t>
            </a:r>
            <a:endParaRPr lang="en-US" altLang="ja-JP" sz="2000" dirty="0" smtClean="0"/>
          </a:p>
          <a:p>
            <a:r>
              <a:rPr lang="ja-JP" altLang="en-US" sz="1800" dirty="0" smtClean="0"/>
              <a:t>（通信制御、動的パラメタライズド・クエリ）</a:t>
            </a:r>
            <a:endParaRPr lang="ja-JP" altLang="en-US" sz="1800" dirty="0"/>
          </a:p>
        </p:txBody>
      </p:sp>
      <p:sp>
        <p:nvSpPr>
          <p:cNvPr id="24" name="メモ 23"/>
          <p:cNvSpPr/>
          <p:nvPr/>
        </p:nvSpPr>
        <p:spPr bwMode="auto">
          <a:xfrm>
            <a:off x="7596823" y="3927475"/>
            <a:ext cx="993775" cy="1046163"/>
          </a:xfrm>
          <a:prstGeom prst="foldedCorner">
            <a:avLst/>
          </a:prstGeom>
          <a:solidFill>
            <a:schemeClr val="bg1">
              <a:lumMod val="85000"/>
            </a:schemeClr>
          </a:solidFill>
          <a:ln w="38100" cap="flat" cmpd="sng" algn="ctr">
            <a:solidFill>
              <a:schemeClr val="bg1">
                <a:lumMod val="65000"/>
              </a:schemeClr>
            </a:solidFill>
            <a:prstDash val="solid"/>
            <a:round/>
            <a:headEnd type="none" w="med" len="med"/>
            <a:tailEnd type="none" w="med" len="med"/>
          </a:ln>
          <a:effectLst/>
        </p:spPr>
        <p:txBody>
          <a:bodyPr lIns="36000" tIns="36000" rIns="36000" bIns="36000"/>
          <a:lstStyle/>
          <a:p>
            <a:pPr>
              <a:defRPr/>
            </a:pPr>
            <a:endParaRPr kumimoji="0" lang="ja-JP" altLang="en-US" sz="2000"/>
          </a:p>
        </p:txBody>
      </p:sp>
      <p:sp>
        <p:nvSpPr>
          <p:cNvPr id="25" name="Text Box 36"/>
          <p:cNvSpPr txBox="1">
            <a:spLocks noChangeArrowheads="1"/>
          </p:cNvSpPr>
          <p:nvPr/>
        </p:nvSpPr>
        <p:spPr bwMode="auto">
          <a:xfrm>
            <a:off x="6968173" y="5138738"/>
            <a:ext cx="1974850" cy="1254565"/>
          </a:xfrm>
          <a:prstGeom prst="rect">
            <a:avLst/>
          </a:prstGeom>
          <a:noFill/>
          <a:ln w="38100" algn="ctr">
            <a:noFill/>
            <a:miter lim="800000"/>
            <a:headEnd/>
            <a:tailEnd/>
          </a:ln>
          <a:effectLst>
            <a:prstShdw prst="shdw17" dist="17961" dir="2700000">
              <a:srgbClr val="897978"/>
            </a:prstShdw>
          </a:effectLst>
        </p:spPr>
        <p:txBody>
          <a:bodyPr lIns="36000" tIns="36000" rIns="36000" bIns="36000">
            <a:spAutoFit/>
          </a:bodyPr>
          <a:lstStyle/>
          <a:p>
            <a:pPr algn="l"/>
            <a:r>
              <a:rPr kumimoji="0" lang="ja-JP" altLang="en-US" sz="2000" b="1" dirty="0"/>
              <a:t>各種</a:t>
            </a:r>
            <a:r>
              <a:rPr kumimoji="0" lang="ja-JP" altLang="en-US" sz="2000" b="1" dirty="0" smtClean="0"/>
              <a:t>ドキュメント</a:t>
            </a:r>
            <a:endParaRPr kumimoji="0" lang="en-US" altLang="ja-JP" sz="2000" b="1" dirty="0" smtClean="0"/>
          </a:p>
          <a:p>
            <a:pPr algn="l"/>
            <a:r>
              <a:rPr kumimoji="0" lang="ja-JP" altLang="en-US" sz="2000" b="1" dirty="0" smtClean="0"/>
              <a:t>・ </a:t>
            </a:r>
            <a:r>
              <a:rPr kumimoji="0" lang="ja-JP" altLang="en-US" sz="2000" b="1" dirty="0"/>
              <a:t>利用ガイド</a:t>
            </a:r>
            <a:endParaRPr kumimoji="0" lang="en-US" altLang="ja-JP" sz="2000" b="1" dirty="0"/>
          </a:p>
          <a:p>
            <a:pPr algn="l"/>
            <a:r>
              <a:rPr kumimoji="0" lang="ja-JP" altLang="en-US" sz="2000" b="1" dirty="0" smtClean="0"/>
              <a:t>・ </a:t>
            </a:r>
            <a:r>
              <a:rPr kumimoji="0" lang="ja-JP" altLang="en-US" sz="2000" b="1" dirty="0"/>
              <a:t>チュートリアル</a:t>
            </a:r>
            <a:endParaRPr kumimoji="0" lang="en-US" altLang="ja-JP" sz="2000" b="1" dirty="0"/>
          </a:p>
          <a:p>
            <a:pPr algn="l"/>
            <a:r>
              <a:rPr kumimoji="0" lang="ja-JP" altLang="en-US" sz="2000" b="1" dirty="0"/>
              <a:t>・ サンプル</a:t>
            </a:r>
            <a:r>
              <a:rPr kumimoji="0" lang="en-US" altLang="ja-JP" sz="2000" b="1" dirty="0"/>
              <a:t>.etc</a:t>
            </a:r>
          </a:p>
        </p:txBody>
      </p:sp>
      <p:sp>
        <p:nvSpPr>
          <p:cNvPr id="32" name="テキスト ボックス 7"/>
          <p:cNvSpPr txBox="1">
            <a:spLocks noChangeArrowheads="1"/>
          </p:cNvSpPr>
          <p:nvPr/>
        </p:nvSpPr>
        <p:spPr bwMode="auto">
          <a:xfrm>
            <a:off x="708660" y="5364188"/>
            <a:ext cx="5600700" cy="1112812"/>
          </a:xfrm>
          <a:prstGeom prst="rect">
            <a:avLst/>
          </a:prstGeom>
          <a:solidFill>
            <a:srgbClr val="FFFF99"/>
          </a:solidFill>
          <a:ln w="38100">
            <a:solidFill>
              <a:srgbClr val="CC6600"/>
            </a:solidFill>
            <a:miter lim="800000"/>
            <a:headEnd/>
            <a:tailEnd/>
          </a:ln>
        </p:spPr>
        <p:txBody>
          <a:bodyPr lIns="72000" tIns="72000" rIns="72000" bIns="72000"/>
          <a:lstStyle/>
          <a:p>
            <a:pPr algn="ctr"/>
            <a:r>
              <a:rPr lang="ja-JP" altLang="en-US" sz="2000" dirty="0"/>
              <a:t>ランタイム フレームワーク</a:t>
            </a:r>
            <a:endParaRPr lang="en-US" altLang="ja-JP" sz="2000" dirty="0"/>
          </a:p>
          <a:p>
            <a:pPr algn="ctr"/>
            <a:r>
              <a:rPr lang="ja-JP" altLang="en-US" sz="1800" dirty="0"/>
              <a:t>（</a:t>
            </a:r>
            <a:r>
              <a:rPr lang="en-US" altLang="ja-JP" sz="1800" dirty="0"/>
              <a:t>e.g. ASP.NET, WPF, WCF, </a:t>
            </a:r>
            <a:r>
              <a:rPr lang="en-US" altLang="ja-JP" sz="1800" dirty="0" smtClean="0"/>
              <a:t>ADO.NET)</a:t>
            </a:r>
            <a:endParaRPr lang="ja-JP" altLang="en-US" sz="1800" dirty="0"/>
          </a:p>
        </p:txBody>
      </p:sp>
      <p:sp>
        <p:nvSpPr>
          <p:cNvPr id="33" name="テキスト ボックス 32"/>
          <p:cNvSpPr txBox="1"/>
          <p:nvPr/>
        </p:nvSpPr>
        <p:spPr>
          <a:xfrm>
            <a:off x="802640" y="6042597"/>
            <a:ext cx="5400040" cy="445516"/>
          </a:xfrm>
          <a:prstGeom prst="rect">
            <a:avLst/>
          </a:prstGeom>
          <a:solidFill>
            <a:schemeClr val="bg1">
              <a:lumMod val="85000"/>
            </a:schemeClr>
          </a:solidFill>
          <a:ln w="38100">
            <a:solidFill>
              <a:srgbClr val="CC6600"/>
            </a:solidFill>
          </a:ln>
        </p:spPr>
        <p:txBody>
          <a:bodyPr lIns="72000" tIns="72000" rIns="72000" bIns="72000"/>
          <a:lstStyle/>
          <a:p>
            <a:pPr algn="ctr">
              <a:defRPr/>
            </a:pPr>
            <a:r>
              <a:rPr lang="ja-JP" altLang="en-US" sz="2000" dirty="0">
                <a:latin typeface="Verdana" pitchFamily="34" charset="0"/>
              </a:rPr>
              <a:t>ランタイム （ </a:t>
            </a:r>
            <a:r>
              <a:rPr lang="en-US" altLang="ja-JP" sz="2000" dirty="0">
                <a:latin typeface="Verdana" pitchFamily="34" charset="0"/>
              </a:rPr>
              <a:t>.NET</a:t>
            </a:r>
            <a:r>
              <a:rPr lang="ja-JP" altLang="en-US" sz="2000" dirty="0">
                <a:latin typeface="Verdana" pitchFamily="34" charset="0"/>
              </a:rPr>
              <a:t> </a:t>
            </a:r>
            <a:r>
              <a:rPr lang="en-US" altLang="ja-JP" sz="2000" dirty="0">
                <a:latin typeface="Verdana" pitchFamily="34" charset="0"/>
              </a:rPr>
              <a:t>CLR </a:t>
            </a:r>
            <a:r>
              <a:rPr lang="ja-JP" altLang="en-US" sz="2000" dirty="0">
                <a:latin typeface="Verdana"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0" y="42922"/>
            <a:ext cx="9144000" cy="565091"/>
          </a:xfrm>
          <a:prstGeom prst="rect">
            <a:avLst/>
          </a:prstGeom>
          <a:noFill/>
          <a:ln w="9525">
            <a:noFill/>
            <a:miter lim="800000"/>
            <a:headEnd/>
            <a:tailEnd/>
          </a:ln>
        </p:spPr>
        <p:txBody>
          <a:bodyPr wrap="square" anchor="b">
            <a:spAutoFit/>
          </a:bodyPr>
          <a:lstStyle/>
          <a:p>
            <a:pPr algn="l"/>
            <a:r>
              <a:rPr lang="en-US" altLang="ja-JP" sz="3200" b="1" dirty="0" smtClean="0"/>
              <a:t>1.9. </a:t>
            </a:r>
            <a:r>
              <a:rPr lang="ja-JP" altLang="en-US" sz="3200" dirty="0" smtClean="0"/>
              <a:t>プロジェクト</a:t>
            </a:r>
            <a:r>
              <a:rPr lang="ja-JP" altLang="en-US" sz="3200" dirty="0"/>
              <a:t>・テンプレートを使用</a:t>
            </a:r>
            <a:r>
              <a:rPr lang="ja-JP" altLang="en-US" sz="3200" dirty="0" smtClean="0"/>
              <a:t>したイメージ</a:t>
            </a:r>
            <a:endParaRPr lang="ja-JP" altLang="en-US" sz="3200" dirty="0"/>
          </a:p>
        </p:txBody>
      </p:sp>
      <p:pic>
        <p:nvPicPr>
          <p:cNvPr id="50178" name="Picture 2"/>
          <p:cNvPicPr>
            <a:picLocks noChangeAspect="1" noChangeArrowheads="1"/>
          </p:cNvPicPr>
          <p:nvPr/>
        </p:nvPicPr>
        <p:blipFill>
          <a:blip r:embed="rId3" cstate="print">
            <a:lum/>
          </a:blip>
          <a:srcRect/>
          <a:stretch>
            <a:fillRect/>
          </a:stretch>
        </p:blipFill>
        <p:spPr bwMode="auto">
          <a:xfrm>
            <a:off x="310515" y="899794"/>
            <a:ext cx="8617988" cy="5577205"/>
          </a:xfrm>
          <a:prstGeom prst="rect">
            <a:avLst/>
          </a:prstGeom>
          <a:noFill/>
          <a:ln w="9525">
            <a:noFill/>
            <a:miter lim="800000"/>
            <a:headEnd/>
            <a:tailEnd/>
          </a:ln>
        </p:spPr>
      </p:pic>
      <p:sp>
        <p:nvSpPr>
          <p:cNvPr id="41" name="正方形/長方形 40"/>
          <p:cNvSpPr/>
          <p:nvPr/>
        </p:nvSpPr>
        <p:spPr>
          <a:xfrm>
            <a:off x="237508" y="896868"/>
            <a:ext cx="8708371" cy="5654403"/>
          </a:xfrm>
          <a:prstGeom prst="rect">
            <a:avLst/>
          </a:prstGeom>
          <a:solidFill>
            <a:srgbClr val="FFFF99">
              <a:alpha val="80000"/>
            </a:srgbClr>
          </a:solidFill>
        </p:spPr>
        <p:txBody>
          <a:bodyPr wrap="square">
            <a:noAutofit/>
          </a:bodyPr>
          <a:lstStyle/>
          <a:p>
            <a:pPr marL="514350" indent="-514350" algn="l">
              <a:buFont typeface="+mj-lt"/>
              <a:buAutoNum type="arabicPeriod"/>
            </a:pPr>
            <a:r>
              <a:rPr lang="ja-JP" altLang="en-US" sz="2800" dirty="0" smtClean="0"/>
              <a:t> 要件定義（機能・非機能）を行う。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要件のヒアリングを行う。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処理方式設計を行う。</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 テンプレート・ベースをダウンロードし、</a:t>
            </a:r>
            <a:r>
              <a:rPr lang="en-US" altLang="ja-JP" sz="2800" dirty="0" smtClean="0"/>
              <a:t/>
            </a:r>
            <a:br>
              <a:rPr lang="en-US" altLang="ja-JP" sz="2800" dirty="0" smtClean="0"/>
            </a:br>
            <a:r>
              <a:rPr lang="en-US" altLang="ja-JP" sz="2800" dirty="0" smtClean="0"/>
              <a:t> </a:t>
            </a:r>
            <a:r>
              <a:rPr lang="ja-JP" altLang="en-US" sz="2800" dirty="0" smtClean="0"/>
              <a:t>プロジェクト・テンプレートを整備・開発する。</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プロジェクト・テンプレートを開発者に展開する。</a:t>
            </a:r>
            <a:endParaRPr lang="en-US" altLang="ja-JP" sz="2800" dirty="0" smtClean="0"/>
          </a:p>
          <a:p>
            <a:pPr marL="514350" indent="-514350" algn="l">
              <a:buFont typeface="+mj-lt"/>
              <a:buAutoNum type="arabicPeriod"/>
            </a:pPr>
            <a:endParaRPr lang="en-US" altLang="ja-JP" sz="2800" dirty="0" smtClean="0"/>
          </a:p>
          <a:p>
            <a:pPr marL="514350" indent="-514350" algn="l">
              <a:buFont typeface="+mj-lt"/>
              <a:buAutoNum type="arabicPeriod"/>
            </a:pPr>
            <a:r>
              <a:rPr lang="ja-JP" altLang="en-US" sz="2800" dirty="0" smtClean="0"/>
              <a:t>プロジェクト・テンプレートに業務処理を実装する。</a:t>
            </a:r>
            <a:endParaRPr lang="en-US" altLang="ja-JP"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23" name="AutoShape 19"/>
          <p:cNvSpPr>
            <a:spLocks noChangeArrowheads="1"/>
          </p:cNvSpPr>
          <p:nvPr/>
        </p:nvSpPr>
        <p:spPr bwMode="auto">
          <a:xfrm>
            <a:off x="110880" y="1340838"/>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2</a:t>
            </a:r>
            <a:r>
              <a:rPr lang="ja-JP" altLang="en-US" sz="1800" dirty="0" smtClean="0"/>
              <a:t>） 特定の業種や業務を問わず汎用的に利用可能</a:t>
            </a:r>
          </a:p>
          <a:p>
            <a:pPr algn="l" eaLnBrk="1" hangingPunct="1">
              <a:lnSpc>
                <a:spcPct val="100000"/>
              </a:lnSpc>
              <a:spcBef>
                <a:spcPts val="600"/>
              </a:spcBef>
              <a:buFont typeface="Arial" pitchFamily="34" charset="0"/>
              <a:buChar char="•"/>
              <a:defRPr/>
            </a:pPr>
            <a:r>
              <a:rPr lang="ja-JP" altLang="en-US" sz="1800" dirty="0" smtClean="0"/>
              <a:t>　組織での再利用を前提にしたアーキテクチャ設計と標準化が可能</a:t>
            </a:r>
          </a:p>
          <a:p>
            <a:pPr algn="l" eaLnBrk="1" hangingPunct="1">
              <a:lnSpc>
                <a:spcPct val="100000"/>
              </a:lnSpc>
              <a:spcBef>
                <a:spcPts val="600"/>
              </a:spcBef>
              <a:buFont typeface="Arial" pitchFamily="34" charset="0"/>
              <a:buChar char="•"/>
              <a:defRPr/>
            </a:pPr>
            <a:r>
              <a:rPr lang="ja-JP" altLang="en-US" sz="1800" dirty="0" smtClean="0"/>
              <a:t>　要件に合わせカスタマイズを容易にするクラス設計</a:t>
            </a:r>
            <a:endParaRPr lang="ja-JP" altLang="en-US" sz="1800" dirty="0"/>
          </a:p>
        </p:txBody>
      </p:sp>
      <p:sp>
        <p:nvSpPr>
          <p:cNvPr id="2" name="AutoShape 19"/>
          <p:cNvSpPr>
            <a:spLocks noChangeArrowheads="1"/>
          </p:cNvSpPr>
          <p:nvPr/>
        </p:nvSpPr>
        <p:spPr bwMode="auto">
          <a:xfrm>
            <a:off x="110880" y="2626223"/>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3</a:t>
            </a:r>
            <a:r>
              <a:rPr lang="ja-JP" altLang="en-US" sz="1800" dirty="0" smtClean="0"/>
              <a:t>） ソースコードだけでなくドキュメント類も完備</a:t>
            </a:r>
          </a:p>
          <a:p>
            <a:pPr algn="l" eaLnBrk="1" hangingPunct="1">
              <a:lnSpc>
                <a:spcPct val="100000"/>
              </a:lnSpc>
              <a:spcBef>
                <a:spcPts val="600"/>
              </a:spcBef>
              <a:buFont typeface="Arial" pitchFamily="34" charset="0"/>
              <a:buChar char="•"/>
              <a:defRPr/>
            </a:pPr>
            <a:r>
              <a:rPr lang="ja-JP" altLang="en-US" sz="1800" dirty="0" smtClean="0"/>
              <a:t>　利用ガイド・チュートリアル</a:t>
            </a:r>
          </a:p>
          <a:p>
            <a:pPr algn="l" eaLnBrk="1" hangingPunct="1">
              <a:lnSpc>
                <a:spcPct val="100000"/>
              </a:lnSpc>
              <a:spcBef>
                <a:spcPts val="600"/>
              </a:spcBef>
              <a:buFont typeface="Arial" pitchFamily="34" charset="0"/>
              <a:buChar char="•"/>
              <a:defRPr/>
            </a:pPr>
            <a:r>
              <a:rPr lang="ja-JP" altLang="en-US" sz="1800" dirty="0" smtClean="0"/>
              <a:t>　オフショア開発のための英語版マニュアル</a:t>
            </a:r>
            <a:endParaRPr lang="ja-JP" altLang="en-US" sz="1800" dirty="0"/>
          </a:p>
        </p:txBody>
      </p:sp>
      <p:sp>
        <p:nvSpPr>
          <p:cNvPr id="4" name="AutoShape 19"/>
          <p:cNvSpPr>
            <a:spLocks noChangeArrowheads="1"/>
          </p:cNvSpPr>
          <p:nvPr/>
        </p:nvSpPr>
        <p:spPr bwMode="auto">
          <a:xfrm>
            <a:off x="110880" y="5503458"/>
            <a:ext cx="8847919" cy="1191816"/>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5</a:t>
            </a:r>
            <a:r>
              <a:rPr lang="ja-JP" altLang="en-US" sz="1800" dirty="0" smtClean="0"/>
              <a:t>） 新しい</a:t>
            </a:r>
            <a:r>
              <a:rPr lang="en-US" altLang="ja-JP" sz="1800" dirty="0" smtClean="0"/>
              <a:t>Microsoft</a:t>
            </a:r>
            <a:r>
              <a:rPr lang="ja-JP" altLang="en-US" sz="1800" dirty="0" smtClean="0"/>
              <a:t>技術へ追従</a:t>
            </a:r>
          </a:p>
          <a:p>
            <a:pPr algn="l" eaLnBrk="1" hangingPunct="1">
              <a:lnSpc>
                <a:spcPct val="100000"/>
              </a:lnSpc>
              <a:spcBef>
                <a:spcPts val="600"/>
              </a:spcBef>
              <a:buFont typeface="Arial" pitchFamily="34" charset="0"/>
              <a:buChar char="•"/>
              <a:defRPr/>
            </a:pPr>
            <a:r>
              <a:rPr lang="ja-JP" altLang="en-US" sz="1800" dirty="0" smtClean="0"/>
              <a:t>　</a:t>
            </a:r>
            <a:r>
              <a:rPr lang="en-US" altLang="ja-JP" sz="1800" dirty="0" smtClean="0"/>
              <a:t>WPF/Silverlight</a:t>
            </a:r>
            <a:r>
              <a:rPr lang="ja-JP" altLang="en-US" sz="1800" dirty="0" err="1" smtClean="0"/>
              <a:t>、</a:t>
            </a:r>
            <a:r>
              <a:rPr lang="ja-JP" altLang="en-US" sz="1800" dirty="0" smtClean="0"/>
              <a:t>ストアアプリ</a:t>
            </a:r>
          </a:p>
          <a:p>
            <a:pPr algn="l" eaLnBrk="1" hangingPunct="1">
              <a:lnSpc>
                <a:spcPct val="100000"/>
              </a:lnSpc>
              <a:spcBef>
                <a:spcPts val="600"/>
              </a:spcBef>
              <a:buFont typeface="Arial" pitchFamily="34" charset="0"/>
              <a:buChar char="•"/>
              <a:defRPr/>
            </a:pPr>
            <a:r>
              <a:rPr lang="ja-JP" altLang="en-US" sz="1800" dirty="0" smtClean="0"/>
              <a:t>　</a:t>
            </a:r>
            <a:r>
              <a:rPr lang="en-US" altLang="ja-JP" sz="1800" dirty="0" smtClean="0"/>
              <a:t>Microsoft Azure</a:t>
            </a:r>
            <a:r>
              <a:rPr lang="ja-JP" altLang="en-US" sz="1800" dirty="0" smtClean="0"/>
              <a:t> </a:t>
            </a:r>
            <a:r>
              <a:rPr lang="ja-JP" altLang="en-US" sz="1800" dirty="0" err="1" smtClean="0"/>
              <a:t>、</a:t>
            </a:r>
            <a:r>
              <a:rPr lang="en-US" altLang="ja-JP" sz="1800" dirty="0" smtClean="0"/>
              <a:t>ASP.NET MVC</a:t>
            </a:r>
            <a:r>
              <a:rPr lang="ja-JP" altLang="en-US" sz="1800" dirty="0" smtClean="0"/>
              <a:t> </a:t>
            </a:r>
            <a:r>
              <a:rPr lang="ja-JP" altLang="en-US" sz="1800" dirty="0" err="1" smtClean="0"/>
              <a:t>、</a:t>
            </a:r>
            <a:r>
              <a:rPr lang="en-US" altLang="ja-JP" sz="1800" dirty="0" smtClean="0"/>
              <a:t>ASP.NET MVC SPA</a:t>
            </a:r>
            <a:endParaRPr lang="en-US" altLang="ja-JP" sz="1800" dirty="0"/>
          </a:p>
        </p:txBody>
      </p:sp>
      <p:sp>
        <p:nvSpPr>
          <p:cNvPr id="14342" name="Rectangle 3"/>
          <p:cNvSpPr>
            <a:spLocks noChangeArrowheads="1"/>
          </p:cNvSpPr>
          <p:nvPr/>
        </p:nvSpPr>
        <p:spPr bwMode="auto">
          <a:xfrm>
            <a:off x="0" y="-33338"/>
            <a:ext cx="7677150"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1.10. Open </a:t>
            </a:r>
            <a:r>
              <a:rPr lang="ja-JP" altLang="en-US" sz="3600" dirty="0" smtClean="0">
                <a:ea typeface="HG行書体" pitchFamily="65" charset="-128"/>
              </a:rPr>
              <a:t>棟梁 </a:t>
            </a:r>
            <a:r>
              <a:rPr lang="ja-JP" altLang="en-US" sz="3200" dirty="0" smtClean="0">
                <a:solidFill>
                  <a:schemeClr val="tx2"/>
                </a:solidFill>
              </a:rPr>
              <a:t>特徴</a:t>
            </a:r>
            <a:endParaRPr lang="ja-JP" altLang="en-US" sz="3200" dirty="0">
              <a:solidFill>
                <a:schemeClr val="tx2"/>
              </a:solidFill>
            </a:endParaRPr>
          </a:p>
        </p:txBody>
      </p:sp>
      <p:sp>
        <p:nvSpPr>
          <p:cNvPr id="6" name="AutoShape 19"/>
          <p:cNvSpPr>
            <a:spLocks noChangeArrowheads="1"/>
          </p:cNvSpPr>
          <p:nvPr/>
        </p:nvSpPr>
        <p:spPr bwMode="auto">
          <a:xfrm>
            <a:off x="110880" y="3911608"/>
            <a:ext cx="8847919" cy="1498283"/>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4</a:t>
            </a:r>
            <a:r>
              <a:rPr lang="ja-JP" altLang="en-US" sz="1800" dirty="0" smtClean="0"/>
              <a:t>） 小規模部門システムから大規模基幹システムまで利用可能</a:t>
            </a:r>
          </a:p>
          <a:p>
            <a:pPr algn="l" eaLnBrk="1" hangingPunct="1">
              <a:lnSpc>
                <a:spcPct val="100000"/>
              </a:lnSpc>
              <a:spcBef>
                <a:spcPts val="600"/>
              </a:spcBef>
              <a:buFont typeface="Arial" pitchFamily="34" charset="0"/>
              <a:buChar char="•"/>
              <a:defRPr/>
            </a:pPr>
            <a:r>
              <a:rPr lang="ja-JP" altLang="en-US" sz="1800" dirty="0" smtClean="0"/>
              <a:t>　プロジェクト・テンプレートを作成することで迅速な開発プロジェクトの立ち上げが可能。</a:t>
            </a:r>
          </a:p>
          <a:p>
            <a:pPr algn="l" eaLnBrk="1" hangingPunct="1">
              <a:lnSpc>
                <a:spcPct val="100000"/>
              </a:lnSpc>
              <a:spcBef>
                <a:spcPts val="600"/>
              </a:spcBef>
              <a:buFont typeface="Arial" pitchFamily="34" charset="0"/>
              <a:buChar char="•"/>
              <a:defRPr/>
            </a:pPr>
            <a:r>
              <a:rPr lang="ja-JP" altLang="en-US" sz="1800" dirty="0" smtClean="0"/>
              <a:t>　プロジェクト・テンプレートをカスタマイズすることで</a:t>
            </a:r>
            <a:r>
              <a:rPr lang="en-US" altLang="ja-JP" sz="1800" dirty="0" smtClean="0"/>
              <a:t/>
            </a:r>
            <a:br>
              <a:rPr lang="en-US" altLang="ja-JP" sz="1800" dirty="0" smtClean="0"/>
            </a:br>
            <a:r>
              <a:rPr lang="ja-JP" altLang="en-US" sz="1800" dirty="0" smtClean="0"/>
              <a:t>　　多種・多様なアーキテクチャへの対応・標準化が可能。</a:t>
            </a:r>
            <a:endParaRPr lang="ja-JP" altLang="en-US" sz="1800" dirty="0"/>
          </a:p>
        </p:txBody>
      </p:sp>
      <p:sp>
        <p:nvSpPr>
          <p:cNvPr id="7" name="AutoShape 19"/>
          <p:cNvSpPr>
            <a:spLocks noChangeArrowheads="1"/>
          </p:cNvSpPr>
          <p:nvPr/>
        </p:nvSpPr>
        <p:spPr bwMode="auto">
          <a:xfrm>
            <a:off x="110880" y="838646"/>
            <a:ext cx="8847919" cy="408623"/>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wrap="square">
            <a:spAutoFit/>
          </a:bodyPr>
          <a:lstStyle/>
          <a:p>
            <a:pPr algn="l" eaLnBrk="1" hangingPunct="1">
              <a:lnSpc>
                <a:spcPct val="100000"/>
              </a:lnSpc>
              <a:spcBef>
                <a:spcPts val="600"/>
              </a:spcBef>
              <a:defRPr/>
            </a:pPr>
            <a:r>
              <a:rPr lang="ja-JP" altLang="en-US" sz="1800" dirty="0" smtClean="0"/>
              <a:t>（</a:t>
            </a:r>
            <a:r>
              <a:rPr lang="en-US" altLang="ja-JP" sz="1800" dirty="0" smtClean="0"/>
              <a:t>1</a:t>
            </a:r>
            <a:r>
              <a:rPr lang="ja-JP" altLang="en-US" sz="1800" dirty="0" smtClean="0"/>
              <a:t>） </a:t>
            </a:r>
            <a:r>
              <a:rPr lang="en-US" altLang="ja-JP" sz="1800" dirty="0" smtClean="0">
                <a:ea typeface="Verdana" pitchFamily="34" charset="0"/>
                <a:cs typeface="Verdana" pitchFamily="34" charset="0"/>
              </a:rPr>
              <a:t>Visual Studio</a:t>
            </a:r>
            <a:r>
              <a:rPr lang="ja-JP" altLang="en-US" sz="1800" dirty="0" smtClean="0">
                <a:cs typeface="Verdana" pitchFamily="34" charset="0"/>
              </a:rPr>
              <a:t>のデザイナの操作性をスポイルしない造り。</a:t>
            </a:r>
            <a:endParaRPr lang="ja-JP" alt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2. </a:t>
            </a:r>
            <a:r>
              <a:rPr lang="ja-JP" altLang="en-US" sz="2800" dirty="0" smtClean="0">
                <a:solidFill>
                  <a:schemeClr val="bg1"/>
                </a:solidFill>
              </a:rPr>
              <a:t>事例</a:t>
            </a:r>
            <a:endParaRPr lang="ja-JP" altLang="en-US" sz="2800" dirty="0">
              <a:solidFill>
                <a:schemeClr val="bg1"/>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ja-JP" altLang="en-US" sz="2800" dirty="0" smtClean="0">
                <a:solidFill>
                  <a:srgbClr val="69306A"/>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7"/>
          <p:cNvGrpSpPr>
            <a:grpSpLocks/>
          </p:cNvGrpSpPr>
          <p:nvPr/>
        </p:nvGrpSpPr>
        <p:grpSpPr bwMode="auto">
          <a:xfrm>
            <a:off x="6456363" y="3041650"/>
            <a:ext cx="2368550" cy="1635125"/>
            <a:chOff x="4067" y="1898"/>
            <a:chExt cx="1492" cy="1030"/>
          </a:xfrm>
        </p:grpSpPr>
        <p:pic>
          <p:nvPicPr>
            <p:cNvPr id="40984" name="Picture 41" descr="e2-021"/>
            <p:cNvPicPr>
              <a:picLocks noChangeAspect="1" noChangeArrowheads="1"/>
            </p:cNvPicPr>
            <p:nvPr/>
          </p:nvPicPr>
          <p:blipFill>
            <a:blip r:embed="rId3" cstate="print"/>
            <a:srcRect/>
            <a:stretch>
              <a:fillRect/>
            </a:stretch>
          </p:blipFill>
          <p:spPr bwMode="auto">
            <a:xfrm flipH="1">
              <a:off x="4067" y="1898"/>
              <a:ext cx="1174" cy="933"/>
            </a:xfrm>
            <a:prstGeom prst="rect">
              <a:avLst/>
            </a:prstGeom>
            <a:noFill/>
            <a:ln w="9525">
              <a:noFill/>
              <a:miter lim="800000"/>
              <a:headEnd/>
              <a:tailEnd/>
            </a:ln>
          </p:spPr>
        </p:pic>
        <p:pic>
          <p:nvPicPr>
            <p:cNvPr id="40985" name="Picture 46" descr="e4-c010"/>
            <p:cNvPicPr>
              <a:picLocks noChangeAspect="1" noChangeArrowheads="1"/>
            </p:cNvPicPr>
            <p:nvPr/>
          </p:nvPicPr>
          <p:blipFill>
            <a:blip r:embed="rId4" cstate="print"/>
            <a:srcRect/>
            <a:stretch>
              <a:fillRect/>
            </a:stretch>
          </p:blipFill>
          <p:spPr bwMode="auto">
            <a:xfrm>
              <a:off x="4727" y="1940"/>
              <a:ext cx="832" cy="988"/>
            </a:xfrm>
            <a:prstGeom prst="rect">
              <a:avLst/>
            </a:prstGeom>
            <a:noFill/>
            <a:ln w="9525">
              <a:noFill/>
              <a:miter lim="800000"/>
              <a:headEnd/>
              <a:tailEnd/>
            </a:ln>
          </p:spPr>
        </p:pic>
      </p:grpSp>
      <p:sp>
        <p:nvSpPr>
          <p:cNvPr id="40963" name="Rectangle 87"/>
          <p:cNvSpPr>
            <a:spLocks noChangeArrowheads="1"/>
          </p:cNvSpPr>
          <p:nvPr/>
        </p:nvSpPr>
        <p:spPr bwMode="auto">
          <a:xfrm>
            <a:off x="2647950" y="2852738"/>
            <a:ext cx="3535363" cy="1811337"/>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0964" name="Picture 25" descr="a3-008"/>
          <p:cNvPicPr>
            <a:picLocks noChangeAspect="1" noChangeArrowheads="1"/>
          </p:cNvPicPr>
          <p:nvPr/>
        </p:nvPicPr>
        <p:blipFill>
          <a:blip r:embed="rId5" cstate="print"/>
          <a:srcRect/>
          <a:stretch>
            <a:fillRect/>
          </a:stretch>
        </p:blipFill>
        <p:spPr bwMode="auto">
          <a:xfrm>
            <a:off x="6659563" y="1401763"/>
            <a:ext cx="2008187" cy="968375"/>
          </a:xfrm>
          <a:prstGeom prst="rect">
            <a:avLst/>
          </a:prstGeom>
          <a:noFill/>
          <a:ln w="9525">
            <a:noFill/>
            <a:miter lim="800000"/>
            <a:headEnd/>
            <a:tailEnd/>
          </a:ln>
        </p:spPr>
      </p:pic>
      <p:pic>
        <p:nvPicPr>
          <p:cNvPr id="40965" name="Picture 26" descr="f-014"/>
          <p:cNvPicPr>
            <a:picLocks noChangeAspect="1" noChangeArrowheads="1"/>
          </p:cNvPicPr>
          <p:nvPr/>
        </p:nvPicPr>
        <p:blipFill>
          <a:blip r:embed="rId6" cstate="print"/>
          <a:srcRect/>
          <a:stretch>
            <a:fillRect/>
          </a:stretch>
        </p:blipFill>
        <p:spPr bwMode="auto">
          <a:xfrm>
            <a:off x="2965450" y="2960688"/>
            <a:ext cx="1277938" cy="1571625"/>
          </a:xfrm>
          <a:prstGeom prst="rect">
            <a:avLst/>
          </a:prstGeom>
          <a:noFill/>
          <a:ln w="9525">
            <a:noFill/>
            <a:miter lim="800000"/>
            <a:headEnd/>
            <a:tailEnd/>
          </a:ln>
        </p:spPr>
      </p:pic>
      <p:pic>
        <p:nvPicPr>
          <p:cNvPr id="40966" name="Picture 27" descr="f-015"/>
          <p:cNvPicPr>
            <a:picLocks noChangeAspect="1" noChangeArrowheads="1"/>
          </p:cNvPicPr>
          <p:nvPr/>
        </p:nvPicPr>
        <p:blipFill>
          <a:blip r:embed="rId7" cstate="print"/>
          <a:srcRect/>
          <a:stretch>
            <a:fillRect/>
          </a:stretch>
        </p:blipFill>
        <p:spPr bwMode="auto">
          <a:xfrm>
            <a:off x="4789488" y="2790825"/>
            <a:ext cx="1485900" cy="1739900"/>
          </a:xfrm>
          <a:prstGeom prst="rect">
            <a:avLst/>
          </a:prstGeom>
          <a:noFill/>
          <a:ln w="9525">
            <a:noFill/>
            <a:miter lim="800000"/>
            <a:headEnd/>
            <a:tailEnd/>
          </a:ln>
        </p:spPr>
      </p:pic>
      <p:sp>
        <p:nvSpPr>
          <p:cNvPr id="40967" name="Line 34"/>
          <p:cNvSpPr>
            <a:spLocks noChangeShapeType="1"/>
          </p:cNvSpPr>
          <p:nvPr/>
        </p:nvSpPr>
        <p:spPr bwMode="auto">
          <a:xfrm flipH="1">
            <a:off x="3995738" y="3859213"/>
            <a:ext cx="609600" cy="0"/>
          </a:xfrm>
          <a:prstGeom prst="line">
            <a:avLst/>
          </a:prstGeom>
          <a:noFill/>
          <a:ln w="63500">
            <a:solidFill>
              <a:srgbClr val="000000"/>
            </a:solidFill>
            <a:round/>
            <a:headEnd type="oval" w="med" len="med"/>
            <a:tailEnd type="triangle" w="med" len="med"/>
          </a:ln>
        </p:spPr>
        <p:txBody>
          <a:bodyPr/>
          <a:lstStyle/>
          <a:p>
            <a:endParaRPr lang="ja-JP" altLang="en-US"/>
          </a:p>
        </p:txBody>
      </p:sp>
      <p:pic>
        <p:nvPicPr>
          <p:cNvPr id="40968" name="Picture 39" descr="e3-006"/>
          <p:cNvPicPr>
            <a:picLocks noChangeAspect="1" noChangeArrowheads="1"/>
          </p:cNvPicPr>
          <p:nvPr/>
        </p:nvPicPr>
        <p:blipFill>
          <a:blip r:embed="rId8" cstate="print"/>
          <a:srcRect/>
          <a:stretch>
            <a:fillRect/>
          </a:stretch>
        </p:blipFill>
        <p:spPr bwMode="auto">
          <a:xfrm>
            <a:off x="5049838" y="830263"/>
            <a:ext cx="1352550" cy="1933575"/>
          </a:xfrm>
          <a:prstGeom prst="rect">
            <a:avLst/>
          </a:prstGeom>
          <a:noFill/>
          <a:ln w="9525">
            <a:noFill/>
            <a:miter lim="800000"/>
            <a:headEnd/>
            <a:tailEnd/>
          </a:ln>
        </p:spPr>
      </p:pic>
      <p:sp>
        <p:nvSpPr>
          <p:cNvPr id="40969" name="Text Box 45"/>
          <p:cNvSpPr txBox="1">
            <a:spLocks noChangeArrowheads="1"/>
          </p:cNvSpPr>
          <p:nvPr/>
        </p:nvSpPr>
        <p:spPr bwMode="auto">
          <a:xfrm>
            <a:off x="2609850" y="4816475"/>
            <a:ext cx="1603375" cy="457200"/>
          </a:xfrm>
          <a:prstGeom prst="rect">
            <a:avLst/>
          </a:prstGeom>
          <a:noFill/>
          <a:ln w="9525">
            <a:noFill/>
            <a:miter lim="800000"/>
            <a:headEnd/>
            <a:tailEnd/>
          </a:ln>
        </p:spPr>
        <p:txBody>
          <a:bodyPr>
            <a:spAutoFit/>
          </a:bodyPr>
          <a:lstStyle/>
          <a:p>
            <a:pPr eaLnBrk="1" hangingPunct="1">
              <a:lnSpc>
                <a:spcPct val="100000"/>
              </a:lnSpc>
            </a:pPr>
            <a:r>
              <a:rPr lang="en-US" altLang="ja-JP" sz="2400" b="1"/>
              <a:t>DB</a:t>
            </a:r>
            <a:r>
              <a:rPr lang="ja-JP" altLang="en-US" sz="2400"/>
              <a:t>サーバ</a:t>
            </a:r>
          </a:p>
        </p:txBody>
      </p:sp>
      <p:sp>
        <p:nvSpPr>
          <p:cNvPr id="40970" name="Text Box 47"/>
          <p:cNvSpPr txBox="1">
            <a:spLocks noChangeArrowheads="1"/>
          </p:cNvSpPr>
          <p:nvPr/>
        </p:nvSpPr>
        <p:spPr bwMode="auto">
          <a:xfrm>
            <a:off x="2860675" y="1219200"/>
            <a:ext cx="2068513" cy="1304925"/>
          </a:xfrm>
          <a:prstGeom prst="rect">
            <a:avLst/>
          </a:prstGeom>
          <a:solidFill>
            <a:srgbClr val="FFFFFF"/>
          </a:solidFill>
          <a:ln w="9525">
            <a:solidFill>
              <a:srgbClr val="000000"/>
            </a:solidFill>
            <a:miter lim="800000"/>
            <a:headEnd/>
            <a:tailEnd/>
          </a:ln>
        </p:spPr>
        <p:txBody>
          <a:bodyPr/>
          <a:lstStyle/>
          <a:p>
            <a:pPr eaLnBrk="1" hangingPunct="1">
              <a:lnSpc>
                <a:spcPct val="100000"/>
              </a:lnSpc>
            </a:pPr>
            <a:r>
              <a:rPr lang="ja-JP" altLang="en-US" sz="2400" b="1" dirty="0"/>
              <a:t>タッチパネル</a:t>
            </a:r>
          </a:p>
          <a:p>
            <a:pPr eaLnBrk="1" hangingPunct="1">
              <a:lnSpc>
                <a:spcPct val="100000"/>
              </a:lnSpc>
            </a:pPr>
            <a:endParaRPr lang="ja-JP" altLang="en-US" sz="2400" b="1" dirty="0"/>
          </a:p>
          <a:p>
            <a:pPr eaLnBrk="1" hangingPunct="1">
              <a:lnSpc>
                <a:spcPct val="100000"/>
              </a:lnSpc>
            </a:pPr>
            <a:r>
              <a:rPr lang="ja-JP" altLang="en-US" sz="2400" b="1" dirty="0"/>
              <a:t>（ </a:t>
            </a:r>
            <a:r>
              <a:rPr lang="en-US" altLang="ja-JP" sz="2400" b="1" dirty="0"/>
              <a:t>WPF </a:t>
            </a:r>
            <a:r>
              <a:rPr lang="ja-JP" altLang="en-US" sz="2400" b="1" dirty="0"/>
              <a:t>）</a:t>
            </a:r>
            <a:endParaRPr lang="ja-JP" altLang="en-US" sz="2400" dirty="0"/>
          </a:p>
        </p:txBody>
      </p:sp>
      <p:sp>
        <p:nvSpPr>
          <p:cNvPr id="40971" name="Text Box 58"/>
          <p:cNvSpPr txBox="1">
            <a:spLocks noChangeArrowheads="1"/>
          </p:cNvSpPr>
          <p:nvPr/>
        </p:nvSpPr>
        <p:spPr bwMode="auto">
          <a:xfrm>
            <a:off x="4252913" y="4816475"/>
            <a:ext cx="1927225" cy="457200"/>
          </a:xfrm>
          <a:prstGeom prst="rect">
            <a:avLst/>
          </a:prstGeom>
          <a:noFill/>
          <a:ln w="9525">
            <a:noFill/>
            <a:miter lim="800000"/>
            <a:headEnd/>
            <a:tailEnd/>
          </a:ln>
        </p:spPr>
        <p:txBody>
          <a:bodyPr>
            <a:spAutoFit/>
          </a:bodyPr>
          <a:lstStyle/>
          <a:p>
            <a:pPr eaLnBrk="1" hangingPunct="1">
              <a:lnSpc>
                <a:spcPct val="100000"/>
              </a:lnSpc>
            </a:pPr>
            <a:r>
              <a:rPr lang="en-US" altLang="ja-JP" sz="2400" b="1"/>
              <a:t>Web</a:t>
            </a:r>
            <a:r>
              <a:rPr lang="ja-JP" altLang="en-US" sz="2400"/>
              <a:t>サーバ</a:t>
            </a:r>
          </a:p>
        </p:txBody>
      </p:sp>
      <p:sp>
        <p:nvSpPr>
          <p:cNvPr id="40972" name="Text Box 89"/>
          <p:cNvSpPr txBox="1">
            <a:spLocks noChangeArrowheads="1"/>
          </p:cNvSpPr>
          <p:nvPr/>
        </p:nvSpPr>
        <p:spPr bwMode="auto">
          <a:xfrm>
            <a:off x="277813" y="4810125"/>
            <a:ext cx="1776412" cy="457200"/>
          </a:xfrm>
          <a:prstGeom prst="rect">
            <a:avLst/>
          </a:prstGeom>
          <a:noFill/>
          <a:ln w="9525">
            <a:noFill/>
            <a:miter lim="800000"/>
            <a:headEnd/>
            <a:tailEnd/>
          </a:ln>
        </p:spPr>
        <p:txBody>
          <a:bodyPr>
            <a:spAutoFit/>
          </a:bodyPr>
          <a:lstStyle/>
          <a:p>
            <a:pPr eaLnBrk="1" hangingPunct="1">
              <a:lnSpc>
                <a:spcPct val="100000"/>
              </a:lnSpc>
            </a:pPr>
            <a:r>
              <a:rPr lang="ja-JP" altLang="en-US" sz="2400" b="1">
                <a:latin typeface="Century" pitchFamily="18" charset="0"/>
              </a:rPr>
              <a:t>バックエンド</a:t>
            </a:r>
            <a:endParaRPr lang="ja-JP" altLang="en-US" sz="2400">
              <a:latin typeface="HGP創英角ｺﾞｼｯｸUB" pitchFamily="50" charset="-128"/>
            </a:endParaRPr>
          </a:p>
        </p:txBody>
      </p:sp>
      <p:pic>
        <p:nvPicPr>
          <p:cNvPr id="40973" name="Picture 90" descr="d3-001"/>
          <p:cNvPicPr>
            <a:picLocks noChangeAspect="1" noChangeArrowheads="1"/>
          </p:cNvPicPr>
          <p:nvPr/>
        </p:nvPicPr>
        <p:blipFill>
          <a:blip r:embed="rId9" cstate="print"/>
          <a:srcRect/>
          <a:stretch>
            <a:fillRect/>
          </a:stretch>
        </p:blipFill>
        <p:spPr bwMode="auto">
          <a:xfrm flipH="1">
            <a:off x="171450" y="3108325"/>
            <a:ext cx="2003425" cy="1489075"/>
          </a:xfrm>
          <a:prstGeom prst="rect">
            <a:avLst/>
          </a:prstGeom>
          <a:noFill/>
          <a:ln w="9525">
            <a:noFill/>
            <a:miter lim="800000"/>
            <a:headEnd/>
            <a:tailEnd/>
          </a:ln>
        </p:spPr>
      </p:pic>
      <p:sp>
        <p:nvSpPr>
          <p:cNvPr id="40974" name="Line 88"/>
          <p:cNvSpPr>
            <a:spLocks noChangeShapeType="1"/>
          </p:cNvSpPr>
          <p:nvPr/>
        </p:nvSpPr>
        <p:spPr bwMode="auto">
          <a:xfrm>
            <a:off x="2182813" y="385921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40975" name="AutoShape 29"/>
          <p:cNvSpPr>
            <a:spLocks noChangeArrowheads="1"/>
          </p:cNvSpPr>
          <p:nvPr/>
        </p:nvSpPr>
        <p:spPr bwMode="auto">
          <a:xfrm>
            <a:off x="396875" y="1863725"/>
            <a:ext cx="1800225" cy="523875"/>
          </a:xfrm>
          <a:prstGeom prst="wedgeRoundRectCallout">
            <a:avLst>
              <a:gd name="adj1" fmla="val 79981"/>
              <a:gd name="adj2" fmla="val -33634"/>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C/S</a:t>
            </a:r>
            <a:r>
              <a:rPr lang="ja-JP" altLang="en-US" sz="2400" b="1"/>
              <a:t> </a:t>
            </a:r>
            <a:r>
              <a:rPr lang="en-US" altLang="ja-JP" sz="2400" b="1"/>
              <a:t>2</a:t>
            </a:r>
            <a:r>
              <a:rPr lang="ja-JP" altLang="en-US" sz="2400"/>
              <a:t>層</a:t>
            </a:r>
          </a:p>
        </p:txBody>
      </p:sp>
      <p:sp>
        <p:nvSpPr>
          <p:cNvPr id="40976" name="Freeform 93"/>
          <p:cNvSpPr>
            <a:spLocks/>
          </p:cNvSpPr>
          <p:nvPr/>
        </p:nvSpPr>
        <p:spPr bwMode="auto">
          <a:xfrm flipH="1">
            <a:off x="1692275" y="2333625"/>
            <a:ext cx="309563" cy="1379538"/>
          </a:xfrm>
          <a:custGeom>
            <a:avLst/>
            <a:gdLst>
              <a:gd name="T0" fmla="*/ 0 w 195"/>
              <a:gd name="T1" fmla="*/ 2147483647 h 839"/>
              <a:gd name="T2" fmla="*/ 0 w 195"/>
              <a:gd name="T3" fmla="*/ 2147483647 h 839"/>
              <a:gd name="T4" fmla="*/ 2147483647 w 195"/>
              <a:gd name="T5" fmla="*/ 0 h 839"/>
              <a:gd name="T6" fmla="*/ 0 60000 65536"/>
              <a:gd name="T7" fmla="*/ 0 60000 65536"/>
              <a:gd name="T8" fmla="*/ 0 60000 65536"/>
              <a:gd name="T9" fmla="*/ 0 w 195"/>
              <a:gd name="T10" fmla="*/ 0 h 839"/>
              <a:gd name="T11" fmla="*/ 195 w 195"/>
              <a:gd name="T12" fmla="*/ 839 h 839"/>
            </a:gdLst>
            <a:ahLst/>
            <a:cxnLst>
              <a:cxn ang="T6">
                <a:pos x="T0" y="T1"/>
              </a:cxn>
              <a:cxn ang="T7">
                <a:pos x="T2" y="T3"/>
              </a:cxn>
              <a:cxn ang="T8">
                <a:pos x="T4" y="T5"/>
              </a:cxn>
            </a:cxnLst>
            <a:rect l="T9" t="T10" r="T11" b="T12"/>
            <a:pathLst>
              <a:path w="195" h="839">
                <a:moveTo>
                  <a:pt x="0" y="11"/>
                </a:moveTo>
                <a:lnTo>
                  <a:pt x="0" y="839"/>
                </a:lnTo>
                <a:lnTo>
                  <a:pt x="195" y="0"/>
                </a:lnTo>
              </a:path>
            </a:pathLst>
          </a:custGeom>
          <a:solidFill>
            <a:schemeClr val="bg1"/>
          </a:solidFill>
          <a:ln w="9525" cap="flat" cmpd="sng">
            <a:solidFill>
              <a:schemeClr val="tx1"/>
            </a:solidFill>
            <a:prstDash val="solid"/>
            <a:round/>
            <a:headEnd/>
            <a:tailEnd/>
          </a:ln>
        </p:spPr>
        <p:txBody>
          <a:bodyPr>
            <a:spAutoFit/>
          </a:bodyPr>
          <a:lstStyle/>
          <a:p>
            <a:endParaRPr lang="ja-JP" altLang="en-US"/>
          </a:p>
        </p:txBody>
      </p:sp>
      <p:sp>
        <p:nvSpPr>
          <p:cNvPr id="216179" name="Freeform 115"/>
          <p:cNvSpPr>
            <a:spLocks/>
          </p:cNvSpPr>
          <p:nvPr/>
        </p:nvSpPr>
        <p:spPr bwMode="auto">
          <a:xfrm>
            <a:off x="2925763" y="1827213"/>
            <a:ext cx="2133600" cy="1397000"/>
          </a:xfrm>
          <a:custGeom>
            <a:avLst/>
            <a:gdLst/>
            <a:ahLst/>
            <a:cxnLst>
              <a:cxn ang="0">
                <a:pos x="1011" y="0"/>
              </a:cxn>
              <a:cxn ang="0">
                <a:pos x="0" y="0"/>
              </a:cxn>
              <a:cxn ang="0">
                <a:pos x="0" y="901"/>
              </a:cxn>
              <a:cxn ang="0">
                <a:pos x="203" y="1103"/>
              </a:cxn>
            </a:cxnLst>
            <a:rect l="0" t="0" r="r" b="b"/>
            <a:pathLst>
              <a:path w="1011" h="1103">
                <a:moveTo>
                  <a:pt x="1011" y="0"/>
                </a:moveTo>
                <a:lnTo>
                  <a:pt x="0" y="0"/>
                </a:lnTo>
                <a:lnTo>
                  <a:pt x="0" y="901"/>
                </a:lnTo>
                <a:lnTo>
                  <a:pt x="203" y="1103"/>
                </a:ln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74437" name="Text Box 5"/>
          <p:cNvSpPr txBox="1">
            <a:spLocks noChangeArrowheads="1"/>
          </p:cNvSpPr>
          <p:nvPr/>
        </p:nvSpPr>
        <p:spPr bwMode="auto">
          <a:xfrm>
            <a:off x="-3175" y="5591175"/>
            <a:ext cx="9150350" cy="830997"/>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ja-JP" altLang="en-US" sz="2400" dirty="0"/>
              <a:t>複数の処理</a:t>
            </a:r>
            <a:r>
              <a:rPr lang="ja-JP" altLang="en-US" sz="2400" dirty="0" smtClean="0"/>
              <a:t>方式のアーキテクチャも、まとめて標準化可能。</a:t>
            </a:r>
            <a:r>
              <a:rPr lang="ja-JP" altLang="en-US" sz="2400" dirty="0"/>
              <a:t/>
            </a:r>
            <a:br>
              <a:rPr lang="ja-JP" altLang="en-US" sz="2400" dirty="0"/>
            </a:br>
            <a:r>
              <a:rPr lang="en-US" altLang="ja-JP" sz="2400" dirty="0"/>
              <a:t>WPF</a:t>
            </a:r>
            <a:r>
              <a:rPr lang="ja-JP" altLang="en-US" sz="2400" dirty="0"/>
              <a:t>などの、最新</a:t>
            </a:r>
            <a:r>
              <a:rPr lang="en-US" altLang="ja-JP" sz="2400" dirty="0"/>
              <a:t>GUI</a:t>
            </a:r>
            <a:r>
              <a:rPr lang="ja-JP" altLang="en-US" sz="2400" dirty="0"/>
              <a:t>技術も適用し、かつ高い生産性を実現した。</a:t>
            </a:r>
            <a:endParaRPr lang="en-US" altLang="ja-JP" sz="2400" dirty="0"/>
          </a:p>
        </p:txBody>
      </p:sp>
      <p:sp>
        <p:nvSpPr>
          <p:cNvPr id="40979" name="Text Box 10"/>
          <p:cNvSpPr txBox="1">
            <a:spLocks noChangeArrowheads="1"/>
          </p:cNvSpPr>
          <p:nvPr/>
        </p:nvSpPr>
        <p:spPr bwMode="auto">
          <a:xfrm>
            <a:off x="6483350" y="4632325"/>
            <a:ext cx="2317750" cy="830263"/>
          </a:xfrm>
          <a:prstGeom prst="rect">
            <a:avLst/>
          </a:prstGeom>
          <a:noFill/>
          <a:ln w="9525">
            <a:noFill/>
            <a:miter lim="800000"/>
            <a:headEnd/>
            <a:tailEnd/>
          </a:ln>
        </p:spPr>
        <p:txBody>
          <a:bodyPr>
            <a:spAutoFit/>
          </a:bodyPr>
          <a:lstStyle/>
          <a:p>
            <a:pPr eaLnBrk="1" hangingPunct="1">
              <a:lnSpc>
                <a:spcPct val="100000"/>
              </a:lnSpc>
            </a:pPr>
            <a:r>
              <a:rPr lang="en-US" altLang="ja-JP" sz="2400" b="1"/>
              <a:t>WWW</a:t>
            </a:r>
            <a:r>
              <a:rPr lang="ja-JP" altLang="en-US" sz="2400"/>
              <a:t>ブラウザ</a:t>
            </a:r>
            <a:br>
              <a:rPr lang="ja-JP" altLang="en-US" sz="2400"/>
            </a:br>
            <a:r>
              <a:rPr lang="ja-JP" altLang="en-US" sz="2400"/>
              <a:t>携帯端末</a:t>
            </a:r>
          </a:p>
        </p:txBody>
      </p:sp>
      <p:sp>
        <p:nvSpPr>
          <p:cNvPr id="40980" name="Line 92"/>
          <p:cNvSpPr>
            <a:spLocks noChangeShapeType="1"/>
          </p:cNvSpPr>
          <p:nvPr/>
        </p:nvSpPr>
        <p:spPr bwMode="auto">
          <a:xfrm flipH="1">
            <a:off x="5783263" y="385921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40981" name="AutoShape 40"/>
          <p:cNvSpPr>
            <a:spLocks noChangeArrowheads="1"/>
          </p:cNvSpPr>
          <p:nvPr/>
        </p:nvSpPr>
        <p:spPr bwMode="auto">
          <a:xfrm>
            <a:off x="6283325" y="2541588"/>
            <a:ext cx="1800225" cy="525462"/>
          </a:xfrm>
          <a:prstGeom prst="wedgeRoundRectCallout">
            <a:avLst>
              <a:gd name="adj1" fmla="val -52644"/>
              <a:gd name="adj2" fmla="val 159366"/>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Web</a:t>
            </a:r>
            <a:r>
              <a:rPr lang="en-US" altLang="ja-JP" sz="2400" b="1">
                <a:latin typeface="Century" pitchFamily="18" charset="0"/>
              </a:rPr>
              <a:t> </a:t>
            </a:r>
            <a:r>
              <a:rPr lang="en-US" altLang="ja-JP" sz="2400" b="1"/>
              <a:t>2</a:t>
            </a:r>
            <a:r>
              <a:rPr lang="ja-JP" altLang="en-US" sz="2400" b="1">
                <a:latin typeface="Century" pitchFamily="18" charset="0"/>
              </a:rPr>
              <a:t>層</a:t>
            </a:r>
            <a:endParaRPr lang="ja-JP" altLang="en-US" sz="2400" b="1">
              <a:latin typeface="HGP創英角ｺﾞｼｯｸUB" pitchFamily="50" charset="-128"/>
            </a:endParaRPr>
          </a:p>
        </p:txBody>
      </p:sp>
      <p:sp>
        <p:nvSpPr>
          <p:cNvPr id="29715" name="Line 19"/>
          <p:cNvSpPr>
            <a:spLocks noChangeShapeType="1"/>
          </p:cNvSpPr>
          <p:nvPr/>
        </p:nvSpPr>
        <p:spPr bwMode="auto">
          <a:xfrm>
            <a:off x="239713" y="6429375"/>
            <a:ext cx="85312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0983"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solidFill>
                  <a:schemeClr val="tx2"/>
                </a:solidFill>
              </a:rPr>
              <a:t>2.1. </a:t>
            </a:r>
            <a:r>
              <a:rPr lang="ja-JP" altLang="en-US" sz="3200" dirty="0" smtClean="0">
                <a:solidFill>
                  <a:schemeClr val="tx2"/>
                </a:solidFill>
              </a:rPr>
              <a:t>店頭端末システム</a:t>
            </a:r>
            <a:endParaRPr lang="ja-JP" altLang="en-US" sz="3200"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3175" y="5273675"/>
            <a:ext cx="9150350" cy="1200329"/>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en-US" altLang="ja-JP" sz="2400" dirty="0" smtClean="0"/>
              <a:t>Windows Azure</a:t>
            </a:r>
            <a:r>
              <a:rPr lang="ja-JP" altLang="en-US" sz="2400" dirty="0" smtClean="0"/>
              <a:t>開発においてもテンプレート提供により、開発者はアーキテクチャ設計や標準化に時間を割かずに済むようになった。</a:t>
            </a:r>
            <a:r>
              <a:rPr lang="en-US" altLang="ja-JP" sz="2400" dirty="0" smtClean="0"/>
              <a:t/>
            </a:r>
            <a:br>
              <a:rPr lang="en-US" altLang="ja-JP" sz="2400" dirty="0" smtClean="0"/>
            </a:br>
            <a:r>
              <a:rPr lang="ja-JP" altLang="en-US" sz="2400" dirty="0" smtClean="0"/>
              <a:t>アーキテクチャ変更のリスク</a:t>
            </a:r>
            <a:r>
              <a:rPr lang="ja-JP" altLang="en-US" sz="2400" dirty="0"/>
              <a:t>を大幅に軽減、高い生産性を実現した。</a:t>
            </a:r>
            <a:endParaRPr lang="en-US" altLang="ja-JP" sz="2400" dirty="0"/>
          </a:p>
        </p:txBody>
      </p:sp>
      <p:sp>
        <p:nvSpPr>
          <p:cNvPr id="3" name="Line 19"/>
          <p:cNvSpPr>
            <a:spLocks noChangeShapeType="1"/>
          </p:cNvSpPr>
          <p:nvPr/>
        </p:nvSpPr>
        <p:spPr bwMode="auto">
          <a:xfrm>
            <a:off x="3044825" y="6489700"/>
            <a:ext cx="56769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 name="Line 19"/>
          <p:cNvSpPr>
            <a:spLocks noChangeShapeType="1"/>
          </p:cNvSpPr>
          <p:nvPr/>
        </p:nvSpPr>
        <p:spPr bwMode="auto">
          <a:xfrm>
            <a:off x="299638" y="5689600"/>
            <a:ext cx="3046412"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2006"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2.2. </a:t>
            </a:r>
            <a:r>
              <a:rPr lang="en-US" altLang="ja-JP" sz="3200" dirty="0" smtClean="0"/>
              <a:t>Windows Azure </a:t>
            </a:r>
            <a:r>
              <a:rPr lang="en-US" altLang="ja-JP" sz="3200" dirty="0" smtClean="0">
                <a:solidFill>
                  <a:schemeClr val="tx2"/>
                </a:solidFill>
              </a:rPr>
              <a:t>B2B </a:t>
            </a:r>
            <a:r>
              <a:rPr lang="ja-JP" altLang="en-US" sz="3200" dirty="0" smtClean="0">
                <a:solidFill>
                  <a:schemeClr val="tx2"/>
                </a:solidFill>
              </a:rPr>
              <a:t>ログ集配信</a:t>
            </a:r>
            <a:endParaRPr lang="en-US" altLang="ja-JP" sz="3200" dirty="0" smtClean="0">
              <a:solidFill>
                <a:schemeClr val="tx2"/>
              </a:solidFill>
            </a:endParaRPr>
          </a:p>
        </p:txBody>
      </p:sp>
      <p:sp>
        <p:nvSpPr>
          <p:cNvPr id="47" name="Rectangle 2"/>
          <p:cNvSpPr>
            <a:spLocks noChangeArrowheads="1"/>
          </p:cNvSpPr>
          <p:nvPr/>
        </p:nvSpPr>
        <p:spPr bwMode="auto">
          <a:xfrm>
            <a:off x="2455863" y="833377"/>
            <a:ext cx="3917950" cy="3764023"/>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48" name="Picture 5" descr="f-014"/>
          <p:cNvPicPr>
            <a:picLocks noChangeAspect="1" noChangeArrowheads="1"/>
          </p:cNvPicPr>
          <p:nvPr/>
        </p:nvPicPr>
        <p:blipFill>
          <a:blip r:embed="rId3" cstate="print"/>
          <a:srcRect/>
          <a:stretch>
            <a:fillRect/>
          </a:stretch>
        </p:blipFill>
        <p:spPr bwMode="auto">
          <a:xfrm>
            <a:off x="4162073" y="1539431"/>
            <a:ext cx="809018" cy="994940"/>
          </a:xfrm>
          <a:prstGeom prst="rect">
            <a:avLst/>
          </a:prstGeom>
          <a:noFill/>
          <a:ln w="9525">
            <a:noFill/>
            <a:miter lim="800000"/>
            <a:headEnd/>
            <a:tailEnd/>
          </a:ln>
        </p:spPr>
      </p:pic>
      <p:pic>
        <p:nvPicPr>
          <p:cNvPr id="49" name="Picture 6" descr="f-015"/>
          <p:cNvPicPr>
            <a:picLocks noChangeAspect="1" noChangeArrowheads="1"/>
          </p:cNvPicPr>
          <p:nvPr/>
        </p:nvPicPr>
        <p:blipFill>
          <a:blip r:embed="rId4" cstate="print"/>
          <a:srcRect/>
          <a:stretch>
            <a:fillRect/>
          </a:stretch>
        </p:blipFill>
        <p:spPr bwMode="auto">
          <a:xfrm>
            <a:off x="5225477" y="3452790"/>
            <a:ext cx="940672" cy="1101470"/>
          </a:xfrm>
          <a:prstGeom prst="rect">
            <a:avLst/>
          </a:prstGeom>
          <a:noFill/>
          <a:ln w="9525">
            <a:noFill/>
            <a:miter lim="800000"/>
            <a:headEnd/>
            <a:tailEnd/>
          </a:ln>
        </p:spPr>
      </p:pic>
      <p:sp>
        <p:nvSpPr>
          <p:cNvPr id="50" name="Line 19"/>
          <p:cNvSpPr>
            <a:spLocks noChangeShapeType="1"/>
          </p:cNvSpPr>
          <p:nvPr/>
        </p:nvSpPr>
        <p:spPr bwMode="auto">
          <a:xfrm flipH="1">
            <a:off x="5830888" y="3998763"/>
            <a:ext cx="754062" cy="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51" name="Text Box 98"/>
          <p:cNvSpPr txBox="1">
            <a:spLocks noChangeArrowheads="1"/>
          </p:cNvSpPr>
          <p:nvPr/>
        </p:nvSpPr>
        <p:spPr bwMode="auto">
          <a:xfrm>
            <a:off x="168275" y="4699000"/>
            <a:ext cx="1533526" cy="461665"/>
          </a:xfrm>
          <a:prstGeom prst="rect">
            <a:avLst/>
          </a:prstGeom>
          <a:noFill/>
          <a:ln w="9525">
            <a:noFill/>
            <a:miter lim="800000"/>
            <a:headEnd/>
            <a:tailEnd/>
          </a:ln>
        </p:spPr>
        <p:txBody>
          <a:bodyPr wrap="square">
            <a:spAutoFit/>
          </a:bodyPr>
          <a:lstStyle/>
          <a:p>
            <a:pPr eaLnBrk="1" hangingPunct="1">
              <a:lnSpc>
                <a:spcPct val="100000"/>
              </a:lnSpc>
            </a:pPr>
            <a:r>
              <a:rPr lang="ja-JP" altLang="en-US" sz="2400" dirty="0" smtClean="0"/>
              <a:t>ログ配信</a:t>
            </a:r>
            <a:endParaRPr lang="ja-JP" altLang="en-US" sz="2400" dirty="0"/>
          </a:p>
        </p:txBody>
      </p:sp>
      <p:sp>
        <p:nvSpPr>
          <p:cNvPr id="52" name="Text Box 8"/>
          <p:cNvSpPr txBox="1">
            <a:spLocks noChangeArrowheads="1"/>
          </p:cNvSpPr>
          <p:nvPr/>
        </p:nvSpPr>
        <p:spPr bwMode="auto">
          <a:xfrm>
            <a:off x="2554288" y="4635500"/>
            <a:ext cx="3744912" cy="401638"/>
          </a:xfrm>
          <a:prstGeom prst="rect">
            <a:avLst/>
          </a:prstGeom>
          <a:noFill/>
          <a:ln w="9525">
            <a:noFill/>
            <a:miter lim="800000"/>
            <a:headEnd/>
            <a:tailEnd/>
          </a:ln>
        </p:spPr>
        <p:txBody>
          <a:bodyPr/>
          <a:lstStyle/>
          <a:p>
            <a:pPr eaLnBrk="1" hangingPunct="1">
              <a:lnSpc>
                <a:spcPct val="100000"/>
              </a:lnSpc>
            </a:pPr>
            <a:r>
              <a:rPr lang="en-US" altLang="ja-JP" sz="2400" b="1" dirty="0" smtClean="0"/>
              <a:t>Windows Azure</a:t>
            </a:r>
            <a:endParaRPr lang="ja-JP" altLang="en-US" sz="2400" b="1" dirty="0"/>
          </a:p>
        </p:txBody>
      </p:sp>
      <p:sp>
        <p:nvSpPr>
          <p:cNvPr id="53" name="AutoShape 40"/>
          <p:cNvSpPr>
            <a:spLocks noChangeArrowheads="1"/>
          </p:cNvSpPr>
          <p:nvPr/>
        </p:nvSpPr>
        <p:spPr bwMode="auto">
          <a:xfrm>
            <a:off x="6131650" y="1169138"/>
            <a:ext cx="1800225" cy="525462"/>
          </a:xfrm>
          <a:prstGeom prst="wedgeRoundRectCallout">
            <a:avLst>
              <a:gd name="adj1" fmla="val -52644"/>
              <a:gd name="adj2" fmla="val 159366"/>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a:t>Web</a:t>
            </a:r>
            <a:r>
              <a:rPr lang="en-US" altLang="ja-JP" sz="2400" b="1">
                <a:latin typeface="Century" pitchFamily="18" charset="0"/>
              </a:rPr>
              <a:t> </a:t>
            </a:r>
            <a:r>
              <a:rPr lang="en-US" altLang="ja-JP" sz="2400" b="1"/>
              <a:t>2</a:t>
            </a:r>
            <a:r>
              <a:rPr lang="ja-JP" altLang="en-US" sz="2400">
                <a:latin typeface="Century" pitchFamily="18" charset="0"/>
              </a:rPr>
              <a:t>層</a:t>
            </a:r>
            <a:endParaRPr lang="ja-JP" altLang="en-US" sz="2400">
              <a:latin typeface="HGP創英角ｺﾞｼｯｸUB" pitchFamily="50" charset="-128"/>
            </a:endParaRPr>
          </a:p>
        </p:txBody>
      </p:sp>
      <p:sp>
        <p:nvSpPr>
          <p:cNvPr id="54" name="AutoShape 40"/>
          <p:cNvSpPr>
            <a:spLocks noChangeArrowheads="1"/>
          </p:cNvSpPr>
          <p:nvPr/>
        </p:nvSpPr>
        <p:spPr bwMode="auto">
          <a:xfrm flipH="1">
            <a:off x="1857371" y="952500"/>
            <a:ext cx="2041528" cy="966788"/>
          </a:xfrm>
          <a:prstGeom prst="wedgeRoundRectCallout">
            <a:avLst>
              <a:gd name="adj1" fmla="val -8200"/>
              <a:gd name="adj2" fmla="val 127840"/>
              <a:gd name="adj3" fmla="val 16667"/>
            </a:avLst>
          </a:prstGeom>
          <a:solidFill>
            <a:srgbClr val="FFFFFF"/>
          </a:solidFill>
          <a:ln w="9525">
            <a:solidFill>
              <a:srgbClr val="000000"/>
            </a:solidFill>
            <a:miter lim="800000"/>
            <a:headEnd/>
            <a:tailEnd/>
          </a:ln>
        </p:spPr>
        <p:txBody>
          <a:bodyPr/>
          <a:lstStyle/>
          <a:p>
            <a:pPr eaLnBrk="1" hangingPunct="1">
              <a:lnSpc>
                <a:spcPct val="100000"/>
              </a:lnSpc>
            </a:pPr>
            <a:r>
              <a:rPr lang="en-US" altLang="ja-JP" sz="2400" b="1" dirty="0" smtClean="0"/>
              <a:t>REST</a:t>
            </a:r>
          </a:p>
          <a:p>
            <a:pPr eaLnBrk="1" hangingPunct="1">
              <a:lnSpc>
                <a:spcPct val="100000"/>
              </a:lnSpc>
            </a:pPr>
            <a:r>
              <a:rPr lang="en-US" altLang="ja-JP" sz="2400" b="1" dirty="0" smtClean="0"/>
              <a:t>Web API</a:t>
            </a:r>
          </a:p>
        </p:txBody>
      </p:sp>
      <p:grpSp>
        <p:nvGrpSpPr>
          <p:cNvPr id="55" name="Group 57"/>
          <p:cNvGrpSpPr>
            <a:grpSpLocks/>
          </p:cNvGrpSpPr>
          <p:nvPr/>
        </p:nvGrpSpPr>
        <p:grpSpPr bwMode="auto">
          <a:xfrm>
            <a:off x="6672263" y="2143125"/>
            <a:ext cx="2368550" cy="1635125"/>
            <a:chOff x="4067" y="1898"/>
            <a:chExt cx="1492" cy="1030"/>
          </a:xfrm>
        </p:grpSpPr>
        <p:pic>
          <p:nvPicPr>
            <p:cNvPr id="56"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57"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sp>
        <p:nvSpPr>
          <p:cNvPr id="58" name="Text Box 10"/>
          <p:cNvSpPr txBox="1">
            <a:spLocks noChangeArrowheads="1"/>
          </p:cNvSpPr>
          <p:nvPr/>
        </p:nvSpPr>
        <p:spPr bwMode="auto">
          <a:xfrm>
            <a:off x="6699250" y="3962400"/>
            <a:ext cx="2317750" cy="461665"/>
          </a:xfrm>
          <a:prstGeom prst="rect">
            <a:avLst/>
          </a:prstGeom>
          <a:noFill/>
          <a:ln w="9525">
            <a:noFill/>
            <a:miter lim="800000"/>
            <a:headEnd/>
            <a:tailEnd/>
          </a:ln>
        </p:spPr>
        <p:txBody>
          <a:bodyPr>
            <a:spAutoFit/>
          </a:bodyPr>
          <a:lstStyle/>
          <a:p>
            <a:pPr eaLnBrk="1" hangingPunct="1">
              <a:lnSpc>
                <a:spcPct val="100000"/>
              </a:lnSpc>
            </a:pPr>
            <a:r>
              <a:rPr lang="en-US" altLang="ja-JP" sz="2400" b="1" dirty="0"/>
              <a:t>WWW</a:t>
            </a:r>
            <a:r>
              <a:rPr lang="ja-JP" altLang="en-US" sz="2400" dirty="0" smtClean="0"/>
              <a:t>ブラウザ</a:t>
            </a:r>
            <a:endParaRPr lang="ja-JP" altLang="en-US" sz="2400" dirty="0"/>
          </a:p>
        </p:txBody>
      </p:sp>
      <p:pic>
        <p:nvPicPr>
          <p:cNvPr id="59" name="Picture 92" descr="f-015"/>
          <p:cNvPicPr>
            <a:picLocks noChangeAspect="1" noChangeArrowheads="1"/>
          </p:cNvPicPr>
          <p:nvPr/>
        </p:nvPicPr>
        <p:blipFill>
          <a:blip r:embed="rId4" cstate="print"/>
          <a:srcRect/>
          <a:stretch>
            <a:fillRect/>
          </a:stretch>
        </p:blipFill>
        <p:spPr bwMode="auto">
          <a:xfrm>
            <a:off x="265113" y="2892425"/>
            <a:ext cx="1485900" cy="1739900"/>
          </a:xfrm>
          <a:prstGeom prst="rect">
            <a:avLst/>
          </a:prstGeom>
          <a:noFill/>
          <a:ln w="9525">
            <a:noFill/>
            <a:miter lim="800000"/>
            <a:headEnd/>
            <a:tailEnd/>
          </a:ln>
        </p:spPr>
      </p:pic>
      <p:sp>
        <p:nvSpPr>
          <p:cNvPr id="60" name="Line 18"/>
          <p:cNvSpPr>
            <a:spLocks noChangeShapeType="1"/>
          </p:cNvSpPr>
          <p:nvPr/>
        </p:nvSpPr>
        <p:spPr bwMode="auto">
          <a:xfrm flipH="1" flipV="1">
            <a:off x="1409699" y="4196150"/>
            <a:ext cx="1217753" cy="14672"/>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61" name="Text Box 98"/>
          <p:cNvSpPr txBox="1">
            <a:spLocks noChangeArrowheads="1"/>
          </p:cNvSpPr>
          <p:nvPr/>
        </p:nvSpPr>
        <p:spPr bwMode="auto">
          <a:xfrm>
            <a:off x="168275" y="787400"/>
            <a:ext cx="1533526" cy="461665"/>
          </a:xfrm>
          <a:prstGeom prst="rect">
            <a:avLst/>
          </a:prstGeom>
          <a:noFill/>
          <a:ln w="9525">
            <a:noFill/>
            <a:miter lim="800000"/>
            <a:headEnd/>
            <a:tailEnd/>
          </a:ln>
        </p:spPr>
        <p:txBody>
          <a:bodyPr wrap="square">
            <a:spAutoFit/>
          </a:bodyPr>
          <a:lstStyle/>
          <a:p>
            <a:pPr eaLnBrk="1" hangingPunct="1">
              <a:lnSpc>
                <a:spcPct val="100000"/>
              </a:lnSpc>
            </a:pPr>
            <a:r>
              <a:rPr lang="ja-JP" altLang="en-US" sz="2400" dirty="0" smtClean="0"/>
              <a:t>ログ収集</a:t>
            </a:r>
            <a:endParaRPr lang="ja-JP" altLang="en-US" sz="2400" dirty="0"/>
          </a:p>
        </p:txBody>
      </p:sp>
      <p:pic>
        <p:nvPicPr>
          <p:cNvPr id="62" name="Picture 92" descr="f-015"/>
          <p:cNvPicPr>
            <a:picLocks noChangeAspect="1" noChangeArrowheads="1"/>
          </p:cNvPicPr>
          <p:nvPr/>
        </p:nvPicPr>
        <p:blipFill>
          <a:blip r:embed="rId4" cstate="print"/>
          <a:srcRect/>
          <a:stretch>
            <a:fillRect/>
          </a:stretch>
        </p:blipFill>
        <p:spPr bwMode="auto">
          <a:xfrm>
            <a:off x="265113" y="1254125"/>
            <a:ext cx="1485900" cy="1739900"/>
          </a:xfrm>
          <a:prstGeom prst="rect">
            <a:avLst/>
          </a:prstGeom>
          <a:noFill/>
          <a:ln w="9525">
            <a:noFill/>
            <a:miter lim="800000"/>
            <a:headEnd/>
            <a:tailEnd/>
          </a:ln>
        </p:spPr>
      </p:pic>
      <p:sp>
        <p:nvSpPr>
          <p:cNvPr id="63" name="Text Box 47"/>
          <p:cNvSpPr txBox="1">
            <a:spLocks noChangeArrowheads="1"/>
          </p:cNvSpPr>
          <p:nvPr/>
        </p:nvSpPr>
        <p:spPr bwMode="auto">
          <a:xfrm>
            <a:off x="3994997" y="895098"/>
            <a:ext cx="2012265" cy="598031"/>
          </a:xfrm>
          <a:prstGeom prst="rect">
            <a:avLst/>
          </a:prstGeom>
          <a:noFill/>
          <a:ln w="9525">
            <a:noFill/>
            <a:miter lim="800000"/>
            <a:headEnd/>
            <a:tailEnd/>
          </a:ln>
        </p:spPr>
        <p:txBody>
          <a:bodyPr/>
          <a:lstStyle/>
          <a:p>
            <a:pPr eaLnBrk="1" hangingPunct="1">
              <a:lnSpc>
                <a:spcPct val="100000"/>
              </a:lnSpc>
            </a:pPr>
            <a:r>
              <a:rPr lang="ja-JP" altLang="en-US" sz="1600" b="1" dirty="0" smtClean="0"/>
              <a:t>ストレージ・サービス</a:t>
            </a:r>
            <a:endParaRPr lang="en-US" altLang="ja-JP" sz="1600" b="1" dirty="0" smtClean="0"/>
          </a:p>
          <a:p>
            <a:pPr eaLnBrk="1" hangingPunct="1">
              <a:lnSpc>
                <a:spcPct val="100000"/>
              </a:lnSpc>
            </a:pPr>
            <a:r>
              <a:rPr lang="en-US" altLang="ja-JP" sz="1600" b="1" dirty="0" smtClean="0"/>
              <a:t>SQL</a:t>
            </a:r>
            <a:r>
              <a:rPr lang="ja-JP" altLang="en-US" sz="1600" b="1" dirty="0" smtClean="0"/>
              <a:t>データベース</a:t>
            </a:r>
            <a:endParaRPr lang="ja-JP" altLang="en-US" sz="1600" dirty="0"/>
          </a:p>
        </p:txBody>
      </p:sp>
      <p:pic>
        <p:nvPicPr>
          <p:cNvPr id="64" name="Picture 1" descr="b3-005"/>
          <p:cNvPicPr>
            <a:picLocks noChangeAspect="1" noChangeArrowheads="1"/>
          </p:cNvPicPr>
          <p:nvPr/>
        </p:nvPicPr>
        <p:blipFill>
          <a:blip r:embed="rId7" cstate="print"/>
          <a:srcRect/>
          <a:stretch>
            <a:fillRect/>
          </a:stretch>
        </p:blipFill>
        <p:spPr bwMode="auto">
          <a:xfrm>
            <a:off x="3061102" y="2693525"/>
            <a:ext cx="524486" cy="883052"/>
          </a:xfrm>
          <a:prstGeom prst="rect">
            <a:avLst/>
          </a:prstGeom>
          <a:noFill/>
          <a:ln w="9525">
            <a:noFill/>
            <a:miter lim="800000"/>
            <a:headEnd/>
            <a:tailEnd/>
          </a:ln>
        </p:spPr>
      </p:pic>
      <p:pic>
        <p:nvPicPr>
          <p:cNvPr id="65" name="Picture 1" descr="b3-005"/>
          <p:cNvPicPr>
            <a:picLocks noChangeAspect="1" noChangeArrowheads="1"/>
          </p:cNvPicPr>
          <p:nvPr/>
        </p:nvPicPr>
        <p:blipFill>
          <a:blip r:embed="rId7" cstate="print"/>
          <a:srcRect/>
          <a:stretch>
            <a:fillRect/>
          </a:stretch>
        </p:blipFill>
        <p:spPr bwMode="auto">
          <a:xfrm>
            <a:off x="3813456" y="2693525"/>
            <a:ext cx="524486" cy="883052"/>
          </a:xfrm>
          <a:prstGeom prst="rect">
            <a:avLst/>
          </a:prstGeom>
          <a:noFill/>
          <a:ln w="9525">
            <a:noFill/>
            <a:miter lim="800000"/>
            <a:headEnd/>
            <a:tailEnd/>
          </a:ln>
        </p:spPr>
      </p:pic>
      <p:pic>
        <p:nvPicPr>
          <p:cNvPr id="66" name="Picture 92" descr="f-015"/>
          <p:cNvPicPr>
            <a:picLocks noChangeAspect="1" noChangeArrowheads="1"/>
          </p:cNvPicPr>
          <p:nvPr/>
        </p:nvPicPr>
        <p:blipFill>
          <a:blip r:embed="rId4" cstate="print"/>
          <a:srcRect/>
          <a:stretch>
            <a:fillRect/>
          </a:stretch>
        </p:blipFill>
        <p:spPr bwMode="auto">
          <a:xfrm>
            <a:off x="2772927" y="3452790"/>
            <a:ext cx="940672" cy="1101470"/>
          </a:xfrm>
          <a:prstGeom prst="rect">
            <a:avLst/>
          </a:prstGeom>
          <a:noFill/>
          <a:ln w="9525">
            <a:noFill/>
            <a:miter lim="800000"/>
            <a:headEnd/>
            <a:tailEnd/>
          </a:ln>
        </p:spPr>
      </p:pic>
      <p:pic>
        <p:nvPicPr>
          <p:cNvPr id="67" name="Picture 92" descr="f-015"/>
          <p:cNvPicPr>
            <a:picLocks noChangeAspect="1" noChangeArrowheads="1"/>
          </p:cNvPicPr>
          <p:nvPr/>
        </p:nvPicPr>
        <p:blipFill>
          <a:blip r:embed="rId4" cstate="print"/>
          <a:srcRect/>
          <a:stretch>
            <a:fillRect/>
          </a:stretch>
        </p:blipFill>
        <p:spPr bwMode="auto">
          <a:xfrm>
            <a:off x="3525281" y="3452790"/>
            <a:ext cx="940672" cy="1101470"/>
          </a:xfrm>
          <a:prstGeom prst="rect">
            <a:avLst/>
          </a:prstGeom>
          <a:noFill/>
          <a:ln w="9525">
            <a:noFill/>
            <a:miter lim="800000"/>
            <a:headEnd/>
            <a:tailEnd/>
          </a:ln>
        </p:spPr>
      </p:pic>
      <p:sp>
        <p:nvSpPr>
          <p:cNvPr id="68" name="Line 18"/>
          <p:cNvSpPr>
            <a:spLocks noChangeShapeType="1"/>
          </p:cNvSpPr>
          <p:nvPr/>
        </p:nvSpPr>
        <p:spPr bwMode="auto">
          <a:xfrm>
            <a:off x="1506537" y="2357438"/>
            <a:ext cx="2012167" cy="1936770"/>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69" name="Line 18"/>
          <p:cNvSpPr>
            <a:spLocks noChangeShapeType="1"/>
          </p:cNvSpPr>
          <p:nvPr/>
        </p:nvSpPr>
        <p:spPr bwMode="auto">
          <a:xfrm flipV="1">
            <a:off x="3136740" y="3310359"/>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0" name="Line 18"/>
          <p:cNvSpPr>
            <a:spLocks noChangeShapeType="1"/>
          </p:cNvSpPr>
          <p:nvPr/>
        </p:nvSpPr>
        <p:spPr bwMode="auto">
          <a:xfrm flipV="1">
            <a:off x="3842796" y="3310359"/>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1" name="Text Box 47"/>
          <p:cNvSpPr txBox="1">
            <a:spLocks noChangeArrowheads="1"/>
          </p:cNvSpPr>
          <p:nvPr/>
        </p:nvSpPr>
        <p:spPr bwMode="auto">
          <a:xfrm>
            <a:off x="4537287" y="2781782"/>
            <a:ext cx="1064864" cy="609599"/>
          </a:xfrm>
          <a:prstGeom prst="rect">
            <a:avLst/>
          </a:prstGeom>
          <a:noFill/>
          <a:ln w="9525">
            <a:noFill/>
            <a:miter lim="800000"/>
            <a:headEnd/>
            <a:tailEnd/>
          </a:ln>
        </p:spPr>
        <p:txBody>
          <a:bodyPr/>
          <a:lstStyle/>
          <a:p>
            <a:pPr eaLnBrk="1" hangingPunct="1">
              <a:lnSpc>
                <a:spcPct val="100000"/>
              </a:lnSpc>
            </a:pPr>
            <a:r>
              <a:rPr lang="en-US" altLang="ja-JP" sz="1600" dirty="0" smtClean="0"/>
              <a:t>Worker</a:t>
            </a:r>
          </a:p>
          <a:p>
            <a:pPr eaLnBrk="1" hangingPunct="1">
              <a:lnSpc>
                <a:spcPct val="100000"/>
              </a:lnSpc>
            </a:pPr>
            <a:r>
              <a:rPr lang="ja-JP" altLang="en-US" sz="1600" dirty="0" smtClean="0"/>
              <a:t>ロール</a:t>
            </a:r>
            <a:endParaRPr lang="ja-JP" altLang="en-US" sz="1600" dirty="0"/>
          </a:p>
        </p:txBody>
      </p:sp>
      <p:sp>
        <p:nvSpPr>
          <p:cNvPr id="72" name="Line 18"/>
          <p:cNvSpPr>
            <a:spLocks noChangeShapeType="1"/>
          </p:cNvSpPr>
          <p:nvPr/>
        </p:nvSpPr>
        <p:spPr bwMode="auto">
          <a:xfrm flipV="1">
            <a:off x="3472406" y="2407534"/>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sp>
        <p:nvSpPr>
          <p:cNvPr id="73" name="Line 18"/>
          <p:cNvSpPr>
            <a:spLocks noChangeShapeType="1"/>
          </p:cNvSpPr>
          <p:nvPr/>
        </p:nvSpPr>
        <p:spPr bwMode="auto">
          <a:xfrm flipV="1">
            <a:off x="4178462" y="2407534"/>
            <a:ext cx="127321" cy="312516"/>
          </a:xfrm>
          <a:prstGeom prst="line">
            <a:avLst/>
          </a:prstGeom>
          <a:noFill/>
          <a:ln w="63500">
            <a:solidFill>
              <a:srgbClr val="000000"/>
            </a:solidFill>
            <a:round/>
            <a:headEnd type="oval" w="med" len="med"/>
            <a:tailEnd type="triangle" w="med" len="med"/>
          </a:ln>
        </p:spPr>
        <p:txBody>
          <a:bodyPr/>
          <a:lstStyle/>
          <a:p>
            <a:endParaRPr lang="ja-JP" altLang="en-US"/>
          </a:p>
        </p:txBody>
      </p:sp>
      <p:pic>
        <p:nvPicPr>
          <p:cNvPr id="74" name="Picture 5" descr="f-014"/>
          <p:cNvPicPr>
            <a:picLocks noChangeAspect="1" noChangeArrowheads="1"/>
          </p:cNvPicPr>
          <p:nvPr/>
        </p:nvPicPr>
        <p:blipFill>
          <a:blip r:embed="rId3" cstate="print"/>
          <a:srcRect/>
          <a:stretch>
            <a:fillRect/>
          </a:stretch>
        </p:blipFill>
        <p:spPr bwMode="auto">
          <a:xfrm>
            <a:off x="5145921" y="1539431"/>
            <a:ext cx="809018" cy="994940"/>
          </a:xfrm>
          <a:prstGeom prst="rect">
            <a:avLst/>
          </a:prstGeom>
          <a:noFill/>
          <a:ln w="9525">
            <a:noFill/>
            <a:miter lim="800000"/>
            <a:headEnd/>
            <a:tailEnd/>
          </a:ln>
        </p:spPr>
      </p:pic>
      <p:sp>
        <p:nvSpPr>
          <p:cNvPr id="75" name="Text Box 47"/>
          <p:cNvSpPr txBox="1">
            <a:spLocks noChangeArrowheads="1"/>
          </p:cNvSpPr>
          <p:nvPr/>
        </p:nvSpPr>
        <p:spPr bwMode="auto">
          <a:xfrm>
            <a:off x="4120593" y="3973974"/>
            <a:ext cx="1064864" cy="609599"/>
          </a:xfrm>
          <a:prstGeom prst="rect">
            <a:avLst/>
          </a:prstGeom>
          <a:noFill/>
          <a:ln w="9525">
            <a:noFill/>
            <a:miter lim="800000"/>
            <a:headEnd/>
            <a:tailEnd/>
          </a:ln>
        </p:spPr>
        <p:txBody>
          <a:bodyPr/>
          <a:lstStyle/>
          <a:p>
            <a:pPr eaLnBrk="1" hangingPunct="1">
              <a:lnSpc>
                <a:spcPct val="100000"/>
              </a:lnSpc>
            </a:pPr>
            <a:r>
              <a:rPr lang="en-US" altLang="ja-JP" sz="1600" dirty="0" smtClean="0"/>
              <a:t>Web</a:t>
            </a:r>
          </a:p>
          <a:p>
            <a:pPr eaLnBrk="1" hangingPunct="1">
              <a:lnSpc>
                <a:spcPct val="100000"/>
              </a:lnSpc>
            </a:pPr>
            <a:r>
              <a:rPr lang="ja-JP" altLang="en-US" sz="1600" dirty="0" smtClean="0"/>
              <a:t>ロール</a:t>
            </a:r>
            <a:endParaRPr lang="ja-JP" altLang="en-US" sz="1600" dirty="0"/>
          </a:p>
        </p:txBody>
      </p:sp>
      <p:sp>
        <p:nvSpPr>
          <p:cNvPr id="76" name="Line 18"/>
          <p:cNvSpPr>
            <a:spLocks noChangeShapeType="1"/>
          </p:cNvSpPr>
          <p:nvPr/>
        </p:nvSpPr>
        <p:spPr bwMode="auto">
          <a:xfrm flipV="1">
            <a:off x="5706322" y="2476981"/>
            <a:ext cx="1" cy="972273"/>
          </a:xfrm>
          <a:prstGeom prst="line">
            <a:avLst/>
          </a:prstGeom>
          <a:noFill/>
          <a:ln w="63500">
            <a:solidFill>
              <a:srgbClr val="000000"/>
            </a:solidFill>
            <a:round/>
            <a:headEnd type="oval" w="med" len="med"/>
            <a:tailEnd type="triangle" w="med" len="med"/>
          </a:ln>
        </p:spPr>
        <p:txBody>
          <a:bodyPr/>
          <a:lstStyle/>
          <a:p>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7"/>
          <p:cNvSpPr>
            <a:spLocks noChangeArrowheads="1"/>
          </p:cNvSpPr>
          <p:nvPr/>
        </p:nvSpPr>
        <p:spPr bwMode="auto">
          <a:xfrm>
            <a:off x="388938" y="820738"/>
            <a:ext cx="6926262" cy="2863850"/>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sp>
        <p:nvSpPr>
          <p:cNvPr id="6" name="Text Box 5"/>
          <p:cNvSpPr txBox="1">
            <a:spLocks noChangeArrowheads="1"/>
          </p:cNvSpPr>
          <p:nvPr/>
        </p:nvSpPr>
        <p:spPr bwMode="auto">
          <a:xfrm>
            <a:off x="117475" y="5462588"/>
            <a:ext cx="8897938" cy="1047750"/>
          </a:xfrm>
          <a:prstGeom prst="rect">
            <a:avLst/>
          </a:prstGeom>
          <a:solidFill>
            <a:srgbClr val="FFFF99"/>
          </a:solidFill>
          <a:ln w="9525">
            <a:noFill/>
            <a:miter lim="800000"/>
            <a:headEnd/>
            <a:tailEnd/>
          </a:ln>
        </p:spPr>
        <p:txBody>
          <a:bodyPr lIns="36000" tIns="36000" rIns="36000" bIns="36000">
            <a:spAutoFit/>
          </a:bodyPr>
          <a:lstStyle/>
          <a:p>
            <a:pPr algn="l" eaLnBrk="1" hangingPunct="1">
              <a:lnSpc>
                <a:spcPct val="100000"/>
              </a:lnSpc>
              <a:spcBef>
                <a:spcPct val="50000"/>
              </a:spcBef>
            </a:pPr>
            <a:r>
              <a:rPr lang="ja-JP" altLang="en-US" sz="2000" dirty="0"/>
              <a:t>　大規模基幹システムの多種業務・複数共通サービスのマルチベンダによる開発において</a:t>
            </a:r>
            <a:r>
              <a:rPr lang="ja-JP" altLang="en-US" sz="2000" dirty="0" smtClean="0"/>
              <a:t>、</a:t>
            </a:r>
            <a:r>
              <a:rPr lang="en-US" altLang="ja-JP" sz="2000" b="1" dirty="0" smtClean="0"/>
              <a:t>Open</a:t>
            </a:r>
            <a:r>
              <a:rPr lang="ja-JP" altLang="en-US" sz="2400" dirty="0" smtClean="0">
                <a:ea typeface="HG行書体" pitchFamily="65" charset="-128"/>
              </a:rPr>
              <a:t>棟梁</a:t>
            </a:r>
            <a:r>
              <a:rPr lang="ja-JP" altLang="en-US" sz="2000" dirty="0" smtClean="0"/>
              <a:t>に</a:t>
            </a:r>
            <a:r>
              <a:rPr lang="ja-JP" altLang="en-US" sz="2000" dirty="0"/>
              <a:t>よりアーキテクチャの統一を図ることで開発者のスキルに依存しない開発を実現し、リスクの軽減及び保守性・柔軟性を確保。</a:t>
            </a:r>
            <a:endParaRPr lang="en-US" altLang="ja-JP" sz="2000" dirty="0"/>
          </a:p>
        </p:txBody>
      </p:sp>
      <p:pic>
        <p:nvPicPr>
          <p:cNvPr id="43012" name="Picture 5" descr="f-014"/>
          <p:cNvPicPr>
            <a:picLocks noChangeAspect="1" noChangeArrowheads="1"/>
          </p:cNvPicPr>
          <p:nvPr/>
        </p:nvPicPr>
        <p:blipFill>
          <a:blip r:embed="rId3" cstate="print"/>
          <a:srcRect/>
          <a:stretch>
            <a:fillRect/>
          </a:stretch>
        </p:blipFill>
        <p:spPr bwMode="auto">
          <a:xfrm>
            <a:off x="8008938" y="2378075"/>
            <a:ext cx="752475" cy="923925"/>
          </a:xfrm>
          <a:prstGeom prst="rect">
            <a:avLst/>
          </a:prstGeom>
          <a:noFill/>
          <a:ln w="9525">
            <a:noFill/>
            <a:miter lim="800000"/>
            <a:headEnd/>
            <a:tailEnd/>
          </a:ln>
        </p:spPr>
      </p:pic>
      <p:sp>
        <p:nvSpPr>
          <p:cNvPr id="11" name="AutoShape 195"/>
          <p:cNvSpPr>
            <a:spLocks noChangeArrowheads="1"/>
          </p:cNvSpPr>
          <p:nvPr/>
        </p:nvSpPr>
        <p:spPr bwMode="auto">
          <a:xfrm>
            <a:off x="3024188" y="922338"/>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1</a:t>
            </a:r>
          </a:p>
        </p:txBody>
      </p:sp>
      <p:sp>
        <p:nvSpPr>
          <p:cNvPr id="16" name="AutoShape 195"/>
          <p:cNvSpPr>
            <a:spLocks noChangeArrowheads="1"/>
          </p:cNvSpPr>
          <p:nvPr/>
        </p:nvSpPr>
        <p:spPr bwMode="auto">
          <a:xfrm>
            <a:off x="5573713" y="3903663"/>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600" dirty="0">
                <a:solidFill>
                  <a:srgbClr val="333333"/>
                </a:solidFill>
              </a:rPr>
              <a:t>ワークフロー</a:t>
            </a:r>
            <a:endParaRPr kumimoji="0" lang="en-US" altLang="ja-JP" sz="1600" dirty="0">
              <a:solidFill>
                <a:srgbClr val="333333"/>
              </a:solidFill>
            </a:endParaRPr>
          </a:p>
          <a:p>
            <a:pPr>
              <a:defRPr/>
            </a:pPr>
            <a:r>
              <a:rPr kumimoji="0" lang="ja-JP" altLang="en-US" sz="1600" dirty="0">
                <a:solidFill>
                  <a:srgbClr val="333333"/>
                </a:solidFill>
              </a:rPr>
              <a:t>サービス</a:t>
            </a:r>
            <a:r>
              <a:rPr kumimoji="0" lang="en-US" altLang="ja-JP" sz="1600" dirty="0">
                <a:solidFill>
                  <a:srgbClr val="333333"/>
                </a:solidFill>
              </a:rPr>
              <a:t>(Java)</a:t>
            </a:r>
            <a:endParaRPr kumimoji="0" lang="ja-JP" altLang="en-US" sz="1600" dirty="0">
              <a:solidFill>
                <a:srgbClr val="333333"/>
              </a:solidFill>
            </a:endParaRPr>
          </a:p>
        </p:txBody>
      </p:sp>
      <p:sp>
        <p:nvSpPr>
          <p:cNvPr id="21" name="Rectangle 211"/>
          <p:cNvSpPr>
            <a:spLocks noChangeArrowheads="1"/>
          </p:cNvSpPr>
          <p:nvPr/>
        </p:nvSpPr>
        <p:spPr bwMode="auto">
          <a:xfrm>
            <a:off x="5573713" y="4414838"/>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ワークフロー製品</a:t>
            </a:r>
          </a:p>
        </p:txBody>
      </p:sp>
      <p:sp>
        <p:nvSpPr>
          <p:cNvPr id="43016" name="Text Box 8"/>
          <p:cNvSpPr txBox="1">
            <a:spLocks noChangeArrowheads="1"/>
          </p:cNvSpPr>
          <p:nvPr/>
        </p:nvSpPr>
        <p:spPr bwMode="auto">
          <a:xfrm>
            <a:off x="2081213" y="2546350"/>
            <a:ext cx="1878012" cy="306388"/>
          </a:xfrm>
          <a:prstGeom prst="rect">
            <a:avLst/>
          </a:prstGeom>
          <a:noFill/>
          <a:ln w="9525">
            <a:noFill/>
            <a:miter lim="800000"/>
            <a:headEnd/>
            <a:tailEnd/>
          </a:ln>
        </p:spPr>
        <p:txBody>
          <a:bodyPr/>
          <a:lstStyle/>
          <a:p>
            <a:pPr eaLnBrk="1" hangingPunct="1">
              <a:lnSpc>
                <a:spcPct val="100000"/>
              </a:lnSpc>
            </a:pPr>
            <a:r>
              <a:rPr lang="en-US" altLang="ja-JP" sz="1600"/>
              <a:t>Web/AP </a:t>
            </a:r>
            <a:r>
              <a:rPr lang="ja-JP" altLang="en-US" sz="1600"/>
              <a:t>サーバ</a:t>
            </a:r>
          </a:p>
        </p:txBody>
      </p:sp>
      <p:sp>
        <p:nvSpPr>
          <p:cNvPr id="43017" name="Text Box 8"/>
          <p:cNvSpPr txBox="1">
            <a:spLocks noChangeArrowheads="1"/>
          </p:cNvSpPr>
          <p:nvPr/>
        </p:nvSpPr>
        <p:spPr bwMode="auto">
          <a:xfrm>
            <a:off x="4870450" y="4732338"/>
            <a:ext cx="2533650" cy="317500"/>
          </a:xfrm>
          <a:prstGeom prst="rect">
            <a:avLst/>
          </a:prstGeom>
          <a:noFill/>
          <a:ln w="9525">
            <a:noFill/>
            <a:miter lim="800000"/>
            <a:headEnd/>
            <a:tailEnd/>
          </a:ln>
        </p:spPr>
        <p:txBody>
          <a:bodyPr lIns="36000" tIns="36000" rIns="36000" bIns="36000">
            <a:spAutoFit/>
          </a:bodyPr>
          <a:lstStyle/>
          <a:p>
            <a:pPr eaLnBrk="1" hangingPunct="1">
              <a:lnSpc>
                <a:spcPct val="100000"/>
              </a:lnSpc>
            </a:pPr>
            <a:r>
              <a:rPr lang="ja-JP" altLang="en-US" sz="1600"/>
              <a:t>ワークフロー サーバ</a:t>
            </a:r>
          </a:p>
        </p:txBody>
      </p:sp>
      <p:sp>
        <p:nvSpPr>
          <p:cNvPr id="43018" name="Text Box 8"/>
          <p:cNvSpPr txBox="1">
            <a:spLocks noChangeArrowheads="1"/>
          </p:cNvSpPr>
          <p:nvPr/>
        </p:nvSpPr>
        <p:spPr bwMode="auto">
          <a:xfrm>
            <a:off x="7629525" y="3357563"/>
            <a:ext cx="12890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DB</a:t>
            </a:r>
            <a:r>
              <a:rPr lang="ja-JP" altLang="en-US" sz="1600"/>
              <a:t>サーバ</a:t>
            </a:r>
            <a:endParaRPr lang="en-US" altLang="ja-JP" sz="1600"/>
          </a:p>
          <a:p>
            <a:pPr eaLnBrk="1" hangingPunct="1">
              <a:lnSpc>
                <a:spcPct val="100000"/>
              </a:lnSpc>
            </a:pPr>
            <a:r>
              <a:rPr lang="en-US" altLang="ja-JP" sz="1600"/>
              <a:t>(HP-UX)</a:t>
            </a:r>
          </a:p>
        </p:txBody>
      </p:sp>
      <p:sp>
        <p:nvSpPr>
          <p:cNvPr id="43019" name="Text Box 8"/>
          <p:cNvSpPr txBox="1">
            <a:spLocks noChangeArrowheads="1"/>
          </p:cNvSpPr>
          <p:nvPr/>
        </p:nvSpPr>
        <p:spPr bwMode="auto">
          <a:xfrm>
            <a:off x="127000" y="4732338"/>
            <a:ext cx="4294188" cy="638175"/>
          </a:xfrm>
          <a:prstGeom prst="rect">
            <a:avLst/>
          </a:prstGeom>
          <a:noFill/>
          <a:ln w="9525">
            <a:noFill/>
            <a:miter lim="800000"/>
            <a:headEnd/>
            <a:tailEnd/>
          </a:ln>
        </p:spPr>
        <p:txBody>
          <a:bodyPr>
            <a:spAutoFit/>
          </a:bodyPr>
          <a:lstStyle/>
          <a:p>
            <a:pPr algn="l" eaLnBrk="1" hangingPunct="1">
              <a:lnSpc>
                <a:spcPct val="100000"/>
              </a:lnSpc>
            </a:pPr>
            <a:r>
              <a:rPr lang="en-US" altLang="ja-JP" sz="900"/>
              <a:t>(</a:t>
            </a:r>
            <a:r>
              <a:rPr lang="ja-JP" altLang="en-US" sz="900"/>
              <a:t>参考</a:t>
            </a:r>
            <a:r>
              <a:rPr lang="en-US" altLang="ja-JP" sz="900"/>
              <a:t>)</a:t>
            </a:r>
          </a:p>
          <a:p>
            <a:pPr algn="l" eaLnBrk="1" hangingPunct="1">
              <a:lnSpc>
                <a:spcPct val="100000"/>
              </a:lnSpc>
            </a:pPr>
            <a:r>
              <a:rPr lang="ja-JP" altLang="en-US" sz="900"/>
              <a:t>ジョブ管理製品	： </a:t>
            </a:r>
            <a:r>
              <a:rPr lang="en-US" altLang="ja-JP" sz="900"/>
              <a:t>JP1/AJS2</a:t>
            </a:r>
          </a:p>
          <a:p>
            <a:pPr algn="l" eaLnBrk="1" hangingPunct="1">
              <a:lnSpc>
                <a:spcPct val="100000"/>
              </a:lnSpc>
            </a:pPr>
            <a:r>
              <a:rPr lang="ja-JP" altLang="en-US" sz="900"/>
              <a:t>帳票出力製品	： </a:t>
            </a:r>
            <a:r>
              <a:rPr lang="en-US" altLang="ja-JP" sz="900"/>
              <a:t>uCosminexus EUR</a:t>
            </a:r>
          </a:p>
          <a:p>
            <a:pPr algn="l" eaLnBrk="1" hangingPunct="1">
              <a:lnSpc>
                <a:spcPct val="100000"/>
              </a:lnSpc>
            </a:pPr>
            <a:r>
              <a:rPr lang="ja-JP" altLang="en-US" sz="900"/>
              <a:t>ワークフロー製品	：</a:t>
            </a:r>
            <a:r>
              <a:rPr lang="en-US" altLang="ja-JP" sz="900"/>
              <a:t> uCosminexus Service Platform – WorkCoordinator</a:t>
            </a:r>
            <a:endParaRPr lang="ja-JP" altLang="en-US" sz="900"/>
          </a:p>
        </p:txBody>
      </p:sp>
      <p:pic>
        <p:nvPicPr>
          <p:cNvPr id="43020" name="Picture 17" descr="d3-001"/>
          <p:cNvPicPr>
            <a:picLocks noChangeAspect="1" noChangeArrowheads="1"/>
          </p:cNvPicPr>
          <p:nvPr/>
        </p:nvPicPr>
        <p:blipFill>
          <a:blip r:embed="rId4" cstate="print"/>
          <a:srcRect/>
          <a:stretch>
            <a:fillRect/>
          </a:stretch>
        </p:blipFill>
        <p:spPr bwMode="auto">
          <a:xfrm flipH="1">
            <a:off x="477838" y="2392363"/>
            <a:ext cx="1298575" cy="966787"/>
          </a:xfrm>
          <a:prstGeom prst="rect">
            <a:avLst/>
          </a:prstGeom>
          <a:noFill/>
          <a:ln w="9525">
            <a:noFill/>
            <a:miter lim="800000"/>
            <a:headEnd/>
            <a:tailEnd/>
          </a:ln>
        </p:spPr>
      </p:pic>
      <p:sp>
        <p:nvSpPr>
          <p:cNvPr id="43021" name="Text Box 8"/>
          <p:cNvSpPr txBox="1">
            <a:spLocks noChangeArrowheads="1"/>
          </p:cNvSpPr>
          <p:nvPr/>
        </p:nvSpPr>
        <p:spPr bwMode="auto">
          <a:xfrm>
            <a:off x="293688" y="1843088"/>
            <a:ext cx="18097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Windows</a:t>
            </a:r>
          </a:p>
          <a:p>
            <a:pPr eaLnBrk="1" hangingPunct="1">
              <a:lnSpc>
                <a:spcPct val="100000"/>
              </a:lnSpc>
            </a:pPr>
            <a:r>
              <a:rPr lang="ja-JP" altLang="en-US" sz="1600"/>
              <a:t>アプリケーション</a:t>
            </a:r>
          </a:p>
        </p:txBody>
      </p:sp>
      <p:sp>
        <p:nvSpPr>
          <p:cNvPr id="2" name="AutoShape 195"/>
          <p:cNvSpPr>
            <a:spLocks noChangeArrowheads="1"/>
          </p:cNvSpPr>
          <p:nvPr/>
        </p:nvSpPr>
        <p:spPr bwMode="auto">
          <a:xfrm>
            <a:off x="3024188" y="1241425"/>
            <a:ext cx="831850" cy="300038"/>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2</a:t>
            </a:r>
          </a:p>
        </p:txBody>
      </p:sp>
      <p:sp>
        <p:nvSpPr>
          <p:cNvPr id="3" name="AutoShape 195"/>
          <p:cNvSpPr>
            <a:spLocks noChangeArrowheads="1"/>
          </p:cNvSpPr>
          <p:nvPr/>
        </p:nvSpPr>
        <p:spPr bwMode="auto">
          <a:xfrm>
            <a:off x="3024188" y="1560513"/>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3</a:t>
            </a:r>
          </a:p>
        </p:txBody>
      </p:sp>
      <p:sp>
        <p:nvSpPr>
          <p:cNvPr id="4" name="AutoShape 195"/>
          <p:cNvSpPr>
            <a:spLocks noChangeArrowheads="1"/>
          </p:cNvSpPr>
          <p:nvPr/>
        </p:nvSpPr>
        <p:spPr bwMode="auto">
          <a:xfrm>
            <a:off x="3024188" y="1879600"/>
            <a:ext cx="831850" cy="300038"/>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4</a:t>
            </a:r>
          </a:p>
        </p:txBody>
      </p:sp>
      <p:sp>
        <p:nvSpPr>
          <p:cNvPr id="5" name="AutoShape 195"/>
          <p:cNvSpPr>
            <a:spLocks noChangeArrowheads="1"/>
          </p:cNvSpPr>
          <p:nvPr/>
        </p:nvSpPr>
        <p:spPr bwMode="auto">
          <a:xfrm>
            <a:off x="3024188" y="2198688"/>
            <a:ext cx="831850" cy="300037"/>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800" dirty="0">
                <a:solidFill>
                  <a:srgbClr val="333333"/>
                </a:solidFill>
              </a:rPr>
              <a:t>業務</a:t>
            </a:r>
            <a:r>
              <a:rPr kumimoji="0" lang="en-US" altLang="ja-JP" sz="1800" dirty="0">
                <a:solidFill>
                  <a:srgbClr val="333333"/>
                </a:solidFill>
              </a:rPr>
              <a:t>5</a:t>
            </a:r>
          </a:p>
        </p:txBody>
      </p:sp>
      <p:grpSp>
        <p:nvGrpSpPr>
          <p:cNvPr id="43026" name="Group 57"/>
          <p:cNvGrpSpPr>
            <a:grpSpLocks/>
          </p:cNvGrpSpPr>
          <p:nvPr/>
        </p:nvGrpSpPr>
        <p:grpSpPr bwMode="auto">
          <a:xfrm flipH="1">
            <a:off x="534988" y="3378200"/>
            <a:ext cx="1184275" cy="817563"/>
            <a:chOff x="4067" y="1898"/>
            <a:chExt cx="1492" cy="1030"/>
          </a:xfrm>
        </p:grpSpPr>
        <p:pic>
          <p:nvPicPr>
            <p:cNvPr id="43055" name="Picture 41" descr="e2-021"/>
            <p:cNvPicPr>
              <a:picLocks noChangeAspect="1" noChangeArrowheads="1"/>
            </p:cNvPicPr>
            <p:nvPr/>
          </p:nvPicPr>
          <p:blipFill>
            <a:blip r:embed="rId5" cstate="print"/>
            <a:srcRect/>
            <a:stretch>
              <a:fillRect/>
            </a:stretch>
          </p:blipFill>
          <p:spPr bwMode="auto">
            <a:xfrm flipH="1">
              <a:off x="4067" y="1898"/>
              <a:ext cx="1174" cy="933"/>
            </a:xfrm>
            <a:prstGeom prst="rect">
              <a:avLst/>
            </a:prstGeom>
            <a:noFill/>
            <a:ln w="9525">
              <a:noFill/>
              <a:miter lim="800000"/>
              <a:headEnd/>
              <a:tailEnd/>
            </a:ln>
          </p:spPr>
        </p:pic>
        <p:pic>
          <p:nvPicPr>
            <p:cNvPr id="43056" name="Picture 46" descr="e4-c010"/>
            <p:cNvPicPr>
              <a:picLocks noChangeAspect="1" noChangeArrowheads="1"/>
            </p:cNvPicPr>
            <p:nvPr/>
          </p:nvPicPr>
          <p:blipFill>
            <a:blip r:embed="rId6" cstate="print"/>
            <a:srcRect/>
            <a:stretch>
              <a:fillRect/>
            </a:stretch>
          </p:blipFill>
          <p:spPr bwMode="auto">
            <a:xfrm>
              <a:off x="4727" y="1940"/>
              <a:ext cx="832" cy="988"/>
            </a:xfrm>
            <a:prstGeom prst="rect">
              <a:avLst/>
            </a:prstGeom>
            <a:noFill/>
            <a:ln w="9525">
              <a:noFill/>
              <a:miter lim="800000"/>
              <a:headEnd/>
              <a:tailEnd/>
            </a:ln>
          </p:spPr>
        </p:pic>
      </p:grpSp>
      <p:pic>
        <p:nvPicPr>
          <p:cNvPr id="43027" name="Picture 92" descr="f-015"/>
          <p:cNvPicPr>
            <a:picLocks noChangeAspect="1" noChangeArrowheads="1"/>
          </p:cNvPicPr>
          <p:nvPr/>
        </p:nvPicPr>
        <p:blipFill>
          <a:blip r:embed="rId7" cstate="print"/>
          <a:srcRect/>
          <a:stretch>
            <a:fillRect/>
          </a:stretch>
        </p:blipFill>
        <p:spPr bwMode="auto">
          <a:xfrm>
            <a:off x="2225675" y="1014413"/>
            <a:ext cx="895350" cy="1047750"/>
          </a:xfrm>
          <a:prstGeom prst="rect">
            <a:avLst/>
          </a:prstGeom>
          <a:noFill/>
          <a:ln w="9525">
            <a:noFill/>
            <a:miter lim="800000"/>
            <a:headEnd/>
            <a:tailEnd/>
          </a:ln>
        </p:spPr>
      </p:pic>
      <p:sp>
        <p:nvSpPr>
          <p:cNvPr id="43028" name="AutoShape 40"/>
          <p:cNvSpPr>
            <a:spLocks noChangeArrowheads="1"/>
          </p:cNvSpPr>
          <p:nvPr/>
        </p:nvSpPr>
        <p:spPr bwMode="auto">
          <a:xfrm flipH="1">
            <a:off x="430213" y="931863"/>
            <a:ext cx="1360487" cy="857250"/>
          </a:xfrm>
          <a:prstGeom prst="wedgeRoundRectCallout">
            <a:avLst>
              <a:gd name="adj1" fmla="val -89444"/>
              <a:gd name="adj2" fmla="val 33519"/>
              <a:gd name="adj3" fmla="val 16667"/>
            </a:avLst>
          </a:prstGeom>
          <a:solidFill>
            <a:srgbClr val="FFFFFF"/>
          </a:solidFill>
          <a:ln w="9525">
            <a:solidFill>
              <a:srgbClr val="000000"/>
            </a:solidFill>
            <a:miter lim="800000"/>
            <a:headEnd/>
            <a:tailEnd/>
          </a:ln>
        </p:spPr>
        <p:txBody>
          <a:bodyPr lIns="36000" tIns="36000" rIns="36000" bIns="36000"/>
          <a:lstStyle/>
          <a:p>
            <a:pPr algn="l" eaLnBrk="1" hangingPunct="1">
              <a:lnSpc>
                <a:spcPct val="100000"/>
              </a:lnSpc>
            </a:pPr>
            <a:r>
              <a:rPr lang="ja-JP" altLang="en-US" sz="1600"/>
              <a:t>・ </a:t>
            </a:r>
            <a:r>
              <a:rPr lang="en-US" altLang="ja-JP" sz="1600"/>
              <a:t>C/S 3</a:t>
            </a:r>
            <a:r>
              <a:rPr lang="ja-JP" altLang="en-US" sz="1600"/>
              <a:t>層</a:t>
            </a:r>
            <a:endParaRPr lang="en-US" altLang="ja-JP" sz="1600"/>
          </a:p>
          <a:p>
            <a:pPr algn="l" eaLnBrk="1" hangingPunct="1">
              <a:lnSpc>
                <a:spcPct val="100000"/>
              </a:lnSpc>
            </a:pPr>
            <a:r>
              <a:rPr lang="ja-JP" altLang="en-US" sz="1600"/>
              <a:t>・ </a:t>
            </a:r>
            <a:r>
              <a:rPr lang="en-US" altLang="ja-JP" sz="1600"/>
              <a:t>Web 3</a:t>
            </a:r>
            <a:r>
              <a:rPr lang="ja-JP" altLang="en-US" sz="1600"/>
              <a:t>層</a:t>
            </a:r>
            <a:endParaRPr lang="en-US" altLang="ja-JP" sz="1600"/>
          </a:p>
          <a:p>
            <a:pPr algn="l" eaLnBrk="1" hangingPunct="1">
              <a:lnSpc>
                <a:spcPct val="100000"/>
              </a:lnSpc>
            </a:pPr>
            <a:r>
              <a:rPr lang="ja-JP" altLang="en-US" sz="1600"/>
              <a:t>・ </a:t>
            </a:r>
            <a:r>
              <a:rPr lang="en-US" altLang="ja-JP" sz="1600"/>
              <a:t>AJAX</a:t>
            </a:r>
          </a:p>
        </p:txBody>
      </p:sp>
      <p:sp>
        <p:nvSpPr>
          <p:cNvPr id="43029" name="Text Box 8"/>
          <p:cNvSpPr txBox="1">
            <a:spLocks noChangeArrowheads="1"/>
          </p:cNvSpPr>
          <p:nvPr/>
        </p:nvSpPr>
        <p:spPr bwMode="auto">
          <a:xfrm>
            <a:off x="274638" y="4214813"/>
            <a:ext cx="1847850" cy="561975"/>
          </a:xfrm>
          <a:prstGeom prst="rect">
            <a:avLst/>
          </a:prstGeom>
          <a:noFill/>
          <a:ln w="9525">
            <a:noFill/>
            <a:miter lim="800000"/>
            <a:headEnd/>
            <a:tailEnd/>
          </a:ln>
        </p:spPr>
        <p:txBody>
          <a:bodyPr lIns="36000" tIns="36000" rIns="36000" bIns="36000">
            <a:spAutoFit/>
          </a:bodyPr>
          <a:lstStyle/>
          <a:p>
            <a:pPr eaLnBrk="1" hangingPunct="1">
              <a:lnSpc>
                <a:spcPct val="100000"/>
              </a:lnSpc>
            </a:pPr>
            <a:r>
              <a:rPr lang="en-US" altLang="ja-JP" sz="1600"/>
              <a:t>WWW</a:t>
            </a:r>
            <a:r>
              <a:rPr lang="ja-JP" altLang="en-US" sz="1600"/>
              <a:t>ブラウザ</a:t>
            </a:r>
          </a:p>
          <a:p>
            <a:pPr eaLnBrk="1" hangingPunct="1">
              <a:lnSpc>
                <a:spcPct val="100000"/>
              </a:lnSpc>
            </a:pPr>
            <a:r>
              <a:rPr lang="ja-JP" altLang="en-US" sz="1600"/>
              <a:t>携帯端末</a:t>
            </a:r>
          </a:p>
        </p:txBody>
      </p:sp>
      <p:pic>
        <p:nvPicPr>
          <p:cNvPr id="43030" name="Picture 92" descr="f-015"/>
          <p:cNvPicPr>
            <a:picLocks noChangeAspect="1" noChangeArrowheads="1"/>
          </p:cNvPicPr>
          <p:nvPr/>
        </p:nvPicPr>
        <p:blipFill>
          <a:blip r:embed="rId7" cstate="print"/>
          <a:srcRect/>
          <a:stretch>
            <a:fillRect/>
          </a:stretch>
        </p:blipFill>
        <p:spPr bwMode="auto">
          <a:xfrm>
            <a:off x="4845050" y="3729038"/>
            <a:ext cx="895350" cy="1047750"/>
          </a:xfrm>
          <a:prstGeom prst="rect">
            <a:avLst/>
          </a:prstGeom>
          <a:noFill/>
          <a:ln w="9525">
            <a:noFill/>
            <a:miter lim="800000"/>
            <a:headEnd/>
            <a:tailEnd/>
          </a:ln>
        </p:spPr>
      </p:pic>
      <p:sp>
        <p:nvSpPr>
          <p:cNvPr id="43031" name="Line 88"/>
          <p:cNvSpPr>
            <a:spLocks noChangeShapeType="1"/>
          </p:cNvSpPr>
          <p:nvPr/>
        </p:nvSpPr>
        <p:spPr bwMode="auto">
          <a:xfrm flipV="1">
            <a:off x="1854200" y="2070100"/>
            <a:ext cx="463550" cy="1122363"/>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32" name="Freeform 70"/>
          <p:cNvSpPr>
            <a:spLocks/>
          </p:cNvSpPr>
          <p:nvPr/>
        </p:nvSpPr>
        <p:spPr bwMode="auto">
          <a:xfrm>
            <a:off x="4486275" y="4010025"/>
            <a:ext cx="3695700" cy="1162050"/>
          </a:xfrm>
          <a:custGeom>
            <a:avLst/>
            <a:gdLst>
              <a:gd name="T0" fmla="*/ 0 w 2226"/>
              <a:gd name="T1" fmla="*/ 2147483647 h 816"/>
              <a:gd name="T2" fmla="*/ 2147483647 w 2226"/>
              <a:gd name="T3" fmla="*/ 2147483647 h 816"/>
              <a:gd name="T4" fmla="*/ 2147483647 w 2226"/>
              <a:gd name="T5" fmla="*/ 2147483647 h 816"/>
              <a:gd name="T6" fmla="*/ 2147483647 w 2226"/>
              <a:gd name="T7" fmla="*/ 0 h 816"/>
              <a:gd name="T8" fmla="*/ 0 60000 65536"/>
              <a:gd name="T9" fmla="*/ 0 60000 65536"/>
              <a:gd name="T10" fmla="*/ 0 60000 65536"/>
              <a:gd name="T11" fmla="*/ 0 60000 65536"/>
              <a:gd name="T12" fmla="*/ 0 w 2226"/>
              <a:gd name="T13" fmla="*/ 0 h 816"/>
              <a:gd name="T14" fmla="*/ 2226 w 2226"/>
              <a:gd name="T15" fmla="*/ 816 h 816"/>
            </a:gdLst>
            <a:ahLst/>
            <a:cxnLst>
              <a:cxn ang="T8">
                <a:pos x="T0" y="T1"/>
              </a:cxn>
              <a:cxn ang="T9">
                <a:pos x="T2" y="T3"/>
              </a:cxn>
              <a:cxn ang="T10">
                <a:pos x="T4" y="T5"/>
              </a:cxn>
              <a:cxn ang="T11">
                <a:pos x="T6" y="T7"/>
              </a:cxn>
            </a:cxnLst>
            <a:rect l="T12" t="T13" r="T14" b="T15"/>
            <a:pathLst>
              <a:path w="2226" h="816">
                <a:moveTo>
                  <a:pt x="0" y="240"/>
                </a:moveTo>
                <a:lnTo>
                  <a:pt x="102" y="816"/>
                </a:lnTo>
                <a:lnTo>
                  <a:pt x="2124" y="816"/>
                </a:lnTo>
                <a:lnTo>
                  <a:pt x="2226" y="0"/>
                </a:lnTo>
              </a:path>
            </a:pathLst>
          </a:custGeom>
          <a:noFill/>
          <a:ln w="50800" cap="flat" cmpd="sng">
            <a:solidFill>
              <a:schemeClr val="tx1"/>
            </a:solidFill>
            <a:prstDash val="solid"/>
            <a:round/>
            <a:headEnd type="oval" w="med" len="med"/>
            <a:tailEnd type="triangle" w="med" len="med"/>
          </a:ln>
        </p:spPr>
        <p:txBody>
          <a:bodyPr lIns="36000" tIns="36000" rIns="36000" bIns="36000"/>
          <a:lstStyle/>
          <a:p>
            <a:endParaRPr lang="ja-JP" altLang="en-US"/>
          </a:p>
        </p:txBody>
      </p:sp>
      <p:sp>
        <p:nvSpPr>
          <p:cNvPr id="7" name="AutoShape 195"/>
          <p:cNvSpPr>
            <a:spLocks noChangeArrowheads="1"/>
          </p:cNvSpPr>
          <p:nvPr/>
        </p:nvSpPr>
        <p:spPr bwMode="auto">
          <a:xfrm>
            <a:off x="5573713" y="2522538"/>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lstStyle/>
          <a:p>
            <a:pPr>
              <a:defRPr/>
            </a:pPr>
            <a:r>
              <a:rPr kumimoji="0" lang="ja-JP" altLang="en-US" sz="1600" dirty="0">
                <a:solidFill>
                  <a:srgbClr val="333333"/>
                </a:solidFill>
              </a:rPr>
              <a:t>帳票出力</a:t>
            </a:r>
          </a:p>
          <a:p>
            <a:pPr>
              <a:defRPr/>
            </a:pPr>
            <a:r>
              <a:rPr kumimoji="0" lang="ja-JP" altLang="en-US" sz="1600" dirty="0">
                <a:solidFill>
                  <a:srgbClr val="333333"/>
                </a:solidFill>
              </a:rPr>
              <a:t>サービス</a:t>
            </a:r>
          </a:p>
        </p:txBody>
      </p:sp>
      <p:sp>
        <p:nvSpPr>
          <p:cNvPr id="8" name="Rectangle 211"/>
          <p:cNvSpPr>
            <a:spLocks noChangeArrowheads="1"/>
          </p:cNvSpPr>
          <p:nvPr/>
        </p:nvSpPr>
        <p:spPr bwMode="auto">
          <a:xfrm>
            <a:off x="5573713" y="3033713"/>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帳票製品</a:t>
            </a:r>
          </a:p>
        </p:txBody>
      </p:sp>
      <p:sp>
        <p:nvSpPr>
          <p:cNvPr id="43035" name="Text Box 8"/>
          <p:cNvSpPr txBox="1">
            <a:spLocks noChangeArrowheads="1"/>
          </p:cNvSpPr>
          <p:nvPr/>
        </p:nvSpPr>
        <p:spPr bwMode="auto">
          <a:xfrm>
            <a:off x="4870450" y="3351213"/>
            <a:ext cx="2533650" cy="336550"/>
          </a:xfrm>
          <a:prstGeom prst="rect">
            <a:avLst/>
          </a:prstGeom>
          <a:noFill/>
          <a:ln w="9525">
            <a:noFill/>
            <a:miter lim="800000"/>
            <a:headEnd/>
            <a:tailEnd/>
          </a:ln>
        </p:spPr>
        <p:txBody>
          <a:bodyPr>
            <a:spAutoFit/>
          </a:bodyPr>
          <a:lstStyle/>
          <a:p>
            <a:pPr eaLnBrk="1" hangingPunct="1">
              <a:lnSpc>
                <a:spcPct val="100000"/>
              </a:lnSpc>
            </a:pPr>
            <a:r>
              <a:rPr lang="ja-JP" altLang="en-US" sz="1600"/>
              <a:t>帳票サーバ</a:t>
            </a:r>
          </a:p>
        </p:txBody>
      </p:sp>
      <p:pic>
        <p:nvPicPr>
          <p:cNvPr id="43036" name="Picture 92" descr="f-015"/>
          <p:cNvPicPr>
            <a:picLocks noChangeAspect="1" noChangeArrowheads="1"/>
          </p:cNvPicPr>
          <p:nvPr/>
        </p:nvPicPr>
        <p:blipFill>
          <a:blip r:embed="rId7" cstate="print"/>
          <a:srcRect/>
          <a:stretch>
            <a:fillRect/>
          </a:stretch>
        </p:blipFill>
        <p:spPr bwMode="auto">
          <a:xfrm>
            <a:off x="4845050" y="2347913"/>
            <a:ext cx="895350" cy="1047750"/>
          </a:xfrm>
          <a:prstGeom prst="rect">
            <a:avLst/>
          </a:prstGeom>
          <a:noFill/>
          <a:ln w="9525">
            <a:noFill/>
            <a:miter lim="800000"/>
            <a:headEnd/>
            <a:tailEnd/>
          </a:ln>
        </p:spPr>
      </p:pic>
      <p:sp>
        <p:nvSpPr>
          <p:cNvPr id="9" name="AutoShape 195"/>
          <p:cNvSpPr>
            <a:spLocks noChangeArrowheads="1"/>
          </p:cNvSpPr>
          <p:nvPr/>
        </p:nvSpPr>
        <p:spPr bwMode="auto">
          <a:xfrm>
            <a:off x="5573713" y="1208088"/>
            <a:ext cx="1800225" cy="512762"/>
          </a:xfrm>
          <a:prstGeom prst="roundRect">
            <a:avLst>
              <a:gd name="adj" fmla="val 16667"/>
            </a:avLst>
          </a:prstGeom>
          <a:solidFill>
            <a:srgbClr val="DDDDDD"/>
          </a:solidFill>
          <a:ln w="9525">
            <a:noFill/>
            <a:round/>
            <a:headEnd/>
            <a:tailEnd/>
          </a:ln>
          <a:effectLst>
            <a:outerShdw dist="35921" dir="2700000" algn="ctr" rotWithShape="0">
              <a:schemeClr val="bg2"/>
            </a:outerShdw>
          </a:effectLst>
        </p:spPr>
        <p:txBody>
          <a:bodyPr wrap="none" lIns="0" tIns="0" rIns="0" bIns="0" anchor="ctr"/>
          <a:lstStyle/>
          <a:p>
            <a:pPr>
              <a:defRPr/>
            </a:pPr>
            <a:r>
              <a:rPr kumimoji="0" lang="ja-JP" altLang="en-US" sz="1600" dirty="0">
                <a:solidFill>
                  <a:srgbClr val="333333"/>
                </a:solidFill>
              </a:rPr>
              <a:t>バッチ業務</a:t>
            </a:r>
          </a:p>
        </p:txBody>
      </p:sp>
      <p:sp>
        <p:nvSpPr>
          <p:cNvPr id="10" name="Rectangle 211"/>
          <p:cNvSpPr>
            <a:spLocks noChangeArrowheads="1"/>
          </p:cNvSpPr>
          <p:nvPr/>
        </p:nvSpPr>
        <p:spPr bwMode="auto">
          <a:xfrm>
            <a:off x="5573713" y="1719263"/>
            <a:ext cx="1800225" cy="30797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ジョブ管理製品</a:t>
            </a:r>
          </a:p>
        </p:txBody>
      </p:sp>
      <p:sp>
        <p:nvSpPr>
          <p:cNvPr id="43039" name="Text Box 8"/>
          <p:cNvSpPr txBox="1">
            <a:spLocks noChangeArrowheads="1"/>
          </p:cNvSpPr>
          <p:nvPr/>
        </p:nvSpPr>
        <p:spPr bwMode="auto">
          <a:xfrm>
            <a:off x="4870450" y="2036763"/>
            <a:ext cx="2533650" cy="336550"/>
          </a:xfrm>
          <a:prstGeom prst="rect">
            <a:avLst/>
          </a:prstGeom>
          <a:noFill/>
          <a:ln w="9525">
            <a:noFill/>
            <a:miter lim="800000"/>
            <a:headEnd/>
            <a:tailEnd/>
          </a:ln>
        </p:spPr>
        <p:txBody>
          <a:bodyPr>
            <a:spAutoFit/>
          </a:bodyPr>
          <a:lstStyle/>
          <a:p>
            <a:pPr eaLnBrk="1" hangingPunct="1">
              <a:lnSpc>
                <a:spcPct val="100000"/>
              </a:lnSpc>
            </a:pPr>
            <a:r>
              <a:rPr lang="ja-JP" altLang="en-US" sz="1600"/>
              <a:t>バッチ処理サーバ</a:t>
            </a:r>
          </a:p>
        </p:txBody>
      </p:sp>
      <p:pic>
        <p:nvPicPr>
          <p:cNvPr id="43040" name="Picture 92" descr="f-015"/>
          <p:cNvPicPr>
            <a:picLocks noChangeAspect="1" noChangeArrowheads="1"/>
          </p:cNvPicPr>
          <p:nvPr/>
        </p:nvPicPr>
        <p:blipFill>
          <a:blip r:embed="rId7" cstate="print"/>
          <a:srcRect/>
          <a:stretch>
            <a:fillRect/>
          </a:stretch>
        </p:blipFill>
        <p:spPr bwMode="auto">
          <a:xfrm>
            <a:off x="4845050" y="1033463"/>
            <a:ext cx="895350" cy="1047750"/>
          </a:xfrm>
          <a:prstGeom prst="rect">
            <a:avLst/>
          </a:prstGeom>
          <a:noFill/>
          <a:ln w="9525">
            <a:noFill/>
            <a:miter lim="800000"/>
            <a:headEnd/>
            <a:tailEnd/>
          </a:ln>
        </p:spPr>
      </p:pic>
      <p:sp>
        <p:nvSpPr>
          <p:cNvPr id="43041" name="Text Box 8"/>
          <p:cNvSpPr txBox="1">
            <a:spLocks noChangeArrowheads="1"/>
          </p:cNvSpPr>
          <p:nvPr/>
        </p:nvSpPr>
        <p:spPr bwMode="auto">
          <a:xfrm>
            <a:off x="2224088" y="4641850"/>
            <a:ext cx="2154237" cy="336550"/>
          </a:xfrm>
          <a:prstGeom prst="rect">
            <a:avLst/>
          </a:prstGeom>
          <a:noFill/>
          <a:ln w="9525">
            <a:noFill/>
            <a:miter lim="800000"/>
            <a:headEnd/>
            <a:tailEnd/>
          </a:ln>
        </p:spPr>
        <p:txBody>
          <a:bodyPr>
            <a:spAutoFit/>
          </a:bodyPr>
          <a:lstStyle/>
          <a:p>
            <a:pPr eaLnBrk="1" hangingPunct="1">
              <a:lnSpc>
                <a:spcPct val="100000"/>
              </a:lnSpc>
            </a:pPr>
            <a:r>
              <a:rPr lang="en-US" altLang="ja-JP" sz="1600"/>
              <a:t>Web/AP </a:t>
            </a:r>
            <a:r>
              <a:rPr lang="ja-JP" altLang="en-US" sz="1600"/>
              <a:t>サーバ</a:t>
            </a:r>
          </a:p>
        </p:txBody>
      </p:sp>
      <p:sp>
        <p:nvSpPr>
          <p:cNvPr id="12" name="Rectangle 211"/>
          <p:cNvSpPr>
            <a:spLocks noChangeArrowheads="1"/>
          </p:cNvSpPr>
          <p:nvPr/>
        </p:nvSpPr>
        <p:spPr bwMode="auto">
          <a:xfrm>
            <a:off x="2830513" y="4062413"/>
            <a:ext cx="1543050" cy="542925"/>
          </a:xfrm>
          <a:prstGeom prst="rect">
            <a:avLst/>
          </a:prstGeom>
          <a:solidFill>
            <a:srgbClr val="93B1E7"/>
          </a:solidFill>
          <a:ln w="9525" algn="ctr">
            <a:noFill/>
            <a:miter lim="800000"/>
            <a:headEnd/>
            <a:tailEnd/>
          </a:ln>
          <a:effectLst>
            <a:outerShdw dist="35921" dir="2700000" algn="ctr" rotWithShape="0">
              <a:schemeClr val="bg2"/>
            </a:outerShdw>
          </a:effectLst>
        </p:spPr>
        <p:txBody>
          <a:bodyPr lIns="36000" tIns="36000" rIns="36000" bIns="36000" anchor="ctr">
            <a:spAutoFit/>
          </a:bodyPr>
          <a:lstStyle/>
          <a:p>
            <a:pPr>
              <a:defRPr/>
            </a:pPr>
            <a:r>
              <a:rPr kumimoji="0" lang="ja-JP" altLang="en-US" sz="1600" dirty="0"/>
              <a:t>文書管理</a:t>
            </a:r>
          </a:p>
          <a:p>
            <a:pPr>
              <a:defRPr/>
            </a:pPr>
            <a:r>
              <a:rPr kumimoji="0" lang="ja-JP" altLang="en-US" sz="1600" dirty="0"/>
              <a:t>パッケージ製品</a:t>
            </a:r>
          </a:p>
        </p:txBody>
      </p:sp>
      <p:sp>
        <p:nvSpPr>
          <p:cNvPr id="43043" name="Line 88"/>
          <p:cNvSpPr>
            <a:spLocks noChangeShapeType="1"/>
          </p:cNvSpPr>
          <p:nvPr/>
        </p:nvSpPr>
        <p:spPr bwMode="auto">
          <a:xfrm>
            <a:off x="7459663" y="1782763"/>
            <a:ext cx="387350" cy="7239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4" name="Line 88"/>
          <p:cNvSpPr>
            <a:spLocks noChangeShapeType="1"/>
          </p:cNvSpPr>
          <p:nvPr/>
        </p:nvSpPr>
        <p:spPr bwMode="auto">
          <a:xfrm rot="10800000" flipH="1">
            <a:off x="7412038" y="3135313"/>
            <a:ext cx="387350" cy="7239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5" name="Line 88"/>
          <p:cNvSpPr>
            <a:spLocks noChangeShapeType="1"/>
          </p:cNvSpPr>
          <p:nvPr/>
        </p:nvSpPr>
        <p:spPr bwMode="auto">
          <a:xfrm rot="10800000" flipH="1">
            <a:off x="7412038" y="2840038"/>
            <a:ext cx="482600" cy="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6" name="Line 88"/>
          <p:cNvSpPr>
            <a:spLocks noChangeShapeType="1"/>
          </p:cNvSpPr>
          <p:nvPr/>
        </p:nvSpPr>
        <p:spPr bwMode="auto">
          <a:xfrm rot="10800000" flipH="1">
            <a:off x="4040188" y="1754188"/>
            <a:ext cx="701675" cy="409575"/>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7" name="Line 88"/>
          <p:cNvSpPr>
            <a:spLocks noChangeShapeType="1"/>
          </p:cNvSpPr>
          <p:nvPr/>
        </p:nvSpPr>
        <p:spPr bwMode="auto">
          <a:xfrm rot="10800000" flipH="1" flipV="1">
            <a:off x="4040188" y="2163763"/>
            <a:ext cx="730250" cy="66675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8" name="Line 88"/>
          <p:cNvSpPr>
            <a:spLocks noChangeShapeType="1"/>
          </p:cNvSpPr>
          <p:nvPr/>
        </p:nvSpPr>
        <p:spPr bwMode="auto">
          <a:xfrm rot="10800000" flipH="1" flipV="1">
            <a:off x="4040188" y="2163763"/>
            <a:ext cx="758825" cy="2028825"/>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49" name="Freeform 88"/>
          <p:cNvSpPr>
            <a:spLocks/>
          </p:cNvSpPr>
          <p:nvPr/>
        </p:nvSpPr>
        <p:spPr bwMode="auto">
          <a:xfrm>
            <a:off x="4038600" y="885825"/>
            <a:ext cx="4162425" cy="1409700"/>
          </a:xfrm>
          <a:custGeom>
            <a:avLst/>
            <a:gdLst>
              <a:gd name="T0" fmla="*/ 0 w 2622"/>
              <a:gd name="T1" fmla="*/ 2147483647 h 864"/>
              <a:gd name="T2" fmla="*/ 2147483647 w 2622"/>
              <a:gd name="T3" fmla="*/ 0 h 864"/>
              <a:gd name="T4" fmla="*/ 2147483647 w 2622"/>
              <a:gd name="T5" fmla="*/ 0 h 864"/>
              <a:gd name="T6" fmla="*/ 2147483647 w 2622"/>
              <a:gd name="T7" fmla="*/ 2147483647 h 864"/>
              <a:gd name="T8" fmla="*/ 0 60000 65536"/>
              <a:gd name="T9" fmla="*/ 0 60000 65536"/>
              <a:gd name="T10" fmla="*/ 0 60000 65536"/>
              <a:gd name="T11" fmla="*/ 0 60000 65536"/>
              <a:gd name="T12" fmla="*/ 0 w 2622"/>
              <a:gd name="T13" fmla="*/ 0 h 864"/>
              <a:gd name="T14" fmla="*/ 2622 w 2622"/>
              <a:gd name="T15" fmla="*/ 864 h 864"/>
            </a:gdLst>
            <a:ahLst/>
            <a:cxnLst>
              <a:cxn ang="T8">
                <a:pos x="T0" y="T1"/>
              </a:cxn>
              <a:cxn ang="T9">
                <a:pos x="T2" y="T3"/>
              </a:cxn>
              <a:cxn ang="T10">
                <a:pos x="T4" y="T5"/>
              </a:cxn>
              <a:cxn ang="T11">
                <a:pos x="T6" y="T7"/>
              </a:cxn>
            </a:cxnLst>
            <a:rect l="T12" t="T13" r="T14" b="T15"/>
            <a:pathLst>
              <a:path w="2622" h="864">
                <a:moveTo>
                  <a:pt x="0" y="768"/>
                </a:moveTo>
                <a:lnTo>
                  <a:pt x="174" y="0"/>
                </a:lnTo>
                <a:lnTo>
                  <a:pt x="2454" y="0"/>
                </a:lnTo>
                <a:lnTo>
                  <a:pt x="2622" y="864"/>
                </a:lnTo>
              </a:path>
            </a:pathLst>
          </a:custGeom>
          <a:noFill/>
          <a:ln w="50800" cap="flat" cmpd="sng">
            <a:solidFill>
              <a:schemeClr val="tx1"/>
            </a:solidFill>
            <a:prstDash val="solid"/>
            <a:round/>
            <a:headEnd type="oval" w="med" len="med"/>
            <a:tailEnd type="triangle" w="med" len="med"/>
          </a:ln>
        </p:spPr>
        <p:txBody>
          <a:bodyPr lIns="36000" tIns="36000" rIns="36000" bIns="36000"/>
          <a:lstStyle/>
          <a:p>
            <a:endParaRPr lang="ja-JP" altLang="en-US"/>
          </a:p>
        </p:txBody>
      </p:sp>
      <p:sp>
        <p:nvSpPr>
          <p:cNvPr id="43050" name="AutoShape 40"/>
          <p:cNvSpPr>
            <a:spLocks noChangeArrowheads="1"/>
          </p:cNvSpPr>
          <p:nvPr/>
        </p:nvSpPr>
        <p:spPr bwMode="auto">
          <a:xfrm flipH="1">
            <a:off x="2559050" y="2936875"/>
            <a:ext cx="2022475" cy="693738"/>
          </a:xfrm>
          <a:prstGeom prst="wedgeRoundRectCallout">
            <a:avLst>
              <a:gd name="adj1" fmla="val -30931"/>
              <a:gd name="adj2" fmla="val -127597"/>
              <a:gd name="adj3" fmla="val 16667"/>
            </a:avLst>
          </a:prstGeom>
          <a:solidFill>
            <a:srgbClr val="FFFFFF"/>
          </a:solidFill>
          <a:ln w="9525">
            <a:solidFill>
              <a:srgbClr val="000000"/>
            </a:solidFill>
            <a:miter lim="800000"/>
            <a:headEnd/>
            <a:tailEnd/>
          </a:ln>
        </p:spPr>
        <p:txBody>
          <a:bodyPr lIns="36000" tIns="36000" rIns="36000" bIns="36000">
            <a:spAutoFit/>
          </a:bodyPr>
          <a:lstStyle/>
          <a:p>
            <a:pPr algn="l" eaLnBrk="1" hangingPunct="1">
              <a:lnSpc>
                <a:spcPct val="100000"/>
              </a:lnSpc>
            </a:pPr>
            <a:r>
              <a:rPr lang="ja-JP" altLang="en-US" sz="1200"/>
              <a:t> ・ オンラインバッチ連携</a:t>
            </a:r>
            <a:endParaRPr lang="en-US" altLang="ja-JP" sz="1200"/>
          </a:p>
          <a:p>
            <a:pPr algn="l" eaLnBrk="1" hangingPunct="1">
              <a:lnSpc>
                <a:spcPct val="100000"/>
              </a:lnSpc>
            </a:pPr>
            <a:r>
              <a:rPr lang="ja-JP" altLang="en-US" sz="1200"/>
              <a:t> ・ オンライン帳票出力</a:t>
            </a:r>
            <a:endParaRPr lang="en-US" altLang="ja-JP" sz="1200"/>
          </a:p>
          <a:p>
            <a:pPr algn="l" eaLnBrk="1" hangingPunct="1">
              <a:lnSpc>
                <a:spcPct val="100000"/>
              </a:lnSpc>
            </a:pPr>
            <a:r>
              <a:rPr lang="ja-JP" altLang="en-US" sz="1200"/>
              <a:t> ・ ワークフロー基盤呼出</a:t>
            </a:r>
            <a:endParaRPr lang="en-US" altLang="ja-JP" sz="1200"/>
          </a:p>
        </p:txBody>
      </p:sp>
      <p:pic>
        <p:nvPicPr>
          <p:cNvPr id="43051" name="Picture 92" descr="f-015"/>
          <p:cNvPicPr>
            <a:picLocks noChangeAspect="1" noChangeArrowheads="1"/>
          </p:cNvPicPr>
          <p:nvPr/>
        </p:nvPicPr>
        <p:blipFill>
          <a:blip r:embed="rId7" cstate="print"/>
          <a:srcRect/>
          <a:stretch>
            <a:fillRect/>
          </a:stretch>
        </p:blipFill>
        <p:spPr bwMode="auto">
          <a:xfrm>
            <a:off x="2225675" y="3652838"/>
            <a:ext cx="895350" cy="1047750"/>
          </a:xfrm>
          <a:prstGeom prst="rect">
            <a:avLst/>
          </a:prstGeom>
          <a:noFill/>
          <a:ln w="9525">
            <a:noFill/>
            <a:miter lim="800000"/>
            <a:headEnd/>
            <a:tailEnd/>
          </a:ln>
        </p:spPr>
      </p:pic>
      <p:sp>
        <p:nvSpPr>
          <p:cNvPr id="43052" name="Line 88"/>
          <p:cNvSpPr>
            <a:spLocks noChangeShapeType="1"/>
          </p:cNvSpPr>
          <p:nvPr/>
        </p:nvSpPr>
        <p:spPr bwMode="auto">
          <a:xfrm>
            <a:off x="1858963" y="3192463"/>
            <a:ext cx="387350" cy="685800"/>
          </a:xfrm>
          <a:prstGeom prst="line">
            <a:avLst/>
          </a:prstGeom>
          <a:noFill/>
          <a:ln w="50800">
            <a:solidFill>
              <a:srgbClr val="000000"/>
            </a:solidFill>
            <a:round/>
            <a:headEnd type="oval" w="med" len="med"/>
            <a:tailEnd type="triangle" w="med" len="med"/>
          </a:ln>
        </p:spPr>
        <p:txBody>
          <a:bodyPr/>
          <a:lstStyle/>
          <a:p>
            <a:endParaRPr lang="ja-JP" altLang="en-US"/>
          </a:p>
        </p:txBody>
      </p:sp>
      <p:sp>
        <p:nvSpPr>
          <p:cNvPr id="4305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solidFill>
                  <a:schemeClr val="tx2"/>
                </a:solidFill>
              </a:rPr>
              <a:t>2.3. </a:t>
            </a:r>
            <a:r>
              <a:rPr lang="ja-JP" altLang="en-US" sz="3200" b="1" dirty="0" smtClean="0">
                <a:solidFill>
                  <a:schemeClr val="tx2"/>
                </a:solidFill>
              </a:rPr>
              <a:t>某</a:t>
            </a:r>
            <a:r>
              <a:rPr lang="ja-JP" altLang="en-US" sz="3200" dirty="0" smtClean="0">
                <a:solidFill>
                  <a:schemeClr val="tx2"/>
                </a:solidFill>
              </a:rPr>
              <a:t>大規模システム</a:t>
            </a:r>
            <a:endParaRPr lang="ja-JP" altLang="en-US" sz="3200" dirty="0">
              <a:solidFill>
                <a:schemeClr val="tx2"/>
              </a:solidFill>
            </a:endParaRPr>
          </a:p>
        </p:txBody>
      </p:sp>
      <p:sp>
        <p:nvSpPr>
          <p:cNvPr id="48" name="Line 19"/>
          <p:cNvSpPr>
            <a:spLocks noChangeShapeType="1"/>
          </p:cNvSpPr>
          <p:nvPr/>
        </p:nvSpPr>
        <p:spPr bwMode="auto">
          <a:xfrm>
            <a:off x="2164563" y="6543040"/>
            <a:ext cx="4368800" cy="0"/>
          </a:xfrm>
          <a:prstGeom prst="line">
            <a:avLst/>
          </a:prstGeom>
          <a:noFill/>
          <a:ln w="63500">
            <a:solidFill>
              <a:srgbClr val="FF0000"/>
            </a:solidFill>
            <a:round/>
            <a:headEnd/>
            <a:tailEnd/>
          </a:ln>
        </p:spPr>
        <p:txBody>
          <a:bodyPr lIns="36000" tIns="36000" rIns="36000" bIns="36000"/>
          <a:lstStyle/>
          <a:p>
            <a:endParaRPr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3</a:t>
            </a:r>
            <a:r>
              <a:rPr lang="en-US" altLang="ja-JP" sz="2800" b="1" dirty="0" smtClean="0">
                <a:solidFill>
                  <a:schemeClr val="bg1"/>
                </a:solidFill>
              </a:rPr>
              <a:t>.</a:t>
            </a:r>
            <a:r>
              <a:rPr lang="ja-JP" altLang="en-US" sz="2800" b="1" dirty="0" smtClean="0">
                <a:solidFill>
                  <a:schemeClr val="bg1"/>
                </a:solidFill>
              </a:rPr>
              <a:t> アピールポイント </a:t>
            </a:r>
            <a:endParaRPr lang="ja-JP" altLang="en-US" sz="2800" dirty="0">
              <a:solidFill>
                <a:schemeClr val="bg1"/>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ja-JP" altLang="en-US" sz="2800" dirty="0" smtClean="0">
                <a:solidFill>
                  <a:srgbClr val="69306A"/>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ja-JP" altLang="en-US" sz="3200" b="1" dirty="0" smtClean="0">
                <a:solidFill>
                  <a:schemeClr val="tx2"/>
                </a:solidFill>
                <a:ea typeface="ＭＳ Ｐゴシック" pitchFamily="50" charset="-128"/>
              </a:rPr>
              <a:t>自己紹介</a:t>
            </a:r>
            <a:endParaRPr lang="ja-JP" altLang="en-US" sz="3200" b="1" dirty="0">
              <a:solidFill>
                <a:schemeClr val="tx2"/>
              </a:solidFill>
              <a:ea typeface="ＭＳ Ｐゴシック" pitchFamily="50" charset="-128"/>
            </a:endParaRPr>
          </a:p>
        </p:txBody>
      </p:sp>
      <p:sp>
        <p:nvSpPr>
          <p:cNvPr id="9" name="タイトル 60"/>
          <p:cNvSpPr>
            <a:spLocks/>
          </p:cNvSpPr>
          <p:nvPr/>
        </p:nvSpPr>
        <p:spPr bwMode="auto">
          <a:xfrm>
            <a:off x="167640" y="1123176"/>
            <a:ext cx="8808720" cy="5201424"/>
          </a:xfrm>
          <a:prstGeom prst="rect">
            <a:avLst/>
          </a:prstGeom>
          <a:noFill/>
          <a:ln w="9525">
            <a:noFill/>
            <a:miter lim="800000"/>
            <a:headEnd/>
            <a:tailEnd/>
          </a:ln>
        </p:spPr>
        <p:txBody>
          <a:bodyPr wrap="square" anchor="b">
            <a:spAutoFit/>
          </a:bodyPr>
          <a:lstStyle/>
          <a:p>
            <a:pPr algn="l" eaLnBrk="1" hangingPunct="1">
              <a:lnSpc>
                <a:spcPct val="100000"/>
              </a:lnSpc>
            </a:pPr>
            <a:r>
              <a:rPr lang="ja-JP" altLang="en-US" sz="3600" dirty="0" smtClean="0"/>
              <a:t>　西野 大介</a:t>
            </a:r>
            <a:endParaRPr lang="en-US" altLang="ja-JP" sz="3600" dirty="0" smtClean="0"/>
          </a:p>
          <a:p>
            <a:pPr algn="l" eaLnBrk="1" hangingPunct="1">
              <a:lnSpc>
                <a:spcPct val="100000"/>
              </a:lnSpc>
            </a:pPr>
            <a:endParaRPr lang="en-US" altLang="ja-JP" sz="3600" dirty="0" smtClean="0"/>
          </a:p>
          <a:p>
            <a:pPr algn="l" eaLnBrk="1" hangingPunct="1">
              <a:lnSpc>
                <a:spcPct val="100000"/>
              </a:lnSpc>
            </a:pPr>
            <a:endParaRPr lang="en-US" altLang="ja-JP" sz="3600" dirty="0" smtClean="0"/>
          </a:p>
          <a:p>
            <a:pPr algn="l" eaLnBrk="1" hangingPunct="1">
              <a:lnSpc>
                <a:spcPct val="100000"/>
              </a:lnSpc>
            </a:pPr>
            <a:endParaRPr lang="en-US" altLang="ja-JP" sz="3600" dirty="0" smtClean="0"/>
          </a:p>
          <a:p>
            <a:pPr algn="l" eaLnBrk="1" hangingPunct="1">
              <a:lnSpc>
                <a:spcPct val="100000"/>
              </a:lnSpc>
            </a:pPr>
            <a:endParaRPr lang="en-US" altLang="ja-JP" sz="3600" dirty="0" smtClean="0"/>
          </a:p>
          <a:p>
            <a:pPr algn="l" eaLnBrk="1" hangingPunct="1">
              <a:lnSpc>
                <a:spcPct val="100000"/>
              </a:lnSpc>
            </a:pPr>
            <a:endParaRPr lang="en-US" altLang="ja-JP" sz="2000" dirty="0" smtClean="0"/>
          </a:p>
          <a:p>
            <a:pPr algn="l" eaLnBrk="1" hangingPunct="1">
              <a:lnSpc>
                <a:spcPct val="100000"/>
              </a:lnSpc>
            </a:pPr>
            <a:endParaRPr lang="en-US" altLang="ja-JP" sz="2000" dirty="0" smtClean="0"/>
          </a:p>
          <a:p>
            <a:pPr algn="l" eaLnBrk="1" hangingPunct="1">
              <a:lnSpc>
                <a:spcPct val="100000"/>
              </a:lnSpc>
              <a:buFont typeface="Arial" pitchFamily="34" charset="0"/>
              <a:buChar char="•"/>
            </a:pPr>
            <a:r>
              <a:rPr lang="ja-JP" altLang="en-US" sz="2800" dirty="0" smtClean="0"/>
              <a:t> 三十七歳 </a:t>
            </a:r>
            <a:r>
              <a:rPr lang="en-US" altLang="ja-JP" sz="2800" dirty="0" smtClean="0"/>
              <a:t>: </a:t>
            </a:r>
            <a:r>
              <a:rPr lang="ja-JP" altLang="en-US" sz="2800" dirty="0" smtClean="0"/>
              <a:t>静岡県 静岡市 足久保 出身</a:t>
            </a:r>
            <a:endParaRPr lang="en-US" altLang="ja-JP" sz="2800" dirty="0" smtClean="0"/>
          </a:p>
          <a:p>
            <a:pPr algn="l" eaLnBrk="1" hangingPunct="1">
              <a:lnSpc>
                <a:spcPct val="100000"/>
              </a:lnSpc>
              <a:buFont typeface="Arial" pitchFamily="34" charset="0"/>
              <a:buChar char="•"/>
            </a:pPr>
            <a:r>
              <a:rPr lang="ja-JP" altLang="en-US" sz="2800" dirty="0" smtClean="0"/>
              <a:t> 日立ソリューションズ </a:t>
            </a:r>
            <a:r>
              <a:rPr lang="en-US" altLang="ja-JP" sz="2800" dirty="0" smtClean="0"/>
              <a:t>Microsoft</a:t>
            </a:r>
            <a:r>
              <a:rPr lang="ja-JP" altLang="en-US" sz="2800" dirty="0" smtClean="0"/>
              <a:t>系の技術サポート・リーダ</a:t>
            </a:r>
            <a:endParaRPr lang="en-US" altLang="ja-JP" sz="2800" dirty="0" smtClean="0"/>
          </a:p>
          <a:p>
            <a:pPr algn="l" eaLnBrk="1" hangingPunct="1">
              <a:lnSpc>
                <a:spcPct val="100000"/>
              </a:lnSpc>
              <a:buFont typeface="Arial" pitchFamily="34" charset="0"/>
              <a:buChar char="•"/>
            </a:pPr>
            <a:r>
              <a:rPr lang="en-US" altLang="ja-JP" sz="2800" dirty="0" smtClean="0"/>
              <a:t> OSS</a:t>
            </a:r>
            <a:r>
              <a:rPr lang="ja-JP" altLang="en-US" sz="2800" dirty="0" smtClean="0"/>
              <a:t>コンソーシアム </a:t>
            </a:r>
            <a:r>
              <a:rPr lang="en-US" altLang="ja-JP" sz="2800" dirty="0" smtClean="0"/>
              <a:t>.NET</a:t>
            </a:r>
            <a:r>
              <a:rPr lang="ja-JP" altLang="en-US" sz="2800" dirty="0" smtClean="0"/>
              <a:t>開発基盤部会リーダ</a:t>
            </a:r>
            <a:endParaRPr lang="en-US" altLang="ja-JP" sz="2800" dirty="0" smtClean="0"/>
          </a:p>
          <a:p>
            <a:pPr algn="l" eaLnBrk="1" hangingPunct="1">
              <a:lnSpc>
                <a:spcPct val="100000"/>
              </a:lnSpc>
              <a:buFont typeface="Arial" pitchFamily="34" charset="0"/>
              <a:buChar char="•"/>
            </a:pPr>
            <a:r>
              <a:rPr lang="en-US" altLang="ja-JP" sz="2800" dirty="0" smtClean="0"/>
              <a:t> Open</a:t>
            </a:r>
            <a:r>
              <a:rPr lang="ja-JP" altLang="en-US" sz="2800" dirty="0" smtClean="0"/>
              <a:t>棟梁プロジェクト プロジェクト・オーナ</a:t>
            </a:r>
            <a:endParaRPr lang="en-US" altLang="ja-JP" sz="2800" dirty="0" smtClean="0"/>
          </a:p>
        </p:txBody>
      </p:sp>
      <p:pic>
        <p:nvPicPr>
          <p:cNvPr id="75781" name="Picture 5" descr="C:\Users\seigi\Desktop\5975160.png"/>
          <p:cNvPicPr>
            <a:picLocks noChangeAspect="1" noChangeArrowheads="1"/>
          </p:cNvPicPr>
          <p:nvPr/>
        </p:nvPicPr>
        <p:blipFill>
          <a:blip r:embed="rId2" cstate="print"/>
          <a:srcRect/>
          <a:stretch>
            <a:fillRect/>
          </a:stretch>
        </p:blipFill>
        <p:spPr bwMode="auto">
          <a:xfrm>
            <a:off x="705094" y="2105247"/>
            <a:ext cx="2133600" cy="212896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円柱 53"/>
          <p:cNvSpPr/>
          <p:nvPr/>
        </p:nvSpPr>
        <p:spPr bwMode="auto">
          <a:xfrm>
            <a:off x="1394621" y="5568116"/>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Access</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grpSp>
        <p:nvGrpSpPr>
          <p:cNvPr id="2" name="Group 91"/>
          <p:cNvGrpSpPr>
            <a:grpSpLocks/>
          </p:cNvGrpSpPr>
          <p:nvPr/>
        </p:nvGrpSpPr>
        <p:grpSpPr bwMode="auto">
          <a:xfrm>
            <a:off x="370523" y="2670982"/>
            <a:ext cx="8321675" cy="2709863"/>
            <a:chOff x="259" y="494"/>
            <a:chExt cx="5242" cy="1707"/>
          </a:xfrm>
        </p:grpSpPr>
        <p:sp>
          <p:nvSpPr>
            <p:cNvPr id="16390" name="Rectangle 60"/>
            <p:cNvSpPr>
              <a:spLocks noChangeArrowheads="1"/>
            </p:cNvSpPr>
            <p:nvPr/>
          </p:nvSpPr>
          <p:spPr bwMode="auto">
            <a:xfrm>
              <a:off x="2397"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B</a:t>
              </a:r>
              <a:r>
                <a:rPr kumimoji="0" lang="ja-JP" altLang="en-US" sz="2000" b="1"/>
                <a:t>（</a:t>
              </a:r>
              <a:r>
                <a:rPr kumimoji="0" lang="en-US" altLang="ja-JP" sz="2000" b="1"/>
                <a:t>F</a:t>
              </a:r>
              <a:r>
                <a:rPr kumimoji="0" lang="ja-JP" altLang="en-US" sz="2000" b="1"/>
                <a:t>）</a:t>
              </a:r>
              <a:r>
                <a:rPr kumimoji="0" lang="ja-JP" altLang="en-US" sz="2000"/>
                <a:t>層</a:t>
              </a:r>
            </a:p>
          </p:txBody>
        </p:sp>
        <p:sp>
          <p:nvSpPr>
            <p:cNvPr id="16391" name="Text Box 61"/>
            <p:cNvSpPr txBox="1">
              <a:spLocks noChangeArrowheads="1"/>
            </p:cNvSpPr>
            <p:nvPr/>
          </p:nvSpPr>
          <p:spPr bwMode="auto">
            <a:xfrm>
              <a:off x="2528"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392" name="Text Box 62"/>
            <p:cNvSpPr txBox="1">
              <a:spLocks noChangeArrowheads="1"/>
            </p:cNvSpPr>
            <p:nvPr/>
          </p:nvSpPr>
          <p:spPr bwMode="auto">
            <a:xfrm>
              <a:off x="2532"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393" name="Line 63"/>
            <p:cNvSpPr>
              <a:spLocks noChangeShapeType="1"/>
            </p:cNvSpPr>
            <p:nvPr/>
          </p:nvSpPr>
          <p:spPr bwMode="auto">
            <a:xfrm flipV="1">
              <a:off x="3315" y="1044"/>
              <a:ext cx="0" cy="259"/>
            </a:xfrm>
            <a:prstGeom prst="line">
              <a:avLst/>
            </a:prstGeom>
            <a:noFill/>
            <a:ln w="9525">
              <a:solidFill>
                <a:srgbClr val="000000"/>
              </a:solidFill>
              <a:round/>
              <a:headEnd/>
              <a:tailEnd/>
            </a:ln>
          </p:spPr>
          <p:txBody>
            <a:bodyPr/>
            <a:lstStyle/>
            <a:p>
              <a:endParaRPr lang="ja-JP" altLang="en-US"/>
            </a:p>
          </p:txBody>
        </p:sp>
        <p:sp>
          <p:nvSpPr>
            <p:cNvPr id="16394" name="AutoShape 64"/>
            <p:cNvSpPr>
              <a:spLocks noChangeArrowheads="1"/>
            </p:cNvSpPr>
            <p:nvPr/>
          </p:nvSpPr>
          <p:spPr bwMode="auto">
            <a:xfrm>
              <a:off x="3273"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5" name="Line 65"/>
            <p:cNvSpPr>
              <a:spLocks noChangeShapeType="1"/>
            </p:cNvSpPr>
            <p:nvPr/>
          </p:nvSpPr>
          <p:spPr bwMode="auto">
            <a:xfrm flipV="1">
              <a:off x="3315" y="1609"/>
              <a:ext cx="0" cy="259"/>
            </a:xfrm>
            <a:prstGeom prst="line">
              <a:avLst/>
            </a:prstGeom>
            <a:noFill/>
            <a:ln w="9525">
              <a:solidFill>
                <a:srgbClr val="000000"/>
              </a:solidFill>
              <a:round/>
              <a:headEnd/>
              <a:tailEnd/>
            </a:ln>
          </p:spPr>
          <p:txBody>
            <a:bodyPr/>
            <a:lstStyle/>
            <a:p>
              <a:endParaRPr lang="ja-JP" altLang="en-US"/>
            </a:p>
          </p:txBody>
        </p:sp>
        <p:sp>
          <p:nvSpPr>
            <p:cNvPr id="16396" name="AutoShape 66"/>
            <p:cNvSpPr>
              <a:spLocks noChangeArrowheads="1"/>
            </p:cNvSpPr>
            <p:nvPr/>
          </p:nvSpPr>
          <p:spPr bwMode="auto">
            <a:xfrm>
              <a:off x="3273" y="1571"/>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397" name="AutoShape 67"/>
            <p:cNvSpPr>
              <a:spLocks noChangeArrowheads="1"/>
            </p:cNvSpPr>
            <p:nvPr/>
          </p:nvSpPr>
          <p:spPr bwMode="auto">
            <a:xfrm>
              <a:off x="265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8" name="AutoShape 68"/>
            <p:cNvSpPr>
              <a:spLocks noChangeArrowheads="1"/>
            </p:cNvSpPr>
            <p:nvPr/>
          </p:nvSpPr>
          <p:spPr bwMode="auto">
            <a:xfrm>
              <a:off x="2910"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399" name="Text Box 69"/>
            <p:cNvSpPr txBox="1">
              <a:spLocks noChangeArrowheads="1"/>
            </p:cNvSpPr>
            <p:nvPr/>
          </p:nvSpPr>
          <p:spPr bwMode="auto">
            <a:xfrm>
              <a:off x="2533"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00" name="Rectangle 70"/>
            <p:cNvSpPr>
              <a:spLocks noChangeArrowheads="1"/>
            </p:cNvSpPr>
            <p:nvPr/>
          </p:nvSpPr>
          <p:spPr bwMode="auto">
            <a:xfrm>
              <a:off x="739"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P</a:t>
              </a:r>
              <a:r>
                <a:rPr kumimoji="0" lang="ja-JP" altLang="en-US" sz="2000"/>
                <a:t>層</a:t>
              </a:r>
            </a:p>
          </p:txBody>
        </p:sp>
        <p:sp>
          <p:nvSpPr>
            <p:cNvPr id="16401" name="Text Box 71"/>
            <p:cNvSpPr txBox="1">
              <a:spLocks noChangeArrowheads="1"/>
            </p:cNvSpPr>
            <p:nvPr/>
          </p:nvSpPr>
          <p:spPr bwMode="auto">
            <a:xfrm>
              <a:off x="877"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02" name="Text Box 72"/>
            <p:cNvSpPr txBox="1">
              <a:spLocks noChangeArrowheads="1"/>
            </p:cNvSpPr>
            <p:nvPr/>
          </p:nvSpPr>
          <p:spPr bwMode="auto">
            <a:xfrm>
              <a:off x="881"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サブクラス</a:t>
              </a:r>
            </a:p>
          </p:txBody>
        </p:sp>
        <p:sp>
          <p:nvSpPr>
            <p:cNvPr id="16403" name="Line 73"/>
            <p:cNvSpPr>
              <a:spLocks noChangeShapeType="1"/>
            </p:cNvSpPr>
            <p:nvPr/>
          </p:nvSpPr>
          <p:spPr bwMode="auto">
            <a:xfrm flipV="1">
              <a:off x="1657" y="1044"/>
              <a:ext cx="0" cy="259"/>
            </a:xfrm>
            <a:prstGeom prst="line">
              <a:avLst/>
            </a:prstGeom>
            <a:noFill/>
            <a:ln w="9525">
              <a:solidFill>
                <a:srgbClr val="000000"/>
              </a:solidFill>
              <a:round/>
              <a:headEnd/>
              <a:tailEnd/>
            </a:ln>
          </p:spPr>
          <p:txBody>
            <a:bodyPr/>
            <a:lstStyle/>
            <a:p>
              <a:endParaRPr lang="ja-JP" altLang="en-US"/>
            </a:p>
          </p:txBody>
        </p:sp>
        <p:sp>
          <p:nvSpPr>
            <p:cNvPr id="16404" name="AutoShape 74"/>
            <p:cNvSpPr>
              <a:spLocks noChangeArrowheads="1"/>
            </p:cNvSpPr>
            <p:nvPr/>
          </p:nvSpPr>
          <p:spPr bwMode="auto">
            <a:xfrm>
              <a:off x="1615"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5" name="Line 75"/>
            <p:cNvSpPr>
              <a:spLocks noChangeShapeType="1"/>
            </p:cNvSpPr>
            <p:nvPr/>
          </p:nvSpPr>
          <p:spPr bwMode="auto">
            <a:xfrm flipV="1">
              <a:off x="1657" y="1609"/>
              <a:ext cx="0" cy="259"/>
            </a:xfrm>
            <a:prstGeom prst="line">
              <a:avLst/>
            </a:prstGeom>
            <a:noFill/>
            <a:ln w="9525">
              <a:solidFill>
                <a:srgbClr val="000000"/>
              </a:solidFill>
              <a:round/>
              <a:headEnd/>
              <a:tailEnd/>
            </a:ln>
          </p:spPr>
          <p:txBody>
            <a:bodyPr/>
            <a:lstStyle/>
            <a:p>
              <a:endParaRPr lang="ja-JP" altLang="en-US"/>
            </a:p>
          </p:txBody>
        </p:sp>
        <p:sp>
          <p:nvSpPr>
            <p:cNvPr id="16406" name="AutoShape 76"/>
            <p:cNvSpPr>
              <a:spLocks noChangeArrowheads="1"/>
            </p:cNvSpPr>
            <p:nvPr/>
          </p:nvSpPr>
          <p:spPr bwMode="auto">
            <a:xfrm>
              <a:off x="1615" y="156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07" name="AutoShape 77"/>
            <p:cNvSpPr>
              <a:spLocks noChangeArrowheads="1"/>
            </p:cNvSpPr>
            <p:nvPr/>
          </p:nvSpPr>
          <p:spPr bwMode="auto">
            <a:xfrm>
              <a:off x="999"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8" name="AutoShape 78"/>
            <p:cNvSpPr>
              <a:spLocks noChangeArrowheads="1"/>
            </p:cNvSpPr>
            <p:nvPr/>
          </p:nvSpPr>
          <p:spPr bwMode="auto">
            <a:xfrm>
              <a:off x="1252"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09" name="Text Box 79"/>
            <p:cNvSpPr txBox="1">
              <a:spLocks noChangeArrowheads="1"/>
            </p:cNvSpPr>
            <p:nvPr/>
          </p:nvSpPr>
          <p:spPr bwMode="auto">
            <a:xfrm>
              <a:off x="882"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0" name="Rectangle 80"/>
            <p:cNvSpPr>
              <a:spLocks noChangeArrowheads="1"/>
            </p:cNvSpPr>
            <p:nvPr/>
          </p:nvSpPr>
          <p:spPr bwMode="auto">
            <a:xfrm>
              <a:off x="4071" y="494"/>
              <a:ext cx="1430" cy="1707"/>
            </a:xfrm>
            <a:prstGeom prst="rect">
              <a:avLst/>
            </a:prstGeom>
            <a:solidFill>
              <a:srgbClr val="FFFFFF"/>
            </a:solidFill>
            <a:ln w="9525">
              <a:solidFill>
                <a:srgbClr val="000000"/>
              </a:solidFill>
              <a:miter lim="800000"/>
              <a:headEnd/>
              <a:tailEnd/>
            </a:ln>
          </p:spPr>
          <p:txBody>
            <a:bodyPr lIns="36000" tIns="36000" rIns="36000" bIns="36000"/>
            <a:lstStyle/>
            <a:p>
              <a:pPr algn="just">
                <a:lnSpc>
                  <a:spcPct val="100000"/>
                </a:lnSpc>
              </a:pPr>
              <a:r>
                <a:rPr kumimoji="0" lang="en-US" altLang="ja-JP" sz="2000" b="1"/>
                <a:t>D</a:t>
              </a:r>
              <a:r>
                <a:rPr kumimoji="0" lang="ja-JP" altLang="en-US" sz="2000"/>
                <a:t>層</a:t>
              </a:r>
            </a:p>
          </p:txBody>
        </p:sp>
        <p:sp>
          <p:nvSpPr>
            <p:cNvPr id="16411" name="Text Box 81"/>
            <p:cNvSpPr txBox="1">
              <a:spLocks noChangeArrowheads="1"/>
            </p:cNvSpPr>
            <p:nvPr/>
          </p:nvSpPr>
          <p:spPr bwMode="auto">
            <a:xfrm>
              <a:off x="4202" y="738"/>
              <a:ext cx="1150" cy="267"/>
            </a:xfrm>
            <a:prstGeom prst="rect">
              <a:avLst/>
            </a:prstGeom>
            <a:solidFill>
              <a:srgbClr val="E4CAC8"/>
            </a:solidFill>
            <a:ln w="38100">
              <a:solidFill>
                <a:srgbClr val="D69DAF"/>
              </a:solidFill>
              <a:miter lim="800000"/>
              <a:headEnd/>
              <a:tailEnd/>
            </a:ln>
          </p:spPr>
          <p:txBody>
            <a:bodyPr lIns="36000" tIns="72000" rIns="36000" bIns="360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16412" name="Line 83"/>
            <p:cNvSpPr>
              <a:spLocks noChangeShapeType="1"/>
            </p:cNvSpPr>
            <p:nvPr/>
          </p:nvSpPr>
          <p:spPr bwMode="auto">
            <a:xfrm flipV="1">
              <a:off x="4792" y="1044"/>
              <a:ext cx="0" cy="830"/>
            </a:xfrm>
            <a:prstGeom prst="line">
              <a:avLst/>
            </a:prstGeom>
            <a:noFill/>
            <a:ln w="9525">
              <a:solidFill>
                <a:srgbClr val="000000"/>
              </a:solidFill>
              <a:round/>
              <a:headEnd/>
              <a:tailEnd/>
            </a:ln>
          </p:spPr>
          <p:txBody>
            <a:bodyPr/>
            <a:lstStyle/>
            <a:p>
              <a:endParaRPr lang="ja-JP" altLang="en-US"/>
            </a:p>
          </p:txBody>
        </p:sp>
        <p:sp>
          <p:nvSpPr>
            <p:cNvPr id="16413" name="AutoShape 84"/>
            <p:cNvSpPr>
              <a:spLocks noChangeArrowheads="1"/>
            </p:cNvSpPr>
            <p:nvPr/>
          </p:nvSpPr>
          <p:spPr bwMode="auto">
            <a:xfrm>
              <a:off x="4750" y="1018"/>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4" name="Text Box 85"/>
            <p:cNvSpPr txBox="1">
              <a:spLocks noChangeArrowheads="1"/>
            </p:cNvSpPr>
            <p:nvPr/>
          </p:nvSpPr>
          <p:spPr bwMode="auto">
            <a:xfrm>
              <a:off x="259" y="495"/>
              <a:ext cx="344" cy="1706"/>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2800" b="1"/>
                <a:t>ASP.NET</a:t>
              </a:r>
              <a:endParaRPr kumimoji="0" lang="ja-JP" altLang="en-US" sz="2800" b="1"/>
            </a:p>
          </p:txBody>
        </p:sp>
        <p:sp>
          <p:nvSpPr>
            <p:cNvPr id="16415" name="AutoShape 86"/>
            <p:cNvSpPr>
              <a:spLocks noChangeArrowheads="1"/>
            </p:cNvSpPr>
            <p:nvPr/>
          </p:nvSpPr>
          <p:spPr bwMode="auto">
            <a:xfrm>
              <a:off x="593" y="762"/>
              <a:ext cx="286" cy="214"/>
            </a:xfrm>
            <a:prstGeom prst="rightArrow">
              <a:avLst>
                <a:gd name="adj1" fmla="val 57500"/>
                <a:gd name="adj2" fmla="val 42259"/>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16" name="Text Box 87"/>
            <p:cNvSpPr txBox="1">
              <a:spLocks noChangeArrowheads="1"/>
            </p:cNvSpPr>
            <p:nvPr/>
          </p:nvSpPr>
          <p:spPr bwMode="auto">
            <a:xfrm>
              <a:off x="4208" y="1306"/>
              <a:ext cx="1150" cy="268"/>
            </a:xfrm>
            <a:prstGeom prst="rect">
              <a:avLst/>
            </a:prstGeom>
            <a:solidFill>
              <a:srgbClr val="FFFF99"/>
            </a:solidFill>
            <a:ln w="9525">
              <a:solidFill>
                <a:srgbClr val="D69DAF"/>
              </a:solidFill>
              <a:miter lim="800000"/>
              <a:headEnd/>
              <a:tailEnd/>
            </a:ln>
          </p:spPr>
          <p:txBody>
            <a:bodyPr lIns="36000" tIns="72000" rIns="36000" bIns="360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16417" name="AutoShape 88"/>
            <p:cNvSpPr>
              <a:spLocks noChangeArrowheads="1"/>
            </p:cNvSpPr>
            <p:nvPr/>
          </p:nvSpPr>
          <p:spPr bwMode="auto">
            <a:xfrm>
              <a:off x="4277" y="985"/>
              <a:ext cx="194" cy="317"/>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16418" name="AutoShape 89"/>
            <p:cNvSpPr>
              <a:spLocks noChangeArrowheads="1"/>
            </p:cNvSpPr>
            <p:nvPr/>
          </p:nvSpPr>
          <p:spPr bwMode="auto">
            <a:xfrm>
              <a:off x="4750" y="1577"/>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16419" name="AutoShape 90"/>
            <p:cNvSpPr>
              <a:spLocks noChangeArrowheads="1"/>
            </p:cNvSpPr>
            <p:nvPr/>
          </p:nvSpPr>
          <p:spPr bwMode="auto">
            <a:xfrm rot="-3444166">
              <a:off x="1747" y="1315"/>
              <a:ext cx="1086" cy="202"/>
            </a:xfrm>
            <a:prstGeom prst="rightArrow">
              <a:avLst>
                <a:gd name="adj1" fmla="val 44491"/>
                <a:gd name="adj2" fmla="val 103965"/>
              </a:avLst>
            </a:prstGeom>
            <a:solidFill>
              <a:srgbClr val="69306A"/>
            </a:solidFill>
            <a:ln w="9525">
              <a:solidFill>
                <a:srgbClr val="69306A"/>
              </a:solidFill>
              <a:miter lim="800000"/>
              <a:headEnd/>
              <a:tailEnd/>
            </a:ln>
          </p:spPr>
          <p:txBody>
            <a:bodyPr rot="10800000" wrap="none" lIns="36000" tIns="36000" rIns="36000" bIns="36000" anchor="ctr"/>
            <a:lstStyle/>
            <a:p>
              <a:pPr eaLnBrk="1" hangingPunct="1">
                <a:lnSpc>
                  <a:spcPct val="150000"/>
                </a:lnSpc>
              </a:pPr>
              <a:endParaRPr lang="ja-JP" altLang="en-US" sz="2000" b="1"/>
            </a:p>
          </p:txBody>
        </p:sp>
        <p:sp>
          <p:nvSpPr>
            <p:cNvPr id="16420" name="AutoShape 91"/>
            <p:cNvSpPr>
              <a:spLocks noChangeArrowheads="1"/>
            </p:cNvSpPr>
            <p:nvPr/>
          </p:nvSpPr>
          <p:spPr bwMode="auto">
            <a:xfrm>
              <a:off x="3712" y="1927"/>
              <a:ext cx="468" cy="165"/>
            </a:xfrm>
            <a:prstGeom prst="rightArrow">
              <a:avLst>
                <a:gd name="adj1" fmla="val 52630"/>
                <a:gd name="adj2" fmla="val 10037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6421" name="AutoShape 92"/>
            <p:cNvSpPr>
              <a:spLocks noChangeArrowheads="1"/>
            </p:cNvSpPr>
            <p:nvPr/>
          </p:nvSpPr>
          <p:spPr bwMode="auto">
            <a:xfrm rot="10800000">
              <a:off x="4543" y="986"/>
              <a:ext cx="194" cy="880"/>
            </a:xfrm>
            <a:prstGeom prst="downArrow">
              <a:avLst>
                <a:gd name="adj1" fmla="val 47093"/>
                <a:gd name="adj2" fmla="val 58906"/>
              </a:avLst>
            </a:prstGeom>
            <a:solidFill>
              <a:srgbClr val="69306A"/>
            </a:solidFill>
            <a:ln w="9525">
              <a:solidFill>
                <a:srgbClr val="69306A"/>
              </a:solidFill>
              <a:miter lim="800000"/>
              <a:headEnd/>
              <a:tailEnd/>
            </a:ln>
          </p:spPr>
          <p:txBody>
            <a:bodyPr rot="10800000" vert="eaVert" wrap="none" anchor="ctr"/>
            <a:lstStyle/>
            <a:p>
              <a:pPr eaLnBrk="1" hangingPunct="1">
                <a:lnSpc>
                  <a:spcPct val="150000"/>
                </a:lnSpc>
              </a:pPr>
              <a:endParaRPr lang="ja-JP" altLang="en-US" sz="2000" b="1"/>
            </a:p>
          </p:txBody>
        </p:sp>
        <p:sp>
          <p:nvSpPr>
            <p:cNvPr id="16422" name="Text Box 82"/>
            <p:cNvSpPr txBox="1">
              <a:spLocks noChangeArrowheads="1"/>
            </p:cNvSpPr>
            <p:nvPr/>
          </p:nvSpPr>
          <p:spPr bwMode="auto">
            <a:xfrm>
              <a:off x="4213" y="1868"/>
              <a:ext cx="1150" cy="268"/>
            </a:xfrm>
            <a:prstGeom prst="rect">
              <a:avLst/>
            </a:prstGeom>
            <a:solidFill>
              <a:srgbClr val="FFFFFF"/>
            </a:solidFill>
            <a:ln w="9525">
              <a:solidFill>
                <a:srgbClr val="000000"/>
              </a:solidFill>
              <a:miter lim="800000"/>
              <a:headEnd/>
              <a:tailEnd/>
            </a:ln>
          </p:spPr>
          <p:txBody>
            <a:bodyPr lIns="36000" tIns="72000" rIns="36000" bIns="360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grpSp>
      <p:sp>
        <p:nvSpPr>
          <p:cNvPr id="16389"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3.1. </a:t>
            </a:r>
            <a:r>
              <a:rPr lang="ja-JP" altLang="en-US" sz="3200" dirty="0" smtClean="0"/>
              <a:t>共通化を徹底的に</a:t>
            </a:r>
            <a:r>
              <a:rPr lang="ja-JP" altLang="ja-JP" sz="3200" dirty="0" smtClean="0"/>
              <a:t>支援する</a:t>
            </a:r>
            <a:endParaRPr lang="ja-JP" altLang="en-US" sz="3200" dirty="0">
              <a:solidFill>
                <a:schemeClr val="tx2"/>
              </a:solidFill>
            </a:endParaRPr>
          </a:p>
        </p:txBody>
      </p:sp>
      <p:cxnSp>
        <p:nvCxnSpPr>
          <p:cNvPr id="43" name="直線矢印コネクタ 42"/>
          <p:cNvCxnSpPr>
            <a:stCxn id="16409" idx="2"/>
            <a:endCxn id="54" idx="0"/>
          </p:cNvCxnSpPr>
          <p:nvPr/>
        </p:nvCxnSpPr>
        <p:spPr bwMode="auto">
          <a:xfrm flipH="1">
            <a:off x="2135401" y="4385482"/>
            <a:ext cx="136948" cy="1440171"/>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61" name="円柱 60"/>
          <p:cNvSpPr/>
          <p:nvPr/>
        </p:nvSpPr>
        <p:spPr bwMode="auto">
          <a:xfrm>
            <a:off x="4485061" y="5568116"/>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Operation</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63" name="直線矢印コネクタ 62"/>
          <p:cNvCxnSpPr>
            <a:stCxn id="16399" idx="2"/>
            <a:endCxn id="61" idx="0"/>
          </p:cNvCxnSpPr>
          <p:nvPr/>
        </p:nvCxnSpPr>
        <p:spPr bwMode="auto">
          <a:xfrm>
            <a:off x="4893311" y="4385482"/>
            <a:ext cx="332530" cy="1440171"/>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65" name="円柱 64"/>
          <p:cNvSpPr/>
          <p:nvPr/>
        </p:nvSpPr>
        <p:spPr bwMode="auto">
          <a:xfrm>
            <a:off x="7124090" y="5556542"/>
            <a:ext cx="1481560" cy="1030147"/>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smtClean="0"/>
              <a:t>SQL</a:t>
            </a:r>
          </a:p>
          <a:p>
            <a:pPr marL="0" marR="0" indent="0" algn="ctr" defTabSz="914400" rtl="0" eaLnBrk="0" fontAlgn="base" latinLnBrk="0" hangingPunct="0">
              <a:lnSpc>
                <a:spcPct val="96000"/>
              </a:lnSpc>
              <a:spcBef>
                <a:spcPct val="0"/>
              </a:spcBef>
              <a:spcAft>
                <a:spcPct val="0"/>
              </a:spcAft>
              <a:buClrTx/>
              <a:buSzTx/>
              <a:buFontTx/>
              <a:buNone/>
              <a:tabLst/>
            </a:pPr>
            <a:r>
              <a:rPr kumimoji="0" lang="en-US" altLang="ja-JP" sz="2000" dirty="0" err="1" smtClean="0"/>
              <a:t>TraceLog</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66" name="直線矢印コネクタ 65"/>
          <p:cNvCxnSpPr>
            <a:stCxn id="16418" idx="0"/>
            <a:endCxn id="65" idx="0"/>
          </p:cNvCxnSpPr>
          <p:nvPr/>
        </p:nvCxnSpPr>
        <p:spPr bwMode="auto">
          <a:xfrm>
            <a:off x="7561899" y="4390245"/>
            <a:ext cx="302971" cy="1423834"/>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91" name="AutoShape 8"/>
          <p:cNvSpPr>
            <a:spLocks noChangeArrowheads="1"/>
          </p:cNvSpPr>
          <p:nvPr/>
        </p:nvSpPr>
        <p:spPr bwMode="auto">
          <a:xfrm flipH="1">
            <a:off x="1524888" y="1335067"/>
            <a:ext cx="1516282" cy="928349"/>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アクセス制御</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表示・非表示</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活性・不活性</a:t>
            </a:r>
            <a:endParaRPr kumimoji="0" lang="ja-JP" altLang="en-US" sz="1800" dirty="0">
              <a:latin typeface="HGP創英角ｺﾞｼｯｸUB" pitchFamily="50" charset="-128"/>
            </a:endParaRPr>
          </a:p>
        </p:txBody>
      </p:sp>
      <p:sp>
        <p:nvSpPr>
          <p:cNvPr id="94" name="AutoShape 8"/>
          <p:cNvSpPr>
            <a:spLocks noChangeArrowheads="1"/>
          </p:cNvSpPr>
          <p:nvPr/>
        </p:nvSpPr>
        <p:spPr bwMode="auto">
          <a:xfrm flipH="1">
            <a:off x="3242495" y="1368429"/>
            <a:ext cx="2167704" cy="885022"/>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閉塞処理</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トランザクション制御</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例外処理</a:t>
            </a:r>
            <a:endParaRPr kumimoji="0" lang="en-US" altLang="ja-JP" sz="1800" dirty="0" smtClean="0">
              <a:latin typeface="HGP創英角ｺﾞｼｯｸUB" pitchFamily="50" charset="-128"/>
            </a:endParaRPr>
          </a:p>
        </p:txBody>
      </p:sp>
      <p:sp>
        <p:nvSpPr>
          <p:cNvPr id="95" name="AutoShape 8"/>
          <p:cNvSpPr>
            <a:spLocks noChangeArrowheads="1"/>
          </p:cNvSpPr>
          <p:nvPr/>
        </p:nvSpPr>
        <p:spPr bwMode="auto">
          <a:xfrm flipH="1">
            <a:off x="7316961" y="1974098"/>
            <a:ext cx="1516282" cy="378025"/>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アクセス制御</a:t>
            </a:r>
            <a:endParaRPr kumimoji="0" lang="en-US" altLang="ja-JP" sz="1800" dirty="0" smtClean="0">
              <a:latin typeface="HGP創英角ｺﾞｼｯｸUB" pitchFamily="50" charset="-128"/>
            </a:endParaRPr>
          </a:p>
        </p:txBody>
      </p:sp>
      <p:cxnSp>
        <p:nvCxnSpPr>
          <p:cNvPr id="49" name="直線矢印コネクタ 48"/>
          <p:cNvCxnSpPr>
            <a:stCxn id="16411" idx="0"/>
            <a:endCxn id="52" idx="3"/>
          </p:cNvCxnSpPr>
          <p:nvPr/>
        </p:nvCxnSpPr>
        <p:spPr bwMode="auto">
          <a:xfrm flipH="1" flipV="1">
            <a:off x="6226604" y="1901227"/>
            <a:ext cx="1316245" cy="1157105"/>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52" name="円柱 51"/>
          <p:cNvSpPr/>
          <p:nvPr/>
        </p:nvSpPr>
        <p:spPr bwMode="auto">
          <a:xfrm>
            <a:off x="5540720" y="1263674"/>
            <a:ext cx="1371767" cy="637553"/>
          </a:xfrm>
          <a:prstGeom prst="can">
            <a:avLst>
              <a:gd name="adj" fmla="val 28826"/>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Database</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56" name="AutoShape 8"/>
          <p:cNvSpPr>
            <a:spLocks noChangeArrowheads="1"/>
          </p:cNvSpPr>
          <p:nvPr/>
        </p:nvSpPr>
        <p:spPr bwMode="auto">
          <a:xfrm flipH="1">
            <a:off x="7204143" y="1023486"/>
            <a:ext cx="1711106" cy="860079"/>
          </a:xfrm>
          <a:prstGeom prst="wedgeRoundRectCallout">
            <a:avLst>
              <a:gd name="adj1" fmla="val 59524"/>
              <a:gd name="adj2" fmla="val 2108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SQL</a:t>
            </a:r>
          </a:p>
          <a:p>
            <a:pPr>
              <a:lnSpc>
                <a:spcPct val="85000"/>
              </a:lnSpc>
            </a:pPr>
            <a:r>
              <a:rPr kumimoji="0" lang="ja-JP" altLang="en-US" sz="1800" dirty="0" smtClean="0">
                <a:latin typeface="HGP創英角ｺﾞｼｯｸUB" pitchFamily="50" charset="-128"/>
              </a:rPr>
              <a:t>インジェクション</a:t>
            </a:r>
            <a:endParaRPr kumimoji="0" lang="en-US" altLang="ja-JP" sz="1800" dirty="0" smtClean="0">
              <a:latin typeface="HGP創英角ｺﾞｼｯｸUB" pitchFamily="50" charset="-128"/>
            </a:endParaRPr>
          </a:p>
          <a:p>
            <a:pPr>
              <a:lnSpc>
                <a:spcPct val="85000"/>
              </a:lnSpc>
            </a:pPr>
            <a:r>
              <a:rPr kumimoji="0" lang="ja-JP" altLang="en-US" sz="1800" dirty="0" smtClean="0">
                <a:latin typeface="HGP創英角ｺﾞｼｯｸUB" pitchFamily="50" charset="-128"/>
              </a:rPr>
              <a:t>防止</a:t>
            </a:r>
            <a:endParaRPr kumimoji="0" lang="en-US" altLang="ja-JP" sz="1800" dirty="0" smtClean="0">
              <a:latin typeface="HGP創英角ｺﾞｼｯｸUB" pitchFamily="50" charset="-128"/>
            </a:endParaRPr>
          </a:p>
        </p:txBody>
      </p:sp>
      <p:cxnSp>
        <p:nvCxnSpPr>
          <p:cNvPr id="64" name="直線矢印コネクタ 63"/>
          <p:cNvCxnSpPr>
            <a:stCxn id="16391" idx="0"/>
            <a:endCxn id="52" idx="3"/>
          </p:cNvCxnSpPr>
          <p:nvPr/>
        </p:nvCxnSpPr>
        <p:spPr bwMode="auto">
          <a:xfrm flipV="1">
            <a:off x="4885374" y="1901227"/>
            <a:ext cx="1341230" cy="1157105"/>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cxnSp>
        <p:nvCxnSpPr>
          <p:cNvPr id="69" name="直線矢印コネクタ 68"/>
          <p:cNvCxnSpPr>
            <a:stCxn id="16399" idx="0"/>
            <a:endCxn id="52" idx="3"/>
          </p:cNvCxnSpPr>
          <p:nvPr/>
        </p:nvCxnSpPr>
        <p:spPr bwMode="auto">
          <a:xfrm flipV="1">
            <a:off x="4893311" y="1901227"/>
            <a:ext cx="1333293" cy="2058805"/>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58" name="円柱 57"/>
          <p:cNvSpPr/>
          <p:nvPr/>
        </p:nvSpPr>
        <p:spPr bwMode="auto">
          <a:xfrm>
            <a:off x="217284" y="1037329"/>
            <a:ext cx="1186004" cy="628500"/>
          </a:xfrm>
          <a:prstGeom prst="can">
            <a:avLst>
              <a:gd name="adj" fmla="val 35083"/>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LDAP</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59" name="直線矢印コネクタ 58"/>
          <p:cNvCxnSpPr>
            <a:stCxn id="16409" idx="0"/>
            <a:endCxn id="58" idx="3"/>
          </p:cNvCxnSpPr>
          <p:nvPr/>
        </p:nvCxnSpPr>
        <p:spPr bwMode="auto">
          <a:xfrm flipH="1" flipV="1">
            <a:off x="810286" y="1665829"/>
            <a:ext cx="1462063" cy="2294203"/>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90" name="AutoShape 8"/>
          <p:cNvSpPr>
            <a:spLocks noChangeArrowheads="1"/>
          </p:cNvSpPr>
          <p:nvPr/>
        </p:nvSpPr>
        <p:spPr bwMode="auto">
          <a:xfrm flipH="1">
            <a:off x="426999" y="1989521"/>
            <a:ext cx="807440" cy="37784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1800" dirty="0" smtClean="0">
                <a:latin typeface="HGP創英角ｺﾞｼｯｸUB" pitchFamily="50" charset="-128"/>
              </a:rPr>
              <a:t>認証</a:t>
            </a:r>
            <a:endParaRPr kumimoji="0" lang="ja-JP" altLang="en-US" sz="1800" dirty="0">
              <a:latin typeface="HGP創英角ｺﾞｼｯｸUB"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50520" y="5582278"/>
            <a:ext cx="7818120" cy="919611"/>
          </a:xfrm>
          <a:prstGeom prst="rect">
            <a:avLst/>
          </a:prstGeom>
          <a:solidFill>
            <a:schemeClr val="bg1"/>
          </a:solidFill>
          <a:ln>
            <a:solidFill>
              <a:schemeClr val="tx1"/>
            </a:solidFill>
          </a:ln>
        </p:spPr>
        <p:txBody>
          <a:bodyPr wrap="square" rtlCol="0">
            <a:spAutoFit/>
          </a:bodyPr>
          <a:lstStyle/>
          <a:p>
            <a:pPr algn="l"/>
            <a:r>
              <a:rPr lang="ja-JP" altLang="en-US" sz="2800" dirty="0" smtClean="0"/>
              <a:t>　汎用サービス・インターフェイスを使用し、</a:t>
            </a:r>
            <a:endParaRPr lang="en-US" altLang="ja-JP" sz="2800" dirty="0" smtClean="0"/>
          </a:p>
          <a:p>
            <a:pPr algn="l"/>
            <a:r>
              <a:rPr lang="ja-JP" altLang="en-US" sz="2800" dirty="0" smtClean="0"/>
              <a:t>　　ビジネス・ロジックを</a:t>
            </a:r>
            <a:r>
              <a:rPr lang="en-US" altLang="ja-JP" sz="2800" dirty="0" smtClean="0"/>
              <a:t>Web</a:t>
            </a:r>
            <a:r>
              <a:rPr lang="ja-JP" altLang="en-US" sz="2800" dirty="0" smtClean="0"/>
              <a:t>サービスに公開可能。</a:t>
            </a:r>
            <a:endParaRPr kumimoji="1" lang="ja-JP" altLang="en-US" sz="2800" dirty="0"/>
          </a:p>
        </p:txBody>
      </p:sp>
      <p:grpSp>
        <p:nvGrpSpPr>
          <p:cNvPr id="31" name="Group 38"/>
          <p:cNvGrpSpPr>
            <a:grpSpLocks/>
          </p:cNvGrpSpPr>
          <p:nvPr/>
        </p:nvGrpSpPr>
        <p:grpSpPr bwMode="auto">
          <a:xfrm>
            <a:off x="6546850" y="1021080"/>
            <a:ext cx="2273300" cy="4906407"/>
            <a:chOff x="2162" y="542"/>
            <a:chExt cx="1432" cy="3616"/>
          </a:xfrm>
        </p:grpSpPr>
        <p:sp>
          <p:nvSpPr>
            <p:cNvPr id="32"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33"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34"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35"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36"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37"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38"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39" name="Rectangle 19"/>
            <p:cNvSpPr>
              <a:spLocks noChangeArrowheads="1"/>
            </p:cNvSpPr>
            <p:nvPr/>
          </p:nvSpPr>
          <p:spPr bwMode="auto">
            <a:xfrm>
              <a:off x="2162" y="2451"/>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dirty="0"/>
                <a:t> D</a:t>
              </a:r>
              <a:r>
                <a:rPr kumimoji="0" lang="ja-JP" altLang="en-US" sz="2000" dirty="0"/>
                <a:t>層</a:t>
              </a:r>
              <a:endParaRPr kumimoji="0" lang="ja-JP" altLang="en-US" sz="2000" dirty="0">
                <a:latin typeface="Century" pitchFamily="18" charset="0"/>
              </a:endParaRPr>
            </a:p>
          </p:txBody>
        </p:sp>
        <p:sp>
          <p:nvSpPr>
            <p:cNvPr id="40" name="Text Box 20"/>
            <p:cNvSpPr txBox="1">
              <a:spLocks noChangeArrowheads="1"/>
            </p:cNvSpPr>
            <p:nvPr/>
          </p:nvSpPr>
          <p:spPr bwMode="auto">
            <a:xfrm>
              <a:off x="2307" y="2695"/>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41" name="Text Box 21"/>
            <p:cNvSpPr txBox="1">
              <a:spLocks noChangeArrowheads="1"/>
            </p:cNvSpPr>
            <p:nvPr/>
          </p:nvSpPr>
          <p:spPr bwMode="auto">
            <a:xfrm>
              <a:off x="2304" y="3832"/>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42" name="Line 22"/>
            <p:cNvSpPr>
              <a:spLocks noChangeShapeType="1"/>
            </p:cNvSpPr>
            <p:nvPr/>
          </p:nvSpPr>
          <p:spPr bwMode="auto">
            <a:xfrm flipV="1">
              <a:off x="2876" y="3001"/>
              <a:ext cx="0" cy="830"/>
            </a:xfrm>
            <a:prstGeom prst="line">
              <a:avLst/>
            </a:prstGeom>
            <a:noFill/>
            <a:ln w="9525">
              <a:solidFill>
                <a:srgbClr val="000000"/>
              </a:solidFill>
              <a:round/>
              <a:headEnd/>
              <a:tailEnd/>
            </a:ln>
          </p:spPr>
          <p:txBody>
            <a:bodyPr/>
            <a:lstStyle/>
            <a:p>
              <a:endParaRPr lang="ja-JP" altLang="en-US"/>
            </a:p>
          </p:txBody>
        </p:sp>
        <p:sp>
          <p:nvSpPr>
            <p:cNvPr id="43" name="AutoShape 23"/>
            <p:cNvSpPr>
              <a:spLocks noChangeArrowheads="1"/>
            </p:cNvSpPr>
            <p:nvPr/>
          </p:nvSpPr>
          <p:spPr bwMode="auto">
            <a:xfrm>
              <a:off x="2840" y="297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4" name="Text Box 26"/>
            <p:cNvSpPr txBox="1">
              <a:spLocks noChangeArrowheads="1"/>
            </p:cNvSpPr>
            <p:nvPr/>
          </p:nvSpPr>
          <p:spPr bwMode="auto">
            <a:xfrm>
              <a:off x="2299" y="3263"/>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45" name="AutoShape 28"/>
            <p:cNvSpPr>
              <a:spLocks noChangeArrowheads="1"/>
            </p:cNvSpPr>
            <p:nvPr/>
          </p:nvSpPr>
          <p:spPr bwMode="auto">
            <a:xfrm>
              <a:off x="2840" y="3534"/>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6"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9" name="Text Box 40"/>
          <p:cNvSpPr txBox="1">
            <a:spLocks noChangeArrowheads="1"/>
          </p:cNvSpPr>
          <p:nvPr/>
        </p:nvSpPr>
        <p:spPr bwMode="auto">
          <a:xfrm>
            <a:off x="2270762" y="1021080"/>
            <a:ext cx="3992878" cy="2407920"/>
          </a:xfrm>
          <a:prstGeom prst="rect">
            <a:avLst/>
          </a:prstGeom>
          <a:solidFill>
            <a:srgbClr val="FFFF99"/>
          </a:solidFill>
          <a:ln w="19050" algn="ctr">
            <a:solidFill>
              <a:schemeClr val="tx1"/>
            </a:solidFill>
            <a:miter lim="800000"/>
            <a:headEnd/>
            <a:tailEnd/>
          </a:ln>
        </p:spPr>
        <p:txBody>
          <a:bodyPr vert="horz" wrap="square">
            <a:noAutofit/>
          </a:bodyPr>
          <a:lstStyle/>
          <a:p>
            <a:pPr eaLnBrk="1" hangingPunct="1">
              <a:lnSpc>
                <a:spcPct val="100000"/>
              </a:lnSpc>
              <a:spcBef>
                <a:spcPct val="50000"/>
              </a:spcBef>
            </a:pPr>
            <a:r>
              <a:rPr lang="ja-JP" altLang="en-US" sz="3200" dirty="0" smtClean="0"/>
              <a:t>通信制御</a:t>
            </a:r>
            <a:endParaRPr lang="en-US" altLang="ja-JP" sz="3200" dirty="0" smtClean="0"/>
          </a:p>
        </p:txBody>
      </p:sp>
      <p:sp>
        <p:nvSpPr>
          <p:cNvPr id="23" name="AutoShape 86"/>
          <p:cNvSpPr>
            <a:spLocks noChangeArrowheads="1"/>
          </p:cNvSpPr>
          <p:nvPr/>
        </p:nvSpPr>
        <p:spPr bwMode="auto">
          <a:xfrm>
            <a:off x="1889760" y="1767664"/>
            <a:ext cx="481796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24" name="Text Box 40"/>
          <p:cNvSpPr txBox="1">
            <a:spLocks noChangeArrowheads="1"/>
          </p:cNvSpPr>
          <p:nvPr/>
        </p:nvSpPr>
        <p:spPr bwMode="auto">
          <a:xfrm>
            <a:off x="2520422" y="1612446"/>
            <a:ext cx="3478181" cy="784830"/>
          </a:xfrm>
          <a:prstGeom prst="rect">
            <a:avLst/>
          </a:prstGeom>
          <a:solidFill>
            <a:srgbClr val="FFFF99"/>
          </a:solidFill>
          <a:ln w="19050" algn="ctr">
            <a:solidFill>
              <a:schemeClr val="tx1"/>
            </a:solidFill>
            <a:miter lim="800000"/>
            <a:headEnd/>
            <a:tailEnd/>
          </a:ln>
        </p:spPr>
        <p:txBody>
          <a:bodyPr vert="horz" wrap="square">
            <a:spAutoFit/>
          </a:bodyPr>
          <a:lstStyle/>
          <a:p>
            <a:pPr eaLnBrk="1" hangingPunct="1">
              <a:lnSpc>
                <a:spcPct val="100000"/>
              </a:lnSpc>
              <a:spcBef>
                <a:spcPct val="50000"/>
              </a:spcBef>
            </a:pPr>
            <a:r>
              <a:rPr lang="en-US" altLang="ja-JP" sz="1800" dirty="0" smtClean="0"/>
              <a:t>.NET</a:t>
            </a:r>
            <a:r>
              <a:rPr lang="ja-JP" altLang="en-US" sz="1800" dirty="0" smtClean="0"/>
              <a:t> サービスインターフェイス</a:t>
            </a:r>
            <a:endParaRPr lang="en-US" altLang="ja-JP" sz="1800" dirty="0" smtClean="0"/>
          </a:p>
          <a:p>
            <a:pPr eaLnBrk="1" hangingPunct="1">
              <a:lnSpc>
                <a:spcPct val="100000"/>
              </a:lnSpc>
              <a:spcBef>
                <a:spcPct val="50000"/>
              </a:spcBef>
            </a:pPr>
            <a:r>
              <a:rPr lang="ja-JP" altLang="en-US" sz="1800" dirty="0" smtClean="0"/>
              <a:t>バイナリ・オブジェクト転送</a:t>
            </a:r>
            <a:endParaRPr lang="en-US" altLang="ja-JP" sz="1800" dirty="0" smtClean="0"/>
          </a:p>
        </p:txBody>
      </p:sp>
      <p:sp>
        <p:nvSpPr>
          <p:cNvPr id="30" name="AutoShape 86"/>
          <p:cNvSpPr>
            <a:spLocks noChangeArrowheads="1"/>
          </p:cNvSpPr>
          <p:nvPr/>
        </p:nvSpPr>
        <p:spPr bwMode="auto">
          <a:xfrm>
            <a:off x="1889760" y="2682064"/>
            <a:ext cx="481796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28" name="Text Box 40"/>
          <p:cNvSpPr txBox="1">
            <a:spLocks noChangeArrowheads="1"/>
          </p:cNvSpPr>
          <p:nvPr/>
        </p:nvSpPr>
        <p:spPr bwMode="auto">
          <a:xfrm>
            <a:off x="2520422" y="2496366"/>
            <a:ext cx="3478181" cy="784830"/>
          </a:xfrm>
          <a:prstGeom prst="rect">
            <a:avLst/>
          </a:prstGeom>
          <a:solidFill>
            <a:srgbClr val="FFFF99"/>
          </a:solidFill>
          <a:ln w="19050" algn="ctr">
            <a:solidFill>
              <a:schemeClr val="tx1"/>
            </a:solidFill>
            <a:miter lim="800000"/>
            <a:headEnd/>
            <a:tailEnd/>
          </a:ln>
        </p:spPr>
        <p:txBody>
          <a:bodyPr vert="horz" wrap="square">
            <a:spAutoFit/>
          </a:bodyPr>
          <a:lstStyle/>
          <a:p>
            <a:pPr eaLnBrk="1" hangingPunct="1">
              <a:lnSpc>
                <a:spcPct val="100000"/>
              </a:lnSpc>
              <a:spcBef>
                <a:spcPct val="50000"/>
              </a:spcBef>
            </a:pPr>
            <a:r>
              <a:rPr lang="ja-JP" altLang="en-US" sz="1800" dirty="0" smtClean="0"/>
              <a:t>汎用サービスインターフェイス</a:t>
            </a:r>
            <a:endParaRPr lang="en-US" altLang="ja-JP" sz="1800" dirty="0" smtClean="0"/>
          </a:p>
          <a:p>
            <a:pPr eaLnBrk="1" hangingPunct="1">
              <a:lnSpc>
                <a:spcPct val="100000"/>
              </a:lnSpc>
              <a:spcBef>
                <a:spcPct val="50000"/>
              </a:spcBef>
            </a:pPr>
            <a:r>
              <a:rPr lang="en-US" altLang="ja-JP" sz="1800" dirty="0" smtClean="0"/>
              <a:t>SOAP,</a:t>
            </a:r>
            <a:r>
              <a:rPr lang="ja-JP" altLang="en-US" sz="1800" dirty="0" smtClean="0"/>
              <a:t>　</a:t>
            </a:r>
            <a:r>
              <a:rPr lang="en-US" altLang="ja-JP" sz="1800" dirty="0" smtClean="0"/>
              <a:t>REST (JSON,</a:t>
            </a:r>
            <a:r>
              <a:rPr lang="ja-JP" altLang="en-US" sz="1800" dirty="0" smtClean="0"/>
              <a:t> </a:t>
            </a:r>
            <a:r>
              <a:rPr lang="en-US" altLang="ja-JP" sz="1800" dirty="0" smtClean="0"/>
              <a:t>XML)</a:t>
            </a:r>
            <a:endParaRPr lang="ja-JP" altLang="en-US" sz="1800" dirty="0"/>
          </a:p>
        </p:txBody>
      </p:sp>
      <p:sp>
        <p:nvSpPr>
          <p:cNvPr id="26" name="AutoShape 8"/>
          <p:cNvSpPr>
            <a:spLocks noChangeArrowheads="1"/>
          </p:cNvSpPr>
          <p:nvPr/>
        </p:nvSpPr>
        <p:spPr bwMode="auto">
          <a:xfrm flipH="1">
            <a:off x="532431" y="4003040"/>
            <a:ext cx="3507134" cy="782320"/>
          </a:xfrm>
          <a:prstGeom prst="wedgeRoundRectCallout">
            <a:avLst>
              <a:gd name="adj1" fmla="val -22139"/>
              <a:gd name="adj2" fmla="val -152338"/>
              <a:gd name="adj3" fmla="val 16667"/>
            </a:avLst>
          </a:prstGeom>
          <a:solidFill>
            <a:srgbClr val="FFFFFF"/>
          </a:solidFill>
          <a:ln w="9525">
            <a:solidFill>
              <a:srgbClr val="000000"/>
            </a:solidFill>
            <a:miter lim="800000"/>
            <a:headEnd/>
            <a:tailEnd/>
          </a:ln>
        </p:spPr>
        <p:txBody>
          <a:bodyPr lIns="72000" tIns="72000" rIns="72000" bIns="72000"/>
          <a:lstStyle/>
          <a:p>
            <a:pPr>
              <a:lnSpc>
                <a:spcPct val="100000"/>
              </a:lnSpc>
            </a:pPr>
            <a:r>
              <a:rPr kumimoji="0" lang="en-US" altLang="ja-JP" sz="1800" dirty="0" smtClean="0">
                <a:latin typeface="HGP創英角ｺﾞｼｯｸUB" pitchFamily="50" charset="-128"/>
              </a:rPr>
              <a:t>ASP.NET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WS, WCF</a:t>
            </a:r>
          </a:p>
          <a:p>
            <a:pPr>
              <a:lnSpc>
                <a:spcPct val="100000"/>
              </a:lnSpc>
            </a:pPr>
            <a:r>
              <a:rPr kumimoji="0" lang="ja-JP" altLang="en-US" sz="1800" dirty="0" smtClean="0">
                <a:solidFill>
                  <a:srgbClr val="FF0000"/>
                </a:solidFill>
                <a:latin typeface="HGP創英角ｺﾞｼｯｸUB" pitchFamily="50" charset="-128"/>
              </a:rPr>
              <a:t>（</a:t>
            </a:r>
            <a:r>
              <a:rPr kumimoji="0" lang="en-US" altLang="ja-JP" sz="1800" dirty="0" smtClean="0">
                <a:solidFill>
                  <a:srgbClr val="FF0000"/>
                </a:solidFill>
                <a:latin typeface="HGP創英角ｺﾞｼｯｸUB" pitchFamily="50" charset="-128"/>
              </a:rPr>
              <a:t>Json.NET, </a:t>
            </a:r>
            <a:r>
              <a:rPr kumimoji="0" lang="en-US" altLang="ja-JP" sz="1800" dirty="0" err="1" smtClean="0">
                <a:solidFill>
                  <a:srgbClr val="FF0000"/>
                </a:solidFill>
                <a:latin typeface="HGP創英角ｺﾞｼｯｸUB" pitchFamily="50" charset="-128"/>
              </a:rPr>
              <a:t>DynamicJson</a:t>
            </a:r>
            <a:r>
              <a:rPr kumimoji="0" lang="ja-JP" altLang="en-US" sz="1800" dirty="0" smtClean="0">
                <a:solidFill>
                  <a:srgbClr val="FF0000"/>
                </a:solidFill>
                <a:latin typeface="HGP創英角ｺﾞｼｯｸUB" pitchFamily="50" charset="-128"/>
              </a:rPr>
              <a:t>（予定））</a:t>
            </a:r>
            <a:endParaRPr kumimoji="0" lang="ja-JP" altLang="en-US" sz="1800" dirty="0">
              <a:solidFill>
                <a:srgbClr val="FF0000"/>
              </a:solidFill>
              <a:latin typeface="HGP創英角ｺﾞｼｯｸUB" pitchFamily="50" charset="-128"/>
            </a:endParaRPr>
          </a:p>
        </p:txBody>
      </p:sp>
      <p:sp>
        <p:nvSpPr>
          <p:cNvPr id="47" name="AutoShape 8"/>
          <p:cNvSpPr>
            <a:spLocks noChangeArrowheads="1"/>
          </p:cNvSpPr>
          <p:nvPr/>
        </p:nvSpPr>
        <p:spPr bwMode="auto">
          <a:xfrm flipH="1">
            <a:off x="4282440" y="4003040"/>
            <a:ext cx="2164080" cy="1239520"/>
          </a:xfrm>
          <a:prstGeom prst="wedgeRoundRectCallout">
            <a:avLst>
              <a:gd name="adj1" fmla="val -21374"/>
              <a:gd name="adj2" fmla="val -193451"/>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ASP.NET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WS, WCF</a:t>
            </a:r>
          </a:p>
          <a:p>
            <a:pPr>
              <a:lnSpc>
                <a:spcPct val="85000"/>
              </a:lnSpc>
            </a:pPr>
            <a:endParaRPr kumimoji="0" lang="en-US" altLang="ja-JP" sz="1800" dirty="0" smtClean="0">
              <a:latin typeface="HGP創英角ｺﾞｼｯｸUB" pitchFamily="50" charset="-128"/>
            </a:endParaRPr>
          </a:p>
          <a:p>
            <a:pPr>
              <a:lnSpc>
                <a:spcPct val="85000"/>
              </a:lnSpc>
            </a:pPr>
            <a:r>
              <a:rPr lang="ja-JP" altLang="en-US" sz="1800" dirty="0" smtClean="0"/>
              <a:t>バイナリ・</a:t>
            </a:r>
            <a:endParaRPr lang="en-US" altLang="ja-JP" sz="1800" dirty="0" smtClean="0"/>
          </a:p>
          <a:p>
            <a:pPr>
              <a:lnSpc>
                <a:spcPct val="85000"/>
              </a:lnSpc>
            </a:pPr>
            <a:r>
              <a:rPr lang="ja-JP" altLang="en-US" sz="1800" dirty="0" smtClean="0"/>
              <a:t>オブジェクト転送</a:t>
            </a:r>
            <a:endParaRPr lang="en-US" altLang="ja-JP" sz="1800" dirty="0" smtClean="0"/>
          </a:p>
        </p:txBody>
      </p:sp>
      <p:sp>
        <p:nvSpPr>
          <p:cNvPr id="48" name="テキスト ボックス 47"/>
          <p:cNvSpPr txBox="1"/>
          <p:nvPr/>
        </p:nvSpPr>
        <p:spPr>
          <a:xfrm>
            <a:off x="137160" y="1299838"/>
            <a:ext cx="1950720" cy="919611"/>
          </a:xfrm>
          <a:prstGeom prst="rect">
            <a:avLst/>
          </a:prstGeom>
          <a:solidFill>
            <a:schemeClr val="bg1"/>
          </a:solidFill>
          <a:ln>
            <a:solidFill>
              <a:schemeClr val="tx1"/>
            </a:solidFill>
          </a:ln>
        </p:spPr>
        <p:txBody>
          <a:bodyPr wrap="square" rtlCol="0">
            <a:spAutoFit/>
          </a:bodyPr>
          <a:lstStyle/>
          <a:p>
            <a:pPr algn="l"/>
            <a:r>
              <a:rPr kumimoji="1" lang="en-US" altLang="ja-JP" sz="2800" b="1" dirty="0" smtClean="0"/>
              <a:t>.NET</a:t>
            </a:r>
          </a:p>
          <a:p>
            <a:pPr algn="l"/>
            <a:r>
              <a:rPr kumimoji="1" lang="ja-JP" altLang="en-US" sz="2800" dirty="0" smtClean="0"/>
              <a:t>クライアント</a:t>
            </a:r>
            <a:endParaRPr kumimoji="1" lang="ja-JP" altLang="en-US" sz="2800" dirty="0"/>
          </a:p>
        </p:txBody>
      </p:sp>
      <p:sp>
        <p:nvSpPr>
          <p:cNvPr id="49" name="テキスト ボックス 48"/>
          <p:cNvSpPr txBox="1"/>
          <p:nvPr/>
        </p:nvSpPr>
        <p:spPr>
          <a:xfrm>
            <a:off x="137160" y="2671438"/>
            <a:ext cx="1950720" cy="919611"/>
          </a:xfrm>
          <a:prstGeom prst="rect">
            <a:avLst/>
          </a:prstGeom>
          <a:solidFill>
            <a:schemeClr val="bg1"/>
          </a:solidFill>
          <a:ln>
            <a:solidFill>
              <a:schemeClr val="tx1"/>
            </a:solidFill>
          </a:ln>
        </p:spPr>
        <p:txBody>
          <a:bodyPr wrap="square" rtlCol="0">
            <a:spAutoFit/>
          </a:bodyPr>
          <a:lstStyle/>
          <a:p>
            <a:pPr algn="l"/>
            <a:r>
              <a:rPr lang="ja-JP" altLang="en-US" sz="2800" dirty="0" smtClean="0"/>
              <a:t>その他</a:t>
            </a:r>
            <a:endParaRPr kumimoji="1" lang="en-US" altLang="ja-JP" sz="2800" dirty="0" smtClean="0"/>
          </a:p>
          <a:p>
            <a:pPr algn="l"/>
            <a:r>
              <a:rPr kumimoji="1" lang="ja-JP" altLang="en-US" sz="2800" dirty="0" smtClean="0"/>
              <a:t>クライアント</a:t>
            </a:r>
            <a:endParaRPr kumimoji="1" lang="ja-JP" altLang="en-US" sz="2800" dirty="0"/>
          </a:p>
        </p:txBody>
      </p:sp>
      <p:sp>
        <p:nvSpPr>
          <p:cNvPr id="5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3.2. </a:t>
            </a:r>
            <a:r>
              <a:rPr lang="ja-JP" altLang="en-US" sz="3200" dirty="0" smtClean="0"/>
              <a:t>システム機能を</a:t>
            </a:r>
            <a:r>
              <a:rPr lang="en-US" altLang="ja-JP" sz="3200" dirty="0" smtClean="0"/>
              <a:t>Web API</a:t>
            </a:r>
            <a:r>
              <a:rPr lang="ja-JP" altLang="en-US" sz="3200" dirty="0" smtClean="0"/>
              <a:t>公開する方式</a:t>
            </a:r>
            <a:endParaRPr lang="ja-JP" alt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5924550" y="5581968"/>
            <a:ext cx="1377950" cy="1001712"/>
            <a:chOff x="168" y="533"/>
            <a:chExt cx="868" cy="631"/>
          </a:xfrm>
        </p:grpSpPr>
        <p:sp>
          <p:nvSpPr>
            <p:cNvPr id="3" name="AutoShape 17"/>
            <p:cNvSpPr>
              <a:spLocks noChangeArrowheads="1"/>
            </p:cNvSpPr>
            <p:nvPr/>
          </p:nvSpPr>
          <p:spPr bwMode="auto">
            <a:xfrm>
              <a:off x="168"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4" name="AutoShape 18"/>
            <p:cNvSpPr>
              <a:spLocks noChangeArrowheads="1"/>
            </p:cNvSpPr>
            <p:nvPr/>
          </p:nvSpPr>
          <p:spPr bwMode="auto">
            <a:xfrm>
              <a:off x="239"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5" name="AutoShape 19"/>
            <p:cNvSpPr>
              <a:spLocks noChangeArrowheads="1"/>
            </p:cNvSpPr>
            <p:nvPr/>
          </p:nvSpPr>
          <p:spPr bwMode="auto">
            <a:xfrm>
              <a:off x="310"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t>クラス</a:t>
              </a:r>
            </a:p>
          </p:txBody>
        </p:sp>
      </p:grpSp>
      <p:grpSp>
        <p:nvGrpSpPr>
          <p:cNvPr id="6" name="Group 22"/>
          <p:cNvGrpSpPr>
            <a:grpSpLocks/>
          </p:cNvGrpSpPr>
          <p:nvPr/>
        </p:nvGrpSpPr>
        <p:grpSpPr bwMode="auto">
          <a:xfrm>
            <a:off x="7485063" y="5581968"/>
            <a:ext cx="1377950" cy="1001712"/>
            <a:chOff x="1151" y="533"/>
            <a:chExt cx="868" cy="631"/>
          </a:xfrm>
        </p:grpSpPr>
        <p:sp>
          <p:nvSpPr>
            <p:cNvPr id="7"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8"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9"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t>ファイル</a:t>
              </a:r>
            </a:p>
          </p:txBody>
        </p:sp>
      </p:grpSp>
      <p:sp>
        <p:nvSpPr>
          <p:cNvPr id="10" name="AutoShape 25"/>
          <p:cNvSpPr>
            <a:spLocks noChangeArrowheads="1"/>
          </p:cNvSpPr>
          <p:nvPr/>
        </p:nvSpPr>
        <p:spPr bwMode="auto">
          <a:xfrm>
            <a:off x="214313" y="4619625"/>
            <a:ext cx="2841625" cy="609600"/>
          </a:xfrm>
          <a:prstGeom prst="can">
            <a:avLst>
              <a:gd name="adj" fmla="val 25199"/>
            </a:avLst>
          </a:prstGeom>
          <a:solidFill>
            <a:srgbClr val="E4CA9C"/>
          </a:solidFill>
          <a:ln w="38100">
            <a:solidFill>
              <a:srgbClr val="D69DAF"/>
            </a:solidFill>
            <a:round/>
            <a:headEnd/>
            <a:tailEnd/>
          </a:ln>
        </p:spPr>
        <p:txBody>
          <a:bodyPr wrap="none" lIns="36000" tIns="108000" rIns="36000" bIns="36000" anchor="ctr"/>
          <a:lstStyle/>
          <a:p>
            <a:r>
              <a:rPr kumimoji="0" lang="en-US" altLang="ja-JP" sz="2400" b="1"/>
              <a:t>DBMS</a:t>
            </a:r>
          </a:p>
        </p:txBody>
      </p:sp>
      <p:sp>
        <p:nvSpPr>
          <p:cNvPr id="11" name="Line 20"/>
          <p:cNvSpPr>
            <a:spLocks noChangeShapeType="1"/>
          </p:cNvSpPr>
          <p:nvPr/>
        </p:nvSpPr>
        <p:spPr bwMode="auto">
          <a:xfrm rot="5400000" flipH="1">
            <a:off x="4634232"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2" name="Line 20"/>
          <p:cNvSpPr>
            <a:spLocks noChangeShapeType="1"/>
          </p:cNvSpPr>
          <p:nvPr/>
        </p:nvSpPr>
        <p:spPr bwMode="auto">
          <a:xfrm rot="5400000" flipH="1">
            <a:off x="6200903"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sp>
        <p:nvSpPr>
          <p:cNvPr id="13" name="Line 20"/>
          <p:cNvSpPr>
            <a:spLocks noChangeShapeType="1"/>
          </p:cNvSpPr>
          <p:nvPr/>
        </p:nvSpPr>
        <p:spPr bwMode="auto">
          <a:xfrm rot="5400000" flipH="1">
            <a:off x="7767575" y="4576763"/>
            <a:ext cx="876300" cy="0"/>
          </a:xfrm>
          <a:prstGeom prst="line">
            <a:avLst/>
          </a:prstGeom>
          <a:noFill/>
          <a:ln w="127000">
            <a:solidFill>
              <a:srgbClr val="69306A"/>
            </a:solidFill>
            <a:round/>
            <a:headEnd type="triangle" w="med" len="med"/>
            <a:tailEnd type="triangle" w="med" len="med"/>
          </a:ln>
          <a:scene3d>
            <a:camera prst="orthographicFront">
              <a:rot lat="0" lon="0" rev="0"/>
            </a:camera>
            <a:lightRig rig="threePt" dir="t"/>
          </a:scene3d>
        </p:spPr>
        <p:txBody>
          <a:bodyPr lIns="36000" tIns="36000" rIns="36000" bIns="36000"/>
          <a:lstStyle/>
          <a:p>
            <a:pPr>
              <a:defRPr/>
            </a:pPr>
            <a:endParaRPr lang="ja-JP" altLang="en-US"/>
          </a:p>
        </p:txBody>
      </p:sp>
      <p:grpSp>
        <p:nvGrpSpPr>
          <p:cNvPr id="14" name="Group 22"/>
          <p:cNvGrpSpPr>
            <a:grpSpLocks/>
          </p:cNvGrpSpPr>
          <p:nvPr/>
        </p:nvGrpSpPr>
        <p:grpSpPr bwMode="auto">
          <a:xfrm>
            <a:off x="622300" y="903288"/>
            <a:ext cx="1866900" cy="1039812"/>
            <a:chOff x="1151" y="533"/>
            <a:chExt cx="868" cy="631"/>
          </a:xfrm>
        </p:grpSpPr>
        <p:sp>
          <p:nvSpPr>
            <p:cNvPr id="15"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6"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17"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ja-JP" altLang="en-US" sz="2000" b="1"/>
                <a:t>参照系</a:t>
              </a:r>
              <a:r>
                <a:rPr lang="en-US" altLang="ja-JP" sz="2000" b="1"/>
                <a:t>SQL</a:t>
              </a:r>
            </a:p>
            <a:p>
              <a:pPr eaLnBrk="1" hangingPunct="1">
                <a:lnSpc>
                  <a:spcPct val="100000"/>
                </a:lnSpc>
              </a:pPr>
              <a:r>
                <a:rPr lang="ja-JP" altLang="en-US" sz="2000"/>
                <a:t>定義ファイル</a:t>
              </a:r>
            </a:p>
          </p:txBody>
        </p:sp>
      </p:grpSp>
      <p:pic>
        <p:nvPicPr>
          <p:cNvPr id="25" name="Picture 27"/>
          <p:cNvPicPr>
            <a:picLocks noChangeAspect="1" noChangeArrowheads="1"/>
          </p:cNvPicPr>
          <p:nvPr/>
        </p:nvPicPr>
        <p:blipFill>
          <a:blip r:embed="rId2" cstate="print"/>
          <a:srcRect/>
          <a:stretch>
            <a:fillRect/>
          </a:stretch>
        </p:blipFill>
        <p:spPr bwMode="auto">
          <a:xfrm>
            <a:off x="679450" y="2173288"/>
            <a:ext cx="1835150" cy="2495550"/>
          </a:xfrm>
          <a:prstGeom prst="rect">
            <a:avLst/>
          </a:prstGeom>
          <a:noFill/>
          <a:ln w="9525">
            <a:noFill/>
            <a:miter lim="800000"/>
            <a:headEnd/>
            <a:tailEnd/>
          </a:ln>
        </p:spPr>
      </p:pic>
      <p:pic>
        <p:nvPicPr>
          <p:cNvPr id="26" name="Picture 3" descr="c4-020"/>
          <p:cNvPicPr>
            <a:picLocks noChangeAspect="1" noChangeArrowheads="1"/>
          </p:cNvPicPr>
          <p:nvPr/>
        </p:nvPicPr>
        <p:blipFill>
          <a:blip r:embed="rId3" cstate="print"/>
          <a:srcRect/>
          <a:stretch>
            <a:fillRect/>
          </a:stretch>
        </p:blipFill>
        <p:spPr bwMode="auto">
          <a:xfrm>
            <a:off x="4705350" y="2618740"/>
            <a:ext cx="935038" cy="1095375"/>
          </a:xfrm>
          <a:prstGeom prst="rect">
            <a:avLst/>
          </a:prstGeom>
          <a:noFill/>
          <a:ln w="9525">
            <a:noFill/>
            <a:miter lim="800000"/>
            <a:headEnd/>
            <a:tailEnd/>
          </a:ln>
        </p:spPr>
      </p:pic>
      <p:pic>
        <p:nvPicPr>
          <p:cNvPr id="27" name="Picture 4" descr="c4-019"/>
          <p:cNvPicPr>
            <a:picLocks noChangeAspect="1" noChangeArrowheads="1"/>
          </p:cNvPicPr>
          <p:nvPr/>
        </p:nvPicPr>
        <p:blipFill>
          <a:blip r:embed="rId4" cstate="print"/>
          <a:srcRect/>
          <a:stretch>
            <a:fillRect/>
          </a:stretch>
        </p:blipFill>
        <p:spPr bwMode="auto">
          <a:xfrm>
            <a:off x="6148388" y="2618740"/>
            <a:ext cx="935037" cy="1095375"/>
          </a:xfrm>
          <a:prstGeom prst="rect">
            <a:avLst/>
          </a:prstGeom>
          <a:noFill/>
          <a:ln w="9525">
            <a:noFill/>
            <a:miter lim="800000"/>
            <a:headEnd/>
            <a:tailEnd/>
          </a:ln>
        </p:spPr>
      </p:pic>
      <p:pic>
        <p:nvPicPr>
          <p:cNvPr id="28" name="Picture 3" descr="c4-020"/>
          <p:cNvPicPr>
            <a:picLocks noChangeAspect="1" noChangeArrowheads="1"/>
          </p:cNvPicPr>
          <p:nvPr/>
        </p:nvPicPr>
        <p:blipFill>
          <a:blip r:embed="rId3" cstate="print"/>
          <a:srcRect/>
          <a:stretch>
            <a:fillRect/>
          </a:stretch>
        </p:blipFill>
        <p:spPr bwMode="auto">
          <a:xfrm>
            <a:off x="7651750" y="2618740"/>
            <a:ext cx="935038" cy="1095375"/>
          </a:xfrm>
          <a:prstGeom prst="rect">
            <a:avLst/>
          </a:prstGeom>
          <a:noFill/>
          <a:ln w="9525">
            <a:noFill/>
            <a:miter lim="800000"/>
            <a:headEnd/>
            <a:tailEnd/>
          </a:ln>
        </p:spPr>
      </p:pic>
      <p:sp>
        <p:nvSpPr>
          <p:cNvPr id="29" name="Text Box 131"/>
          <p:cNvSpPr txBox="1">
            <a:spLocks noChangeArrowheads="1"/>
          </p:cNvSpPr>
          <p:nvPr/>
        </p:nvSpPr>
        <p:spPr bwMode="auto">
          <a:xfrm>
            <a:off x="46990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30" name="Text Box 131"/>
          <p:cNvSpPr txBox="1">
            <a:spLocks noChangeArrowheads="1"/>
          </p:cNvSpPr>
          <p:nvPr/>
        </p:nvSpPr>
        <p:spPr bwMode="auto">
          <a:xfrm>
            <a:off x="5252070" y="3050368"/>
            <a:ext cx="2779410" cy="68343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データ編集画面（</a:t>
            </a:r>
            <a:r>
              <a:rPr lang="ja-JP" altLang="en-US" sz="2000" dirty="0" smtClean="0">
                <a:solidFill>
                  <a:srgbClr val="FF0000"/>
                </a:solidFill>
              </a:rPr>
              <a:t>予定</a:t>
            </a:r>
            <a:r>
              <a:rPr lang="ja-JP" altLang="en-US" sz="2000" dirty="0" smtClean="0"/>
              <a:t>）</a:t>
            </a:r>
            <a:endParaRPr lang="en-US" altLang="ja-JP" sz="2000" dirty="0" smtClean="0"/>
          </a:p>
          <a:p>
            <a:pPr eaLnBrk="1" hangingPunct="1">
              <a:lnSpc>
                <a:spcPct val="100000"/>
              </a:lnSpc>
            </a:pPr>
            <a:r>
              <a:rPr lang="ja-JP" altLang="en-US" sz="2000" dirty="0" smtClean="0"/>
              <a:t>（カスタマイズ可能）</a:t>
            </a:r>
          </a:p>
        </p:txBody>
      </p:sp>
      <p:grpSp>
        <p:nvGrpSpPr>
          <p:cNvPr id="31" name="Group 38"/>
          <p:cNvGrpSpPr>
            <a:grpSpLocks/>
          </p:cNvGrpSpPr>
          <p:nvPr/>
        </p:nvGrpSpPr>
        <p:grpSpPr bwMode="auto">
          <a:xfrm>
            <a:off x="5338763" y="4164013"/>
            <a:ext cx="957262" cy="815975"/>
            <a:chOff x="1632" y="1248"/>
            <a:chExt cx="2682" cy="2286"/>
          </a:xfrm>
        </p:grpSpPr>
        <p:sp>
          <p:nvSpPr>
            <p:cNvPr id="3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3"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34"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35" name="Text Box 131"/>
          <p:cNvSpPr txBox="1">
            <a:spLocks noChangeArrowheads="1"/>
          </p:cNvSpPr>
          <p:nvPr/>
        </p:nvSpPr>
        <p:spPr bwMode="auto">
          <a:xfrm>
            <a:off x="6146800" y="372205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36" name="Text Box 131"/>
          <p:cNvSpPr txBox="1">
            <a:spLocks noChangeArrowheads="1"/>
          </p:cNvSpPr>
          <p:nvPr/>
        </p:nvSpPr>
        <p:spPr bwMode="auto">
          <a:xfrm>
            <a:off x="7391400" y="372205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44" name="Text Box 131"/>
          <p:cNvSpPr txBox="1">
            <a:spLocks noChangeArrowheads="1"/>
          </p:cNvSpPr>
          <p:nvPr/>
        </p:nvSpPr>
        <p:spPr bwMode="auto">
          <a:xfrm>
            <a:off x="4381500" y="4964113"/>
            <a:ext cx="4457700" cy="469900"/>
          </a:xfrm>
          <a:prstGeom prst="rect">
            <a:avLst/>
          </a:prstGeom>
          <a:noFill/>
          <a:ln w="9525">
            <a:noFill/>
            <a:miter lim="800000"/>
            <a:headEnd/>
            <a:tailEnd/>
          </a:ln>
        </p:spPr>
        <p:txBody>
          <a:bodyPr/>
          <a:lstStyle/>
          <a:p>
            <a:pPr eaLnBrk="1" hangingPunct="1">
              <a:lnSpc>
                <a:spcPct val="100000"/>
              </a:lnSpc>
            </a:pPr>
            <a:r>
              <a:rPr lang="en-US" altLang="ja-JP" sz="2400" dirty="0" err="1"/>
              <a:t>TableAdapter</a:t>
            </a:r>
            <a:r>
              <a:rPr lang="ja-JP" altLang="en-US" sz="2400" dirty="0"/>
              <a:t>と、実行エンジン</a:t>
            </a:r>
          </a:p>
        </p:txBody>
      </p:sp>
      <p:grpSp>
        <p:nvGrpSpPr>
          <p:cNvPr id="45" name="Group 128"/>
          <p:cNvGrpSpPr>
            <a:grpSpLocks/>
          </p:cNvGrpSpPr>
          <p:nvPr/>
        </p:nvGrpSpPr>
        <p:grpSpPr bwMode="auto">
          <a:xfrm>
            <a:off x="6916738" y="4164013"/>
            <a:ext cx="957262" cy="815975"/>
            <a:chOff x="1632" y="1248"/>
            <a:chExt cx="2682" cy="2286"/>
          </a:xfrm>
        </p:grpSpPr>
        <p:sp>
          <p:nvSpPr>
            <p:cNvPr id="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7"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48"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49" name="AutoShape 12"/>
          <p:cNvSpPr>
            <a:spLocks noChangeArrowheads="1"/>
          </p:cNvSpPr>
          <p:nvPr/>
        </p:nvSpPr>
        <p:spPr bwMode="auto">
          <a:xfrm>
            <a:off x="188913" y="5499100"/>
            <a:ext cx="5571807" cy="1155700"/>
          </a:xfrm>
          <a:prstGeom prst="roundRect">
            <a:avLst>
              <a:gd name="adj" fmla="val 6944"/>
            </a:avLst>
          </a:prstGeom>
          <a:solidFill>
            <a:srgbClr val="E4CAC8"/>
          </a:solidFill>
          <a:ln w="38100" algn="ctr">
            <a:solidFill>
              <a:srgbClr val="D69DAF"/>
            </a:solidFill>
            <a:round/>
            <a:headEnd/>
            <a:tailEnd/>
          </a:ln>
        </p:spPr>
        <p:txBody>
          <a:bodyPr lIns="36000" tIns="0" rIns="36000" bIns="0" anchor="ctr"/>
          <a:lstStyle/>
          <a:p>
            <a:pPr algn="l">
              <a:lnSpc>
                <a:spcPct val="100000"/>
              </a:lnSpc>
              <a:spcBef>
                <a:spcPct val="20000"/>
              </a:spcBef>
            </a:pPr>
            <a:r>
              <a:rPr kumimoji="0" lang="ja-JP" altLang="en-US" sz="2400" dirty="0"/>
              <a:t>スキーマ情報や、</a:t>
            </a:r>
            <a:r>
              <a:rPr kumimoji="0" lang="ja-JP" altLang="en-US" sz="2400" dirty="0">
                <a:solidFill>
                  <a:srgbClr val="FF0000"/>
                </a:solidFill>
              </a:rPr>
              <a:t>参照系</a:t>
            </a:r>
            <a:r>
              <a:rPr kumimoji="0" lang="en-US" altLang="ja-JP" sz="2400" dirty="0" smtClean="0">
                <a:solidFill>
                  <a:srgbClr val="FF0000"/>
                </a:solidFill>
              </a:rPr>
              <a:t>SQL</a:t>
            </a:r>
            <a:r>
              <a:rPr kumimoji="0" lang="ja-JP" altLang="en-US" sz="2400" dirty="0" smtClean="0">
                <a:solidFill>
                  <a:srgbClr val="FF0000"/>
                </a:solidFill>
              </a:rPr>
              <a:t>（予定）</a:t>
            </a:r>
            <a:r>
              <a:rPr kumimoji="0" lang="ja-JP" altLang="en-US" sz="2400" dirty="0" smtClean="0"/>
              <a:t>から</a:t>
            </a:r>
            <a:r>
              <a:rPr kumimoji="0" lang="ja-JP" altLang="en-US" sz="2400" dirty="0"/>
              <a:t>、一覧、詳細、一覧更新の各データ</a:t>
            </a:r>
            <a:r>
              <a:rPr kumimoji="0" lang="ja-JP" altLang="en-US" sz="2400" dirty="0" smtClean="0"/>
              <a:t>・データ編集画面</a:t>
            </a:r>
            <a:r>
              <a:rPr kumimoji="0" lang="ja-JP" altLang="en-US" sz="2400" dirty="0"/>
              <a:t>を自動生成します。</a:t>
            </a:r>
          </a:p>
        </p:txBody>
      </p:sp>
      <p:sp>
        <p:nvSpPr>
          <p:cNvPr id="50"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3.3. </a:t>
            </a:r>
            <a:r>
              <a:rPr lang="en-US" altLang="ja-JP" sz="3200" dirty="0" smtClean="0"/>
              <a:t>D</a:t>
            </a:r>
            <a:r>
              <a:rPr lang="ja-JP" altLang="en-US" sz="3200" dirty="0" smtClean="0"/>
              <a:t>層、編集画面の自動生成ツール</a:t>
            </a:r>
            <a:endParaRPr lang="ja-JP" altLang="en-US" sz="3200" dirty="0"/>
          </a:p>
        </p:txBody>
      </p:sp>
      <p:pic>
        <p:nvPicPr>
          <p:cNvPr id="51" name="Picture 3" descr="c4-020"/>
          <p:cNvPicPr>
            <a:picLocks noChangeAspect="1" noChangeArrowheads="1"/>
          </p:cNvPicPr>
          <p:nvPr/>
        </p:nvPicPr>
        <p:blipFill>
          <a:blip r:embed="rId3" cstate="print"/>
          <a:srcRect/>
          <a:stretch>
            <a:fillRect/>
          </a:stretch>
        </p:blipFill>
        <p:spPr bwMode="auto">
          <a:xfrm>
            <a:off x="4705350" y="924560"/>
            <a:ext cx="935038" cy="1095375"/>
          </a:xfrm>
          <a:prstGeom prst="rect">
            <a:avLst/>
          </a:prstGeom>
          <a:noFill/>
          <a:ln w="9525">
            <a:noFill/>
            <a:miter lim="800000"/>
            <a:headEnd/>
            <a:tailEnd/>
          </a:ln>
        </p:spPr>
      </p:pic>
      <p:pic>
        <p:nvPicPr>
          <p:cNvPr id="52" name="Picture 4" descr="c4-019"/>
          <p:cNvPicPr>
            <a:picLocks noChangeAspect="1" noChangeArrowheads="1"/>
          </p:cNvPicPr>
          <p:nvPr/>
        </p:nvPicPr>
        <p:blipFill>
          <a:blip r:embed="rId4" cstate="print"/>
          <a:srcRect/>
          <a:stretch>
            <a:fillRect/>
          </a:stretch>
        </p:blipFill>
        <p:spPr bwMode="auto">
          <a:xfrm>
            <a:off x="6148388" y="924560"/>
            <a:ext cx="935037" cy="1095375"/>
          </a:xfrm>
          <a:prstGeom prst="rect">
            <a:avLst/>
          </a:prstGeom>
          <a:noFill/>
          <a:ln w="9525">
            <a:noFill/>
            <a:miter lim="800000"/>
            <a:headEnd/>
            <a:tailEnd/>
          </a:ln>
        </p:spPr>
      </p:pic>
      <p:pic>
        <p:nvPicPr>
          <p:cNvPr id="53" name="Picture 3" descr="c4-020"/>
          <p:cNvPicPr>
            <a:picLocks noChangeAspect="1" noChangeArrowheads="1"/>
          </p:cNvPicPr>
          <p:nvPr/>
        </p:nvPicPr>
        <p:blipFill>
          <a:blip r:embed="rId3" cstate="print"/>
          <a:srcRect/>
          <a:stretch>
            <a:fillRect/>
          </a:stretch>
        </p:blipFill>
        <p:spPr bwMode="auto">
          <a:xfrm>
            <a:off x="7651750" y="924560"/>
            <a:ext cx="935038" cy="1095375"/>
          </a:xfrm>
          <a:prstGeom prst="rect">
            <a:avLst/>
          </a:prstGeom>
          <a:noFill/>
          <a:ln w="9525">
            <a:noFill/>
            <a:miter lim="800000"/>
            <a:headEnd/>
            <a:tailEnd/>
          </a:ln>
        </p:spPr>
      </p:pic>
      <p:sp>
        <p:nvSpPr>
          <p:cNvPr id="54" name="Text Box 131"/>
          <p:cNvSpPr txBox="1">
            <a:spLocks noChangeArrowheads="1"/>
          </p:cNvSpPr>
          <p:nvPr/>
        </p:nvSpPr>
        <p:spPr bwMode="auto">
          <a:xfrm>
            <a:off x="46990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一覧</a:t>
            </a:r>
          </a:p>
        </p:txBody>
      </p:sp>
      <p:sp>
        <p:nvSpPr>
          <p:cNvPr id="55" name="Text Box 131"/>
          <p:cNvSpPr txBox="1">
            <a:spLocks noChangeArrowheads="1"/>
          </p:cNvSpPr>
          <p:nvPr/>
        </p:nvSpPr>
        <p:spPr bwMode="auto">
          <a:xfrm>
            <a:off x="5252070" y="1356360"/>
            <a:ext cx="2779410" cy="682252"/>
          </a:xfrm>
          <a:prstGeom prst="rect">
            <a:avLst/>
          </a:prstGeom>
          <a:solidFill>
            <a:srgbClr val="FFFF99"/>
          </a:solidFill>
          <a:ln w="9525">
            <a:noFill/>
            <a:miter lim="800000"/>
            <a:headEnd/>
            <a:tailEnd/>
          </a:ln>
        </p:spPr>
        <p:txBody>
          <a:bodyPr/>
          <a:lstStyle/>
          <a:p>
            <a:pPr eaLnBrk="1" hangingPunct="1">
              <a:lnSpc>
                <a:spcPct val="100000"/>
              </a:lnSpc>
            </a:pPr>
            <a:r>
              <a:rPr lang="ja-JP" altLang="en-US" sz="2000" dirty="0" smtClean="0"/>
              <a:t>テーブル編集画面</a:t>
            </a:r>
            <a:endParaRPr lang="en-US" altLang="ja-JP" sz="2000" dirty="0" smtClean="0"/>
          </a:p>
          <a:p>
            <a:pPr eaLnBrk="1" hangingPunct="1">
              <a:lnSpc>
                <a:spcPct val="100000"/>
              </a:lnSpc>
            </a:pPr>
            <a:r>
              <a:rPr lang="ja-JP" altLang="en-US" sz="2000" dirty="0" smtClean="0"/>
              <a:t>（カスタマイズ可能）</a:t>
            </a:r>
            <a:endParaRPr lang="ja-JP" altLang="en-US" sz="2000" dirty="0"/>
          </a:p>
        </p:txBody>
      </p:sp>
      <p:sp>
        <p:nvSpPr>
          <p:cNvPr id="56" name="Text Box 131"/>
          <p:cNvSpPr txBox="1">
            <a:spLocks noChangeArrowheads="1"/>
          </p:cNvSpPr>
          <p:nvPr/>
        </p:nvSpPr>
        <p:spPr bwMode="auto">
          <a:xfrm>
            <a:off x="6146800" y="2027873"/>
            <a:ext cx="927100" cy="469900"/>
          </a:xfrm>
          <a:prstGeom prst="rect">
            <a:avLst/>
          </a:prstGeom>
          <a:noFill/>
          <a:ln w="9525">
            <a:noFill/>
            <a:miter lim="800000"/>
            <a:headEnd/>
            <a:tailEnd/>
          </a:ln>
        </p:spPr>
        <p:txBody>
          <a:bodyPr/>
          <a:lstStyle/>
          <a:p>
            <a:pPr eaLnBrk="1" hangingPunct="1">
              <a:lnSpc>
                <a:spcPct val="100000"/>
              </a:lnSpc>
            </a:pPr>
            <a:r>
              <a:rPr lang="ja-JP" altLang="en-US" sz="2400"/>
              <a:t>詳細</a:t>
            </a:r>
          </a:p>
        </p:txBody>
      </p:sp>
      <p:sp>
        <p:nvSpPr>
          <p:cNvPr id="57" name="Text Box 131"/>
          <p:cNvSpPr txBox="1">
            <a:spLocks noChangeArrowheads="1"/>
          </p:cNvSpPr>
          <p:nvPr/>
        </p:nvSpPr>
        <p:spPr bwMode="auto">
          <a:xfrm>
            <a:off x="7391400" y="2027873"/>
            <a:ext cx="1435100" cy="469900"/>
          </a:xfrm>
          <a:prstGeom prst="rect">
            <a:avLst/>
          </a:prstGeom>
          <a:noFill/>
          <a:ln w="9525">
            <a:noFill/>
            <a:miter lim="800000"/>
            <a:headEnd/>
            <a:tailEnd/>
          </a:ln>
        </p:spPr>
        <p:txBody>
          <a:bodyPr/>
          <a:lstStyle/>
          <a:p>
            <a:pPr eaLnBrk="1" hangingPunct="1">
              <a:lnSpc>
                <a:spcPct val="100000"/>
              </a:lnSpc>
            </a:pPr>
            <a:r>
              <a:rPr lang="ja-JP" altLang="en-US" sz="2400"/>
              <a:t>一覧更新</a:t>
            </a:r>
          </a:p>
        </p:txBody>
      </p:sp>
      <p:sp>
        <p:nvSpPr>
          <p:cNvPr id="59" name="右矢印 12"/>
          <p:cNvSpPr>
            <a:spLocks noChangeArrowheads="1"/>
          </p:cNvSpPr>
          <p:nvPr/>
        </p:nvSpPr>
        <p:spPr bwMode="auto">
          <a:xfrm>
            <a:off x="3307080" y="956310"/>
            <a:ext cx="1003935" cy="4114800"/>
          </a:xfrm>
          <a:prstGeom prst="rightArrow">
            <a:avLst>
              <a:gd name="adj1" fmla="val 63463"/>
              <a:gd name="adj2" fmla="val 59617"/>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
        <p:nvSpPr>
          <p:cNvPr id="60" name="Text Box 131"/>
          <p:cNvSpPr txBox="1">
            <a:spLocks noChangeArrowheads="1"/>
          </p:cNvSpPr>
          <p:nvPr/>
        </p:nvSpPr>
        <p:spPr bwMode="auto">
          <a:xfrm>
            <a:off x="3345180" y="2022792"/>
            <a:ext cx="739140" cy="2092008"/>
          </a:xfrm>
          <a:prstGeom prst="rect">
            <a:avLst/>
          </a:prstGeom>
          <a:noFill/>
          <a:ln w="9525">
            <a:noFill/>
            <a:miter lim="800000"/>
            <a:headEnd/>
            <a:tailEnd/>
          </a:ln>
        </p:spPr>
        <p:txBody>
          <a:bodyPr/>
          <a:lstStyle/>
          <a:p>
            <a:pPr eaLnBrk="1" hangingPunct="1">
              <a:lnSpc>
                <a:spcPct val="100000"/>
              </a:lnSpc>
            </a:pPr>
            <a:r>
              <a:rPr lang="ja-JP" altLang="en-US" sz="2400" dirty="0" smtClean="0"/>
              <a:t>全自</a:t>
            </a:r>
            <a:endParaRPr lang="en-US" altLang="ja-JP" sz="2400" dirty="0" smtClean="0"/>
          </a:p>
          <a:p>
            <a:pPr eaLnBrk="1" hangingPunct="1">
              <a:lnSpc>
                <a:spcPct val="100000"/>
              </a:lnSpc>
            </a:pPr>
            <a:r>
              <a:rPr lang="ja-JP" altLang="en-US" sz="2400" dirty="0" smtClean="0"/>
              <a:t>動</a:t>
            </a:r>
            <a:endParaRPr lang="en-US" altLang="ja-JP" sz="2400" dirty="0" smtClean="0"/>
          </a:p>
          <a:p>
            <a:pPr eaLnBrk="1" hangingPunct="1">
              <a:lnSpc>
                <a:spcPct val="100000"/>
              </a:lnSpc>
            </a:pPr>
            <a:r>
              <a:rPr lang="ja-JP" altLang="en-US" sz="2400" dirty="0" smtClean="0"/>
              <a:t>生</a:t>
            </a:r>
            <a:endParaRPr lang="en-US" altLang="ja-JP" sz="2400" dirty="0" smtClean="0"/>
          </a:p>
          <a:p>
            <a:pPr eaLnBrk="1" hangingPunct="1">
              <a:lnSpc>
                <a:spcPct val="100000"/>
              </a:lnSpc>
            </a:pPr>
            <a:r>
              <a:rPr lang="ja-JP" altLang="en-US" sz="2400" dirty="0" smtClean="0"/>
              <a:t>成</a:t>
            </a:r>
            <a:endParaRPr lang="ja-JP"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4</a:t>
            </a:r>
            <a:r>
              <a:rPr lang="en-US" altLang="ja-JP" sz="2800" b="1" dirty="0" smtClean="0">
                <a:solidFill>
                  <a:schemeClr val="bg1"/>
                </a:solidFill>
              </a:rPr>
              <a:t>. </a:t>
            </a:r>
            <a:r>
              <a:rPr lang="ja-JP" altLang="en-US" sz="2800" dirty="0" smtClean="0">
                <a:solidFill>
                  <a:schemeClr val="bg1"/>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1380" y="869551"/>
            <a:ext cx="8481620" cy="2117489"/>
          </a:xfrm>
          <a:prstGeom prst="rect">
            <a:avLst/>
          </a:prstGeom>
          <a:solidFill>
            <a:schemeClr val="bg1"/>
          </a:solidFill>
          <a:ln>
            <a:solidFill>
              <a:schemeClr val="tx1"/>
            </a:solidFill>
          </a:ln>
        </p:spPr>
        <p:txBody>
          <a:bodyPr wrap="square" rtlCol="0">
            <a:noAutofit/>
          </a:bodyPr>
          <a:lstStyle/>
          <a:p>
            <a:r>
              <a:rPr kumimoji="1" lang="en-US" altLang="ja-JP" sz="2000" dirty="0" err="1" smtClean="0"/>
              <a:t>GitHub</a:t>
            </a:r>
            <a:r>
              <a:rPr kumimoji="1" lang="en-US" altLang="ja-JP" sz="2000" dirty="0" smtClean="0"/>
              <a:t> </a:t>
            </a:r>
            <a:r>
              <a:rPr kumimoji="1" lang="ja-JP" altLang="en-US" sz="2000" dirty="0" smtClean="0"/>
              <a:t>（米国）</a:t>
            </a:r>
            <a:endParaRPr kumimoji="1" lang="en-US" altLang="ja-JP" sz="2000" dirty="0" smtClean="0"/>
          </a:p>
        </p:txBody>
      </p:sp>
      <p:sp>
        <p:nvSpPr>
          <p:cNvPr id="27" name="テキスト ボックス 26"/>
          <p:cNvSpPr txBox="1"/>
          <p:nvPr/>
        </p:nvSpPr>
        <p:spPr>
          <a:xfrm>
            <a:off x="461108" y="1331326"/>
            <a:ext cx="3760372" cy="1533794"/>
          </a:xfrm>
          <a:prstGeom prst="rect">
            <a:avLst/>
          </a:prstGeom>
          <a:solidFill>
            <a:schemeClr val="bg1"/>
          </a:solidFill>
          <a:ln>
            <a:solidFill>
              <a:schemeClr val="tx1"/>
            </a:solidFill>
          </a:ln>
        </p:spPr>
        <p:txBody>
          <a:bodyPr wrap="square" rtlCol="0">
            <a:noAutofit/>
          </a:bodyPr>
          <a:lstStyle/>
          <a:p>
            <a:r>
              <a:rPr lang="en-US" altLang="ja-JP" sz="2000" dirty="0" err="1" smtClean="0"/>
              <a:t>OpenTouryoProject</a:t>
            </a:r>
            <a:endParaRPr kumimoji="1" lang="en-US" altLang="ja-JP" sz="2000" dirty="0" smtClean="0"/>
          </a:p>
          <a:p>
            <a:r>
              <a:rPr kumimoji="1" lang="en-US" altLang="ja-JP" sz="2000" dirty="0" smtClean="0"/>
              <a:t>/</a:t>
            </a:r>
            <a:r>
              <a:rPr kumimoji="1" lang="en-US" altLang="ja-JP" sz="2000" dirty="0" err="1" smtClean="0"/>
              <a:t>OpenTouryo</a:t>
            </a:r>
            <a:endParaRPr kumimoji="1" lang="en-US" altLang="ja-JP" sz="2000" dirty="0" smtClean="0"/>
          </a:p>
        </p:txBody>
      </p:sp>
      <p:cxnSp>
        <p:nvCxnSpPr>
          <p:cNvPr id="3" name="直線コネクタ 2"/>
          <p:cNvCxnSpPr/>
          <p:nvPr/>
        </p:nvCxnSpPr>
        <p:spPr bwMode="auto">
          <a:xfrm>
            <a:off x="443622" y="3060043"/>
            <a:ext cx="8202439" cy="0"/>
          </a:xfrm>
          <a:prstGeom prst="line">
            <a:avLst/>
          </a:prstGeom>
          <a:solidFill>
            <a:srgbClr val="E4CAC8"/>
          </a:solidFill>
          <a:ln w="38100" cap="flat" cmpd="sng" algn="ctr">
            <a:solidFill>
              <a:schemeClr val="tx1"/>
            </a:solidFill>
            <a:prstDash val="solid"/>
            <a:round/>
            <a:headEnd type="none" w="med" len="med"/>
            <a:tailEnd type="none" w="med" len="med"/>
          </a:ln>
          <a:effectLst/>
        </p:spPr>
      </p:cxnSp>
      <p:cxnSp>
        <p:nvCxnSpPr>
          <p:cNvPr id="4" name="直線コネクタ 3"/>
          <p:cNvCxnSpPr/>
          <p:nvPr/>
        </p:nvCxnSpPr>
        <p:spPr bwMode="auto">
          <a:xfrm>
            <a:off x="4525347" y="3078178"/>
            <a:ext cx="1" cy="3070695"/>
          </a:xfrm>
          <a:prstGeom prst="line">
            <a:avLst/>
          </a:prstGeom>
          <a:solidFill>
            <a:srgbClr val="E4CAC8"/>
          </a:solidFill>
          <a:ln w="38100" cap="flat" cmpd="sng" algn="ctr">
            <a:solidFill>
              <a:schemeClr val="tx1"/>
            </a:solidFill>
            <a:prstDash val="solid"/>
            <a:round/>
            <a:headEnd type="none" w="med" len="med"/>
            <a:tailEnd type="none" w="med" len="med"/>
          </a:ln>
          <a:effectLst/>
        </p:spPr>
      </p:cxnSp>
      <p:sp>
        <p:nvSpPr>
          <p:cNvPr id="6" name="テキスト ボックス 5"/>
          <p:cNvSpPr txBox="1"/>
          <p:nvPr/>
        </p:nvSpPr>
        <p:spPr>
          <a:xfrm>
            <a:off x="4819748" y="1331326"/>
            <a:ext cx="3760372" cy="1533794"/>
          </a:xfrm>
          <a:prstGeom prst="rect">
            <a:avLst/>
          </a:prstGeom>
          <a:solidFill>
            <a:schemeClr val="bg1"/>
          </a:solidFill>
          <a:ln>
            <a:solidFill>
              <a:schemeClr val="tx1"/>
            </a:solidFill>
          </a:ln>
        </p:spPr>
        <p:txBody>
          <a:bodyPr wrap="square" rtlCol="0">
            <a:noAutofit/>
          </a:bodyPr>
          <a:lstStyle/>
          <a:p>
            <a:r>
              <a:rPr lang="en-US" altLang="ja-JP" sz="2000" dirty="0" smtClean="0"/>
              <a:t>XXXX</a:t>
            </a:r>
          </a:p>
          <a:p>
            <a:r>
              <a:rPr kumimoji="1" lang="en-US" altLang="ja-JP" sz="2000" dirty="0" smtClean="0"/>
              <a:t>/</a:t>
            </a:r>
            <a:r>
              <a:rPr kumimoji="1" lang="en-US" altLang="ja-JP" sz="2000" dirty="0" err="1" smtClean="0"/>
              <a:t>OpenTouryo</a:t>
            </a:r>
            <a:endParaRPr kumimoji="1" lang="en-US" altLang="ja-JP" sz="2000" dirty="0" smtClean="0"/>
          </a:p>
        </p:txBody>
      </p:sp>
      <p:sp>
        <p:nvSpPr>
          <p:cNvPr id="7" name="テキスト ボックス 6"/>
          <p:cNvSpPr txBox="1"/>
          <p:nvPr/>
        </p:nvSpPr>
        <p:spPr>
          <a:xfrm>
            <a:off x="624671" y="3548957"/>
            <a:ext cx="3476550" cy="2317689"/>
          </a:xfrm>
          <a:prstGeom prst="rect">
            <a:avLst/>
          </a:prstGeom>
          <a:solidFill>
            <a:schemeClr val="bg1"/>
          </a:solidFill>
          <a:ln>
            <a:solidFill>
              <a:schemeClr val="tx1"/>
            </a:solidFill>
          </a:ln>
        </p:spPr>
        <p:txBody>
          <a:bodyPr wrap="square" rtlCol="0">
            <a:noAutofit/>
          </a:bodyPr>
          <a:lstStyle/>
          <a:p>
            <a:r>
              <a:rPr lang="en-US" altLang="ja-JP" sz="2000" dirty="0" err="1" smtClean="0"/>
              <a:t>Git</a:t>
            </a:r>
            <a:endParaRPr lang="en-US" altLang="ja-JP" sz="2000" dirty="0" smtClean="0"/>
          </a:p>
        </p:txBody>
      </p:sp>
      <p:sp>
        <p:nvSpPr>
          <p:cNvPr id="8" name="テキスト ボックス 7"/>
          <p:cNvSpPr txBox="1"/>
          <p:nvPr/>
        </p:nvSpPr>
        <p:spPr>
          <a:xfrm>
            <a:off x="4988441" y="3548957"/>
            <a:ext cx="3476550" cy="2317689"/>
          </a:xfrm>
          <a:prstGeom prst="rect">
            <a:avLst/>
          </a:prstGeom>
          <a:solidFill>
            <a:schemeClr val="bg1"/>
          </a:solidFill>
          <a:ln>
            <a:solidFill>
              <a:schemeClr val="tx1"/>
            </a:solidFill>
          </a:ln>
        </p:spPr>
        <p:txBody>
          <a:bodyPr wrap="square" rtlCol="0">
            <a:noAutofit/>
          </a:bodyPr>
          <a:lstStyle/>
          <a:p>
            <a:r>
              <a:rPr lang="en-US" altLang="ja-JP" sz="2000" dirty="0" err="1" smtClean="0"/>
              <a:t>Git</a:t>
            </a:r>
            <a:r>
              <a:rPr lang="en-US" altLang="ja-JP" sz="2000" dirty="0" smtClean="0"/>
              <a:t> </a:t>
            </a:r>
          </a:p>
        </p:txBody>
      </p:sp>
      <p:sp>
        <p:nvSpPr>
          <p:cNvPr id="9" name="円柱 8"/>
          <p:cNvSpPr/>
          <p:nvPr/>
        </p:nvSpPr>
        <p:spPr bwMode="auto">
          <a:xfrm>
            <a:off x="398352" y="2377201"/>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0" name="円柱 9"/>
          <p:cNvSpPr/>
          <p:nvPr/>
        </p:nvSpPr>
        <p:spPr bwMode="auto">
          <a:xfrm>
            <a:off x="7423845" y="2377201"/>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1" name="円柱 10"/>
          <p:cNvSpPr/>
          <p:nvPr/>
        </p:nvSpPr>
        <p:spPr bwMode="auto">
          <a:xfrm>
            <a:off x="742384" y="5192857"/>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12" name="円柱 11"/>
          <p:cNvSpPr/>
          <p:nvPr/>
        </p:nvSpPr>
        <p:spPr bwMode="auto">
          <a:xfrm>
            <a:off x="7134130" y="5192857"/>
            <a:ext cx="1154483" cy="565146"/>
          </a:xfrm>
          <a:prstGeom prst="can">
            <a:avLst>
              <a:gd name="adj" fmla="val 33632"/>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Verdana" pitchFamily="34" charset="0"/>
                <a:ea typeface="HGP創英角ｺﾞｼｯｸUB" pitchFamily="50" charset="-128"/>
              </a:rPr>
              <a:t>Repository</a:t>
            </a:r>
            <a:endParaRPr kumimoji="0" lang="ja-JP" altLang="en-US" sz="14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13" name="直線矢印コネクタ 12"/>
          <p:cNvCxnSpPr>
            <a:stCxn id="11" idx="1"/>
            <a:endCxn id="9" idx="3"/>
          </p:cNvCxnSpPr>
          <p:nvPr/>
        </p:nvCxnSpPr>
        <p:spPr bwMode="auto">
          <a:xfrm flipH="1" flipV="1">
            <a:off x="975594" y="2942347"/>
            <a:ext cx="344032" cy="2250510"/>
          </a:xfrm>
          <a:prstGeom prst="straightConnector1">
            <a:avLst/>
          </a:prstGeom>
          <a:solidFill>
            <a:srgbClr val="E4CAC8"/>
          </a:solidFill>
          <a:ln w="38100" cap="flat" cmpd="sng" algn="ctr">
            <a:solidFill>
              <a:schemeClr val="tx1"/>
            </a:solidFill>
            <a:prstDash val="solid"/>
            <a:round/>
            <a:headEnd type="none" w="med" len="med"/>
            <a:tailEnd type="arrow"/>
          </a:ln>
          <a:effectLst/>
        </p:spPr>
      </p:cxnSp>
      <p:cxnSp>
        <p:nvCxnSpPr>
          <p:cNvPr id="14" name="直線矢印コネクタ 13"/>
          <p:cNvCxnSpPr>
            <a:stCxn id="9" idx="4"/>
            <a:endCxn id="10" idx="2"/>
          </p:cNvCxnSpPr>
          <p:nvPr/>
        </p:nvCxnSpPr>
        <p:spPr bwMode="auto">
          <a:xfrm>
            <a:off x="1552835" y="2659774"/>
            <a:ext cx="5871010" cy="0"/>
          </a:xfrm>
          <a:prstGeom prst="straightConnector1">
            <a:avLst/>
          </a:prstGeom>
          <a:solidFill>
            <a:srgbClr val="E4CAC8"/>
          </a:solidFill>
          <a:ln w="38100" cap="flat" cmpd="sng" algn="ctr">
            <a:solidFill>
              <a:schemeClr val="tx1"/>
            </a:solidFill>
            <a:prstDash val="solid"/>
            <a:round/>
            <a:headEnd type="none" w="med" len="med"/>
            <a:tailEnd type="arrow"/>
          </a:ln>
          <a:effectLst/>
        </p:spPr>
      </p:cxnSp>
      <p:cxnSp>
        <p:nvCxnSpPr>
          <p:cNvPr id="15" name="直線矢印コネクタ 14"/>
          <p:cNvCxnSpPr>
            <a:stCxn id="12" idx="1"/>
            <a:endCxn id="10" idx="3"/>
          </p:cNvCxnSpPr>
          <p:nvPr/>
        </p:nvCxnSpPr>
        <p:spPr bwMode="auto">
          <a:xfrm flipV="1">
            <a:off x="7711372" y="2942347"/>
            <a:ext cx="289715" cy="2250510"/>
          </a:xfrm>
          <a:prstGeom prst="straightConnector1">
            <a:avLst/>
          </a:prstGeom>
          <a:solidFill>
            <a:srgbClr val="E4CAC8"/>
          </a:solidFill>
          <a:ln w="38100" cap="flat" cmpd="sng" algn="ctr">
            <a:solidFill>
              <a:schemeClr val="tx1"/>
            </a:solidFill>
            <a:prstDash val="solid"/>
            <a:round/>
            <a:headEnd type="none" w="med" len="med"/>
            <a:tailEnd type="arrow"/>
          </a:ln>
          <a:effectLst/>
        </p:spPr>
      </p:cxnSp>
      <p:sp>
        <p:nvSpPr>
          <p:cNvPr id="18" name="AutoShape 8"/>
          <p:cNvSpPr>
            <a:spLocks noChangeArrowheads="1"/>
          </p:cNvSpPr>
          <p:nvPr/>
        </p:nvSpPr>
        <p:spPr bwMode="auto">
          <a:xfrm flipH="1">
            <a:off x="3268529" y="2073216"/>
            <a:ext cx="2742972" cy="407406"/>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Fork/Pull(Fetch/Marge)</a:t>
            </a:r>
            <a:endParaRPr kumimoji="0" lang="ja-JP" altLang="en-US" sz="1800" dirty="0">
              <a:latin typeface="HGP創英角ｺﾞｼｯｸUB" pitchFamily="50" charset="-128"/>
            </a:endParaRPr>
          </a:p>
        </p:txBody>
      </p:sp>
      <p:sp>
        <p:nvSpPr>
          <p:cNvPr id="19" name="フリーフォーム 18"/>
          <p:cNvSpPr/>
          <p:nvPr/>
        </p:nvSpPr>
        <p:spPr bwMode="auto">
          <a:xfrm>
            <a:off x="1584356" y="2725093"/>
            <a:ext cx="5848539" cy="280657"/>
          </a:xfrm>
          <a:custGeom>
            <a:avLst/>
            <a:gdLst>
              <a:gd name="connsiteX0" fmla="*/ 5821379 w 5821379"/>
              <a:gd name="connsiteY0" fmla="*/ 27161 h 448147"/>
              <a:gd name="connsiteX1" fmla="*/ 1846907 w 5821379"/>
              <a:gd name="connsiteY1" fmla="*/ 443620 h 448147"/>
              <a:gd name="connsiteX2" fmla="*/ 0 w 5821379"/>
              <a:gd name="connsiteY2" fmla="*/ 0 h 448147"/>
            </a:gdLst>
            <a:ahLst/>
            <a:cxnLst>
              <a:cxn ang="0">
                <a:pos x="connsiteX0" y="connsiteY0"/>
              </a:cxn>
              <a:cxn ang="0">
                <a:pos x="connsiteX1" y="connsiteY1"/>
              </a:cxn>
              <a:cxn ang="0">
                <a:pos x="connsiteX2" y="connsiteY2"/>
              </a:cxn>
            </a:cxnLst>
            <a:rect l="l" t="t" r="r" b="b"/>
            <a:pathLst>
              <a:path w="5821379" h="448147">
                <a:moveTo>
                  <a:pt x="5821379" y="27161"/>
                </a:moveTo>
                <a:cubicBezTo>
                  <a:pt x="4319258" y="237654"/>
                  <a:pt x="2817137" y="448147"/>
                  <a:pt x="1846907" y="443620"/>
                </a:cubicBezTo>
                <a:cubicBezTo>
                  <a:pt x="876677" y="439093"/>
                  <a:pt x="438338" y="219546"/>
                  <a:pt x="0" y="0"/>
                </a:cubicBezTo>
              </a:path>
            </a:pathLst>
          </a:custGeom>
          <a:noFill/>
          <a:ln w="38100" cap="flat" cmpd="sng" algn="ctr">
            <a:solidFill>
              <a:schemeClr val="tx1"/>
            </a:solidFill>
            <a:prstDash val="solid"/>
            <a:round/>
            <a:headEnd type="none" w="med" len="med"/>
            <a:tailEnd type="arrow"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96000"/>
              </a:lnSpc>
              <a:spcBef>
                <a:spcPct val="0"/>
              </a:spcBef>
              <a:spcAft>
                <a:spcPct val="0"/>
              </a:spcAft>
              <a:buClrTx/>
              <a:buSzTx/>
              <a:buFontTx/>
              <a:buNone/>
              <a:tabLst/>
            </a:pPr>
            <a:endParaRPr kumimoji="0" lang="ja-JP" altLang="en-US" sz="2000" b="0" i="0" u="none" strike="noStrike" cap="none" normalizeH="0" baseline="0" smtClean="0">
              <a:ln>
                <a:noFill/>
              </a:ln>
              <a:solidFill>
                <a:schemeClr val="tx1"/>
              </a:solidFill>
              <a:effectLst/>
              <a:latin typeface="Verdana" pitchFamily="34" charset="0"/>
              <a:ea typeface="HGP創英角ｺﾞｼｯｸUB" pitchFamily="50" charset="-128"/>
            </a:endParaRPr>
          </a:p>
        </p:txBody>
      </p:sp>
      <p:sp>
        <p:nvSpPr>
          <p:cNvPr id="20" name="AutoShape 8"/>
          <p:cNvSpPr>
            <a:spLocks noChangeArrowheads="1"/>
          </p:cNvSpPr>
          <p:nvPr/>
        </p:nvSpPr>
        <p:spPr bwMode="auto">
          <a:xfrm flipH="1">
            <a:off x="3268529" y="3223006"/>
            <a:ext cx="2742972" cy="407406"/>
          </a:xfrm>
          <a:prstGeom prst="wedgeRoundRectCallout">
            <a:avLst>
              <a:gd name="adj1" fmla="val -10323"/>
              <a:gd name="adj2" fmla="val -106602"/>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 Request</a:t>
            </a:r>
            <a:endParaRPr kumimoji="0" lang="ja-JP" altLang="en-US" sz="1800" dirty="0">
              <a:latin typeface="HGP創英角ｺﾞｼｯｸUB" pitchFamily="50" charset="-128"/>
            </a:endParaRPr>
          </a:p>
        </p:txBody>
      </p:sp>
      <p:pic>
        <p:nvPicPr>
          <p:cNvPr id="21" name="Picture 7" descr="d3-083"/>
          <p:cNvPicPr>
            <a:picLocks noChangeAspect="1" noChangeArrowheads="1"/>
          </p:cNvPicPr>
          <p:nvPr/>
        </p:nvPicPr>
        <p:blipFill>
          <a:blip r:embed="rId2" cstate="print"/>
          <a:srcRect/>
          <a:stretch>
            <a:fillRect/>
          </a:stretch>
        </p:blipFill>
        <p:spPr bwMode="auto">
          <a:xfrm>
            <a:off x="2345701" y="4178710"/>
            <a:ext cx="1884363" cy="1446213"/>
          </a:xfrm>
          <a:prstGeom prst="rect">
            <a:avLst/>
          </a:prstGeom>
          <a:noFill/>
          <a:ln w="9525">
            <a:noFill/>
            <a:miter lim="800000"/>
            <a:headEnd/>
            <a:tailEnd/>
          </a:ln>
        </p:spPr>
      </p:pic>
      <p:sp>
        <p:nvSpPr>
          <p:cNvPr id="2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4.1. </a:t>
            </a:r>
            <a:r>
              <a:rPr lang="ja-JP" altLang="en-US" sz="3200" dirty="0" smtClean="0"/>
              <a:t>開発環境（皆さんの</a:t>
            </a:r>
            <a:r>
              <a:rPr lang="en-US" altLang="ja-JP" sz="3200" dirty="0" smtClean="0"/>
              <a:t>PR</a:t>
            </a:r>
            <a:r>
              <a:rPr lang="ja-JP" altLang="en-US" sz="3200" dirty="0" smtClean="0"/>
              <a:t>お待ちしております）</a:t>
            </a:r>
            <a:r>
              <a:rPr lang="en-US" altLang="ja-JP" sz="3200" b="1" dirty="0" smtClean="0"/>
              <a:t> </a:t>
            </a:r>
            <a:endParaRPr lang="ja-JP" altLang="en-US" sz="3200" dirty="0"/>
          </a:p>
        </p:txBody>
      </p:sp>
      <p:pic>
        <p:nvPicPr>
          <p:cNvPr id="30" name="Picture 7" descr="d3-083"/>
          <p:cNvPicPr>
            <a:picLocks noChangeAspect="1" noChangeArrowheads="1"/>
          </p:cNvPicPr>
          <p:nvPr/>
        </p:nvPicPr>
        <p:blipFill>
          <a:blip r:embed="rId2" cstate="print"/>
          <a:srcRect/>
          <a:stretch>
            <a:fillRect/>
          </a:stretch>
        </p:blipFill>
        <p:spPr bwMode="auto">
          <a:xfrm>
            <a:off x="5024276" y="4178710"/>
            <a:ext cx="1884363" cy="1446213"/>
          </a:xfrm>
          <a:prstGeom prst="rect">
            <a:avLst/>
          </a:prstGeom>
          <a:noFill/>
          <a:ln w="9525">
            <a:noFill/>
            <a:miter lim="800000"/>
            <a:headEnd/>
            <a:tailEnd/>
          </a:ln>
        </p:spPr>
      </p:pic>
      <p:sp>
        <p:nvSpPr>
          <p:cNvPr id="31" name="右矢印 12"/>
          <p:cNvSpPr>
            <a:spLocks noChangeArrowheads="1"/>
          </p:cNvSpPr>
          <p:nvPr/>
        </p:nvSpPr>
        <p:spPr bwMode="auto">
          <a:xfrm rot="16200000">
            <a:off x="288135" y="3320889"/>
            <a:ext cx="2075498" cy="1493521"/>
          </a:xfrm>
          <a:prstGeom prst="rightArrow">
            <a:avLst>
              <a:gd name="adj1" fmla="val 51747"/>
              <a:gd name="adj2" fmla="val 64865"/>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
        <p:nvSpPr>
          <p:cNvPr id="16" name="AutoShape 8"/>
          <p:cNvSpPr>
            <a:spLocks noChangeArrowheads="1"/>
          </p:cNvSpPr>
          <p:nvPr/>
        </p:nvSpPr>
        <p:spPr bwMode="auto">
          <a:xfrm flipH="1">
            <a:off x="399144" y="4126315"/>
            <a:ext cx="1955320" cy="68120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Pull/Push</a:t>
            </a:r>
          </a:p>
          <a:p>
            <a:pPr>
              <a:lnSpc>
                <a:spcPct val="85000"/>
              </a:lnSpc>
            </a:pPr>
            <a:r>
              <a:rPr kumimoji="0" lang="en-US" altLang="ja-JP" sz="1800" dirty="0" smtClean="0">
                <a:latin typeface="HGP創英角ｺﾞｼｯｸUB" pitchFamily="50" charset="-128"/>
              </a:rPr>
              <a:t>Fetch/Marge</a:t>
            </a:r>
            <a:endParaRPr kumimoji="0" lang="ja-JP" altLang="en-US" sz="1800" dirty="0">
              <a:latin typeface="HGP創英角ｺﾞｼｯｸUB" pitchFamily="50" charset="-128"/>
            </a:endParaRPr>
          </a:p>
        </p:txBody>
      </p:sp>
      <p:sp>
        <p:nvSpPr>
          <p:cNvPr id="32" name="Text Box 131"/>
          <p:cNvSpPr txBox="1">
            <a:spLocks noChangeArrowheads="1"/>
          </p:cNvSpPr>
          <p:nvPr/>
        </p:nvSpPr>
        <p:spPr bwMode="auto">
          <a:xfrm>
            <a:off x="505910" y="3368040"/>
            <a:ext cx="1693280" cy="762000"/>
          </a:xfrm>
          <a:prstGeom prst="rect">
            <a:avLst/>
          </a:prstGeom>
          <a:noFill/>
          <a:ln w="9525">
            <a:noFill/>
            <a:miter lim="800000"/>
            <a:headEnd/>
            <a:tailEnd/>
          </a:ln>
        </p:spPr>
        <p:txBody>
          <a:bodyPr/>
          <a:lstStyle/>
          <a:p>
            <a:pPr eaLnBrk="1" hangingPunct="1">
              <a:lnSpc>
                <a:spcPct val="100000"/>
              </a:lnSpc>
            </a:pPr>
            <a:r>
              <a:rPr lang="ja-JP" altLang="en-US" sz="2000" dirty="0" smtClean="0"/>
              <a:t>新機能や</a:t>
            </a:r>
            <a:endParaRPr lang="en-US" altLang="ja-JP" sz="2000" dirty="0" smtClean="0"/>
          </a:p>
          <a:p>
            <a:pPr eaLnBrk="1" hangingPunct="1">
              <a:lnSpc>
                <a:spcPct val="100000"/>
              </a:lnSpc>
            </a:pPr>
            <a:r>
              <a:rPr lang="ja-JP" altLang="en-US" sz="2000" dirty="0" smtClean="0"/>
              <a:t>フィードバック</a:t>
            </a:r>
            <a:endParaRPr lang="ja-JP" altLang="en-US" sz="2000" dirty="0"/>
          </a:p>
        </p:txBody>
      </p:sp>
      <p:sp>
        <p:nvSpPr>
          <p:cNvPr id="33" name="テキスト ボックス 32"/>
          <p:cNvSpPr txBox="1"/>
          <p:nvPr/>
        </p:nvSpPr>
        <p:spPr>
          <a:xfrm>
            <a:off x="1742625" y="5799155"/>
            <a:ext cx="2725202" cy="728967"/>
          </a:xfrm>
          <a:prstGeom prst="rect">
            <a:avLst/>
          </a:prstGeom>
          <a:solidFill>
            <a:schemeClr val="bg1"/>
          </a:solidFill>
          <a:ln>
            <a:solidFill>
              <a:schemeClr val="tx1"/>
            </a:solidFill>
          </a:ln>
        </p:spPr>
        <p:txBody>
          <a:bodyPr wrap="square" rtlCol="0">
            <a:noAutofit/>
          </a:bodyPr>
          <a:lstStyle/>
          <a:p>
            <a:r>
              <a:rPr lang="ja-JP" altLang="en-US" sz="2000" dirty="0" smtClean="0"/>
              <a:t>西野</a:t>
            </a:r>
            <a:endParaRPr lang="en-US" altLang="ja-JP" sz="2000" dirty="0" smtClean="0"/>
          </a:p>
          <a:p>
            <a:r>
              <a:rPr kumimoji="1" lang="ja-JP" altLang="en-US" sz="2000" dirty="0" smtClean="0"/>
              <a:t>（日立ソリューションズ）</a:t>
            </a:r>
            <a:endParaRPr kumimoji="1" lang="en-US" altLang="ja-JP" sz="2000" dirty="0" smtClean="0"/>
          </a:p>
        </p:txBody>
      </p:sp>
      <p:sp>
        <p:nvSpPr>
          <p:cNvPr id="34" name="テキスト ボックス 33"/>
          <p:cNvSpPr txBox="1"/>
          <p:nvPr/>
        </p:nvSpPr>
        <p:spPr>
          <a:xfrm>
            <a:off x="5215034" y="5961206"/>
            <a:ext cx="1498282" cy="404878"/>
          </a:xfrm>
          <a:prstGeom prst="rect">
            <a:avLst/>
          </a:prstGeom>
          <a:solidFill>
            <a:schemeClr val="bg1"/>
          </a:solidFill>
          <a:ln>
            <a:solidFill>
              <a:schemeClr val="tx1"/>
            </a:solidFill>
          </a:ln>
        </p:spPr>
        <p:txBody>
          <a:bodyPr wrap="square" rtlCol="0">
            <a:noAutofit/>
          </a:bodyPr>
          <a:lstStyle/>
          <a:p>
            <a:r>
              <a:rPr kumimoji="1" lang="ja-JP" altLang="en-US" sz="2000" dirty="0" smtClean="0"/>
              <a:t>ユー</a:t>
            </a:r>
            <a:r>
              <a:rPr lang="ja-JP" altLang="en-US" sz="2000" dirty="0" smtClean="0"/>
              <a:t>ザ</a:t>
            </a:r>
            <a:endParaRPr kumimoji="1" lang="en-US" altLang="ja-JP" sz="2000" dirty="0" smtClean="0"/>
          </a:p>
        </p:txBody>
      </p:sp>
      <p:sp>
        <p:nvSpPr>
          <p:cNvPr id="29" name="AutoShape 8"/>
          <p:cNvSpPr>
            <a:spLocks noChangeArrowheads="1"/>
          </p:cNvSpPr>
          <p:nvPr/>
        </p:nvSpPr>
        <p:spPr bwMode="auto">
          <a:xfrm flipH="1">
            <a:off x="6753645" y="4126315"/>
            <a:ext cx="1955320" cy="681203"/>
          </a:xfrm>
          <a:prstGeom prst="wedgeRoundRectCallout">
            <a:avLst>
              <a:gd name="adj1" fmla="val -7022"/>
              <a:gd name="adj2" fmla="val 8006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800" dirty="0" smtClean="0">
                <a:latin typeface="HGP創英角ｺﾞｼｯｸUB" pitchFamily="50" charset="-128"/>
              </a:rPr>
              <a:t>Pull/Push</a:t>
            </a:r>
          </a:p>
          <a:p>
            <a:pPr>
              <a:lnSpc>
                <a:spcPct val="85000"/>
              </a:lnSpc>
            </a:pPr>
            <a:r>
              <a:rPr kumimoji="0" lang="en-US" altLang="ja-JP" sz="1800" dirty="0" smtClean="0">
                <a:latin typeface="HGP創英角ｺﾞｼｯｸUB" pitchFamily="50" charset="-128"/>
              </a:rPr>
              <a:t>Fetch/Marge</a:t>
            </a:r>
            <a:endParaRPr kumimoji="0" lang="ja-JP" altLang="en-US" sz="1800" dirty="0">
              <a:latin typeface="HGP創英角ｺﾞｼｯｸUB"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59429" y="774948"/>
            <a:ext cx="8388036" cy="5883405"/>
          </a:xfrm>
          <a:prstGeom prst="rect">
            <a:avLst/>
          </a:prstGeom>
        </p:spPr>
        <p:txBody>
          <a:bodyPr wrap="square">
            <a:spAutoFit/>
          </a:bodyPr>
          <a:lstStyle/>
          <a:p>
            <a:pPr algn="l">
              <a:buFont typeface="Arial" pitchFamily="34" charset="0"/>
              <a:buChar char="•"/>
            </a:pPr>
            <a:r>
              <a:rPr lang="en-US" altLang="ja-JP" sz="2000" dirty="0" smtClean="0"/>
              <a:t> </a:t>
            </a:r>
            <a:r>
              <a:rPr lang="ja-JP" altLang="en-US" sz="2000" dirty="0" smtClean="0"/>
              <a:t>テンプレート拡充</a:t>
            </a:r>
            <a:endParaRPr lang="en-US" altLang="ja-JP" sz="2000" dirty="0" smtClean="0"/>
          </a:p>
          <a:p>
            <a:pPr lvl="1" algn="l">
              <a:buFont typeface="Arial" pitchFamily="34" charset="0"/>
              <a:buChar char="•"/>
            </a:pPr>
            <a:r>
              <a:rPr lang="ja-JP" altLang="en-US" sz="2000" dirty="0" smtClean="0"/>
              <a:t> </a:t>
            </a:r>
            <a:r>
              <a:rPr lang="en-US" altLang="ja-JP" sz="2000" dirty="0" smtClean="0"/>
              <a:t>Microsoft Azure</a:t>
            </a:r>
            <a:r>
              <a:rPr lang="ja-JP" altLang="en-US" sz="2000" dirty="0" smtClean="0"/>
              <a:t>テンプレート</a:t>
            </a:r>
            <a:endParaRPr lang="en-US" altLang="ja-JP" sz="2000" dirty="0" smtClean="0"/>
          </a:p>
          <a:p>
            <a:pPr lvl="2" algn="l"/>
            <a:r>
              <a:rPr lang="en-US" altLang="ja-JP" sz="2000" dirty="0" smtClean="0"/>
              <a:t>Azure</a:t>
            </a:r>
            <a:r>
              <a:rPr lang="ja-JP" altLang="en-US" sz="2000" dirty="0" smtClean="0"/>
              <a:t> </a:t>
            </a:r>
            <a:r>
              <a:rPr lang="en-US" altLang="ja-JP" sz="2000" dirty="0" smtClean="0"/>
              <a:t>SDK</a:t>
            </a:r>
            <a:r>
              <a:rPr lang="ja-JP" altLang="en-US" sz="2000" dirty="0" smtClean="0"/>
              <a:t>をバージョンアップする ＋ </a:t>
            </a:r>
            <a:r>
              <a:rPr lang="en-US" altLang="ja-JP" sz="2000" dirty="0" smtClean="0"/>
              <a:t>α</a:t>
            </a:r>
          </a:p>
          <a:p>
            <a:pPr lvl="1" algn="l">
              <a:buFont typeface="Arial" pitchFamily="34" charset="0"/>
              <a:buChar char="•"/>
            </a:pPr>
            <a:r>
              <a:rPr lang="en-US" altLang="ja-JP" sz="2000" dirty="0" smtClean="0"/>
              <a:t> ASP.NET MVC SPA</a:t>
            </a:r>
            <a:r>
              <a:rPr lang="ja-JP" altLang="en-US" sz="2000" dirty="0" smtClean="0"/>
              <a:t>用テンプレート</a:t>
            </a:r>
            <a:endParaRPr lang="en-US" altLang="ja-JP" sz="2000" dirty="0" smtClean="0"/>
          </a:p>
          <a:p>
            <a:pPr lvl="2" algn="l"/>
            <a:r>
              <a:rPr lang="en-US" altLang="ja-JP" sz="2000" dirty="0" err="1" smtClean="0"/>
              <a:t>KnockoutJS</a:t>
            </a:r>
            <a:r>
              <a:rPr lang="en-US" altLang="ja-JP" sz="2000" dirty="0" smtClean="0"/>
              <a:t>, </a:t>
            </a:r>
            <a:r>
              <a:rPr lang="en-US" altLang="ja-JP" sz="2000" dirty="0" err="1" smtClean="0"/>
              <a:t>AngularJS</a:t>
            </a:r>
            <a:endParaRPr lang="en-US" altLang="ja-JP" sz="2000" dirty="0" smtClean="0"/>
          </a:p>
          <a:p>
            <a:pPr lvl="1" algn="l">
              <a:buFont typeface="Arial" pitchFamily="34" charset="0"/>
              <a:buChar char="•"/>
            </a:pPr>
            <a:r>
              <a:rPr lang="ja-JP" altLang="en-US" sz="2000" dirty="0" smtClean="0"/>
              <a:t> リアルタイム・ウェブ・テンプレート</a:t>
            </a:r>
            <a:endParaRPr lang="en-US" altLang="ja-JP" sz="2000" dirty="0" smtClean="0"/>
          </a:p>
          <a:p>
            <a:pPr lvl="2" algn="l"/>
            <a:r>
              <a:rPr lang="en-US" altLang="ja-JP" sz="2000" dirty="0" err="1" smtClean="0"/>
              <a:t>WebSocket</a:t>
            </a:r>
            <a:r>
              <a:rPr lang="en-US" altLang="ja-JP" sz="2000" dirty="0" smtClean="0"/>
              <a:t> </a:t>
            </a:r>
            <a:r>
              <a:rPr lang="en-US" altLang="ja-JP" sz="2000" dirty="0" err="1" smtClean="0"/>
              <a:t>Microsoft.WebSockets</a:t>
            </a:r>
            <a:r>
              <a:rPr lang="en-US" altLang="ja-JP" sz="2000" dirty="0" smtClean="0"/>
              <a:t> </a:t>
            </a:r>
            <a:r>
              <a:rPr lang="en-US" altLang="ja-JP" sz="2000" dirty="0" err="1" smtClean="0"/>
              <a:t>SignalR</a:t>
            </a:r>
            <a:endParaRPr lang="en-US" altLang="ja-JP" sz="2000" dirty="0" smtClean="0"/>
          </a:p>
          <a:p>
            <a:pPr lvl="2" algn="l"/>
            <a:endParaRPr lang="en-US" altLang="ja-JP" sz="800" dirty="0" smtClean="0"/>
          </a:p>
          <a:p>
            <a:pPr algn="l">
              <a:buFont typeface="Arial" pitchFamily="34" charset="0"/>
              <a:buChar char="•"/>
            </a:pPr>
            <a:r>
              <a:rPr lang="ja-JP" altLang="en-US" sz="2000" dirty="0" smtClean="0"/>
              <a:t> 次期自動生成</a:t>
            </a:r>
          </a:p>
          <a:p>
            <a:pPr lvl="1" algn="l">
              <a:buFont typeface="Arial" pitchFamily="34" charset="0"/>
              <a:buChar char="•"/>
            </a:pPr>
            <a:r>
              <a:rPr lang="ja-JP" altLang="en-US" sz="2000" dirty="0" smtClean="0"/>
              <a:t> テーブル・メンテナンス自動生成</a:t>
            </a:r>
          </a:p>
          <a:p>
            <a:pPr lvl="2" algn="l">
              <a:buFont typeface="Arial" pitchFamily="34" charset="0"/>
              <a:buChar char="•"/>
            </a:pPr>
            <a:r>
              <a:rPr lang="ja-JP" altLang="en-US" sz="2000" dirty="0" smtClean="0"/>
              <a:t> チェック処理の接続</a:t>
            </a:r>
          </a:p>
          <a:p>
            <a:pPr lvl="2" algn="l">
              <a:buFont typeface="Arial" pitchFamily="34" charset="0"/>
              <a:buChar char="•"/>
            </a:pPr>
            <a:r>
              <a:rPr lang="ja-JP" altLang="en-US" sz="2000" dirty="0" smtClean="0"/>
              <a:t> クロス</a:t>
            </a:r>
            <a:r>
              <a:rPr lang="en-US" altLang="ja-JP" sz="2000" dirty="0" smtClean="0"/>
              <a:t>DB</a:t>
            </a:r>
            <a:r>
              <a:rPr lang="ja-JP" altLang="en-US" sz="2000" dirty="0" smtClean="0"/>
              <a:t>対応 （</a:t>
            </a:r>
            <a:r>
              <a:rPr lang="en-US" altLang="ja-JP" sz="2000" dirty="0" smtClean="0"/>
              <a:t>DB2</a:t>
            </a:r>
            <a:r>
              <a:rPr lang="ja-JP" altLang="en-US" sz="2000" dirty="0" err="1" smtClean="0"/>
              <a:t>、</a:t>
            </a:r>
            <a:r>
              <a:rPr lang="en-US" altLang="ja-JP" sz="2000" dirty="0" err="1" smtClean="0"/>
              <a:t>MySQL</a:t>
            </a:r>
            <a:r>
              <a:rPr lang="ja-JP" altLang="en-US" sz="2000" dirty="0" err="1" smtClean="0"/>
              <a:t>、</a:t>
            </a:r>
            <a:r>
              <a:rPr lang="en-US" altLang="ja-JP" sz="2000" dirty="0" err="1" smtClean="0"/>
              <a:t>PostgreSQL</a:t>
            </a:r>
            <a:r>
              <a:rPr lang="ja-JP" altLang="en-US" sz="2000" dirty="0" smtClean="0"/>
              <a:t>）</a:t>
            </a:r>
            <a:endParaRPr lang="en-US" altLang="ja-JP" sz="2000" dirty="0" smtClean="0"/>
          </a:p>
          <a:p>
            <a:pPr lvl="2" algn="l"/>
            <a:endParaRPr lang="en-US" altLang="ja-JP" sz="800" dirty="0" smtClean="0"/>
          </a:p>
          <a:p>
            <a:pPr lvl="1" algn="l">
              <a:buFont typeface="Arial" pitchFamily="34" charset="0"/>
              <a:buChar char="•"/>
            </a:pPr>
            <a:r>
              <a:rPr lang="ja-JP" altLang="en-US" sz="2000" dirty="0" smtClean="0"/>
              <a:t> データ・メンテナンス自動生成</a:t>
            </a:r>
            <a:endParaRPr lang="en-US" altLang="ja-JP" sz="2000" dirty="0" smtClean="0"/>
          </a:p>
          <a:p>
            <a:pPr lvl="1" algn="l"/>
            <a:endParaRPr lang="en-US" altLang="ja-JP" sz="800" dirty="0" smtClean="0"/>
          </a:p>
          <a:p>
            <a:pPr algn="l">
              <a:buFont typeface="Arial" pitchFamily="34" charset="0"/>
              <a:buChar char="•"/>
            </a:pPr>
            <a:r>
              <a:rPr lang="ja-JP" altLang="en-US" sz="2000" dirty="0" smtClean="0"/>
              <a:t> ヒューマン・ワークフロー機能開発</a:t>
            </a:r>
            <a:endParaRPr lang="en-US" altLang="ja-JP" sz="2000" dirty="0" smtClean="0"/>
          </a:p>
          <a:p>
            <a:pPr lvl="1" algn="l">
              <a:buFont typeface="Arial" pitchFamily="34" charset="0"/>
              <a:buChar char="•"/>
            </a:pPr>
            <a:r>
              <a:rPr lang="ja-JP" altLang="en-US" sz="2000" dirty="0" smtClean="0"/>
              <a:t> </a:t>
            </a:r>
            <a:r>
              <a:rPr lang="en-US" altLang="ja-JP" sz="2000" dirty="0" smtClean="0"/>
              <a:t>WF</a:t>
            </a:r>
            <a:r>
              <a:rPr lang="ja-JP" altLang="en-US" sz="2000" dirty="0" smtClean="0"/>
              <a:t>は使用</a:t>
            </a:r>
            <a:r>
              <a:rPr lang="ja-JP" altLang="en-US" sz="2000" smtClean="0"/>
              <a:t>しない理由：</a:t>
            </a:r>
            <a:endParaRPr lang="en-US" altLang="ja-JP" sz="2000" dirty="0" smtClean="0"/>
          </a:p>
          <a:p>
            <a:pPr lvl="2" algn="l"/>
            <a:r>
              <a:rPr lang="ja-JP" altLang="en-US" sz="2000" dirty="0" smtClean="0"/>
              <a:t>ヒューマン・ワークフローというカテゴリが無い（シーケンシャル・ワークフローとステートマシン・ワークフロー）。ステートマシン・ワークフローはステート管理のみで業務ワークフローに適用するには機能が乏しい。</a:t>
            </a:r>
            <a:endParaRPr lang="en-US" altLang="ja-JP" sz="2000" dirty="0" smtClean="0"/>
          </a:p>
          <a:p>
            <a:pPr lvl="2" algn="l"/>
            <a:endParaRPr lang="en-US" altLang="ja-JP" sz="800" dirty="0" smtClean="0"/>
          </a:p>
          <a:p>
            <a:pPr algn="l">
              <a:buFont typeface="Arial" pitchFamily="34" charset="0"/>
              <a:buChar char="•"/>
            </a:pPr>
            <a:r>
              <a:rPr lang="en-US" altLang="ja-JP" sz="2000" dirty="0" smtClean="0"/>
              <a:t> Azure Pack</a:t>
            </a:r>
            <a:r>
              <a:rPr lang="ja-JP" altLang="en-US" sz="2000" dirty="0" smtClean="0"/>
              <a:t>で使用する従量課金システム</a:t>
            </a:r>
            <a:endParaRPr lang="en-US" altLang="ja-JP" sz="2000" dirty="0" smtClean="0"/>
          </a:p>
        </p:txBody>
      </p:sp>
      <p:sp>
        <p:nvSpPr>
          <p:cNvPr id="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4.2.</a:t>
            </a:r>
            <a:r>
              <a:rPr lang="ja-JP" altLang="en-US" sz="3200" b="1" dirty="0" smtClean="0"/>
              <a:t> </a:t>
            </a:r>
            <a:r>
              <a:rPr lang="ja-JP" altLang="en-US" sz="3200" dirty="0" smtClean="0"/>
              <a:t>開発計画</a:t>
            </a:r>
            <a:r>
              <a:rPr lang="en-US" altLang="ja-JP" sz="3200" b="1" dirty="0" smtClean="0"/>
              <a:t> </a:t>
            </a:r>
            <a:endParaRPr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1"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4.3. </a:t>
            </a:r>
            <a:r>
              <a:rPr lang="en-US" altLang="ja-JP" sz="3200" dirty="0" smtClean="0"/>
              <a:t>Microsoft Azure</a:t>
            </a:r>
            <a:r>
              <a:rPr lang="ja-JP" altLang="en-US" sz="3200" dirty="0" smtClean="0"/>
              <a:t> テンプレート</a:t>
            </a:r>
            <a:endParaRPr lang="ja-JP" altLang="en-US" sz="3200" dirty="0"/>
          </a:p>
        </p:txBody>
      </p:sp>
      <p:grpSp>
        <p:nvGrpSpPr>
          <p:cNvPr id="34" name="Group 39"/>
          <p:cNvGrpSpPr>
            <a:grpSpLocks/>
          </p:cNvGrpSpPr>
          <p:nvPr/>
        </p:nvGrpSpPr>
        <p:grpSpPr bwMode="auto">
          <a:xfrm>
            <a:off x="351790" y="1030804"/>
            <a:ext cx="2270125" cy="2316163"/>
            <a:chOff x="500" y="542"/>
            <a:chExt cx="1430" cy="1707"/>
          </a:xfrm>
        </p:grpSpPr>
        <p:sp>
          <p:nvSpPr>
            <p:cNvPr id="35"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dirty="0"/>
                <a:t> </a:t>
              </a:r>
              <a:r>
                <a:rPr kumimoji="0" lang="en-US" altLang="ja-JP" sz="2000" b="1" dirty="0" smtClean="0"/>
                <a:t>P</a:t>
              </a:r>
              <a:r>
                <a:rPr kumimoji="0" lang="ja-JP" altLang="en-US" sz="2000" dirty="0" smtClean="0"/>
                <a:t>層（</a:t>
              </a:r>
              <a:r>
                <a:rPr kumimoji="0" lang="en-US" altLang="ja-JP" sz="2000" dirty="0" err="1" smtClean="0"/>
                <a:t>WebAPI</a:t>
              </a:r>
              <a:r>
                <a:rPr kumimoji="0" lang="ja-JP" altLang="en-US" sz="2000" dirty="0" smtClean="0"/>
                <a:t>）</a:t>
              </a:r>
              <a:endParaRPr kumimoji="0" lang="ja-JP" altLang="en-US" sz="2000" dirty="0"/>
            </a:p>
          </p:txBody>
        </p:sp>
        <p:sp>
          <p:nvSpPr>
            <p:cNvPr id="36"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37"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38"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39"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0"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41"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2"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43" name="Group 38"/>
          <p:cNvGrpSpPr>
            <a:grpSpLocks/>
          </p:cNvGrpSpPr>
          <p:nvPr/>
        </p:nvGrpSpPr>
        <p:grpSpPr bwMode="auto">
          <a:xfrm>
            <a:off x="3806825" y="1030804"/>
            <a:ext cx="4918075" cy="2316163"/>
            <a:chOff x="2164" y="542"/>
            <a:chExt cx="3098" cy="1707"/>
          </a:xfrm>
        </p:grpSpPr>
        <p:sp>
          <p:nvSpPr>
            <p:cNvPr id="44"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45"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46"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47"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48"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49"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50"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1"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D</a:t>
              </a:r>
              <a:r>
                <a:rPr kumimoji="0" lang="ja-JP" altLang="en-US" sz="2000"/>
                <a:t>層</a:t>
              </a:r>
              <a:endParaRPr kumimoji="0" lang="ja-JP" altLang="en-US" sz="2000">
                <a:latin typeface="Century" pitchFamily="18" charset="0"/>
              </a:endParaRPr>
            </a:p>
          </p:txBody>
        </p:sp>
        <p:sp>
          <p:nvSpPr>
            <p:cNvPr id="52"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53"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56"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58"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59"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60"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61"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62" name="左中かっこ 61"/>
          <p:cNvSpPr/>
          <p:nvPr/>
        </p:nvSpPr>
        <p:spPr bwMode="auto">
          <a:xfrm rot="16200000">
            <a:off x="1369476" y="2848678"/>
            <a:ext cx="272007" cy="2312886"/>
          </a:xfrm>
          <a:prstGeom prst="leftBrace">
            <a:avLst/>
          </a:prstGeom>
          <a:noFill/>
          <a:ln w="38100" cap="flat" cmpd="sng" algn="ctr">
            <a:solidFill>
              <a:schemeClr val="tx1">
                <a:lumMod val="75000"/>
                <a:lumOff val="25000"/>
              </a:schemeClr>
            </a:solidFill>
            <a:prstDash val="solid"/>
            <a:round/>
            <a:headEnd type="none" w="med" len="med"/>
            <a:tailEnd type="none"/>
          </a:ln>
          <a:effectLst/>
        </p:spPr>
        <p:txBody>
          <a:bodyPr rtlCol="0" anchor="ctr"/>
          <a:lstStyle/>
          <a:p>
            <a:pPr algn="ctr"/>
            <a:endParaRPr kumimoji="1" lang="ja-JP" altLang="en-US"/>
          </a:p>
        </p:txBody>
      </p:sp>
      <p:sp>
        <p:nvSpPr>
          <p:cNvPr id="63" name="左中かっこ 62"/>
          <p:cNvSpPr/>
          <p:nvPr/>
        </p:nvSpPr>
        <p:spPr bwMode="auto">
          <a:xfrm rot="16200000">
            <a:off x="5704825" y="991314"/>
            <a:ext cx="272007" cy="6027616"/>
          </a:xfrm>
          <a:prstGeom prst="leftBrace">
            <a:avLst/>
          </a:prstGeom>
          <a:noFill/>
          <a:ln w="38100" cap="flat" cmpd="sng" algn="ctr">
            <a:solidFill>
              <a:schemeClr val="tx1">
                <a:lumMod val="75000"/>
                <a:lumOff val="25000"/>
              </a:schemeClr>
            </a:solidFill>
            <a:prstDash val="solid"/>
            <a:round/>
            <a:headEnd type="none" w="med" len="med"/>
            <a:tailEnd type="none"/>
          </a:ln>
          <a:effectLst/>
        </p:spPr>
        <p:txBody>
          <a:bodyPr rtlCol="0" anchor="ctr"/>
          <a:lstStyle/>
          <a:p>
            <a:pPr algn="ctr"/>
            <a:endParaRPr kumimoji="1" lang="ja-JP" altLang="en-US"/>
          </a:p>
        </p:txBody>
      </p:sp>
      <p:sp>
        <p:nvSpPr>
          <p:cNvPr id="64" name="テキスト ボックス 63"/>
          <p:cNvSpPr txBox="1"/>
          <p:nvPr/>
        </p:nvSpPr>
        <p:spPr>
          <a:xfrm>
            <a:off x="224737" y="4169489"/>
            <a:ext cx="2558005" cy="387798"/>
          </a:xfrm>
          <a:prstGeom prst="rect">
            <a:avLst/>
          </a:prstGeom>
          <a:solidFill>
            <a:schemeClr val="bg1"/>
          </a:solidFill>
          <a:ln>
            <a:solidFill>
              <a:schemeClr val="tx1"/>
            </a:solidFill>
          </a:ln>
        </p:spPr>
        <p:txBody>
          <a:bodyPr wrap="square" rtlCol="0">
            <a:spAutoFit/>
          </a:bodyPr>
          <a:lstStyle/>
          <a:p>
            <a:r>
              <a:rPr kumimoji="1" lang="en-US" altLang="ja-JP" sz="2000" dirty="0" smtClean="0"/>
              <a:t>Web</a:t>
            </a:r>
            <a:r>
              <a:rPr kumimoji="1" lang="ja-JP" altLang="en-US" sz="2000" dirty="0" smtClean="0"/>
              <a:t>ロール</a:t>
            </a:r>
            <a:endParaRPr kumimoji="1" lang="ja-JP" altLang="en-US" sz="2000" dirty="0"/>
          </a:p>
        </p:txBody>
      </p:sp>
      <p:sp>
        <p:nvSpPr>
          <p:cNvPr id="66" name="テキスト ボックス 65"/>
          <p:cNvSpPr txBox="1"/>
          <p:nvPr/>
        </p:nvSpPr>
        <p:spPr>
          <a:xfrm>
            <a:off x="223520" y="4698420"/>
            <a:ext cx="8666479" cy="860557"/>
          </a:xfrm>
          <a:prstGeom prst="rect">
            <a:avLst/>
          </a:prstGeom>
          <a:solidFill>
            <a:schemeClr val="bg1"/>
          </a:solidFill>
          <a:ln>
            <a:solidFill>
              <a:schemeClr val="tx1"/>
            </a:solidFill>
          </a:ln>
        </p:spPr>
        <p:txBody>
          <a:bodyPr wrap="square" rtlCol="0">
            <a:spAutoFit/>
          </a:bodyPr>
          <a:lstStyle/>
          <a:p>
            <a:r>
              <a:rPr kumimoji="1" lang="ja-JP" altLang="en-US" sz="2800" dirty="0" smtClean="0"/>
              <a:t>ゲートキーパー・デザインパターン</a:t>
            </a:r>
            <a:endParaRPr kumimoji="1" lang="en-US" altLang="ja-JP" sz="2800" dirty="0" smtClean="0"/>
          </a:p>
          <a:p>
            <a:r>
              <a:rPr lang="ja-JP" altLang="en-US" sz="1200" dirty="0" smtClean="0"/>
              <a:t>アクセスを受け付けるプロセスと、ストレージにアクセスするプロセスを分離することで、</a:t>
            </a:r>
            <a:endParaRPr lang="en-US" altLang="ja-JP" sz="1200" dirty="0" smtClean="0"/>
          </a:p>
          <a:p>
            <a:r>
              <a:rPr lang="ja-JP" altLang="en-US" sz="1200" dirty="0" smtClean="0"/>
              <a:t>不正アクセスによる意図しないデータへのアクセスを防止するアプローチ</a:t>
            </a:r>
            <a:endParaRPr kumimoji="1" lang="ja-JP" altLang="en-US" sz="1200" dirty="0"/>
          </a:p>
        </p:txBody>
      </p:sp>
      <p:sp>
        <p:nvSpPr>
          <p:cNvPr id="67" name="AutoShape 86"/>
          <p:cNvSpPr>
            <a:spLocks noChangeArrowheads="1"/>
          </p:cNvSpPr>
          <p:nvPr/>
        </p:nvSpPr>
        <p:spPr bwMode="auto">
          <a:xfrm rot="18762409">
            <a:off x="2152821" y="2063926"/>
            <a:ext cx="2226733"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68" name="Text Box 40"/>
          <p:cNvSpPr txBox="1">
            <a:spLocks noChangeArrowheads="1"/>
          </p:cNvSpPr>
          <p:nvPr/>
        </p:nvSpPr>
        <p:spPr bwMode="auto">
          <a:xfrm>
            <a:off x="2817495" y="1033979"/>
            <a:ext cx="800100" cy="2308225"/>
          </a:xfrm>
          <a:prstGeom prst="rect">
            <a:avLst/>
          </a:prstGeom>
          <a:solidFill>
            <a:srgbClr val="FFFF99"/>
          </a:solidFill>
          <a:ln w="19050" algn="ctr">
            <a:solidFill>
              <a:schemeClr val="tx1"/>
            </a:solidFill>
            <a:miter lim="800000"/>
            <a:headEnd/>
            <a:tailEnd/>
          </a:ln>
        </p:spPr>
        <p:txBody>
          <a:bodyPr vert="eaVert">
            <a:spAutoFit/>
          </a:bodyPr>
          <a:lstStyle/>
          <a:p>
            <a:pPr eaLnBrk="1" hangingPunct="1">
              <a:lnSpc>
                <a:spcPct val="100000"/>
              </a:lnSpc>
              <a:spcBef>
                <a:spcPct val="50000"/>
              </a:spcBef>
            </a:pPr>
            <a:r>
              <a:rPr lang="ja-JP" altLang="en-US" dirty="0">
                <a:latin typeface="HGP創英角ｺﾞｼｯｸUB" pitchFamily="50" charset="-128"/>
              </a:rPr>
              <a:t>通信制御</a:t>
            </a:r>
            <a:endParaRPr lang="ja-JP" altLang="en-US" dirty="0"/>
          </a:p>
        </p:txBody>
      </p:sp>
      <p:sp>
        <p:nvSpPr>
          <p:cNvPr id="69" name="円柱 68"/>
          <p:cNvSpPr/>
          <p:nvPr/>
        </p:nvSpPr>
        <p:spPr bwMode="auto">
          <a:xfrm>
            <a:off x="5567880" y="3033455"/>
            <a:ext cx="1371767" cy="637553"/>
          </a:xfrm>
          <a:prstGeom prst="can">
            <a:avLst>
              <a:gd name="adj" fmla="val 28826"/>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rPr>
              <a:t>Database</a:t>
            </a:r>
            <a:endParaRPr kumimoji="0"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cxnSp>
        <p:nvCxnSpPr>
          <p:cNvPr id="79" name="直線矢印コネクタ 78"/>
          <p:cNvCxnSpPr>
            <a:stCxn id="58" idx="0"/>
            <a:endCxn id="69" idx="0"/>
          </p:cNvCxnSpPr>
          <p:nvPr/>
        </p:nvCxnSpPr>
        <p:spPr bwMode="auto">
          <a:xfrm flipH="1">
            <a:off x="6253764" y="1741800"/>
            <a:ext cx="1339249" cy="1475436"/>
          </a:xfrm>
          <a:prstGeom prst="straightConnector1">
            <a:avLst/>
          </a:prstGeom>
          <a:solidFill>
            <a:srgbClr val="E4CAC8"/>
          </a:solidFill>
          <a:ln w="38100" cap="flat" cmpd="sng" algn="ctr">
            <a:solidFill>
              <a:schemeClr val="tx1">
                <a:lumMod val="75000"/>
                <a:lumOff val="25000"/>
              </a:schemeClr>
            </a:solidFill>
            <a:prstDash val="solid"/>
            <a:round/>
            <a:headEnd type="none" w="med" len="med"/>
            <a:tailEnd type="arrow"/>
          </a:ln>
          <a:effectLst/>
        </p:spPr>
      </p:cxnSp>
      <p:sp>
        <p:nvSpPr>
          <p:cNvPr id="80" name="テキスト ボックス 79"/>
          <p:cNvSpPr txBox="1"/>
          <p:nvPr/>
        </p:nvSpPr>
        <p:spPr>
          <a:xfrm>
            <a:off x="2790204" y="4169489"/>
            <a:ext cx="6100300" cy="387798"/>
          </a:xfrm>
          <a:prstGeom prst="rect">
            <a:avLst/>
          </a:prstGeom>
          <a:solidFill>
            <a:schemeClr val="bg1"/>
          </a:solidFill>
          <a:ln>
            <a:solidFill>
              <a:schemeClr val="tx1"/>
            </a:solidFill>
          </a:ln>
        </p:spPr>
        <p:txBody>
          <a:bodyPr wrap="square" rtlCol="0">
            <a:spAutoFit/>
          </a:bodyPr>
          <a:lstStyle/>
          <a:p>
            <a:r>
              <a:rPr kumimoji="1" lang="en-US" altLang="ja-JP" sz="2000" dirty="0" smtClean="0"/>
              <a:t>Worker</a:t>
            </a:r>
            <a:r>
              <a:rPr kumimoji="1" lang="ja-JP" altLang="en-US" sz="2000" dirty="0" smtClean="0"/>
              <a:t>ロール</a:t>
            </a:r>
            <a:endParaRPr kumimoji="1" lang="ja-JP" altLang="en-US" sz="2000" dirty="0"/>
          </a:p>
        </p:txBody>
      </p:sp>
      <p:sp>
        <p:nvSpPr>
          <p:cNvPr id="86" name="テキスト ボックス 85"/>
          <p:cNvSpPr txBox="1"/>
          <p:nvPr/>
        </p:nvSpPr>
        <p:spPr>
          <a:xfrm>
            <a:off x="229884" y="5708729"/>
            <a:ext cx="8655036" cy="565091"/>
          </a:xfrm>
          <a:prstGeom prst="rect">
            <a:avLst/>
          </a:prstGeom>
          <a:solidFill>
            <a:schemeClr val="bg1"/>
          </a:solidFill>
          <a:ln>
            <a:solidFill>
              <a:schemeClr val="tx1"/>
            </a:solidFill>
          </a:ln>
        </p:spPr>
        <p:txBody>
          <a:bodyPr wrap="square" rtlCol="0">
            <a:spAutoFit/>
          </a:bodyPr>
          <a:lstStyle/>
          <a:p>
            <a:r>
              <a:rPr lang="en-US" altLang="ja-JP" sz="3200" b="1" dirty="0" smtClean="0">
                <a:solidFill>
                  <a:srgbClr val="FF0000"/>
                </a:solidFill>
              </a:rPr>
              <a:t>Programmatically scale out(</a:t>
            </a:r>
            <a:r>
              <a:rPr lang="ja-JP" altLang="en-US" sz="3200" b="1" dirty="0" smtClean="0">
                <a:solidFill>
                  <a:srgbClr val="FF0000"/>
                </a:solidFill>
              </a:rPr>
              <a:t>検討</a:t>
            </a:r>
            <a:r>
              <a:rPr lang="en-US" altLang="ja-JP" sz="3200" b="1" dirty="0" smtClean="0">
                <a:solidFill>
                  <a:srgbClr val="FF0000"/>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71422" y="907386"/>
            <a:ext cx="2673142" cy="505972"/>
          </a:xfrm>
          <a:prstGeom prst="rect">
            <a:avLst/>
          </a:prstGeom>
          <a:solidFill>
            <a:schemeClr val="bg1"/>
          </a:solidFill>
          <a:ln>
            <a:solidFill>
              <a:schemeClr val="tx1"/>
            </a:solidFill>
          </a:ln>
        </p:spPr>
        <p:txBody>
          <a:bodyPr wrap="square" rtlCol="0">
            <a:spAutoFit/>
          </a:bodyPr>
          <a:lstStyle/>
          <a:p>
            <a:r>
              <a:rPr kumimoji="1" lang="ja-JP" altLang="en-US" sz="2800" dirty="0" smtClean="0"/>
              <a:t>アプリケーション</a:t>
            </a:r>
            <a:endParaRPr kumimoji="1" lang="en-US" altLang="ja-JP" sz="2800" dirty="0" smtClean="0"/>
          </a:p>
        </p:txBody>
      </p:sp>
      <p:sp>
        <p:nvSpPr>
          <p:cNvPr id="3" name="テキスト ボックス 2"/>
          <p:cNvSpPr txBox="1"/>
          <p:nvPr/>
        </p:nvSpPr>
        <p:spPr>
          <a:xfrm flipH="1">
            <a:off x="2450073" y="906816"/>
            <a:ext cx="545470" cy="2141184"/>
          </a:xfrm>
          <a:prstGeom prst="rect">
            <a:avLst/>
          </a:prstGeom>
          <a:solidFill>
            <a:schemeClr val="bg1"/>
          </a:solidFill>
          <a:ln>
            <a:solidFill>
              <a:schemeClr val="tx1"/>
            </a:solidFill>
          </a:ln>
        </p:spPr>
        <p:txBody>
          <a:bodyPr vert="wordArtVertRtl" wrap="square" lIns="0" tIns="0" rIns="0" bIns="0" rtlCol="0">
            <a:spAutoFit/>
          </a:bodyPr>
          <a:lstStyle/>
          <a:p>
            <a:pPr algn="l">
              <a:lnSpc>
                <a:spcPct val="150000"/>
              </a:lnSpc>
            </a:pPr>
            <a:r>
              <a:rPr kumimoji="1" lang="ja-JP" altLang="en-US" sz="2000" dirty="0" smtClean="0"/>
              <a:t>　クライアント</a:t>
            </a:r>
            <a:endParaRPr kumimoji="1" lang="ja-JP" altLang="en-US" sz="2000" dirty="0"/>
          </a:p>
        </p:txBody>
      </p:sp>
      <p:sp>
        <p:nvSpPr>
          <p:cNvPr id="4" name="AutoShape 86"/>
          <p:cNvSpPr>
            <a:spLocks noChangeArrowheads="1"/>
          </p:cNvSpPr>
          <p:nvPr/>
        </p:nvSpPr>
        <p:spPr bwMode="auto">
          <a:xfrm>
            <a:off x="2987041" y="944107"/>
            <a:ext cx="3078480"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5" name="Text Box 40"/>
          <p:cNvSpPr txBox="1">
            <a:spLocks noChangeArrowheads="1"/>
          </p:cNvSpPr>
          <p:nvPr/>
        </p:nvSpPr>
        <p:spPr bwMode="auto">
          <a:xfrm>
            <a:off x="3322320" y="921566"/>
            <a:ext cx="2209800" cy="2015936"/>
          </a:xfrm>
          <a:prstGeom prst="rect">
            <a:avLst/>
          </a:prstGeom>
          <a:solidFill>
            <a:srgbClr val="FFFF99"/>
          </a:solidFill>
          <a:ln w="19050" algn="ctr">
            <a:solidFill>
              <a:schemeClr val="tx1"/>
            </a:solidFill>
            <a:miter lim="800000"/>
            <a:headEnd/>
            <a:tailEnd/>
          </a:ln>
        </p:spPr>
        <p:txBody>
          <a:bodyPr vert="horz" wrap="square">
            <a:spAutoFit/>
          </a:bodyPr>
          <a:lstStyle/>
          <a:p>
            <a:pPr algn="l" eaLnBrk="1" hangingPunct="1">
              <a:lnSpc>
                <a:spcPct val="100000"/>
              </a:lnSpc>
              <a:spcBef>
                <a:spcPct val="50000"/>
              </a:spcBef>
            </a:pPr>
            <a:r>
              <a:rPr lang="ja-JP" altLang="en-US" dirty="0" smtClean="0">
                <a:latin typeface="HGP創英角ｺﾞｼｯｸUB" pitchFamily="50" charset="-128"/>
              </a:rPr>
              <a:t> 通信</a:t>
            </a:r>
            <a:r>
              <a:rPr lang="en-US" altLang="ja-JP" dirty="0" smtClean="0">
                <a:latin typeface="HGP創英角ｺﾞｼｯｸUB" pitchFamily="50" charset="-128"/>
              </a:rPr>
              <a:t/>
            </a:r>
            <a:br>
              <a:rPr lang="en-US" altLang="ja-JP" dirty="0" smtClean="0">
                <a:latin typeface="HGP創英角ｺﾞｼｯｸUB" pitchFamily="50" charset="-128"/>
              </a:rPr>
            </a:br>
            <a:r>
              <a:rPr lang="en-US" altLang="ja-JP" dirty="0" smtClean="0">
                <a:latin typeface="HGP創英角ｺﾞｼｯｸUB" pitchFamily="50" charset="-128"/>
              </a:rPr>
              <a:t> </a:t>
            </a:r>
            <a:r>
              <a:rPr lang="ja-JP" altLang="en-US" dirty="0" smtClean="0">
                <a:latin typeface="HGP創英角ｺﾞｼｯｸUB" pitchFamily="50" charset="-128"/>
              </a:rPr>
              <a:t>制御</a:t>
            </a:r>
            <a:endParaRPr lang="en-US" altLang="ja-JP" dirty="0" smtClean="0">
              <a:latin typeface="HGP創英角ｺﾞｼｯｸUB" pitchFamily="50" charset="-128"/>
            </a:endParaRPr>
          </a:p>
          <a:p>
            <a:pPr algn="l" eaLnBrk="1" hangingPunct="1">
              <a:lnSpc>
                <a:spcPct val="100000"/>
              </a:lnSpc>
              <a:spcBef>
                <a:spcPct val="50000"/>
              </a:spcBef>
            </a:pPr>
            <a:r>
              <a:rPr lang="ja-JP" altLang="en-US" sz="1800" dirty="0" smtClean="0"/>
              <a:t>    汎用サービス</a:t>
            </a:r>
            <a:r>
              <a:rPr lang="en-US" altLang="ja-JP" sz="1800" dirty="0" smtClean="0"/>
              <a:t/>
            </a:r>
            <a:br>
              <a:rPr lang="en-US" altLang="ja-JP" sz="1800" dirty="0" smtClean="0"/>
            </a:br>
            <a:r>
              <a:rPr lang="en-US" altLang="ja-JP" sz="1800" dirty="0" smtClean="0"/>
              <a:t>     </a:t>
            </a:r>
            <a:r>
              <a:rPr lang="ja-JP" altLang="en-US" sz="1800" dirty="0" smtClean="0"/>
              <a:t>インターフェイス</a:t>
            </a:r>
            <a:endParaRPr lang="en-US" altLang="ja-JP" sz="1800" dirty="0" smtClean="0"/>
          </a:p>
        </p:txBody>
      </p:sp>
      <p:sp>
        <p:nvSpPr>
          <p:cNvPr id="6" name="AutoShape 8"/>
          <p:cNvSpPr>
            <a:spLocks noChangeArrowheads="1"/>
          </p:cNvSpPr>
          <p:nvPr/>
        </p:nvSpPr>
        <p:spPr bwMode="auto">
          <a:xfrm flipH="1">
            <a:off x="289712" y="4327507"/>
            <a:ext cx="8669092" cy="2304787"/>
          </a:xfrm>
          <a:prstGeom prst="wedgeRoundRectCallout">
            <a:avLst>
              <a:gd name="adj1" fmla="val -3415"/>
              <a:gd name="adj2" fmla="val -88718"/>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buFont typeface="Arial" pitchFamily="34" charset="0"/>
              <a:buChar char="•"/>
            </a:pPr>
            <a:r>
              <a:rPr kumimoji="0" lang="ja-JP" altLang="en-US" sz="1800" dirty="0" smtClean="0">
                <a:latin typeface="HGP創英角ｺﾞｼｯｸUB" pitchFamily="50" charset="-128"/>
              </a:rPr>
              <a:t> デバイスとの接続</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スマホ</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 </a:t>
            </a:r>
            <a:r>
              <a:rPr kumimoji="0" lang="en-US" altLang="ja-JP" sz="1800" dirty="0" err="1" smtClean="0">
                <a:latin typeface="HGP創英角ｺﾞｼｯｸUB" pitchFamily="50" charset="-128"/>
              </a:rPr>
              <a:t>iOS</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Android</a:t>
            </a:r>
          </a:p>
          <a:p>
            <a:pPr lvl="1" algn="l">
              <a:lnSpc>
                <a:spcPct val="85000"/>
              </a:lnSpc>
              <a:buFont typeface="Arial" pitchFamily="34" charset="0"/>
              <a:buChar char="•"/>
            </a:pPr>
            <a:r>
              <a:rPr kumimoji="0" lang="ja-JP" altLang="en-US" sz="1800" dirty="0" smtClean="0">
                <a:latin typeface="HGP創英角ｺﾞｼｯｸUB" pitchFamily="50" charset="-128"/>
              </a:rPr>
              <a:t> タブレット</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a:t>
            </a:r>
            <a:r>
              <a:rPr kumimoji="0" lang="en-US" altLang="ja-JP" sz="1800" dirty="0" smtClean="0">
                <a:latin typeface="HGP創英角ｺﾞｼｯｸUB" pitchFamily="50" charset="-128"/>
              </a:rPr>
              <a:t> </a:t>
            </a:r>
            <a:r>
              <a:rPr kumimoji="0" lang="en-US" altLang="ja-JP" sz="1800" dirty="0" err="1" smtClean="0">
                <a:latin typeface="HGP創英角ｺﾞｼｯｸUB" pitchFamily="50" charset="-128"/>
              </a:rPr>
              <a:t>iOS</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Android,</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Windows8</a:t>
            </a:r>
          </a:p>
          <a:p>
            <a:pPr lvl="1" algn="l">
              <a:lnSpc>
                <a:spcPct val="85000"/>
              </a:lnSpc>
              <a:buFont typeface="Arial" pitchFamily="34" charset="0"/>
              <a:buChar char="•"/>
            </a:pPr>
            <a:r>
              <a:rPr kumimoji="0" lang="ja-JP" altLang="en-US" sz="1800" dirty="0" smtClean="0">
                <a:latin typeface="HGP創英角ｺﾞｼｯｸUB" pitchFamily="50" charset="-128"/>
              </a:rPr>
              <a:t> 組込</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組込機器</a:t>
            </a:r>
            <a:r>
              <a:rPr kumimoji="0" lang="en-US" altLang="ja-JP" sz="1800" dirty="0" smtClean="0">
                <a:latin typeface="HGP創英角ｺﾞｼｯｸUB" pitchFamily="50" charset="-128"/>
              </a:rPr>
              <a:t>,</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.NET Micro Framework</a:t>
            </a:r>
          </a:p>
          <a:p>
            <a:pPr lvl="1" algn="l">
              <a:lnSpc>
                <a:spcPct val="85000"/>
              </a:lnSpc>
            </a:pPr>
            <a:endParaRPr kumimoji="0" lang="en-US" altLang="ja-JP" sz="1200" dirty="0" smtClean="0">
              <a:latin typeface="HGP創英角ｺﾞｼｯｸUB" pitchFamily="50" charset="-128"/>
            </a:endParaRPr>
          </a:p>
          <a:p>
            <a:pPr algn="l">
              <a:lnSpc>
                <a:spcPct val="85000"/>
              </a:lnSpc>
              <a:buFont typeface="Arial" pitchFamily="34" charset="0"/>
              <a:buChar char="•"/>
            </a:pP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各種クライアント側</a:t>
            </a:r>
            <a:r>
              <a:rPr kumimoji="0" lang="en-US" altLang="ja-JP" sz="1800" dirty="0" smtClean="0">
                <a:latin typeface="HGP創英角ｺﾞｼｯｸUB" pitchFamily="50" charset="-128"/>
              </a:rPr>
              <a:t>UI</a:t>
            </a:r>
            <a:r>
              <a:rPr kumimoji="0" lang="ja-JP" altLang="en-US" sz="1800" dirty="0" smtClean="0">
                <a:latin typeface="HGP創英角ｺﾞｼｯｸUB" pitchFamily="50" charset="-128"/>
              </a:rPr>
              <a:t>テクノロジとの接続</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a:t>
            </a:r>
            <a:r>
              <a:rPr kumimoji="0" lang="en-US" altLang="ja-JP" sz="1800" dirty="0" err="1" smtClean="0">
                <a:latin typeface="HGP創英角ｺﾞｼｯｸUB" pitchFamily="50" charset="-128"/>
              </a:rPr>
              <a:t>Xamarin</a:t>
            </a:r>
            <a:r>
              <a:rPr kumimoji="0" lang="en-US" altLang="ja-JP" sz="1800" dirty="0" smtClean="0">
                <a:latin typeface="HGP創英角ｺﾞｼｯｸUB" pitchFamily="50" charset="-128"/>
              </a:rPr>
              <a:t> </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Json.NET, </a:t>
            </a:r>
            <a:r>
              <a:rPr kumimoji="0" lang="en-US" altLang="ja-JP" sz="1800" dirty="0" err="1" smtClean="0">
                <a:latin typeface="HGP創英角ｺﾞｼｯｸUB" pitchFamily="50" charset="-128"/>
              </a:rPr>
              <a:t>DynamicJson</a:t>
            </a:r>
            <a:endParaRPr kumimoji="0" lang="en-US" altLang="ja-JP" sz="1800" dirty="0" smtClean="0">
              <a:latin typeface="HGP創英角ｺﾞｼｯｸUB" pitchFamily="50" charset="-128"/>
            </a:endParaRPr>
          </a:p>
          <a:p>
            <a:pPr lvl="1" algn="l">
              <a:lnSpc>
                <a:spcPct val="85000"/>
              </a:lnSpc>
              <a:buFont typeface="Arial" pitchFamily="34" charset="0"/>
              <a:buChar char="•"/>
            </a:pPr>
            <a:r>
              <a:rPr kumimoji="0" lang="en-US" altLang="ja-JP" sz="1800" dirty="0" smtClean="0">
                <a:latin typeface="HGP創英角ｺﾞｼｯｸUB" pitchFamily="50" charset="-128"/>
              </a:rPr>
              <a:t> Single Page </a:t>
            </a:r>
            <a:r>
              <a:rPr kumimoji="0" lang="en-US" altLang="ja-JP" sz="1800" smtClean="0">
                <a:latin typeface="HGP創英角ｺﾞｼｯｸUB" pitchFamily="50" charset="-128"/>
              </a:rPr>
              <a:t>Application( + Web </a:t>
            </a:r>
            <a:r>
              <a:rPr kumimoji="0" lang="en-US" altLang="ja-JP" sz="1800" dirty="0" smtClean="0">
                <a:latin typeface="HGP創英角ｺﾞｼｯｸUB" pitchFamily="50" charset="-128"/>
              </a:rPr>
              <a:t>API)</a:t>
            </a:r>
            <a:br>
              <a:rPr kumimoji="0" lang="en-US" altLang="ja-JP" sz="1800" dirty="0" smtClean="0">
                <a:latin typeface="HGP創英角ｺﾞｼｯｸUB" pitchFamily="50" charset="-128"/>
              </a:rPr>
            </a:br>
            <a:r>
              <a:rPr kumimoji="0" lang="en-US" altLang="ja-JP" sz="1800" dirty="0" smtClean="0">
                <a:latin typeface="HGP創英角ｺﾞｼｯｸUB" pitchFamily="50" charset="-128"/>
              </a:rPr>
              <a:t>    + </a:t>
            </a:r>
            <a:r>
              <a:rPr kumimoji="0" lang="en-US" altLang="ja-JP" sz="1800" dirty="0" smtClean="0">
                <a:latin typeface="HGP創英角ｺﾞｼｯｸUB" pitchFamily="50" charset="-128"/>
              </a:rPr>
              <a:t>JavaScript MV</a:t>
            </a:r>
            <a:r>
              <a:rPr kumimoji="0" lang="ja-JP" altLang="en-US" sz="1800" dirty="0" smtClean="0">
                <a:latin typeface="HGP創英角ｺﾞｼｯｸUB" pitchFamily="50" charset="-128"/>
              </a:rPr>
              <a:t>* </a:t>
            </a:r>
            <a:r>
              <a:rPr kumimoji="0" lang="en-US" altLang="ja-JP" sz="1800" dirty="0" smtClean="0">
                <a:latin typeface="HGP創英角ｺﾞｼｯｸUB" pitchFamily="50" charset="-128"/>
              </a:rPr>
              <a:t>Framework(</a:t>
            </a:r>
            <a:r>
              <a:rPr kumimoji="0" lang="en-US" altLang="ja-JP" sz="1800" dirty="0" err="1" smtClean="0">
                <a:latin typeface="HGP創英角ｺﾞｼｯｸUB" pitchFamily="50" charset="-128"/>
              </a:rPr>
              <a:t>AngularJS</a:t>
            </a:r>
            <a:r>
              <a:rPr kumimoji="0" lang="en-US" altLang="ja-JP" sz="1800" dirty="0" smtClean="0">
                <a:latin typeface="HGP創英角ｺﾞｼｯｸUB" pitchFamily="50" charset="-128"/>
              </a:rPr>
              <a:t>, Knockout)</a:t>
            </a:r>
            <a:endParaRPr kumimoji="0" lang="ja-JP" altLang="en-US" sz="1800" dirty="0">
              <a:latin typeface="HGP創英角ｺﾞｼｯｸUB" pitchFamily="50" charset="-128"/>
            </a:endParaRPr>
          </a:p>
        </p:txBody>
      </p:sp>
      <p:pic>
        <p:nvPicPr>
          <p:cNvPr id="7" name="Picture 2" descr="F-12C"/>
          <p:cNvPicPr>
            <a:picLocks noChangeAspect="1" noChangeArrowheads="1"/>
          </p:cNvPicPr>
          <p:nvPr/>
        </p:nvPicPr>
        <p:blipFill>
          <a:blip r:embed="rId2" cstate="print"/>
          <a:srcRect/>
          <a:stretch>
            <a:fillRect/>
          </a:stretch>
        </p:blipFill>
        <p:spPr bwMode="auto">
          <a:xfrm>
            <a:off x="1134679" y="1721571"/>
            <a:ext cx="507488" cy="811990"/>
          </a:xfrm>
          <a:prstGeom prst="rect">
            <a:avLst/>
          </a:prstGeom>
          <a:noFill/>
          <a:ln w="9525">
            <a:noFill/>
            <a:miter lim="800000"/>
            <a:headEnd/>
            <a:tailEnd/>
          </a:ln>
        </p:spPr>
      </p:pic>
      <p:pic>
        <p:nvPicPr>
          <p:cNvPr id="8" name="Picture 4" descr="AQUOS PHONE f(SH-13C)"/>
          <p:cNvPicPr>
            <a:picLocks noChangeAspect="1" noChangeArrowheads="1"/>
          </p:cNvPicPr>
          <p:nvPr/>
        </p:nvPicPr>
        <p:blipFill>
          <a:blip r:embed="rId3" cstate="print"/>
          <a:srcRect/>
          <a:stretch>
            <a:fillRect/>
          </a:stretch>
        </p:blipFill>
        <p:spPr bwMode="auto">
          <a:xfrm>
            <a:off x="628448" y="1721571"/>
            <a:ext cx="507488" cy="811990"/>
          </a:xfrm>
          <a:prstGeom prst="rect">
            <a:avLst/>
          </a:prstGeom>
          <a:noFill/>
          <a:ln w="9525">
            <a:noFill/>
            <a:miter lim="800000"/>
            <a:headEnd/>
            <a:tailEnd/>
          </a:ln>
        </p:spPr>
      </p:pic>
      <p:pic>
        <p:nvPicPr>
          <p:cNvPr id="9" name="Picture 8" descr="Optimus bright(L-07C)"/>
          <p:cNvPicPr>
            <a:picLocks noChangeAspect="1" noChangeArrowheads="1"/>
          </p:cNvPicPr>
          <p:nvPr/>
        </p:nvPicPr>
        <p:blipFill>
          <a:blip r:embed="rId4" cstate="print"/>
          <a:srcRect/>
          <a:stretch>
            <a:fillRect/>
          </a:stretch>
        </p:blipFill>
        <p:spPr bwMode="auto">
          <a:xfrm>
            <a:off x="92074" y="1721571"/>
            <a:ext cx="515946" cy="804400"/>
          </a:xfrm>
          <a:prstGeom prst="rect">
            <a:avLst/>
          </a:prstGeom>
          <a:noFill/>
          <a:ln w="9525">
            <a:noFill/>
            <a:miter lim="800000"/>
            <a:headEnd/>
            <a:tailEnd/>
          </a:ln>
        </p:spPr>
      </p:pic>
      <p:pic>
        <p:nvPicPr>
          <p:cNvPr id="10" name="Picture 10" descr="GALAXY S II(SC-02C)"/>
          <p:cNvPicPr>
            <a:picLocks noChangeAspect="1" noChangeArrowheads="1"/>
          </p:cNvPicPr>
          <p:nvPr/>
        </p:nvPicPr>
        <p:blipFill>
          <a:blip r:embed="rId5" cstate="print"/>
          <a:srcRect/>
          <a:stretch>
            <a:fillRect/>
          </a:stretch>
        </p:blipFill>
        <p:spPr bwMode="auto">
          <a:xfrm>
            <a:off x="614725" y="885997"/>
            <a:ext cx="507488" cy="819578"/>
          </a:xfrm>
          <a:prstGeom prst="rect">
            <a:avLst/>
          </a:prstGeom>
          <a:noFill/>
          <a:ln w="9525">
            <a:noFill/>
            <a:miter lim="800000"/>
            <a:headEnd/>
            <a:tailEnd/>
          </a:ln>
        </p:spPr>
      </p:pic>
      <p:pic>
        <p:nvPicPr>
          <p:cNvPr id="11" name="Picture 14" descr="INFOBAR A01(iida)"/>
          <p:cNvPicPr>
            <a:picLocks noChangeAspect="1" noChangeArrowheads="1"/>
          </p:cNvPicPr>
          <p:nvPr/>
        </p:nvPicPr>
        <p:blipFill>
          <a:blip r:embed="rId6" cstate="print"/>
          <a:srcRect/>
          <a:stretch>
            <a:fillRect/>
          </a:stretch>
        </p:blipFill>
        <p:spPr bwMode="auto">
          <a:xfrm>
            <a:off x="122117" y="885997"/>
            <a:ext cx="507488" cy="774046"/>
          </a:xfrm>
          <a:prstGeom prst="rect">
            <a:avLst/>
          </a:prstGeom>
          <a:noFill/>
          <a:ln w="9525">
            <a:noFill/>
            <a:miter lim="800000"/>
            <a:headEnd/>
            <a:tailEnd/>
          </a:ln>
        </p:spPr>
      </p:pic>
      <p:pic>
        <p:nvPicPr>
          <p:cNvPr id="12" name="Picture 18" descr="HTC EVO WiMAX(ISW11HT)"/>
          <p:cNvPicPr>
            <a:picLocks noChangeAspect="1" noChangeArrowheads="1"/>
          </p:cNvPicPr>
          <p:nvPr/>
        </p:nvPicPr>
        <p:blipFill>
          <a:blip r:embed="rId7" cstate="print"/>
          <a:srcRect/>
          <a:stretch>
            <a:fillRect/>
          </a:stretch>
        </p:blipFill>
        <p:spPr bwMode="auto">
          <a:xfrm>
            <a:off x="1129663" y="885997"/>
            <a:ext cx="507490" cy="637450"/>
          </a:xfrm>
          <a:prstGeom prst="rect">
            <a:avLst/>
          </a:prstGeom>
          <a:noFill/>
          <a:ln w="9525">
            <a:noFill/>
            <a:miter lim="800000"/>
            <a:headEnd/>
            <a:tailEnd/>
          </a:ln>
        </p:spPr>
      </p:pic>
      <p:pic>
        <p:nvPicPr>
          <p:cNvPr id="13" name="Picture 12" descr="C:\Documents and Settings\yumiro\デスクトップ\4547728875443.jpg"/>
          <p:cNvPicPr>
            <a:picLocks noChangeAspect="1" noChangeArrowheads="1"/>
          </p:cNvPicPr>
          <p:nvPr/>
        </p:nvPicPr>
        <p:blipFill>
          <a:blip r:embed="rId8" cstate="print"/>
          <a:srcRect/>
          <a:stretch>
            <a:fillRect/>
          </a:stretch>
        </p:blipFill>
        <p:spPr bwMode="auto">
          <a:xfrm>
            <a:off x="371000" y="3178332"/>
            <a:ext cx="1127918" cy="1127782"/>
          </a:xfrm>
          <a:prstGeom prst="rect">
            <a:avLst/>
          </a:prstGeom>
          <a:noFill/>
          <a:ln w="9525">
            <a:noFill/>
            <a:miter lim="800000"/>
            <a:headEnd/>
            <a:tailEnd/>
          </a:ln>
        </p:spPr>
      </p:pic>
      <p:pic>
        <p:nvPicPr>
          <p:cNvPr id="14" name="Picture 9" descr="C:\Documents and Settings\yumiro\デスクトップ\tumblr_m3qlqjWRJv1qk2jroo1_500.jpg"/>
          <p:cNvPicPr>
            <a:picLocks noChangeAspect="1" noChangeArrowheads="1"/>
          </p:cNvPicPr>
          <p:nvPr/>
        </p:nvPicPr>
        <p:blipFill>
          <a:blip r:embed="rId9" cstate="print"/>
          <a:srcRect/>
          <a:stretch>
            <a:fillRect/>
          </a:stretch>
        </p:blipFill>
        <p:spPr bwMode="auto">
          <a:xfrm>
            <a:off x="1380428" y="3491799"/>
            <a:ext cx="743030" cy="527798"/>
          </a:xfrm>
          <a:prstGeom prst="rect">
            <a:avLst/>
          </a:prstGeom>
          <a:noFill/>
          <a:ln w="9525">
            <a:noFill/>
            <a:miter lim="800000"/>
            <a:headEnd/>
            <a:tailEnd/>
          </a:ln>
        </p:spPr>
      </p:pic>
      <p:pic>
        <p:nvPicPr>
          <p:cNvPr id="15" name="Picture 16" descr="C:\Documents and Settings\yumiro\デスクトップ\ipad2012-step0-ipad-gallery-01-zoom.png"/>
          <p:cNvPicPr>
            <a:picLocks noChangeAspect="1" noChangeArrowheads="1"/>
          </p:cNvPicPr>
          <p:nvPr/>
        </p:nvPicPr>
        <p:blipFill>
          <a:blip r:embed="rId10" cstate="print"/>
          <a:srcRect/>
          <a:stretch>
            <a:fillRect/>
          </a:stretch>
        </p:blipFill>
        <p:spPr bwMode="auto">
          <a:xfrm>
            <a:off x="71146" y="2672559"/>
            <a:ext cx="1716003" cy="930089"/>
          </a:xfrm>
          <a:prstGeom prst="rect">
            <a:avLst/>
          </a:prstGeom>
          <a:noFill/>
          <a:ln w="9525">
            <a:noFill/>
            <a:miter lim="800000"/>
            <a:headEnd/>
            <a:tailEnd/>
          </a:ln>
        </p:spPr>
      </p:pic>
      <p:sp>
        <p:nvSpPr>
          <p:cNvPr id="16" name="テキスト ボックス 15"/>
          <p:cNvSpPr txBox="1"/>
          <p:nvPr/>
        </p:nvSpPr>
        <p:spPr>
          <a:xfrm>
            <a:off x="2106406" y="3720012"/>
            <a:ext cx="1293479" cy="712887"/>
          </a:xfrm>
          <a:prstGeom prst="rect">
            <a:avLst/>
          </a:prstGeom>
          <a:solidFill>
            <a:schemeClr val="bg1"/>
          </a:solidFill>
          <a:ln>
            <a:solidFill>
              <a:schemeClr val="tx1"/>
            </a:solidFill>
          </a:ln>
        </p:spPr>
        <p:txBody>
          <a:bodyPr wrap="square" rtlCol="0">
            <a:spAutoFit/>
          </a:bodyPr>
          <a:lstStyle/>
          <a:p>
            <a:pPr algn="l"/>
            <a:r>
              <a:rPr kumimoji="0" lang="en-US" altLang="ja-JP" sz="1400" dirty="0" err="1" smtClean="0">
                <a:latin typeface="HGP創英角ｺﾞｼｯｸUB" pitchFamily="50" charset="-128"/>
              </a:rPr>
              <a:t>Xamarin</a:t>
            </a:r>
            <a:endParaRPr kumimoji="0" lang="en-US" altLang="ja-JP" sz="1400" dirty="0" smtClean="0">
              <a:latin typeface="HGP創英角ｺﾞｼｯｸUB" pitchFamily="50" charset="-128"/>
            </a:endParaRPr>
          </a:p>
          <a:p>
            <a:pPr algn="l">
              <a:buFont typeface="Arial" pitchFamily="34" charset="0"/>
              <a:buChar char="•"/>
            </a:pPr>
            <a:r>
              <a:rPr kumimoji="0" lang="en-US" altLang="ja-JP" sz="1400" dirty="0" smtClean="0">
                <a:latin typeface="HGP創英角ｺﾞｼｯｸUB" pitchFamily="50" charset="-128"/>
              </a:rPr>
              <a:t> Json.NET</a:t>
            </a:r>
          </a:p>
          <a:p>
            <a:pPr algn="l">
              <a:buFont typeface="Arial" pitchFamily="34" charset="0"/>
              <a:buChar char="•"/>
            </a:pPr>
            <a:r>
              <a:rPr kumimoji="0" lang="en-US" altLang="ja-JP" sz="1400" dirty="0" smtClean="0">
                <a:latin typeface="HGP創英角ｺﾞｼｯｸUB" pitchFamily="50" charset="-128"/>
              </a:rPr>
              <a:t> </a:t>
            </a:r>
            <a:r>
              <a:rPr kumimoji="0" lang="en-US" altLang="ja-JP" sz="1400" dirty="0" err="1" smtClean="0">
                <a:latin typeface="HGP創英角ｺﾞｼｯｸUB" pitchFamily="50" charset="-128"/>
              </a:rPr>
              <a:t>DynamicJson</a:t>
            </a:r>
            <a:endParaRPr kumimoji="1" lang="ja-JP" altLang="en-US" sz="1400" dirty="0"/>
          </a:p>
        </p:txBody>
      </p:sp>
      <p:sp>
        <p:nvSpPr>
          <p:cNvPr id="17" name="テキスト ボックス 16"/>
          <p:cNvSpPr txBox="1"/>
          <p:nvPr/>
        </p:nvSpPr>
        <p:spPr>
          <a:xfrm>
            <a:off x="4656566" y="1571172"/>
            <a:ext cx="1293479" cy="919739"/>
          </a:xfrm>
          <a:prstGeom prst="rect">
            <a:avLst/>
          </a:prstGeom>
          <a:solidFill>
            <a:schemeClr val="bg1"/>
          </a:solidFill>
          <a:ln>
            <a:solidFill>
              <a:schemeClr val="tx1"/>
            </a:solidFill>
          </a:ln>
        </p:spPr>
        <p:txBody>
          <a:bodyPr wrap="square" rtlCol="0">
            <a:spAutoFit/>
          </a:bodyPr>
          <a:lstStyle/>
          <a:p>
            <a:pPr algn="l"/>
            <a:r>
              <a:rPr kumimoji="0" lang="en-US" altLang="ja-JP" sz="1400" dirty="0" smtClean="0">
                <a:latin typeface="HGP創英角ｺﾞｼｯｸUB" pitchFamily="50" charset="-128"/>
              </a:rPr>
              <a:t>.NET</a:t>
            </a:r>
          </a:p>
          <a:p>
            <a:pPr algn="l">
              <a:buFont typeface="Arial" pitchFamily="34" charset="0"/>
              <a:buChar char="•"/>
            </a:pPr>
            <a:r>
              <a:rPr kumimoji="0" lang="ja-JP" altLang="en-US" sz="1400" dirty="0" smtClean="0">
                <a:latin typeface="HGP創英角ｺﾞｼｯｸUB" pitchFamily="50" charset="-128"/>
              </a:rPr>
              <a:t> </a:t>
            </a:r>
            <a:r>
              <a:rPr kumimoji="0" lang="en-US" altLang="ja-JP" sz="1400" dirty="0" smtClean="0">
                <a:latin typeface="HGP創英角ｺﾞｼｯｸUB" pitchFamily="50" charset="-128"/>
              </a:rPr>
              <a:t>Json.NET</a:t>
            </a:r>
          </a:p>
          <a:p>
            <a:pPr algn="l">
              <a:buFont typeface="Arial" pitchFamily="34" charset="0"/>
              <a:buChar char="•"/>
            </a:pPr>
            <a:r>
              <a:rPr kumimoji="0" lang="en-US" altLang="ja-JP" sz="1400" dirty="0" smtClean="0">
                <a:latin typeface="HGP創英角ｺﾞｼｯｸUB" pitchFamily="50" charset="-128"/>
              </a:rPr>
              <a:t> </a:t>
            </a:r>
            <a:r>
              <a:rPr kumimoji="0" lang="en-US" altLang="ja-JP" sz="1400" dirty="0" err="1" smtClean="0">
                <a:latin typeface="HGP創英角ｺﾞｼｯｸUB" pitchFamily="50" charset="-128"/>
              </a:rPr>
              <a:t>DynamicJson</a:t>
            </a:r>
            <a:endParaRPr kumimoji="0" lang="en-US" altLang="ja-JP" sz="1400" dirty="0" smtClean="0">
              <a:latin typeface="HGP創英角ｺﾞｼｯｸUB" pitchFamily="50" charset="-128"/>
            </a:endParaRPr>
          </a:p>
          <a:p>
            <a:pPr algn="l">
              <a:buFont typeface="Arial" pitchFamily="34" charset="0"/>
              <a:buChar char="•"/>
            </a:pPr>
            <a:r>
              <a:rPr kumimoji="0" lang="en-US" altLang="ja-JP" sz="1400" dirty="0" smtClean="0">
                <a:latin typeface="HGP創英角ｺﾞｼｯｸUB" pitchFamily="50" charset="-128"/>
              </a:rPr>
              <a:t> </a:t>
            </a:r>
            <a:r>
              <a:rPr kumimoji="0" lang="en-US" altLang="ja-JP" sz="1400" dirty="0" smtClean="0">
                <a:latin typeface="HGP創英角ｺﾞｼｯｸUB" pitchFamily="50" charset="-128"/>
              </a:rPr>
              <a:t>Web API</a:t>
            </a:r>
            <a:endParaRPr kumimoji="1" lang="ja-JP" altLang="en-US" sz="1400" dirty="0"/>
          </a:p>
        </p:txBody>
      </p:sp>
      <p:sp>
        <p:nvSpPr>
          <p:cNvPr id="18" name="テキスト ボックス 17"/>
          <p:cNvSpPr txBox="1"/>
          <p:nvPr/>
        </p:nvSpPr>
        <p:spPr>
          <a:xfrm>
            <a:off x="7043597" y="2725726"/>
            <a:ext cx="2027980" cy="983972"/>
          </a:xfrm>
          <a:prstGeom prst="rect">
            <a:avLst/>
          </a:prstGeom>
          <a:solidFill>
            <a:schemeClr val="bg1"/>
          </a:solidFill>
          <a:ln>
            <a:solidFill>
              <a:schemeClr val="tx1"/>
            </a:solidFill>
          </a:ln>
        </p:spPr>
        <p:txBody>
          <a:bodyPr wrap="square" rtlCol="0">
            <a:noAutofit/>
          </a:bodyPr>
          <a:lstStyle/>
          <a:p>
            <a:r>
              <a:rPr lang="en-US" altLang="ja-JP" sz="1600" dirty="0" smtClean="0"/>
              <a:t>Azure </a:t>
            </a:r>
            <a:r>
              <a:rPr lang="en-US" altLang="ja-JP" sz="1600" dirty="0" err="1" smtClean="0"/>
              <a:t>HDInsight</a:t>
            </a:r>
            <a:endParaRPr kumimoji="1" lang="ja-JP" altLang="en-US" sz="1600" dirty="0"/>
          </a:p>
        </p:txBody>
      </p:sp>
      <p:pic>
        <p:nvPicPr>
          <p:cNvPr id="19" name="Picture 8"/>
          <p:cNvPicPr>
            <a:picLocks noChangeAspect="1" noChangeArrowheads="1"/>
          </p:cNvPicPr>
          <p:nvPr/>
        </p:nvPicPr>
        <p:blipFill>
          <a:blip r:embed="rId11" cstate="print"/>
          <a:srcRect/>
          <a:stretch>
            <a:fillRect/>
          </a:stretch>
        </p:blipFill>
        <p:spPr bwMode="auto">
          <a:xfrm>
            <a:off x="3127811" y="3730704"/>
            <a:ext cx="580646" cy="534858"/>
          </a:xfrm>
          <a:prstGeom prst="rect">
            <a:avLst/>
          </a:prstGeom>
          <a:noFill/>
          <a:ln w="9525">
            <a:noFill/>
            <a:miter lim="800000"/>
            <a:headEnd/>
            <a:tailEnd/>
          </a:ln>
        </p:spPr>
      </p:pic>
      <p:pic>
        <p:nvPicPr>
          <p:cNvPr id="20" name="Picture 8"/>
          <p:cNvPicPr>
            <a:picLocks noChangeAspect="1" noChangeArrowheads="1"/>
          </p:cNvPicPr>
          <p:nvPr/>
        </p:nvPicPr>
        <p:blipFill>
          <a:blip r:embed="rId11" cstate="print"/>
          <a:srcRect/>
          <a:stretch>
            <a:fillRect/>
          </a:stretch>
        </p:blipFill>
        <p:spPr bwMode="auto">
          <a:xfrm>
            <a:off x="5491068" y="1444704"/>
            <a:ext cx="580646" cy="534858"/>
          </a:xfrm>
          <a:prstGeom prst="rect">
            <a:avLst/>
          </a:prstGeom>
          <a:noFill/>
          <a:ln w="9525">
            <a:noFill/>
            <a:miter lim="800000"/>
            <a:headEnd/>
            <a:tailEnd/>
          </a:ln>
        </p:spPr>
      </p:pic>
      <p:pic>
        <p:nvPicPr>
          <p:cNvPr id="21" name="Picture 2" descr="C:\Users\seigi\Desktop\8c7c4833.jpg"/>
          <p:cNvPicPr>
            <a:picLocks noChangeAspect="1" noChangeArrowheads="1"/>
          </p:cNvPicPr>
          <p:nvPr/>
        </p:nvPicPr>
        <p:blipFill>
          <a:blip r:embed="rId12" cstate="print"/>
          <a:srcRect/>
          <a:stretch>
            <a:fillRect/>
          </a:stretch>
        </p:blipFill>
        <p:spPr bwMode="auto">
          <a:xfrm>
            <a:off x="1605484" y="2537237"/>
            <a:ext cx="793686" cy="595265"/>
          </a:xfrm>
          <a:prstGeom prst="rect">
            <a:avLst/>
          </a:prstGeom>
          <a:noFill/>
        </p:spPr>
      </p:pic>
      <p:pic>
        <p:nvPicPr>
          <p:cNvPr id="22" name="Picture 3" descr="C:\Users\seigi\Desktop\ebf559ac.jpg"/>
          <p:cNvPicPr>
            <a:picLocks noChangeAspect="1" noChangeArrowheads="1"/>
          </p:cNvPicPr>
          <p:nvPr/>
        </p:nvPicPr>
        <p:blipFill>
          <a:blip r:embed="rId13" cstate="print"/>
          <a:srcRect/>
          <a:stretch>
            <a:fillRect/>
          </a:stretch>
        </p:blipFill>
        <p:spPr bwMode="auto">
          <a:xfrm>
            <a:off x="1605484" y="1876324"/>
            <a:ext cx="793686" cy="595265"/>
          </a:xfrm>
          <a:prstGeom prst="rect">
            <a:avLst/>
          </a:prstGeom>
          <a:noFill/>
        </p:spPr>
      </p:pic>
      <p:pic>
        <p:nvPicPr>
          <p:cNvPr id="23" name="Picture 4" descr="C:\Users\seigi\Desktop\01jpg.jpg"/>
          <p:cNvPicPr>
            <a:picLocks noChangeAspect="1" noChangeArrowheads="1"/>
          </p:cNvPicPr>
          <p:nvPr/>
        </p:nvPicPr>
        <p:blipFill>
          <a:blip r:embed="rId14" cstate="print"/>
          <a:srcRect/>
          <a:stretch>
            <a:fillRect/>
          </a:stretch>
        </p:blipFill>
        <p:spPr bwMode="auto">
          <a:xfrm>
            <a:off x="1764706" y="1344424"/>
            <a:ext cx="634464" cy="466253"/>
          </a:xfrm>
          <a:prstGeom prst="rect">
            <a:avLst/>
          </a:prstGeom>
          <a:noFill/>
        </p:spPr>
      </p:pic>
      <p:sp>
        <p:nvSpPr>
          <p:cNvPr id="24" name="円柱 23"/>
          <p:cNvSpPr/>
          <p:nvPr/>
        </p:nvSpPr>
        <p:spPr bwMode="auto">
          <a:xfrm>
            <a:off x="5644896" y="2774872"/>
            <a:ext cx="1326265" cy="891251"/>
          </a:xfrm>
          <a:prstGeom prst="can">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Verdana" pitchFamily="34" charset="0"/>
                <a:ea typeface="HGP創英角ｺﾞｼｯｸUB" pitchFamily="50" charset="-128"/>
              </a:rPr>
              <a:t>Database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dirty="0" smtClean="0"/>
              <a:t>Storage</a:t>
            </a:r>
            <a:endParaRPr kumimoji="0" lang="ja-JP" altLang="en-US" sz="1800" b="0" i="0" u="none" strike="noStrike" cap="none" normalizeH="0" baseline="0" dirty="0" smtClean="0">
              <a:ln>
                <a:noFill/>
              </a:ln>
              <a:solidFill>
                <a:schemeClr val="tx1"/>
              </a:solidFill>
              <a:effectLst/>
              <a:latin typeface="Verdana" pitchFamily="34" charset="0"/>
              <a:ea typeface="HGP創英角ｺﾞｼｯｸUB" pitchFamily="50" charset="-128"/>
            </a:endParaRPr>
          </a:p>
        </p:txBody>
      </p:sp>
      <p:sp>
        <p:nvSpPr>
          <p:cNvPr id="25" name="AutoShape 77"/>
          <p:cNvSpPr>
            <a:spLocks noChangeArrowheads="1"/>
          </p:cNvSpPr>
          <p:nvPr/>
        </p:nvSpPr>
        <p:spPr bwMode="auto">
          <a:xfrm>
            <a:off x="6058916" y="1475607"/>
            <a:ext cx="430394" cy="1360190"/>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28" name="AutoShape 8"/>
          <p:cNvSpPr>
            <a:spLocks noChangeArrowheads="1"/>
          </p:cNvSpPr>
          <p:nvPr/>
        </p:nvSpPr>
        <p:spPr bwMode="auto">
          <a:xfrm flipH="1">
            <a:off x="7487476" y="1574482"/>
            <a:ext cx="1459754" cy="486233"/>
          </a:xfrm>
          <a:prstGeom prst="wedgeRoundRectCallout">
            <a:avLst>
              <a:gd name="adj1" fmla="val 60651"/>
              <a:gd name="adj2" fmla="val -33201"/>
              <a:gd name="adj3" fmla="val 16667"/>
            </a:avLst>
          </a:prstGeom>
          <a:solidFill>
            <a:srgbClr val="FFFFFF"/>
          </a:solidFill>
          <a:ln w="9525">
            <a:solidFill>
              <a:srgbClr val="000000"/>
            </a:solidFill>
            <a:miter lim="800000"/>
            <a:headEnd/>
            <a:tailEnd/>
          </a:ln>
        </p:spPr>
        <p:txBody>
          <a:bodyPr lIns="72000" tIns="72000" rIns="72000" bIns="72000"/>
          <a:lstStyle/>
          <a:p>
            <a:pPr algn="l">
              <a:lnSpc>
                <a:spcPct val="85000"/>
              </a:lnSpc>
            </a:pPr>
            <a:r>
              <a:rPr kumimoji="0" lang="en-US" altLang="ja-JP" sz="1200" dirty="0" smtClean="0">
                <a:ea typeface="Verdana" pitchFamily="34" charset="0"/>
                <a:cs typeface="Verdana" pitchFamily="34" charset="0"/>
              </a:rPr>
              <a:t>Azure </a:t>
            </a:r>
            <a:r>
              <a:rPr kumimoji="0" lang="en-US" altLang="ja-JP" sz="1200" dirty="0" err="1" smtClean="0">
                <a:ea typeface="Verdana" pitchFamily="34" charset="0"/>
                <a:cs typeface="Verdana" pitchFamily="34" charset="0"/>
              </a:rPr>
              <a:t>HDInsight</a:t>
            </a:r>
            <a:endParaRPr kumimoji="0" lang="en-US" altLang="ja-JP" sz="1200" dirty="0" smtClean="0">
              <a:ea typeface="Verdana" pitchFamily="34" charset="0"/>
              <a:cs typeface="Verdana" pitchFamily="34" charset="0"/>
            </a:endParaRPr>
          </a:p>
          <a:p>
            <a:pPr algn="l">
              <a:lnSpc>
                <a:spcPct val="85000"/>
              </a:lnSpc>
            </a:pPr>
            <a:r>
              <a:rPr kumimoji="0" lang="ja-JP" altLang="en-US" sz="1200" dirty="0" smtClean="0">
                <a:ea typeface="Verdana" pitchFamily="34" charset="0"/>
                <a:cs typeface="Verdana" pitchFamily="34" charset="0"/>
              </a:rPr>
              <a:t>  </a:t>
            </a:r>
            <a:r>
              <a:rPr kumimoji="0" lang="en-US" altLang="ja-JP" sz="1200" dirty="0" smtClean="0">
                <a:ea typeface="Verdana" pitchFamily="34" charset="0"/>
                <a:cs typeface="Verdana" pitchFamily="34" charset="0"/>
              </a:rPr>
              <a:t>Service API</a:t>
            </a:r>
          </a:p>
        </p:txBody>
      </p:sp>
      <p:sp>
        <p:nvSpPr>
          <p:cNvPr id="29" name="テキスト ボックス 28"/>
          <p:cNvSpPr txBox="1"/>
          <p:nvPr/>
        </p:nvSpPr>
        <p:spPr>
          <a:xfrm>
            <a:off x="7106969" y="3141815"/>
            <a:ext cx="1901235" cy="510909"/>
          </a:xfrm>
          <a:prstGeom prst="rect">
            <a:avLst/>
          </a:prstGeom>
          <a:solidFill>
            <a:schemeClr val="bg1"/>
          </a:solidFill>
          <a:ln>
            <a:solidFill>
              <a:schemeClr val="tx1"/>
            </a:solidFill>
          </a:ln>
        </p:spPr>
        <p:txBody>
          <a:bodyPr wrap="square" rtlCol="0">
            <a:spAutoFit/>
          </a:bodyPr>
          <a:lstStyle/>
          <a:p>
            <a:pPr algn="l">
              <a:lnSpc>
                <a:spcPct val="85000"/>
              </a:lnSpc>
            </a:pPr>
            <a:r>
              <a:rPr kumimoji="0" lang="en-US" altLang="ja-JP" sz="1600" dirty="0" smtClean="0">
                <a:ea typeface="Verdana" pitchFamily="34" charset="0"/>
                <a:cs typeface="Verdana" pitchFamily="34" charset="0"/>
              </a:rPr>
              <a:t>Microsoft .NET</a:t>
            </a:r>
          </a:p>
          <a:p>
            <a:pPr algn="l">
              <a:lnSpc>
                <a:spcPct val="85000"/>
              </a:lnSpc>
            </a:pPr>
            <a:r>
              <a:rPr kumimoji="0" lang="en-US" altLang="ja-JP" sz="1600" dirty="0" smtClean="0">
                <a:ea typeface="Verdana" pitchFamily="34" charset="0"/>
                <a:cs typeface="Verdana" pitchFamily="34" charset="0"/>
              </a:rPr>
              <a:t>SDK For </a:t>
            </a:r>
            <a:r>
              <a:rPr kumimoji="0" lang="en-US" altLang="ja-JP" sz="1600" dirty="0" err="1" smtClean="0">
                <a:ea typeface="Verdana" pitchFamily="34" charset="0"/>
                <a:cs typeface="Verdana" pitchFamily="34" charset="0"/>
              </a:rPr>
              <a:t>Hadoop</a:t>
            </a:r>
            <a:endParaRPr kumimoji="0" lang="en-US" altLang="ja-JP" sz="1600" dirty="0" smtClean="0">
              <a:ea typeface="Verdana" pitchFamily="34" charset="0"/>
              <a:cs typeface="Verdana" pitchFamily="34" charset="0"/>
            </a:endParaRPr>
          </a:p>
        </p:txBody>
      </p:sp>
      <p:sp>
        <p:nvSpPr>
          <p:cNvPr id="3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4.4. </a:t>
            </a:r>
            <a:r>
              <a:rPr lang="ja-JP" altLang="en-US" sz="3200" dirty="0" smtClean="0"/>
              <a:t>様々なクライアントと接続　</a:t>
            </a:r>
            <a:r>
              <a:rPr lang="en-US" altLang="ja-JP" sz="3200" dirty="0" err="1" smtClean="0"/>
              <a:t>IoT</a:t>
            </a:r>
            <a:r>
              <a:rPr lang="en-US" altLang="ja-JP" sz="3200" dirty="0" smtClean="0"/>
              <a:t> &amp; </a:t>
            </a:r>
            <a:r>
              <a:rPr lang="en-US" altLang="ja-JP" sz="3200" dirty="0" err="1" smtClean="0"/>
              <a:t>BigData</a:t>
            </a:r>
            <a:endParaRPr lang="ja-JP" altLang="en-US" sz="3200" dirty="0"/>
          </a:p>
        </p:txBody>
      </p:sp>
      <p:sp>
        <p:nvSpPr>
          <p:cNvPr id="32" name="テキスト ボックス 31"/>
          <p:cNvSpPr txBox="1"/>
          <p:nvPr/>
        </p:nvSpPr>
        <p:spPr>
          <a:xfrm>
            <a:off x="2106406" y="2958012"/>
            <a:ext cx="1293479" cy="712887"/>
          </a:xfrm>
          <a:prstGeom prst="rect">
            <a:avLst/>
          </a:prstGeom>
          <a:solidFill>
            <a:schemeClr val="bg1"/>
          </a:solidFill>
          <a:ln>
            <a:solidFill>
              <a:schemeClr val="tx1"/>
            </a:solidFill>
          </a:ln>
        </p:spPr>
        <p:txBody>
          <a:bodyPr wrap="square" rtlCol="0">
            <a:spAutoFit/>
          </a:bodyPr>
          <a:lstStyle/>
          <a:p>
            <a:pPr algn="l"/>
            <a:r>
              <a:rPr kumimoji="0" lang="en-US" altLang="ja-JP" sz="1400" dirty="0" err="1" smtClean="0">
                <a:latin typeface="HGP創英角ｺﾞｼｯｸUB" pitchFamily="50" charset="-128"/>
              </a:rPr>
              <a:t>AngularJS</a:t>
            </a:r>
            <a:r>
              <a:rPr kumimoji="0" lang="en-US" altLang="ja-JP" sz="1400" dirty="0" smtClean="0">
                <a:latin typeface="HGP創英角ｺﾞｼｯｸUB" pitchFamily="50" charset="-128"/>
              </a:rPr>
              <a:t>, Knockout</a:t>
            </a:r>
          </a:p>
          <a:p>
            <a:pPr algn="l"/>
            <a:r>
              <a:rPr kumimoji="0" lang="ja-JP" altLang="en-US" sz="1400" dirty="0" smtClean="0">
                <a:latin typeface="HGP創英角ｺﾞｼｯｸUB" pitchFamily="50" charset="-128"/>
              </a:rPr>
              <a:t>＋</a:t>
            </a:r>
            <a:r>
              <a:rPr kumimoji="0" lang="ja-JP" altLang="en-US" sz="1400" dirty="0" err="1" smtClean="0">
                <a:latin typeface="HGP創英角ｺﾞｼｯｸUB" pitchFamily="50" charset="-128"/>
              </a:rPr>
              <a:t>ｊ</a:t>
            </a:r>
            <a:r>
              <a:rPr kumimoji="0" lang="en-US" altLang="ja-JP" sz="1400" dirty="0" smtClean="0">
                <a:latin typeface="HGP創英角ｺﾞｼｯｸUB" pitchFamily="50" charset="-128"/>
              </a:rPr>
              <a:t>Query</a:t>
            </a:r>
            <a:endParaRPr kumimoji="1" lang="ja-JP" altLang="en-US" sz="1400" dirty="0"/>
          </a:p>
        </p:txBody>
      </p:sp>
      <p:pic>
        <p:nvPicPr>
          <p:cNvPr id="33" name="Picture 8"/>
          <p:cNvPicPr>
            <a:picLocks noChangeAspect="1" noChangeArrowheads="1"/>
          </p:cNvPicPr>
          <p:nvPr/>
        </p:nvPicPr>
        <p:blipFill>
          <a:blip r:embed="rId11" cstate="print"/>
          <a:srcRect/>
          <a:stretch>
            <a:fillRect/>
          </a:stretch>
        </p:blipFill>
        <p:spPr bwMode="auto">
          <a:xfrm>
            <a:off x="3127811" y="2968704"/>
            <a:ext cx="580646" cy="534858"/>
          </a:xfrm>
          <a:prstGeom prst="rect">
            <a:avLst/>
          </a:prstGeom>
          <a:noFill/>
          <a:ln w="9525">
            <a:noFill/>
            <a:miter lim="800000"/>
            <a:headEnd/>
            <a:tailEnd/>
          </a:ln>
        </p:spPr>
      </p:pic>
      <p:sp>
        <p:nvSpPr>
          <p:cNvPr id="35" name="AutoShape 77"/>
          <p:cNvSpPr>
            <a:spLocks noChangeArrowheads="1"/>
          </p:cNvSpPr>
          <p:nvPr/>
        </p:nvSpPr>
        <p:spPr bwMode="auto">
          <a:xfrm>
            <a:off x="6973316" y="1475607"/>
            <a:ext cx="430394" cy="1360190"/>
          </a:xfrm>
          <a:prstGeom prst="downArrow">
            <a:avLst>
              <a:gd name="adj1" fmla="val 46889"/>
              <a:gd name="adj2" fmla="val 58446"/>
            </a:avLst>
          </a:prstGeom>
          <a:solidFill>
            <a:srgbClr val="69306A"/>
          </a:solidFill>
          <a:ln w="9525">
            <a:solidFill>
              <a:srgbClr val="69306A"/>
            </a:solidFill>
            <a:miter lim="800000"/>
            <a:headEnd/>
            <a:tailEnd/>
          </a:ln>
        </p:spPr>
        <p:txBody>
          <a:bodyPr vert="eaVert" wrap="none" anchor="ctr"/>
          <a:lstStyle/>
          <a:p>
            <a:pPr eaLnBrk="1" hangingPunct="1">
              <a:lnSpc>
                <a:spcPct val="150000"/>
              </a:lnSpc>
            </a:pPr>
            <a:endParaRPr lang="ja-JP" altLang="en-US" sz="2000" b="1"/>
          </a:p>
        </p:txBody>
      </p:sp>
      <p:sp>
        <p:nvSpPr>
          <p:cNvPr id="26" name="AutoShape 8"/>
          <p:cNvSpPr>
            <a:spLocks noChangeArrowheads="1"/>
          </p:cNvSpPr>
          <p:nvPr/>
        </p:nvSpPr>
        <p:spPr bwMode="auto">
          <a:xfrm flipH="1">
            <a:off x="6801973" y="2131993"/>
            <a:ext cx="1430934" cy="365381"/>
          </a:xfrm>
          <a:prstGeom prst="wedgeRoundRectCallout">
            <a:avLst>
              <a:gd name="adj1" fmla="val 71941"/>
              <a:gd name="adj2" fmla="val -33201"/>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1600" dirty="0" smtClean="0">
                <a:ea typeface="Verdana" pitchFamily="34" charset="0"/>
                <a:cs typeface="Verdana" pitchFamily="34" charset="0"/>
              </a:rPr>
              <a:t>SQL/</a:t>
            </a:r>
            <a:r>
              <a:rPr kumimoji="0" lang="en-US" altLang="ja-JP" sz="1600" dirty="0" err="1" smtClean="0">
                <a:ea typeface="Verdana" pitchFamily="34" charset="0"/>
                <a:cs typeface="Verdana" pitchFamily="34" charset="0"/>
              </a:rPr>
              <a:t>NoSQL</a:t>
            </a:r>
            <a:endParaRPr kumimoji="0" lang="en-US" altLang="ja-JP" sz="1600" dirty="0" smtClean="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629699" y="918935"/>
            <a:ext cx="598305" cy="3444695"/>
          </a:xfrm>
          <a:prstGeom prst="rect">
            <a:avLst/>
          </a:prstGeom>
          <a:solidFill>
            <a:schemeClr val="bg1"/>
          </a:solidFill>
          <a:ln>
            <a:solidFill>
              <a:schemeClr val="tx1"/>
            </a:solidFill>
          </a:ln>
        </p:spPr>
        <p:txBody>
          <a:bodyPr vert="eaVert" wrap="square" rtlCol="0">
            <a:spAutoFit/>
          </a:bodyPr>
          <a:lstStyle/>
          <a:p>
            <a:r>
              <a:rPr kumimoji="1" lang="ja-JP" altLang="en-US" sz="2800" dirty="0" smtClean="0"/>
              <a:t>アプリケーション</a:t>
            </a:r>
            <a:endParaRPr kumimoji="1" lang="en-US" altLang="ja-JP" sz="2800" dirty="0" smtClean="0"/>
          </a:p>
        </p:txBody>
      </p:sp>
      <p:sp>
        <p:nvSpPr>
          <p:cNvPr id="4" name="AutoShape 86"/>
          <p:cNvSpPr>
            <a:spLocks noChangeArrowheads="1"/>
          </p:cNvSpPr>
          <p:nvPr/>
        </p:nvSpPr>
        <p:spPr bwMode="auto">
          <a:xfrm>
            <a:off x="2581915" y="1013523"/>
            <a:ext cx="203637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30"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4.5. </a:t>
            </a:r>
            <a:r>
              <a:rPr lang="ja-JP" altLang="en-US" sz="3200" dirty="0" smtClean="0"/>
              <a:t>様々な他社製品・サービスとの接続を調査</a:t>
            </a:r>
            <a:endParaRPr lang="ja-JP" altLang="en-US" sz="3200" dirty="0"/>
          </a:p>
        </p:txBody>
      </p:sp>
      <p:sp>
        <p:nvSpPr>
          <p:cNvPr id="34" name="AutoShape 86"/>
          <p:cNvSpPr>
            <a:spLocks noChangeArrowheads="1"/>
          </p:cNvSpPr>
          <p:nvPr/>
        </p:nvSpPr>
        <p:spPr bwMode="auto">
          <a:xfrm>
            <a:off x="2581915" y="1935644"/>
            <a:ext cx="203637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36" name="AutoShape 86"/>
          <p:cNvSpPr>
            <a:spLocks noChangeArrowheads="1"/>
          </p:cNvSpPr>
          <p:nvPr/>
        </p:nvSpPr>
        <p:spPr bwMode="auto">
          <a:xfrm>
            <a:off x="2581915" y="2857765"/>
            <a:ext cx="203637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37" name="AutoShape 86"/>
          <p:cNvSpPr>
            <a:spLocks noChangeArrowheads="1"/>
          </p:cNvSpPr>
          <p:nvPr/>
        </p:nvSpPr>
        <p:spPr bwMode="auto">
          <a:xfrm>
            <a:off x="2581915" y="3779885"/>
            <a:ext cx="2036372" cy="447273"/>
          </a:xfrm>
          <a:prstGeom prst="rightArrow">
            <a:avLst>
              <a:gd name="adj1" fmla="val 57500"/>
              <a:gd name="adj2" fmla="val 62962"/>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39" name="テキスト ボックス 38"/>
          <p:cNvSpPr txBox="1"/>
          <p:nvPr/>
        </p:nvSpPr>
        <p:spPr>
          <a:xfrm>
            <a:off x="4751897" y="988377"/>
            <a:ext cx="2673142" cy="505972"/>
          </a:xfrm>
          <a:prstGeom prst="rect">
            <a:avLst/>
          </a:prstGeom>
          <a:solidFill>
            <a:schemeClr val="bg1"/>
          </a:solidFill>
          <a:ln>
            <a:solidFill>
              <a:schemeClr val="tx1"/>
            </a:solidFill>
          </a:ln>
        </p:spPr>
        <p:txBody>
          <a:bodyPr wrap="square" rtlCol="0">
            <a:spAutoFit/>
          </a:bodyPr>
          <a:lstStyle/>
          <a:p>
            <a:r>
              <a:rPr lang="en-US" altLang="ja-JP" sz="2800" dirty="0" smtClean="0"/>
              <a:t>Dynamics</a:t>
            </a:r>
            <a:endParaRPr kumimoji="1" lang="en-US" altLang="ja-JP" sz="2800" dirty="0" smtClean="0"/>
          </a:p>
        </p:txBody>
      </p:sp>
      <p:sp>
        <p:nvSpPr>
          <p:cNvPr id="40" name="テキスト ボックス 39"/>
          <p:cNvSpPr txBox="1"/>
          <p:nvPr/>
        </p:nvSpPr>
        <p:spPr>
          <a:xfrm>
            <a:off x="4751897" y="1910497"/>
            <a:ext cx="2673142" cy="505972"/>
          </a:xfrm>
          <a:prstGeom prst="rect">
            <a:avLst/>
          </a:prstGeom>
          <a:solidFill>
            <a:schemeClr val="bg1"/>
          </a:solidFill>
          <a:ln>
            <a:solidFill>
              <a:schemeClr val="tx1"/>
            </a:solidFill>
          </a:ln>
        </p:spPr>
        <p:txBody>
          <a:bodyPr wrap="square" rtlCol="0">
            <a:spAutoFit/>
          </a:bodyPr>
          <a:lstStyle/>
          <a:p>
            <a:r>
              <a:rPr lang="en-US" altLang="ja-JP" sz="2800" dirty="0" err="1" smtClean="0"/>
              <a:t>Salesforce</a:t>
            </a:r>
            <a:endParaRPr kumimoji="1" lang="en-US" altLang="ja-JP" sz="2800" dirty="0" smtClean="0"/>
          </a:p>
        </p:txBody>
      </p:sp>
      <p:sp>
        <p:nvSpPr>
          <p:cNvPr id="41" name="テキスト ボックス 40"/>
          <p:cNvSpPr txBox="1"/>
          <p:nvPr/>
        </p:nvSpPr>
        <p:spPr>
          <a:xfrm>
            <a:off x="4751897" y="2832617"/>
            <a:ext cx="2673142" cy="505972"/>
          </a:xfrm>
          <a:prstGeom prst="rect">
            <a:avLst/>
          </a:prstGeom>
          <a:solidFill>
            <a:schemeClr val="bg1"/>
          </a:solidFill>
          <a:ln>
            <a:solidFill>
              <a:schemeClr val="tx1"/>
            </a:solidFill>
          </a:ln>
        </p:spPr>
        <p:txBody>
          <a:bodyPr wrap="square" rtlCol="0">
            <a:spAutoFit/>
          </a:bodyPr>
          <a:lstStyle/>
          <a:p>
            <a:r>
              <a:rPr kumimoji="1" lang="en-US" altLang="ja-JP" sz="2800" dirty="0" smtClean="0"/>
              <a:t>SAP</a:t>
            </a:r>
          </a:p>
        </p:txBody>
      </p:sp>
      <p:sp>
        <p:nvSpPr>
          <p:cNvPr id="42" name="テキスト ボックス 41"/>
          <p:cNvSpPr txBox="1"/>
          <p:nvPr/>
        </p:nvSpPr>
        <p:spPr>
          <a:xfrm>
            <a:off x="4751897" y="3754737"/>
            <a:ext cx="2673142" cy="505972"/>
          </a:xfrm>
          <a:prstGeom prst="rect">
            <a:avLst/>
          </a:prstGeom>
          <a:solidFill>
            <a:schemeClr val="bg1"/>
          </a:solidFill>
          <a:ln>
            <a:solidFill>
              <a:schemeClr val="tx1"/>
            </a:solidFill>
          </a:ln>
        </p:spPr>
        <p:txBody>
          <a:bodyPr wrap="square" rtlCol="0">
            <a:spAutoFit/>
          </a:bodyPr>
          <a:lstStyle/>
          <a:p>
            <a:r>
              <a:rPr kumimoji="1" lang="en-US" altLang="ja-JP" sz="2800" dirty="0" smtClean="0"/>
              <a:t>.etc .etc</a:t>
            </a:r>
          </a:p>
        </p:txBody>
      </p:sp>
      <p:sp>
        <p:nvSpPr>
          <p:cNvPr id="43" name="AutoShape 8"/>
          <p:cNvSpPr>
            <a:spLocks noChangeArrowheads="1"/>
          </p:cNvSpPr>
          <p:nvPr/>
        </p:nvSpPr>
        <p:spPr bwMode="auto">
          <a:xfrm flipH="1">
            <a:off x="2183671" y="4597372"/>
            <a:ext cx="4865308" cy="564939"/>
          </a:xfrm>
          <a:prstGeom prst="wedgeRoundRectCallout">
            <a:avLst>
              <a:gd name="adj1" fmla="val 21284"/>
              <a:gd name="adj2" fmla="val -140567"/>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dirty="0" smtClean="0">
                <a:latin typeface="+mj-lt"/>
                <a:ea typeface="Verdana" pitchFamily="34" charset="0"/>
                <a:cs typeface="Verdana" pitchFamily="34" charset="0"/>
              </a:rPr>
              <a:t>各種コネクタ、</a:t>
            </a:r>
            <a:r>
              <a:rPr kumimoji="0" lang="en-US" altLang="ja-JP" sz="2400" dirty="0" smtClean="0">
                <a:ea typeface="Verdana" pitchFamily="34" charset="0"/>
                <a:cs typeface="Verdana" pitchFamily="34" charset="0"/>
              </a:rPr>
              <a:t>SOAP</a:t>
            </a:r>
            <a:r>
              <a:rPr kumimoji="0" lang="ja-JP" altLang="en-US" sz="2400" dirty="0" err="1" smtClean="0">
                <a:ea typeface="Verdana" pitchFamily="34" charset="0"/>
                <a:cs typeface="Verdana" pitchFamily="34" charset="0"/>
              </a:rPr>
              <a:t>、</a:t>
            </a:r>
            <a:r>
              <a:rPr kumimoji="0" lang="en-US" altLang="ja-JP" sz="2400" dirty="0" smtClean="0">
                <a:ea typeface="Verdana" pitchFamily="34" charset="0"/>
                <a:cs typeface="Verdana" pitchFamily="34" charset="0"/>
              </a:rPr>
              <a:t>REST</a:t>
            </a:r>
          </a:p>
        </p:txBody>
      </p:sp>
      <p:sp>
        <p:nvSpPr>
          <p:cNvPr id="44" name="テキスト ボックス 43"/>
          <p:cNvSpPr txBox="1"/>
          <p:nvPr/>
        </p:nvSpPr>
        <p:spPr>
          <a:xfrm>
            <a:off x="229884" y="5407779"/>
            <a:ext cx="8655036" cy="1037848"/>
          </a:xfrm>
          <a:prstGeom prst="rect">
            <a:avLst/>
          </a:prstGeom>
          <a:solidFill>
            <a:schemeClr val="bg1"/>
          </a:solidFill>
          <a:ln>
            <a:solidFill>
              <a:schemeClr val="tx1"/>
            </a:solidFill>
          </a:ln>
        </p:spPr>
        <p:txBody>
          <a:bodyPr wrap="square" rtlCol="0">
            <a:spAutoFit/>
          </a:bodyPr>
          <a:lstStyle/>
          <a:p>
            <a:r>
              <a:rPr lang="ja-JP" altLang="en-US" sz="3200" b="1" dirty="0" smtClean="0">
                <a:solidFill>
                  <a:srgbClr val="FF0000"/>
                </a:solidFill>
              </a:rPr>
              <a:t>ピュア・デベロップメントは減少傾向。</a:t>
            </a:r>
            <a:endParaRPr lang="en-US" altLang="ja-JP" sz="3200" b="1" dirty="0" smtClean="0">
              <a:solidFill>
                <a:srgbClr val="FF0000"/>
              </a:solidFill>
            </a:endParaRPr>
          </a:p>
          <a:p>
            <a:r>
              <a:rPr lang="ja-JP" altLang="en-US" sz="3200" b="1" dirty="0" smtClean="0">
                <a:solidFill>
                  <a:srgbClr val="FF0000"/>
                </a:solidFill>
              </a:rPr>
              <a:t>今後は他社製品・サービスとのコラボが必要</a:t>
            </a:r>
            <a:endParaRPr lang="en-US" altLang="ja-JP" sz="3200" b="1" dirty="0" smtClean="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ja-JP" altLang="en-US" sz="2800" dirty="0" smtClean="0">
                <a:solidFill>
                  <a:srgbClr val="69306A"/>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5</a:t>
            </a:r>
            <a:r>
              <a:rPr lang="en-US" altLang="ja-JP" sz="2800" b="1" dirty="0" smtClean="0">
                <a:solidFill>
                  <a:schemeClr val="bg1"/>
                </a:solidFill>
              </a:rPr>
              <a:t>. </a:t>
            </a:r>
            <a:r>
              <a:rPr lang="ja-JP" altLang="en-US" sz="2800" dirty="0" smtClean="0">
                <a:solidFill>
                  <a:schemeClr val="bg1"/>
                </a:solidFill>
              </a:rPr>
              <a:t>機能詳細</a:t>
            </a:r>
            <a:endParaRPr lang="en-US" altLang="ja-JP" sz="2800" dirty="0">
              <a:solidFill>
                <a:schemeClr val="bg1"/>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gradFill rotWithShape="1">
            <a:gsLst>
              <a:gs pos="0">
                <a:srgbClr val="E4CA9C"/>
              </a:gs>
              <a:gs pos="100000">
                <a:srgbClr val="EFDFC3"/>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1. </a:t>
            </a:r>
            <a:r>
              <a:rPr lang="ja-JP" altLang="en-US" sz="2800" dirty="0" smtClean="0">
                <a:solidFill>
                  <a:srgbClr val="69306A"/>
                </a:solidFill>
              </a:rPr>
              <a:t>概要</a:t>
            </a:r>
            <a:endParaRPr lang="ja-JP" altLang="en-US" sz="2800" dirty="0">
              <a:solidFill>
                <a:srgbClr val="69306A"/>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ja-JP" altLang="en-US" sz="2800" dirty="0" smtClean="0">
                <a:solidFill>
                  <a:srgbClr val="69306A"/>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5.1. </a:t>
            </a:r>
            <a:r>
              <a:rPr lang="ja-JP" altLang="en-US" sz="3200" dirty="0" smtClean="0"/>
              <a:t>各レイヤの機能</a:t>
            </a:r>
            <a:endParaRPr lang="ja-JP" altLang="en-US" sz="3200" dirty="0"/>
          </a:p>
        </p:txBody>
      </p:sp>
      <p:graphicFrame>
        <p:nvGraphicFramePr>
          <p:cNvPr id="8" name="Group 27"/>
          <p:cNvGraphicFramePr>
            <a:graphicFrameLocks noGrp="1"/>
          </p:cNvGraphicFramePr>
          <p:nvPr>
            <p:extLst>
              <p:ext uri="{D42A27DB-BD31-4B8C-83A1-F6EECF244321}">
                <p14:modId xmlns="" xmlns:p14="http://schemas.microsoft.com/office/powerpoint/2010/main" val="592932253"/>
              </p:ext>
            </p:extLst>
          </p:nvPr>
        </p:nvGraphicFramePr>
        <p:xfrm>
          <a:off x="175260" y="899160"/>
          <a:ext cx="8740140" cy="5286475"/>
        </p:xfrm>
        <a:graphic>
          <a:graphicData uri="http://schemas.openxmlformats.org/drawingml/2006/table">
            <a:tbl>
              <a:tblPr/>
              <a:tblGrid>
                <a:gridCol w="574155"/>
                <a:gridCol w="8165985"/>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層</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P</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r>
                        <a:rPr lang="ja-JP" altLang="en-US" sz="2000" dirty="0" smtClean="0">
                          <a:latin typeface="Verdana" pitchFamily="34" charset="0"/>
                          <a:ea typeface="HGP創英角ｺﾞｼｯｸUB" pitchFamily="50" charset="-128"/>
                          <a:cs typeface="Verdana" pitchFamily="34" charset="0"/>
                        </a:rPr>
                        <a:t>　</a:t>
                      </a:r>
                      <a:r>
                        <a:rPr lang="en-US" altLang="ja-JP" sz="2000" dirty="0" smtClean="0">
                          <a:latin typeface="Verdana" pitchFamily="34" charset="0"/>
                          <a:ea typeface="Verdana" pitchFamily="34" charset="0"/>
                          <a:cs typeface="Verdana" pitchFamily="34" charset="0"/>
                        </a:rPr>
                        <a:t>Visual Studio</a:t>
                      </a:r>
                      <a:r>
                        <a:rPr lang="ja-JP" altLang="en-US" sz="2000" dirty="0" smtClean="0">
                          <a:latin typeface="Verdana" pitchFamily="34" charset="0"/>
                          <a:ea typeface="HGP創英角ｺﾞｼｯｸUB" pitchFamily="50" charset="-128"/>
                          <a:cs typeface="Verdana" pitchFamily="34" charset="0"/>
                        </a:rPr>
                        <a:t>のデザイナの操作性をスポイルしない造り。</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画面遷移制御、セッション管理</a:t>
                      </a:r>
                      <a:endParaRPr lang="en-US" altLang="ja-JP" sz="2000" dirty="0" smtClean="0">
                        <a:latin typeface="Verdana" pitchFamily="34" charset="0"/>
                        <a:ea typeface="Verdana" pitchFamily="34" charset="0"/>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不正操作防止、入力チェック</a:t>
                      </a:r>
                      <a:r>
                        <a:rPr lang="en-US" altLang="ja-JP" sz="2000" dirty="0" smtClean="0">
                          <a:latin typeface="Verdana" pitchFamily="34" charset="0"/>
                          <a:ea typeface="Verdana" pitchFamily="34" charset="0"/>
                          <a:cs typeface="Verdana" pitchFamily="34" charset="0"/>
                        </a:rPr>
                        <a:t>.etc</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09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B</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en-US" altLang="ja-JP" sz="2000" dirty="0" smtClean="0">
                          <a:latin typeface="Verdana" pitchFamily="34" charset="0"/>
                          <a:ea typeface="Verdana" pitchFamily="34" charset="0"/>
                          <a:cs typeface="Verdana" pitchFamily="34" charset="0"/>
                        </a:rPr>
                        <a:t> </a:t>
                      </a:r>
                      <a:r>
                        <a:rPr lang="ja-JP" altLang="en-US" sz="2000" dirty="0" smtClean="0">
                          <a:latin typeface="Verdana" pitchFamily="34" charset="0"/>
                          <a:ea typeface="HGP創英角ｺﾞｼｯｸUB" pitchFamily="50" charset="-128"/>
                          <a:cs typeface="Verdana" pitchFamily="34" charset="0"/>
                        </a:rPr>
                        <a:t>フロー制御</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下記の基本処理（カスタマイズ可能）のフローを制御</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開始終了処理、例外処理</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a:t>
                      </a:r>
                      <a:r>
                        <a:rPr lang="en-US" altLang="ja-JP" sz="2000" dirty="0" smtClean="0">
                          <a:latin typeface="Verdana" pitchFamily="34" charset="0"/>
                          <a:ea typeface="Verdana" pitchFamily="34" charset="0"/>
                          <a:cs typeface="Verdana" pitchFamily="34" charset="0"/>
                        </a:rPr>
                        <a:t>DB</a:t>
                      </a:r>
                      <a:r>
                        <a:rPr lang="ja-JP" altLang="en-US" sz="2000" dirty="0" smtClean="0">
                          <a:latin typeface="Verdana" pitchFamily="34" charset="0"/>
                          <a:ea typeface="HGP創英角ｺﾞｼｯｸUB" pitchFamily="50" charset="-128"/>
                          <a:cs typeface="Verdana" pitchFamily="34" charset="0"/>
                        </a:rPr>
                        <a:t>コネクション管理、トランザクション管理</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ログ出力、性能測定</a:t>
                      </a:r>
                      <a:r>
                        <a:rPr lang="en-US" altLang="ja-JP" sz="2000" dirty="0" smtClean="0">
                          <a:latin typeface="Verdana" pitchFamily="34" charset="0"/>
                          <a:ea typeface="Verdana" pitchFamily="34" charset="0"/>
                          <a:cs typeface="Verdana" pitchFamily="34" charset="0"/>
                        </a:rPr>
                        <a:t>.etc</a:t>
                      </a:r>
                      <a:endParaRPr lang="ja-JP" altLang="en-US" sz="2000" dirty="0" smtClean="0">
                        <a:latin typeface="Verdana" pitchFamily="34" charset="0"/>
                        <a:ea typeface="HGP創英角ｺﾞｼｯｸUB" pitchFamily="50" charset="-128"/>
                        <a:cs typeface="Verdana" pitchFamily="34" charset="0"/>
                      </a:endParaRP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通信制御機能</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各種プロトコルを用いたサーバ間のリモート処理機構を提供。</a:t>
                      </a:r>
                      <a:endParaRPr lang="en-US" altLang="ja-JP" sz="2000" dirty="0" smtClean="0">
                        <a:latin typeface="Verdana" pitchFamily="34" charset="0"/>
                        <a:ea typeface="Verdana" pitchFamily="34" charset="0"/>
                        <a:cs typeface="Verdana" pitchFamily="34" charset="0"/>
                      </a:endParaRPr>
                    </a:p>
                    <a:p>
                      <a:pPr lvl="1" algn="l"/>
                      <a:r>
                        <a:rPr lang="ja-JP" altLang="en-US" sz="2000" dirty="0" smtClean="0">
                          <a:latin typeface="Verdana" pitchFamily="34" charset="0"/>
                          <a:ea typeface="HGP創英角ｺﾞｼｯｸUB" pitchFamily="50" charset="-128"/>
                          <a:cs typeface="Verdana" pitchFamily="34" charset="0"/>
                        </a:rPr>
                        <a:t>これによりオンプレやクラウドを含む多彩なシステム構成に対応可能。</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ja-JP" sz="2000" dirty="0" smtClean="0">
                          <a:latin typeface="Verdana" pitchFamily="34" charset="0"/>
                          <a:ea typeface="Verdana" pitchFamily="34" charset="0"/>
                          <a:cs typeface="Verdana" pitchFamily="34" charset="0"/>
                        </a:rPr>
                        <a:t>D</a:t>
                      </a: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dirty="0" smtClean="0">
                          <a:latin typeface="Verdana" pitchFamily="34" charset="0"/>
                          <a:ea typeface="HGP創英角ｺﾞｼｯｸUB" pitchFamily="50" charset="-128"/>
                          <a:cs typeface="Verdana" pitchFamily="34" charset="0"/>
                        </a:rPr>
                        <a:t>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a:t>
                      </a:r>
                      <a:r>
                        <a:rPr lang="en-US" altLang="ja-JP" sz="2000" dirty="0" err="1" smtClean="0">
                          <a:latin typeface="Verdana" pitchFamily="34" charset="0"/>
                          <a:ea typeface="Verdana" pitchFamily="34" charset="0"/>
                          <a:cs typeface="Verdana" pitchFamily="34" charset="0"/>
                        </a:rPr>
                        <a:t>MyBatis</a:t>
                      </a:r>
                      <a:r>
                        <a:rPr lang="ja-JP" altLang="en-US" sz="2000" dirty="0" smtClean="0">
                          <a:latin typeface="Verdana" pitchFamily="34" charset="0"/>
                          <a:ea typeface="HGP創英角ｺﾞｼｯｸUB" pitchFamily="50" charset="-128"/>
                          <a:cs typeface="Verdana" pitchFamily="34" charset="0"/>
                        </a:rPr>
                        <a:t>ライクなデータアクセス・ライブラリ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a:t>
                      </a:r>
                    </a:p>
                    <a:p>
                      <a:pPr lvl="1" algn="l">
                        <a:buFont typeface="Wingdings" pitchFamily="2" charset="2"/>
                        <a:buChar char="n"/>
                      </a:pPr>
                      <a:r>
                        <a:rPr lang="ja-JP" altLang="en-US" sz="2000" dirty="0" smtClean="0">
                          <a:latin typeface="Verdana" pitchFamily="34" charset="0"/>
                          <a:ea typeface="HGP創英角ｺﾞｼｯｸUB" pitchFamily="50" charset="-128"/>
                          <a:cs typeface="Verdana" pitchFamily="34" charset="0"/>
                        </a:rPr>
                        <a:t> 動的パラメタライズド・クエリ定義・検証ツール</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バッチ処理用</a:t>
                      </a:r>
                      <a:r>
                        <a:rPr lang="en-US" altLang="ja-JP" sz="2000" dirty="0" smtClean="0">
                          <a:latin typeface="Verdana" pitchFamily="34" charset="0"/>
                          <a:ea typeface="Verdana" pitchFamily="34" charset="0"/>
                          <a:cs typeface="Verdana" pitchFamily="34" charset="0"/>
                        </a:rPr>
                        <a:t>SQL</a:t>
                      </a:r>
                      <a:r>
                        <a:rPr lang="ja-JP" altLang="en-US" sz="2000" dirty="0" smtClean="0">
                          <a:latin typeface="Verdana" pitchFamily="34" charset="0"/>
                          <a:ea typeface="HGP創英角ｺﾞｼｯｸUB" pitchFamily="50" charset="-128"/>
                          <a:cs typeface="Verdana" pitchFamily="34" charset="0"/>
                        </a:rPr>
                        <a:t>生成部品</a:t>
                      </a:r>
                      <a:r>
                        <a:rPr lang="en-US" altLang="ja-JP" sz="2000" dirty="0" smtClean="0">
                          <a:latin typeface="Verdana" pitchFamily="34" charset="0"/>
                          <a:ea typeface="Verdana" pitchFamily="34" charset="0"/>
                          <a:cs typeface="Verdana" pitchFamily="34" charset="0"/>
                        </a:rPr>
                        <a:t>.etc</a:t>
                      </a:r>
                      <a:endParaRPr kumimoji="1" lang="ja-JP" altLang="en-US" sz="2000" dirty="0" smtClean="0">
                        <a:latin typeface="Verdana" pitchFamily="34" charset="0"/>
                        <a:ea typeface="HGP創英角ｺﾞｼｯｸUB" pitchFamily="50" charset="-128"/>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ChangeArrowheads="1"/>
          </p:cNvSpPr>
          <p:nvPr/>
        </p:nvSpPr>
        <p:spPr bwMode="auto">
          <a:xfrm>
            <a:off x="0" y="23238"/>
            <a:ext cx="9144000"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5.2. </a:t>
            </a:r>
            <a:r>
              <a:rPr lang="ja-JP" altLang="en-US" sz="3200" dirty="0" smtClean="0"/>
              <a:t>部品、ツール</a:t>
            </a:r>
            <a:endParaRPr lang="ja-JP" altLang="en-US" sz="3200" dirty="0"/>
          </a:p>
        </p:txBody>
      </p:sp>
      <p:graphicFrame>
        <p:nvGraphicFramePr>
          <p:cNvPr id="8" name="Group 27"/>
          <p:cNvGraphicFramePr>
            <a:graphicFrameLocks noGrp="1"/>
          </p:cNvGraphicFramePr>
          <p:nvPr>
            <p:extLst>
              <p:ext uri="{D42A27DB-BD31-4B8C-83A1-F6EECF244321}">
                <p14:modId xmlns="" xmlns:p14="http://schemas.microsoft.com/office/powerpoint/2010/main" val="1965624729"/>
              </p:ext>
            </p:extLst>
          </p:nvPr>
        </p:nvGraphicFramePr>
        <p:xfrm>
          <a:off x="160020" y="914400"/>
          <a:ext cx="8740140" cy="5443718"/>
        </p:xfrm>
        <a:graphic>
          <a:graphicData uri="http://schemas.openxmlformats.org/drawingml/2006/table">
            <a:tbl>
              <a:tblPr/>
              <a:tblGrid>
                <a:gridCol w="1074420"/>
                <a:gridCol w="7665720"/>
              </a:tblGrid>
              <a:tr h="4859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区分</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　機能</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1852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共通</a:t>
                      </a:r>
                      <a:endParaRPr lang="en-US" altLang="ja-JP" sz="2000" b="0" dirty="0" smtClean="0">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ライブラリ群</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文字列編集、入力チェック機能</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ログ出力、共有情報・メッセージ管理</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国際化対応</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ローカル時刻 ⇔ </a:t>
                      </a:r>
                      <a:r>
                        <a:rPr lang="en-US" altLang="ja-JP" sz="2000" dirty="0" smtClean="0">
                          <a:latin typeface="Verdana" pitchFamily="34" charset="0"/>
                          <a:ea typeface="Verdana" pitchFamily="34" charset="0"/>
                          <a:cs typeface="Verdana" pitchFamily="34" charset="0"/>
                        </a:rPr>
                        <a:t>UTC</a:t>
                      </a:r>
                      <a:r>
                        <a:rPr lang="ja-JP" altLang="en-US" sz="2000" dirty="0" smtClean="0">
                          <a:latin typeface="Verdana" pitchFamily="34" charset="0"/>
                          <a:ea typeface="HGP創英角ｺﾞｼｯｸUB" pitchFamily="50" charset="-128"/>
                          <a:cs typeface="Verdana" pitchFamily="34" charset="0"/>
                        </a:rPr>
                        <a:t>変換、</a:t>
                      </a:r>
                    </a:p>
                    <a:p>
                      <a:pPr lvl="1" algn="l">
                        <a:buFont typeface="Wingdings" pitchFamily="2" charset="2"/>
                        <a:buChar char="n"/>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各種メッセージリソースの</a:t>
                      </a:r>
                      <a:r>
                        <a:rPr lang="en-US" altLang="ja-JP" sz="2000" dirty="0" err="1" smtClean="0">
                          <a:latin typeface="Verdana" pitchFamily="34" charset="0"/>
                          <a:ea typeface="Verdana" pitchFamily="34" charset="0"/>
                          <a:cs typeface="Verdana" pitchFamily="34" charset="0"/>
                        </a:rPr>
                        <a:t>CultureInfo</a:t>
                      </a:r>
                      <a:r>
                        <a:rPr lang="ja-JP" altLang="en-US" sz="2000" dirty="0" smtClean="0">
                          <a:latin typeface="Verdana" pitchFamily="34" charset="0"/>
                          <a:ea typeface="HGP創英角ｺﾞｼｯｸUB" pitchFamily="50" charset="-128"/>
                          <a:cs typeface="Verdana" pitchFamily="34" charset="0"/>
                        </a:rPr>
                        <a:t>対応</a:t>
                      </a:r>
                    </a:p>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非同期イベント制御、共有メモリ管理</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86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カスタム</a:t>
                      </a:r>
                      <a:endParaRPr lang="en-US" altLang="ja-JP" sz="2000" b="0" dirty="0" smtClean="0">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lang="ja-JP" altLang="en-US" sz="2000" b="0" dirty="0" smtClean="0">
                          <a:latin typeface="Verdana" pitchFamily="34" charset="0"/>
                          <a:ea typeface="HGP創英角ｺﾞｼｯｸUB" pitchFamily="50" charset="-128"/>
                          <a:cs typeface="Verdana" pitchFamily="34" charset="0"/>
                        </a:rPr>
                        <a:t>コントロール</a:t>
                      </a:r>
                      <a:endPar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endParaRP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en-US" altLang="ja-JP" sz="2000" dirty="0" err="1" smtClean="0">
                          <a:latin typeface="Verdana" pitchFamily="34" charset="0"/>
                          <a:ea typeface="Verdana" pitchFamily="34" charset="0"/>
                          <a:cs typeface="Verdana" pitchFamily="34" charset="0"/>
                        </a:rPr>
                        <a:t>WebForm</a:t>
                      </a:r>
                      <a:r>
                        <a:rPr lang="ja-JP" altLang="en-US" sz="2000" dirty="0" smtClean="0">
                          <a:latin typeface="HGP創英角ｺﾞｼｯｸUB" pitchFamily="50" charset="-128"/>
                          <a:ea typeface="HGP創英角ｺﾞｼｯｸUB" pitchFamily="50" charset="-128"/>
                          <a:cs typeface="Verdana" pitchFamily="34" charset="0"/>
                        </a:rPr>
                        <a:t>と</a:t>
                      </a:r>
                      <a:r>
                        <a:rPr lang="en-US" altLang="ja-JP" sz="2000" dirty="0" err="1" smtClean="0">
                          <a:latin typeface="Verdana" pitchFamily="34" charset="0"/>
                          <a:ea typeface="Verdana" pitchFamily="34" charset="0"/>
                          <a:cs typeface="Verdana" pitchFamily="34" charset="0"/>
                        </a:rPr>
                        <a:t>WindowsForms</a:t>
                      </a:r>
                      <a:r>
                        <a:rPr lang="ja-JP" altLang="en-US" sz="2000" dirty="0" smtClean="0">
                          <a:latin typeface="HGP創英角ｺﾞｼｯｸUB" pitchFamily="50" charset="-128"/>
                          <a:ea typeface="HGP創英角ｺﾞｼｯｸUB" pitchFamily="50" charset="-128"/>
                          <a:cs typeface="Verdana" pitchFamily="34" charset="0"/>
                        </a:rPr>
                        <a:t>に対応</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文字列編集、入力チェック機能、</a:t>
                      </a:r>
                      <a:r>
                        <a:rPr lang="en-US" altLang="ja-JP" sz="2000" dirty="0" smtClean="0">
                          <a:latin typeface="Verdana" pitchFamily="34" charset="0"/>
                          <a:ea typeface="Verdana" pitchFamily="34" charset="0"/>
                          <a:cs typeface="Verdana" pitchFamily="34" charset="0"/>
                        </a:rPr>
                        <a:t>Grid</a:t>
                      </a:r>
                      <a:r>
                        <a:rPr lang="ja-JP" altLang="en-US" sz="2000" dirty="0" smtClean="0">
                          <a:latin typeface="Verdana" pitchFamily="34" charset="0"/>
                          <a:ea typeface="HGP創英角ｺﾞｼｯｸUB" pitchFamily="50" charset="-128"/>
                          <a:cs typeface="Verdana" pitchFamily="34" charset="0"/>
                        </a:rPr>
                        <a:t>内表示</a:t>
                      </a:r>
                      <a:endParaRPr lang="en-US" altLang="ja-JP" sz="2000" dirty="0" smtClean="0">
                        <a:latin typeface="Verdana" pitchFamily="34" charset="0"/>
                        <a:ea typeface="Verdana" pitchFamily="34" charset="0"/>
                        <a:cs typeface="Verdana" pitchFamily="34"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83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自動生成</a:t>
                      </a:r>
                      <a:endParaRPr kumimoji="1" lang="en-US" altLang="ja-JP" sz="20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Verdana" pitchFamily="34" charset="0"/>
                          <a:ea typeface="HGP創英角ｺﾞｼｯｸUB" pitchFamily="50" charset="-128"/>
                          <a:cs typeface="Verdana" pitchFamily="34" charset="0"/>
                        </a:rPr>
                        <a:t>ツール</a:t>
                      </a:r>
                    </a:p>
                  </a:txBody>
                  <a:tcPr marL="36000" marR="36000" marT="36000" marB="360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lvl="0" algn="l">
                        <a:buFont typeface="Wingdings" pitchFamily="2" charset="2"/>
                        <a:buChar char="u"/>
                      </a:pPr>
                      <a:r>
                        <a:rPr lang="ja-JP" altLang="en-US" sz="2000" baseline="0" dirty="0" smtClean="0">
                          <a:latin typeface="Verdana" pitchFamily="34" charset="0"/>
                          <a:ea typeface="HGP創英角ｺﾞｼｯｸUB" pitchFamily="50" charset="-128"/>
                          <a:cs typeface="Verdana" pitchFamily="34" charset="0"/>
                        </a:rPr>
                        <a:t> </a:t>
                      </a:r>
                      <a:r>
                        <a:rPr lang="ja-JP" altLang="en-US" sz="2000" dirty="0" smtClean="0">
                          <a:latin typeface="Verdana" pitchFamily="34" charset="0"/>
                          <a:ea typeface="HGP創英角ｺﾞｼｯｸUB" pitchFamily="50" charset="-128"/>
                          <a:cs typeface="Verdana" pitchFamily="34" charset="0"/>
                        </a:rPr>
                        <a:t>テーブル</a:t>
                      </a:r>
                      <a:r>
                        <a:rPr lang="en-US" altLang="ja-JP" sz="2000" dirty="0" smtClean="0">
                          <a:latin typeface="Verdana" pitchFamily="34" charset="0"/>
                          <a:ea typeface="Verdana" pitchFamily="34" charset="0"/>
                          <a:cs typeface="Verdana" pitchFamily="34" charset="0"/>
                        </a:rPr>
                        <a:t>CRUD</a:t>
                      </a:r>
                      <a:r>
                        <a:rPr lang="ja-JP" altLang="en-US" sz="2000" dirty="0" smtClean="0">
                          <a:latin typeface="Verdana" pitchFamily="34" charset="0"/>
                          <a:ea typeface="HGP創英角ｺﾞｼｯｸUB" pitchFamily="50" charset="-128"/>
                          <a:cs typeface="Verdana" pitchFamily="34" charset="0"/>
                        </a:rPr>
                        <a:t>の</a:t>
                      </a:r>
                      <a:r>
                        <a:rPr lang="en-US" altLang="ja-JP" sz="2000" dirty="0" smtClean="0">
                          <a:latin typeface="Verdana" pitchFamily="34" charset="0"/>
                          <a:ea typeface="Verdana" pitchFamily="34" charset="0"/>
                          <a:cs typeface="Verdana" pitchFamily="34" charset="0"/>
                        </a:rPr>
                        <a:t>D</a:t>
                      </a:r>
                      <a:r>
                        <a:rPr lang="ja-JP" altLang="en-US" sz="2000" dirty="0" smtClean="0">
                          <a:latin typeface="Verdana" pitchFamily="34" charset="0"/>
                          <a:ea typeface="HGP創英角ｺﾞｼｯｸUB" pitchFamily="50" charset="-128"/>
                          <a:cs typeface="Verdana" pitchFamily="34" charset="0"/>
                        </a:rPr>
                        <a:t>層自動生成ツール</a:t>
                      </a:r>
                    </a:p>
                    <a:p>
                      <a:pPr lvl="0" algn="l">
                        <a:buFont typeface="Wingdings" pitchFamily="2" charset="2"/>
                        <a:buChar char="u"/>
                      </a:pPr>
                      <a:r>
                        <a:rPr lang="ja-JP" altLang="en-US" sz="2000" dirty="0" smtClean="0">
                          <a:latin typeface="Verdana" pitchFamily="34" charset="0"/>
                          <a:ea typeface="HGP創英角ｺﾞｼｯｸUB" pitchFamily="50" charset="-128"/>
                          <a:cs typeface="Verdana" pitchFamily="34" charset="0"/>
                        </a:rPr>
                        <a:t> テーブル・メンテナンス画面の自動生成ツール</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3405188" y="2592388"/>
            <a:ext cx="5362575" cy="2397125"/>
          </a:xfrm>
          <a:prstGeom prst="rect">
            <a:avLst/>
          </a:prstGeom>
          <a:solidFill>
            <a:srgbClr val="E4CAC8"/>
          </a:solidFill>
          <a:ln w="38100">
            <a:solidFill>
              <a:srgbClr val="D69DAF"/>
            </a:solidFill>
            <a:miter lim="800000"/>
            <a:headEnd/>
            <a:tailEnd/>
          </a:ln>
        </p:spPr>
        <p:txBody>
          <a:bodyPr anchor="ctr"/>
          <a:lstStyle/>
          <a:p>
            <a:pPr eaLnBrk="1" hangingPunct="1">
              <a:lnSpc>
                <a:spcPct val="100000"/>
              </a:lnSpc>
            </a:pPr>
            <a:endParaRPr lang="ja-JP" altLang="ja-JP" sz="2400">
              <a:latin typeface="HGP創英角ｺﾞｼｯｸUB" pitchFamily="50" charset="-128"/>
            </a:endParaRPr>
          </a:p>
        </p:txBody>
      </p:sp>
      <p:pic>
        <p:nvPicPr>
          <p:cNvPr id="27651" name="Picture 19" descr="f-014"/>
          <p:cNvPicPr>
            <a:picLocks noChangeAspect="1" noChangeArrowheads="1"/>
          </p:cNvPicPr>
          <p:nvPr/>
        </p:nvPicPr>
        <p:blipFill>
          <a:blip r:embed="rId3" cstate="print"/>
          <a:srcRect/>
          <a:stretch>
            <a:fillRect/>
          </a:stretch>
        </p:blipFill>
        <p:spPr bwMode="auto">
          <a:xfrm>
            <a:off x="7737475" y="1924050"/>
            <a:ext cx="1277938" cy="1571625"/>
          </a:xfrm>
          <a:prstGeom prst="rect">
            <a:avLst/>
          </a:prstGeom>
          <a:noFill/>
          <a:ln w="9525">
            <a:noFill/>
            <a:miter lim="800000"/>
            <a:headEnd/>
            <a:tailEnd/>
          </a:ln>
        </p:spPr>
      </p:pic>
      <p:pic>
        <p:nvPicPr>
          <p:cNvPr id="27652" name="Picture 20" descr="f-015"/>
          <p:cNvPicPr>
            <a:picLocks noChangeAspect="1" noChangeArrowheads="1"/>
          </p:cNvPicPr>
          <p:nvPr/>
        </p:nvPicPr>
        <p:blipFill>
          <a:blip r:embed="rId4" cstate="print"/>
          <a:srcRect/>
          <a:stretch>
            <a:fillRect/>
          </a:stretch>
        </p:blipFill>
        <p:spPr bwMode="auto">
          <a:xfrm>
            <a:off x="3590925" y="1698625"/>
            <a:ext cx="1485900" cy="1739900"/>
          </a:xfrm>
          <a:prstGeom prst="rect">
            <a:avLst/>
          </a:prstGeom>
          <a:noFill/>
          <a:ln w="9525">
            <a:noFill/>
            <a:miter lim="800000"/>
            <a:headEnd/>
            <a:tailEnd/>
          </a:ln>
        </p:spPr>
      </p:pic>
      <p:pic>
        <p:nvPicPr>
          <p:cNvPr id="27653" name="Picture 83" descr="f-015"/>
          <p:cNvPicPr>
            <a:picLocks noChangeAspect="1" noChangeArrowheads="1"/>
          </p:cNvPicPr>
          <p:nvPr/>
        </p:nvPicPr>
        <p:blipFill>
          <a:blip r:embed="rId4" cstate="print"/>
          <a:srcRect/>
          <a:stretch>
            <a:fillRect/>
          </a:stretch>
        </p:blipFill>
        <p:spPr bwMode="auto">
          <a:xfrm>
            <a:off x="6224588" y="3144838"/>
            <a:ext cx="1485900" cy="1739900"/>
          </a:xfrm>
          <a:prstGeom prst="rect">
            <a:avLst/>
          </a:prstGeom>
          <a:noFill/>
          <a:ln w="9525">
            <a:noFill/>
            <a:miter lim="800000"/>
            <a:headEnd/>
            <a:tailEnd/>
          </a:ln>
        </p:spPr>
      </p:pic>
      <p:pic>
        <p:nvPicPr>
          <p:cNvPr id="27654" name="Picture 128" descr="e2-021"/>
          <p:cNvPicPr>
            <a:picLocks noChangeAspect="1" noChangeArrowheads="1"/>
          </p:cNvPicPr>
          <p:nvPr/>
        </p:nvPicPr>
        <p:blipFill>
          <a:blip r:embed="rId5" cstate="print"/>
          <a:srcRect/>
          <a:stretch>
            <a:fillRect/>
          </a:stretch>
        </p:blipFill>
        <p:spPr bwMode="auto">
          <a:xfrm>
            <a:off x="300038" y="1689100"/>
            <a:ext cx="1863725" cy="1481138"/>
          </a:xfrm>
          <a:prstGeom prst="rect">
            <a:avLst/>
          </a:prstGeom>
          <a:noFill/>
          <a:ln w="9525">
            <a:noFill/>
            <a:miter lim="800000"/>
            <a:headEnd/>
            <a:tailEnd/>
          </a:ln>
        </p:spPr>
      </p:pic>
      <p:pic>
        <p:nvPicPr>
          <p:cNvPr id="27655" name="Picture 129" descr="d3-001"/>
          <p:cNvPicPr>
            <a:picLocks noChangeAspect="1" noChangeArrowheads="1"/>
          </p:cNvPicPr>
          <p:nvPr/>
        </p:nvPicPr>
        <p:blipFill>
          <a:blip r:embed="rId6" cstate="print"/>
          <a:srcRect/>
          <a:stretch>
            <a:fillRect/>
          </a:stretch>
        </p:blipFill>
        <p:spPr bwMode="auto">
          <a:xfrm flipH="1">
            <a:off x="168275" y="3611563"/>
            <a:ext cx="2003425" cy="1489075"/>
          </a:xfrm>
          <a:prstGeom prst="rect">
            <a:avLst/>
          </a:prstGeom>
          <a:noFill/>
          <a:ln w="9525">
            <a:noFill/>
            <a:miter lim="800000"/>
            <a:headEnd/>
            <a:tailEnd/>
          </a:ln>
        </p:spPr>
      </p:pic>
      <p:sp>
        <p:nvSpPr>
          <p:cNvPr id="27656" name="Text Box 131"/>
          <p:cNvSpPr txBox="1">
            <a:spLocks noChangeArrowheads="1"/>
          </p:cNvSpPr>
          <p:nvPr/>
        </p:nvSpPr>
        <p:spPr bwMode="auto">
          <a:xfrm>
            <a:off x="339725" y="3122613"/>
            <a:ext cx="271145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アプリ方式</a:t>
            </a:r>
          </a:p>
        </p:txBody>
      </p:sp>
      <p:sp>
        <p:nvSpPr>
          <p:cNvPr id="27657" name="Text Box 156"/>
          <p:cNvSpPr txBox="1">
            <a:spLocks noChangeArrowheads="1"/>
          </p:cNvSpPr>
          <p:nvPr/>
        </p:nvSpPr>
        <p:spPr bwMode="auto">
          <a:xfrm>
            <a:off x="2968625" y="1768475"/>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アプリ</a:t>
            </a:r>
          </a:p>
        </p:txBody>
      </p:sp>
      <p:sp>
        <p:nvSpPr>
          <p:cNvPr id="27658" name="Text Box 157"/>
          <p:cNvSpPr txBox="1">
            <a:spLocks noChangeArrowheads="1"/>
          </p:cNvSpPr>
          <p:nvPr/>
        </p:nvSpPr>
        <p:spPr bwMode="auto">
          <a:xfrm>
            <a:off x="5605463" y="3206750"/>
            <a:ext cx="2120900" cy="469900"/>
          </a:xfrm>
          <a:prstGeom prst="rect">
            <a:avLst/>
          </a:prstGeom>
          <a:noFill/>
          <a:ln w="9525">
            <a:noFill/>
            <a:miter lim="800000"/>
            <a:headEnd/>
            <a:tailEnd/>
          </a:ln>
        </p:spPr>
        <p:txBody>
          <a:bodyPr/>
          <a:lstStyle/>
          <a:p>
            <a:pPr eaLnBrk="1" hangingPunct="1">
              <a:lnSpc>
                <a:spcPct val="100000"/>
              </a:lnSpc>
            </a:pPr>
            <a:r>
              <a:rPr lang="en-US" altLang="ja-JP" sz="2400" b="1"/>
              <a:t>Web</a:t>
            </a:r>
            <a:r>
              <a:rPr lang="ja-JP" altLang="en-US" sz="2400"/>
              <a:t>サービス</a:t>
            </a:r>
          </a:p>
        </p:txBody>
      </p:sp>
      <p:grpSp>
        <p:nvGrpSpPr>
          <p:cNvPr id="4" name="グループ化 22"/>
          <p:cNvGrpSpPr>
            <a:grpSpLocks/>
          </p:cNvGrpSpPr>
          <p:nvPr/>
        </p:nvGrpSpPr>
        <p:grpSpPr bwMode="auto">
          <a:xfrm>
            <a:off x="2203450" y="2924175"/>
            <a:ext cx="6219825" cy="1733550"/>
            <a:chOff x="2203450" y="2924175"/>
            <a:chExt cx="6219825" cy="1733550"/>
          </a:xfrm>
        </p:grpSpPr>
        <p:sp>
          <p:nvSpPr>
            <p:cNvPr id="260191" name="Line 95"/>
            <p:cNvSpPr>
              <a:spLocks noChangeShapeType="1"/>
            </p:cNvSpPr>
            <p:nvPr/>
          </p:nvSpPr>
          <p:spPr bwMode="auto">
            <a:xfrm flipV="1">
              <a:off x="4327525" y="2990850"/>
              <a:ext cx="3287713" cy="0"/>
            </a:xfrm>
            <a:prstGeom prst="line">
              <a:avLst/>
            </a:prstGeom>
            <a:noFill/>
            <a:ln w="63500">
              <a:solidFill>
                <a:schemeClr val="tx1"/>
              </a:solidFill>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60255" name="Freeform 159"/>
            <p:cNvSpPr>
              <a:spLocks/>
            </p:cNvSpPr>
            <p:nvPr/>
          </p:nvSpPr>
          <p:spPr bwMode="auto">
            <a:xfrm>
              <a:off x="6970713" y="3792538"/>
              <a:ext cx="1452562" cy="746125"/>
            </a:xfrm>
            <a:custGeom>
              <a:avLst/>
              <a:gdLst/>
              <a:ahLst/>
              <a:cxnLst>
                <a:cxn ang="0">
                  <a:pos x="0" y="426"/>
                </a:cxn>
                <a:cxn ang="0">
                  <a:pos x="355" y="434"/>
                </a:cxn>
                <a:cxn ang="0">
                  <a:pos x="403" y="0"/>
                </a:cxn>
              </a:cxnLst>
              <a:rect l="0" t="0" r="r" b="b"/>
              <a:pathLst>
                <a:path w="422" h="505">
                  <a:moveTo>
                    <a:pt x="0" y="426"/>
                  </a:moveTo>
                  <a:cubicBezTo>
                    <a:pt x="144" y="465"/>
                    <a:pt x="288" y="505"/>
                    <a:pt x="355" y="434"/>
                  </a:cubicBezTo>
                  <a:cubicBezTo>
                    <a:pt x="422" y="363"/>
                    <a:pt x="412" y="181"/>
                    <a:pt x="403" y="0"/>
                  </a:cubicBezTo>
                </a:path>
              </a:pathLst>
            </a:custGeom>
            <a:noFill/>
            <a:ln w="63500" cap="flat" cmpd="sng">
              <a:solidFill>
                <a:schemeClr val="tx1"/>
              </a:solidFill>
              <a:prstDash val="solid"/>
              <a:round/>
              <a:headEnd type="oval" w="med" len="med"/>
              <a:tailEnd type="triangle" w="med" len="me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 name="Line 95"/>
            <p:cNvSpPr>
              <a:spLocks noChangeShapeType="1"/>
            </p:cNvSpPr>
            <p:nvPr/>
          </p:nvSpPr>
          <p:spPr bwMode="auto">
            <a:xfrm flipV="1">
              <a:off x="2290763" y="2924175"/>
              <a:ext cx="1404937"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3" name="Line 95"/>
            <p:cNvSpPr>
              <a:spLocks noChangeShapeType="1"/>
            </p:cNvSpPr>
            <p:nvPr/>
          </p:nvSpPr>
          <p:spPr bwMode="auto">
            <a:xfrm flipV="1">
              <a:off x="2203450" y="4657725"/>
              <a:ext cx="4060825" cy="0"/>
            </a:xfrm>
            <a:prstGeom prst="line">
              <a:avLst/>
            </a:prstGeom>
            <a:noFill/>
            <a:ln w="127000">
              <a:solidFill>
                <a:srgbClr val="69306A"/>
              </a:solidFill>
              <a:round/>
              <a:headEnd/>
              <a:tailEnd type="triangle" w="med" len="med"/>
            </a:ln>
            <a:effectLst>
              <a:outerShdw dist="107763" dir="2700000" algn="ctr" rotWithShape="0">
                <a:schemeClr val="bg2">
                  <a:alpha val="50000"/>
                </a:schemeClr>
              </a:outerShdw>
            </a:effectLst>
          </p:spPr>
          <p:txBody>
            <a:bodyPr anchor="ctr">
              <a:spAutoFit/>
            </a:bodyPr>
            <a:lstStyle/>
            <a:p>
              <a:pPr>
                <a:defRPr/>
              </a:pPr>
              <a:endParaRPr kumimoji="0" lang="ja-JP" altLang="en-US" sz="2000" b="1"/>
            </a:p>
          </p:txBody>
        </p:sp>
        <p:sp>
          <p:nvSpPr>
            <p:cNvPr id="25689" name="Freeform 89"/>
            <p:cNvSpPr>
              <a:spLocks/>
            </p:cNvSpPr>
            <p:nvPr/>
          </p:nvSpPr>
          <p:spPr bwMode="auto">
            <a:xfrm>
              <a:off x="3935413" y="3273425"/>
              <a:ext cx="2314575" cy="906463"/>
            </a:xfrm>
            <a:custGeom>
              <a:avLst/>
              <a:gdLst/>
              <a:ahLst/>
              <a:cxnLst>
                <a:cxn ang="0">
                  <a:pos x="31" y="0"/>
                </a:cxn>
                <a:cxn ang="0">
                  <a:pos x="278" y="535"/>
                </a:cxn>
                <a:cxn ang="0">
                  <a:pos x="1697" y="631"/>
                </a:cxn>
              </a:cxnLst>
              <a:rect l="0" t="0" r="r" b="b"/>
              <a:pathLst>
                <a:path w="1697" h="640">
                  <a:moveTo>
                    <a:pt x="31" y="0"/>
                  </a:moveTo>
                  <a:cubicBezTo>
                    <a:pt x="15" y="215"/>
                    <a:pt x="0" y="430"/>
                    <a:pt x="278" y="535"/>
                  </a:cubicBezTo>
                  <a:cubicBezTo>
                    <a:pt x="556" y="640"/>
                    <a:pt x="1126" y="635"/>
                    <a:pt x="1697" y="631"/>
                  </a:cubicBezTo>
                </a:path>
              </a:pathLst>
            </a:custGeom>
            <a:noFill/>
            <a:ln w="127000" cap="flat" cmpd="sng">
              <a:solidFill>
                <a:srgbClr val="69306A"/>
              </a:solidFill>
              <a:prstDash val="solid"/>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sp>
        <p:nvSpPr>
          <p:cNvPr id="27660" name="Text Box 131"/>
          <p:cNvSpPr txBox="1">
            <a:spLocks noChangeArrowheads="1"/>
          </p:cNvSpPr>
          <p:nvPr/>
        </p:nvSpPr>
        <p:spPr bwMode="auto">
          <a:xfrm>
            <a:off x="339725" y="4933950"/>
            <a:ext cx="2711450" cy="469900"/>
          </a:xfrm>
          <a:prstGeom prst="rect">
            <a:avLst/>
          </a:prstGeom>
          <a:noFill/>
          <a:ln w="9525">
            <a:noFill/>
            <a:miter lim="800000"/>
            <a:headEnd/>
            <a:tailEnd/>
          </a:ln>
        </p:spPr>
        <p:txBody>
          <a:bodyPr/>
          <a:lstStyle/>
          <a:p>
            <a:pPr eaLnBrk="1" hangingPunct="1">
              <a:lnSpc>
                <a:spcPct val="100000"/>
              </a:lnSpc>
            </a:pPr>
            <a:r>
              <a:rPr lang="en-US" altLang="ja-JP" sz="2400" b="1"/>
              <a:t>C/S</a:t>
            </a:r>
            <a:r>
              <a:rPr lang="ja-JP" altLang="en-US" sz="2400"/>
              <a:t>方式</a:t>
            </a:r>
          </a:p>
        </p:txBody>
      </p:sp>
      <p:sp>
        <p:nvSpPr>
          <p:cNvPr id="274437" name="Text Box 5"/>
          <p:cNvSpPr txBox="1">
            <a:spLocks noChangeArrowheads="1"/>
          </p:cNvSpPr>
          <p:nvPr/>
        </p:nvSpPr>
        <p:spPr bwMode="auto">
          <a:xfrm>
            <a:off x="0" y="5646738"/>
            <a:ext cx="9144000" cy="830262"/>
          </a:xfrm>
          <a:prstGeom prst="rect">
            <a:avLst/>
          </a:prstGeom>
          <a:solidFill>
            <a:srgbClr val="FFFF99"/>
          </a:solidFill>
          <a:ln w="9525">
            <a:noFill/>
            <a:miter lim="800000"/>
            <a:headEnd/>
            <a:tailEnd/>
          </a:ln>
        </p:spPr>
        <p:txBody>
          <a:bodyPr>
            <a:spAutoFit/>
          </a:bodyPr>
          <a:lstStyle/>
          <a:p>
            <a:pPr eaLnBrk="1" hangingPunct="1">
              <a:lnSpc>
                <a:spcPct val="100000"/>
              </a:lnSpc>
            </a:pPr>
            <a:r>
              <a:rPr lang="ja-JP" altLang="en-US" sz="2400" dirty="0"/>
              <a:t>通信制御機能により、面倒な通信処理を隠蔽、開発者は業務ロジック</a:t>
            </a:r>
          </a:p>
          <a:p>
            <a:pPr eaLnBrk="1" hangingPunct="1">
              <a:lnSpc>
                <a:spcPct val="100000"/>
              </a:lnSpc>
            </a:pPr>
            <a:r>
              <a:rPr lang="ja-JP" altLang="en-US" sz="2400" dirty="0"/>
              <a:t>の実装に専念可能となり、２層方式と同様、高い生産性を実現します。</a:t>
            </a:r>
            <a:endParaRPr lang="en-US" altLang="ja-JP" sz="2400" dirty="0"/>
          </a:p>
        </p:txBody>
      </p:sp>
      <p:sp>
        <p:nvSpPr>
          <p:cNvPr id="27662" name="Text Box 156"/>
          <p:cNvSpPr txBox="1">
            <a:spLocks noChangeArrowheads="1"/>
          </p:cNvSpPr>
          <p:nvPr/>
        </p:nvSpPr>
        <p:spPr bwMode="auto">
          <a:xfrm>
            <a:off x="7513638" y="1768475"/>
            <a:ext cx="1358900" cy="469900"/>
          </a:xfrm>
          <a:prstGeom prst="rect">
            <a:avLst/>
          </a:prstGeom>
          <a:noFill/>
          <a:ln w="9525">
            <a:noFill/>
            <a:miter lim="800000"/>
            <a:headEnd/>
            <a:tailEnd/>
          </a:ln>
        </p:spPr>
        <p:txBody>
          <a:bodyPr/>
          <a:lstStyle/>
          <a:p>
            <a:pPr eaLnBrk="1" hangingPunct="1">
              <a:lnSpc>
                <a:spcPct val="100000"/>
              </a:lnSpc>
            </a:pPr>
            <a:r>
              <a:rPr lang="en-US" altLang="ja-JP" sz="2400" b="1"/>
              <a:t>DBMS</a:t>
            </a:r>
            <a:endParaRPr lang="ja-JP" altLang="en-US" sz="2400" b="1"/>
          </a:p>
        </p:txBody>
      </p:sp>
      <p:sp>
        <p:nvSpPr>
          <p:cNvPr id="29715" name="Line 19"/>
          <p:cNvSpPr>
            <a:spLocks noChangeShapeType="1"/>
          </p:cNvSpPr>
          <p:nvPr/>
        </p:nvSpPr>
        <p:spPr bwMode="auto">
          <a:xfrm>
            <a:off x="3449638" y="6451600"/>
            <a:ext cx="54927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80242" name="AutoShape 18"/>
          <p:cNvSpPr>
            <a:spLocks noChangeArrowheads="1"/>
          </p:cNvSpPr>
          <p:nvPr/>
        </p:nvSpPr>
        <p:spPr bwMode="auto">
          <a:xfrm>
            <a:off x="1266825" y="746760"/>
            <a:ext cx="6610350" cy="856615"/>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a:defRPr/>
            </a:pPr>
            <a:r>
              <a:rPr lang="en-US" altLang="ja-JP" sz="2000" dirty="0" smtClean="0"/>
              <a:t>Open</a:t>
            </a:r>
            <a:r>
              <a:rPr lang="ja-JP" altLang="en-US" sz="2400" dirty="0" smtClean="0">
                <a:ea typeface="HG行書体" pitchFamily="65" charset="-128"/>
              </a:rPr>
              <a:t>棟梁</a:t>
            </a:r>
            <a:r>
              <a:rPr lang="ja-JP" altLang="en-US" sz="2000" dirty="0" smtClean="0"/>
              <a:t>は</a:t>
            </a:r>
            <a:r>
              <a:rPr lang="ja-JP" altLang="en-US" sz="2000" dirty="0"/>
              <a:t>、通信制御機能を有しており、</a:t>
            </a:r>
            <a:br>
              <a:rPr lang="ja-JP" altLang="en-US" sz="2000" dirty="0"/>
            </a:br>
            <a:r>
              <a:rPr lang="ja-JP" altLang="en-US" sz="2000" dirty="0"/>
              <a:t>これにより、より複雑な３層方式にも容易に対応できます。</a:t>
            </a:r>
          </a:p>
        </p:txBody>
      </p:sp>
      <p:sp>
        <p:nvSpPr>
          <p:cNvPr id="27665" name="Text Box 131"/>
          <p:cNvSpPr txBox="1">
            <a:spLocks noChangeArrowheads="1"/>
          </p:cNvSpPr>
          <p:nvPr/>
        </p:nvSpPr>
        <p:spPr bwMode="auto">
          <a:xfrm>
            <a:off x="3387725" y="5010150"/>
            <a:ext cx="5397500" cy="469900"/>
          </a:xfrm>
          <a:prstGeom prst="rect">
            <a:avLst/>
          </a:prstGeom>
          <a:noFill/>
          <a:ln w="9525">
            <a:noFill/>
            <a:miter lim="800000"/>
            <a:headEnd/>
            <a:tailEnd/>
          </a:ln>
        </p:spPr>
        <p:txBody>
          <a:bodyPr/>
          <a:lstStyle/>
          <a:p>
            <a:pPr eaLnBrk="1" hangingPunct="1">
              <a:lnSpc>
                <a:spcPct val="100000"/>
              </a:lnSpc>
            </a:pPr>
            <a:r>
              <a:rPr lang="en-US" altLang="ja-JP" sz="2400"/>
              <a:t>より複雑な</a:t>
            </a:r>
            <a:r>
              <a:rPr lang="en-US" altLang="ja-JP" sz="2400" b="1"/>
              <a:t>３</a:t>
            </a:r>
            <a:r>
              <a:rPr lang="en-US" altLang="ja-JP" sz="2400"/>
              <a:t>層方式</a:t>
            </a:r>
            <a:endParaRPr lang="ja-JP" altLang="en-US" sz="2400"/>
          </a:p>
        </p:txBody>
      </p:sp>
      <p:sp>
        <p:nvSpPr>
          <p:cNvPr id="2766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5.3. </a:t>
            </a:r>
            <a:r>
              <a:rPr lang="ja-JP" altLang="en-US" sz="3200" dirty="0" smtClean="0"/>
              <a:t>通信</a:t>
            </a:r>
            <a:r>
              <a:rPr lang="ja-JP" altLang="en-US" sz="3200" dirty="0"/>
              <a:t>制御機能</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9"/>
          <p:cNvGrpSpPr>
            <a:grpSpLocks/>
          </p:cNvGrpSpPr>
          <p:nvPr/>
        </p:nvGrpSpPr>
        <p:grpSpPr bwMode="auto">
          <a:xfrm>
            <a:off x="412750" y="914400"/>
            <a:ext cx="2270125" cy="2316163"/>
            <a:chOff x="500" y="542"/>
            <a:chExt cx="1430" cy="1707"/>
          </a:xfrm>
        </p:grpSpPr>
        <p:sp>
          <p:nvSpPr>
            <p:cNvPr id="28701" name="Rectangle 12"/>
            <p:cNvSpPr>
              <a:spLocks noChangeArrowheads="1"/>
            </p:cNvSpPr>
            <p:nvPr/>
          </p:nvSpPr>
          <p:spPr bwMode="auto">
            <a:xfrm>
              <a:off x="500"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P</a:t>
              </a:r>
              <a:r>
                <a:rPr kumimoji="0" lang="ja-JP" altLang="en-US" sz="2000"/>
                <a:t>層</a:t>
              </a:r>
            </a:p>
          </p:txBody>
        </p:sp>
        <p:sp>
          <p:nvSpPr>
            <p:cNvPr id="28702" name="Text Box 13"/>
            <p:cNvSpPr txBox="1">
              <a:spLocks noChangeArrowheads="1"/>
            </p:cNvSpPr>
            <p:nvPr/>
          </p:nvSpPr>
          <p:spPr bwMode="auto">
            <a:xfrm>
              <a:off x="645"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703" name="Text Box 14"/>
            <p:cNvSpPr txBox="1">
              <a:spLocks noChangeArrowheads="1"/>
            </p:cNvSpPr>
            <p:nvPr/>
          </p:nvSpPr>
          <p:spPr bwMode="auto">
            <a:xfrm>
              <a:off x="642"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704" name="Line 15"/>
            <p:cNvSpPr>
              <a:spLocks noChangeShapeType="1"/>
            </p:cNvSpPr>
            <p:nvPr/>
          </p:nvSpPr>
          <p:spPr bwMode="auto">
            <a:xfrm flipV="1">
              <a:off x="1214" y="1092"/>
              <a:ext cx="0" cy="259"/>
            </a:xfrm>
            <a:prstGeom prst="line">
              <a:avLst/>
            </a:prstGeom>
            <a:noFill/>
            <a:ln w="9525">
              <a:solidFill>
                <a:srgbClr val="000000"/>
              </a:solidFill>
              <a:round/>
              <a:headEnd/>
              <a:tailEnd/>
            </a:ln>
          </p:spPr>
          <p:txBody>
            <a:bodyPr/>
            <a:lstStyle/>
            <a:p>
              <a:endParaRPr lang="ja-JP" altLang="en-US"/>
            </a:p>
          </p:txBody>
        </p:sp>
        <p:sp>
          <p:nvSpPr>
            <p:cNvPr id="28705" name="AutoShape 16"/>
            <p:cNvSpPr>
              <a:spLocks noChangeArrowheads="1"/>
            </p:cNvSpPr>
            <p:nvPr/>
          </p:nvSpPr>
          <p:spPr bwMode="auto">
            <a:xfrm>
              <a:off x="1178"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6" name="Line 17"/>
            <p:cNvSpPr>
              <a:spLocks noChangeShapeType="1"/>
            </p:cNvSpPr>
            <p:nvPr/>
          </p:nvSpPr>
          <p:spPr bwMode="auto">
            <a:xfrm flipV="1">
              <a:off x="1214" y="1657"/>
              <a:ext cx="0" cy="259"/>
            </a:xfrm>
            <a:prstGeom prst="line">
              <a:avLst/>
            </a:prstGeom>
            <a:noFill/>
            <a:ln w="9525">
              <a:solidFill>
                <a:srgbClr val="000000"/>
              </a:solidFill>
              <a:round/>
              <a:headEnd/>
              <a:tailEnd/>
            </a:ln>
          </p:spPr>
          <p:txBody>
            <a:bodyPr/>
            <a:lstStyle/>
            <a:p>
              <a:endParaRPr lang="ja-JP" altLang="en-US"/>
            </a:p>
          </p:txBody>
        </p:sp>
        <p:sp>
          <p:nvSpPr>
            <p:cNvPr id="28707" name="AutoShape 18"/>
            <p:cNvSpPr>
              <a:spLocks noChangeArrowheads="1"/>
            </p:cNvSpPr>
            <p:nvPr/>
          </p:nvSpPr>
          <p:spPr bwMode="auto">
            <a:xfrm>
              <a:off x="1178" y="1613"/>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8" name="Text Box 35"/>
            <p:cNvSpPr txBox="1">
              <a:spLocks noChangeArrowheads="1"/>
            </p:cNvSpPr>
            <p:nvPr/>
          </p:nvSpPr>
          <p:spPr bwMode="auto">
            <a:xfrm>
              <a:off x="643"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grpSp>
        <p:nvGrpSpPr>
          <p:cNvPr id="28675" name="Group 38"/>
          <p:cNvGrpSpPr>
            <a:grpSpLocks/>
          </p:cNvGrpSpPr>
          <p:nvPr/>
        </p:nvGrpSpPr>
        <p:grpSpPr bwMode="auto">
          <a:xfrm>
            <a:off x="3806825" y="914400"/>
            <a:ext cx="4918075" cy="2316163"/>
            <a:chOff x="2164" y="542"/>
            <a:chExt cx="3098" cy="1707"/>
          </a:xfrm>
        </p:grpSpPr>
        <p:sp>
          <p:nvSpPr>
            <p:cNvPr id="28686" name="Rectangle 5"/>
            <p:cNvSpPr>
              <a:spLocks noChangeArrowheads="1"/>
            </p:cNvSpPr>
            <p:nvPr/>
          </p:nvSpPr>
          <p:spPr bwMode="auto">
            <a:xfrm>
              <a:off x="2164"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B</a:t>
              </a:r>
              <a:r>
                <a:rPr kumimoji="0" lang="ja-JP" altLang="en-US" sz="2000" b="1"/>
                <a:t>（</a:t>
              </a:r>
              <a:r>
                <a:rPr kumimoji="0" lang="en-US" altLang="ja-JP" sz="2000" b="1"/>
                <a:t>F</a:t>
              </a:r>
              <a:r>
                <a:rPr kumimoji="0" lang="ja-JP" altLang="en-US" sz="2000" b="1"/>
                <a:t>）</a:t>
              </a:r>
              <a:r>
                <a:rPr kumimoji="0" lang="ja-JP" altLang="en-US" sz="2000"/>
                <a:t>層</a:t>
              </a:r>
            </a:p>
          </p:txBody>
        </p:sp>
        <p:sp>
          <p:nvSpPr>
            <p:cNvPr id="28687" name="Text Box 6"/>
            <p:cNvSpPr txBox="1">
              <a:spLocks noChangeArrowheads="1"/>
            </p:cNvSpPr>
            <p:nvPr/>
          </p:nvSpPr>
          <p:spPr bwMode="auto">
            <a:xfrm>
              <a:off x="2303"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88" name="Text Box 7"/>
            <p:cNvSpPr txBox="1">
              <a:spLocks noChangeArrowheads="1"/>
            </p:cNvSpPr>
            <p:nvPr/>
          </p:nvSpPr>
          <p:spPr bwMode="auto">
            <a:xfrm>
              <a:off x="2300"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サブクラス</a:t>
              </a:r>
            </a:p>
          </p:txBody>
        </p:sp>
        <p:sp>
          <p:nvSpPr>
            <p:cNvPr id="28689" name="Line 8"/>
            <p:cNvSpPr>
              <a:spLocks noChangeShapeType="1"/>
            </p:cNvSpPr>
            <p:nvPr/>
          </p:nvSpPr>
          <p:spPr bwMode="auto">
            <a:xfrm flipV="1">
              <a:off x="2872" y="1092"/>
              <a:ext cx="0" cy="259"/>
            </a:xfrm>
            <a:prstGeom prst="line">
              <a:avLst/>
            </a:prstGeom>
            <a:noFill/>
            <a:ln w="9525">
              <a:solidFill>
                <a:srgbClr val="000000"/>
              </a:solidFill>
              <a:round/>
              <a:headEnd/>
              <a:tailEnd/>
            </a:ln>
          </p:spPr>
          <p:txBody>
            <a:bodyPr/>
            <a:lstStyle/>
            <a:p>
              <a:endParaRPr lang="ja-JP" altLang="en-US"/>
            </a:p>
          </p:txBody>
        </p:sp>
        <p:sp>
          <p:nvSpPr>
            <p:cNvPr id="28690" name="AutoShape 9"/>
            <p:cNvSpPr>
              <a:spLocks noChangeArrowheads="1"/>
            </p:cNvSpPr>
            <p:nvPr/>
          </p:nvSpPr>
          <p:spPr bwMode="auto">
            <a:xfrm>
              <a:off x="2836"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1" name="Line 10"/>
            <p:cNvSpPr>
              <a:spLocks noChangeShapeType="1"/>
            </p:cNvSpPr>
            <p:nvPr/>
          </p:nvSpPr>
          <p:spPr bwMode="auto">
            <a:xfrm flipV="1">
              <a:off x="2872" y="1657"/>
              <a:ext cx="0" cy="259"/>
            </a:xfrm>
            <a:prstGeom prst="line">
              <a:avLst/>
            </a:prstGeom>
            <a:noFill/>
            <a:ln w="9525">
              <a:solidFill>
                <a:srgbClr val="000000"/>
              </a:solidFill>
              <a:round/>
              <a:headEnd/>
              <a:tailEnd/>
            </a:ln>
          </p:spPr>
          <p:txBody>
            <a:bodyPr/>
            <a:lstStyle/>
            <a:p>
              <a:endParaRPr lang="ja-JP" altLang="en-US"/>
            </a:p>
          </p:txBody>
        </p:sp>
        <p:sp>
          <p:nvSpPr>
            <p:cNvPr id="28692" name="AutoShape 11"/>
            <p:cNvSpPr>
              <a:spLocks noChangeArrowheads="1"/>
            </p:cNvSpPr>
            <p:nvPr/>
          </p:nvSpPr>
          <p:spPr bwMode="auto">
            <a:xfrm>
              <a:off x="2836" y="1619"/>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3" name="Rectangle 19"/>
            <p:cNvSpPr>
              <a:spLocks noChangeArrowheads="1"/>
            </p:cNvSpPr>
            <p:nvPr/>
          </p:nvSpPr>
          <p:spPr bwMode="auto">
            <a:xfrm>
              <a:off x="3832" y="542"/>
              <a:ext cx="1430" cy="1707"/>
            </a:xfrm>
            <a:prstGeom prst="rect">
              <a:avLst/>
            </a:prstGeom>
            <a:solidFill>
              <a:srgbClr val="FFFFFF"/>
            </a:solidFill>
            <a:ln w="9525">
              <a:solidFill>
                <a:srgbClr val="000000"/>
              </a:solidFill>
              <a:miter lim="800000"/>
              <a:headEnd/>
              <a:tailEnd/>
            </a:ln>
          </p:spPr>
          <p:txBody>
            <a:bodyPr lIns="3600" tIns="3600" rIns="3600" bIns="3600"/>
            <a:lstStyle/>
            <a:p>
              <a:pPr algn="just">
                <a:lnSpc>
                  <a:spcPct val="100000"/>
                </a:lnSpc>
              </a:pPr>
              <a:r>
                <a:rPr kumimoji="0" lang="en-US" altLang="ja-JP" sz="2000" b="1"/>
                <a:t> D</a:t>
              </a:r>
              <a:r>
                <a:rPr kumimoji="0" lang="ja-JP" altLang="en-US" sz="2000"/>
                <a:t>層</a:t>
              </a:r>
              <a:endParaRPr kumimoji="0" lang="ja-JP" altLang="en-US" sz="2000">
                <a:latin typeface="Century" pitchFamily="18" charset="0"/>
              </a:endParaRPr>
            </a:p>
          </p:txBody>
        </p:sp>
        <p:sp>
          <p:nvSpPr>
            <p:cNvPr id="28694" name="Text Box 20"/>
            <p:cNvSpPr txBox="1">
              <a:spLocks noChangeArrowheads="1"/>
            </p:cNvSpPr>
            <p:nvPr/>
          </p:nvSpPr>
          <p:spPr bwMode="auto">
            <a:xfrm>
              <a:off x="3977" y="786"/>
              <a:ext cx="1150" cy="267"/>
            </a:xfrm>
            <a:prstGeom prst="rect">
              <a:avLst/>
            </a:prstGeom>
            <a:solidFill>
              <a:srgbClr val="E4CAC8"/>
            </a:solidFill>
            <a:ln w="38100">
              <a:solidFill>
                <a:srgbClr val="D69DAF"/>
              </a:solidFill>
              <a:miter lim="800000"/>
              <a:headEnd/>
              <a:tailEnd/>
            </a:ln>
          </p:spPr>
          <p:txBody>
            <a:bodyPr lIns="3600" tIns="3600" rIns="3600" bIns="3600"/>
            <a:lstStyle/>
            <a:p>
              <a:r>
                <a:rPr kumimoji="0" lang="ja-JP" altLang="en-US" sz="2000">
                  <a:latin typeface="HGP創英角ｺﾞｼｯｸUB" pitchFamily="50" charset="-128"/>
                </a:rPr>
                <a:t>ベースクラス</a:t>
              </a:r>
              <a:r>
                <a:rPr kumimoji="0" lang="ja-JP" altLang="en-US" sz="2000">
                  <a:latin typeface="ＭＳ Ｐゴシック" pitchFamily="50" charset="-128"/>
                </a:rPr>
                <a:t>１</a:t>
              </a:r>
            </a:p>
          </p:txBody>
        </p:sp>
        <p:sp>
          <p:nvSpPr>
            <p:cNvPr id="28695" name="Text Box 21"/>
            <p:cNvSpPr txBox="1">
              <a:spLocks noChangeArrowheads="1"/>
            </p:cNvSpPr>
            <p:nvPr/>
          </p:nvSpPr>
          <p:spPr bwMode="auto">
            <a:xfrm>
              <a:off x="3974" y="1923"/>
              <a:ext cx="1150" cy="268"/>
            </a:xfrm>
            <a:prstGeom prst="rect">
              <a:avLst/>
            </a:prstGeom>
            <a:solidFill>
              <a:srgbClr val="FFFFFF"/>
            </a:solidFill>
            <a:ln w="9525">
              <a:solidFill>
                <a:srgbClr val="000000"/>
              </a:solidFill>
              <a:miter lim="800000"/>
              <a:headEnd/>
              <a:tailEnd/>
            </a:ln>
          </p:spPr>
          <p:txBody>
            <a:bodyPr lIns="3600" tIns="3600" rIns="3600" bIns="3600"/>
            <a:lstStyle/>
            <a:p>
              <a:pPr>
                <a:lnSpc>
                  <a:spcPct val="100000"/>
                </a:lnSpc>
              </a:pPr>
              <a:r>
                <a:rPr kumimoji="0" lang="ja-JP" altLang="en-US" sz="2000">
                  <a:latin typeface="ＭＳ Ｐゴシック" pitchFamily="50" charset="-128"/>
                </a:rPr>
                <a:t>サブクラス</a:t>
              </a:r>
              <a:endParaRPr kumimoji="0" lang="ja-JP" altLang="en-US" sz="2000">
                <a:latin typeface="Century" pitchFamily="18" charset="0"/>
              </a:endParaRPr>
            </a:p>
          </p:txBody>
        </p:sp>
        <p:sp>
          <p:nvSpPr>
            <p:cNvPr id="28696" name="Line 22"/>
            <p:cNvSpPr>
              <a:spLocks noChangeShapeType="1"/>
            </p:cNvSpPr>
            <p:nvPr/>
          </p:nvSpPr>
          <p:spPr bwMode="auto">
            <a:xfrm flipV="1">
              <a:off x="4546" y="1092"/>
              <a:ext cx="0" cy="830"/>
            </a:xfrm>
            <a:prstGeom prst="line">
              <a:avLst/>
            </a:prstGeom>
            <a:noFill/>
            <a:ln w="9525">
              <a:solidFill>
                <a:srgbClr val="000000"/>
              </a:solidFill>
              <a:round/>
              <a:headEnd/>
              <a:tailEnd/>
            </a:ln>
          </p:spPr>
          <p:txBody>
            <a:bodyPr/>
            <a:lstStyle/>
            <a:p>
              <a:endParaRPr lang="ja-JP" altLang="en-US"/>
            </a:p>
          </p:txBody>
        </p:sp>
        <p:sp>
          <p:nvSpPr>
            <p:cNvPr id="28697" name="AutoShape 23"/>
            <p:cNvSpPr>
              <a:spLocks noChangeArrowheads="1"/>
            </p:cNvSpPr>
            <p:nvPr/>
          </p:nvSpPr>
          <p:spPr bwMode="auto">
            <a:xfrm>
              <a:off x="4510" y="1066"/>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698" name="Text Box 26"/>
            <p:cNvSpPr txBox="1">
              <a:spLocks noChangeArrowheads="1"/>
            </p:cNvSpPr>
            <p:nvPr/>
          </p:nvSpPr>
          <p:spPr bwMode="auto">
            <a:xfrm>
              <a:off x="3969"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sp>
          <p:nvSpPr>
            <p:cNvPr id="28699" name="AutoShape 28"/>
            <p:cNvSpPr>
              <a:spLocks noChangeArrowheads="1"/>
            </p:cNvSpPr>
            <p:nvPr/>
          </p:nvSpPr>
          <p:spPr bwMode="auto">
            <a:xfrm>
              <a:off x="4510" y="1625"/>
              <a:ext cx="78" cy="101"/>
            </a:xfrm>
            <a:prstGeom prst="triangle">
              <a:avLst>
                <a:gd name="adj" fmla="val 50000"/>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8700" name="Text Box 36"/>
            <p:cNvSpPr txBox="1">
              <a:spLocks noChangeArrowheads="1"/>
            </p:cNvSpPr>
            <p:nvPr/>
          </p:nvSpPr>
          <p:spPr bwMode="auto">
            <a:xfrm>
              <a:off x="2301" y="1354"/>
              <a:ext cx="1150" cy="268"/>
            </a:xfrm>
            <a:prstGeom prst="rect">
              <a:avLst/>
            </a:prstGeom>
            <a:solidFill>
              <a:srgbClr val="FFFF99"/>
            </a:solidFill>
            <a:ln w="9525">
              <a:solidFill>
                <a:srgbClr val="D69DAF"/>
              </a:solidFill>
              <a:miter lim="800000"/>
              <a:headEnd/>
              <a:tailEnd/>
            </a:ln>
          </p:spPr>
          <p:txBody>
            <a:bodyPr lIns="3600" tIns="3600" rIns="3600" bIns="3600"/>
            <a:lstStyle/>
            <a:p>
              <a:pPr>
                <a:lnSpc>
                  <a:spcPct val="100000"/>
                </a:lnSpc>
              </a:pPr>
              <a:r>
                <a:rPr kumimoji="0" lang="ja-JP" altLang="en-US" sz="2000">
                  <a:latin typeface="HGP創英角ｺﾞｼｯｸUB" pitchFamily="50" charset="-128"/>
                </a:rPr>
                <a:t>ベースクラス</a:t>
              </a:r>
              <a:r>
                <a:rPr kumimoji="0" lang="ja-JP" altLang="en-US" sz="2000">
                  <a:latin typeface="ＭＳ Ｐゴシック" pitchFamily="50" charset="-128"/>
                </a:rPr>
                <a:t>２</a:t>
              </a:r>
            </a:p>
          </p:txBody>
        </p:sp>
      </p:grpSp>
      <p:sp>
        <p:nvSpPr>
          <p:cNvPr id="280617" name="AutoShape 41"/>
          <p:cNvSpPr>
            <a:spLocks noChangeArrowheads="1"/>
          </p:cNvSpPr>
          <p:nvPr/>
        </p:nvSpPr>
        <p:spPr bwMode="auto">
          <a:xfrm>
            <a:off x="287338" y="4429125"/>
            <a:ext cx="8664575" cy="2027238"/>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kumimoji="0" lang="ja-JP" altLang="en-US" sz="2400" dirty="0"/>
              <a:t>　通信制御機能は、既存</a:t>
            </a:r>
            <a:r>
              <a:rPr kumimoji="0" lang="ja-JP" altLang="en-US" sz="2400" dirty="0" smtClean="0"/>
              <a:t>の</a:t>
            </a:r>
            <a:r>
              <a:rPr kumimoji="0" lang="en-US" altLang="ja-JP" sz="2400" b="1" dirty="0" smtClean="0"/>
              <a:t>Open</a:t>
            </a:r>
            <a:r>
              <a:rPr lang="ja-JP" altLang="en-US" sz="3200" dirty="0" smtClean="0">
                <a:ea typeface="HG行書体" pitchFamily="65" charset="-128"/>
              </a:rPr>
              <a:t>棟梁</a:t>
            </a:r>
            <a:r>
              <a:rPr kumimoji="0" lang="ja-JP" altLang="en-US" sz="2400" dirty="0" smtClean="0"/>
              <a:t>の</a:t>
            </a:r>
            <a:r>
              <a:rPr kumimoji="0" lang="ja-JP" altLang="en-US" sz="2400" dirty="0"/>
              <a:t>開発にアドインとして追加</a:t>
            </a:r>
            <a:r>
              <a:rPr kumimoji="0" lang="en-US" altLang="ja-JP" sz="2400" dirty="0"/>
              <a:t>/</a:t>
            </a:r>
            <a:r>
              <a:rPr kumimoji="0" lang="ja-JP" altLang="en-US" sz="2400" dirty="0"/>
              <a:t>適用できます。分散オブジェクト的な機能を</a:t>
            </a:r>
            <a:r>
              <a:rPr kumimoji="0" lang="en-US" altLang="ja-JP" sz="2400" dirty="0"/>
              <a:t>Web</a:t>
            </a:r>
            <a:r>
              <a:rPr kumimoji="0" lang="ja-JP" altLang="en-US" sz="2400" dirty="0"/>
              <a:t>サービス系のプロトコルを使用して実現します。</a:t>
            </a:r>
          </a:p>
          <a:p>
            <a:pPr algn="l" eaLnBrk="1" hangingPunct="1">
              <a:lnSpc>
                <a:spcPct val="100000"/>
              </a:lnSpc>
            </a:pPr>
            <a:r>
              <a:rPr kumimoji="0" lang="ja-JP" altLang="en-US" sz="2400" dirty="0"/>
              <a:t>　</a:t>
            </a:r>
            <a:r>
              <a:rPr kumimoji="0" lang="en-US" altLang="ja-JP" sz="2400" dirty="0"/>
              <a:t>※ </a:t>
            </a:r>
            <a:r>
              <a:rPr kumimoji="0" lang="ja-JP" altLang="en-US" sz="2400" dirty="0"/>
              <a:t>同様に、メッセージ取得機能、画面遷移制御機能、トランザクション管理機能などの機能はアドイン的に追加適用できます。</a:t>
            </a:r>
          </a:p>
        </p:txBody>
      </p:sp>
      <p:sp>
        <p:nvSpPr>
          <p:cNvPr id="280619" name="AutoShape 43"/>
          <p:cNvSpPr>
            <a:spLocks noChangeArrowheads="1"/>
          </p:cNvSpPr>
          <p:nvPr/>
        </p:nvSpPr>
        <p:spPr bwMode="auto">
          <a:xfrm rot="-1747567">
            <a:off x="1981200" y="1662113"/>
            <a:ext cx="2528888" cy="1006475"/>
          </a:xfrm>
          <a:prstGeom prst="rightArrow">
            <a:avLst>
              <a:gd name="adj1" fmla="val 50000"/>
              <a:gd name="adj2" fmla="val 62815"/>
            </a:avLst>
          </a:prstGeom>
          <a:solidFill>
            <a:srgbClr val="69306A"/>
          </a:solidFill>
          <a:ln w="9525" algn="ctr">
            <a:noFill/>
            <a:miter lim="800000"/>
            <a:headEnd/>
            <a:tailEnd/>
          </a:ln>
        </p:spPr>
        <p:txBody>
          <a:bodyPr anchor="ctr">
            <a:spAutoFit/>
          </a:bodyPr>
          <a:lstStyle/>
          <a:p>
            <a:pPr eaLnBrk="1" hangingPunct="1">
              <a:lnSpc>
                <a:spcPct val="150000"/>
              </a:lnSpc>
            </a:pPr>
            <a:endParaRPr lang="ja-JP" altLang="en-US" sz="2000" b="1"/>
          </a:p>
        </p:txBody>
      </p:sp>
      <p:grpSp>
        <p:nvGrpSpPr>
          <p:cNvPr id="4" name="Group 50"/>
          <p:cNvGrpSpPr>
            <a:grpSpLocks/>
          </p:cNvGrpSpPr>
          <p:nvPr/>
        </p:nvGrpSpPr>
        <p:grpSpPr bwMode="auto">
          <a:xfrm>
            <a:off x="879475" y="917575"/>
            <a:ext cx="4713288" cy="3260725"/>
            <a:chOff x="554" y="548"/>
            <a:chExt cx="2969" cy="2054"/>
          </a:xfrm>
        </p:grpSpPr>
        <p:sp>
          <p:nvSpPr>
            <p:cNvPr id="28681" name="Text Box 40"/>
            <p:cNvSpPr txBox="1">
              <a:spLocks noChangeArrowheads="1"/>
            </p:cNvSpPr>
            <p:nvPr/>
          </p:nvSpPr>
          <p:spPr bwMode="auto">
            <a:xfrm>
              <a:off x="1794" y="548"/>
              <a:ext cx="504" cy="1454"/>
            </a:xfrm>
            <a:prstGeom prst="rect">
              <a:avLst/>
            </a:prstGeom>
            <a:solidFill>
              <a:srgbClr val="FFFF99"/>
            </a:solidFill>
            <a:ln w="19050" algn="ctr">
              <a:solidFill>
                <a:schemeClr val="tx1"/>
              </a:solidFill>
              <a:miter lim="800000"/>
              <a:headEnd/>
              <a:tailEnd/>
            </a:ln>
          </p:spPr>
          <p:txBody>
            <a:bodyPr vert="eaVert">
              <a:spAutoFit/>
            </a:bodyPr>
            <a:lstStyle/>
            <a:p>
              <a:pPr eaLnBrk="1" hangingPunct="1">
                <a:lnSpc>
                  <a:spcPct val="100000"/>
                </a:lnSpc>
                <a:spcBef>
                  <a:spcPct val="50000"/>
                </a:spcBef>
              </a:pPr>
              <a:r>
                <a:rPr lang="ja-JP" altLang="en-US" dirty="0">
                  <a:latin typeface="HGP創英角ｺﾞｼｯｸUB" pitchFamily="50" charset="-128"/>
                </a:rPr>
                <a:t>通信制御</a:t>
              </a:r>
              <a:endParaRPr lang="ja-JP" altLang="en-US" dirty="0"/>
            </a:p>
          </p:txBody>
        </p:sp>
        <p:sp>
          <p:nvSpPr>
            <p:cNvPr id="28682" name="AutoShape 46"/>
            <p:cNvSpPr>
              <a:spLocks noChangeArrowheads="1"/>
            </p:cNvSpPr>
            <p:nvPr/>
          </p:nvSpPr>
          <p:spPr bwMode="auto">
            <a:xfrm>
              <a:off x="554"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a:t>呼出プロトコル</a:t>
              </a:r>
            </a:p>
            <a:p>
              <a:pPr eaLnBrk="1" hangingPunct="1">
                <a:lnSpc>
                  <a:spcPct val="100000"/>
                </a:lnSpc>
              </a:pPr>
              <a:r>
                <a:rPr lang="ja-JP" altLang="en-US" sz="2000"/>
                <a:t>名前解決定義</a:t>
              </a:r>
            </a:p>
          </p:txBody>
        </p:sp>
        <p:sp>
          <p:nvSpPr>
            <p:cNvPr id="28683" name="AutoShape 47"/>
            <p:cNvSpPr>
              <a:spLocks noChangeArrowheads="1"/>
            </p:cNvSpPr>
            <p:nvPr/>
          </p:nvSpPr>
          <p:spPr bwMode="auto">
            <a:xfrm>
              <a:off x="2149" y="2140"/>
              <a:ext cx="1374" cy="462"/>
            </a:xfrm>
            <a:prstGeom prst="foldedCorner">
              <a:avLst>
                <a:gd name="adj" fmla="val 12569"/>
              </a:avLst>
            </a:prstGeom>
            <a:solidFill>
              <a:srgbClr val="E4CA9C"/>
            </a:solidFill>
            <a:ln w="38100">
              <a:solidFill>
                <a:srgbClr val="D69DAF"/>
              </a:solidFill>
              <a:round/>
              <a:headEnd/>
              <a:tailEnd/>
            </a:ln>
          </p:spPr>
          <p:txBody>
            <a:bodyPr lIns="36000" tIns="36000" rIns="36000" bIns="36000"/>
            <a:lstStyle/>
            <a:p>
              <a:pPr eaLnBrk="1" hangingPunct="1">
                <a:lnSpc>
                  <a:spcPct val="100000"/>
                </a:lnSpc>
              </a:pPr>
              <a:r>
                <a:rPr lang="ja-JP" altLang="en-US" sz="2000"/>
                <a:t>インプロセス呼出</a:t>
              </a:r>
            </a:p>
            <a:p>
              <a:pPr eaLnBrk="1" hangingPunct="1">
                <a:lnSpc>
                  <a:spcPct val="100000"/>
                </a:lnSpc>
              </a:pPr>
              <a:r>
                <a:rPr lang="ja-JP" altLang="en-US" sz="2000"/>
                <a:t>名前解決定義</a:t>
              </a:r>
            </a:p>
          </p:txBody>
        </p:sp>
        <p:sp>
          <p:nvSpPr>
            <p:cNvPr id="28684" name="Line 48"/>
            <p:cNvSpPr>
              <a:spLocks noChangeShapeType="1"/>
            </p:cNvSpPr>
            <p:nvPr/>
          </p:nvSpPr>
          <p:spPr bwMode="auto">
            <a:xfrm>
              <a:off x="1877"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sp>
          <p:nvSpPr>
            <p:cNvPr id="28685" name="Line 49"/>
            <p:cNvSpPr>
              <a:spLocks noChangeShapeType="1"/>
            </p:cNvSpPr>
            <p:nvPr/>
          </p:nvSpPr>
          <p:spPr bwMode="auto">
            <a:xfrm>
              <a:off x="2195" y="1917"/>
              <a:ext cx="0" cy="308"/>
            </a:xfrm>
            <a:prstGeom prst="line">
              <a:avLst/>
            </a:prstGeom>
            <a:noFill/>
            <a:ln w="63500">
              <a:solidFill>
                <a:schemeClr val="tx1"/>
              </a:solidFill>
              <a:round/>
              <a:headEnd type="triangle" w="med" len="med"/>
              <a:tailEnd type="triangle" w="med" len="med"/>
            </a:ln>
          </p:spPr>
          <p:txBody>
            <a:bodyPr lIns="36000" tIns="36000" rIns="36000" bIns="36000"/>
            <a:lstStyle/>
            <a:p>
              <a:endParaRPr lang="ja-JP" altLang="en-US"/>
            </a:p>
          </p:txBody>
        </p:sp>
      </p:grpSp>
      <p:sp>
        <p:nvSpPr>
          <p:cNvPr id="199760" name="AutoShape 80"/>
          <p:cNvSpPr>
            <a:spLocks noChangeArrowheads="1"/>
          </p:cNvSpPr>
          <p:nvPr/>
        </p:nvSpPr>
        <p:spPr bwMode="auto">
          <a:xfrm>
            <a:off x="5991225" y="3360738"/>
            <a:ext cx="2439988" cy="8032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ja-JP" altLang="en-US" sz="2000" dirty="0"/>
              <a:t>インプロセス</a:t>
            </a:r>
          </a:p>
          <a:p>
            <a:pPr eaLnBrk="1" hangingPunct="1">
              <a:lnSpc>
                <a:spcPct val="100000"/>
              </a:lnSpc>
              <a:defRPr/>
            </a:pPr>
            <a:r>
              <a:rPr kumimoji="0" lang="ja-JP" altLang="en-US" sz="2000" dirty="0"/>
              <a:t>呼び出しにも対応</a:t>
            </a:r>
          </a:p>
        </p:txBody>
      </p:sp>
      <p:sp>
        <p:nvSpPr>
          <p:cNvPr id="28680"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5.4. </a:t>
            </a:r>
            <a:r>
              <a:rPr lang="ja-JP" altLang="en-US" sz="3200" dirty="0" smtClean="0"/>
              <a:t>通信</a:t>
            </a:r>
            <a:r>
              <a:rPr lang="ja-JP" altLang="en-US" sz="3200" dirty="0"/>
              <a:t>制御 </a:t>
            </a:r>
            <a:r>
              <a:rPr lang="en-US" altLang="ja-JP" sz="3200" dirty="0" smtClean="0"/>
              <a:t>- </a:t>
            </a:r>
            <a:r>
              <a:rPr lang="ja-JP" altLang="en-US" sz="3200" dirty="0" smtClean="0"/>
              <a:t>アドイン</a:t>
            </a:r>
            <a:r>
              <a:rPr lang="ja-JP" altLang="en-US" sz="3200" dirty="0"/>
              <a:t>可能な構造</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descr="d3-001"/>
          <p:cNvPicPr>
            <a:picLocks noChangeAspect="1" noChangeArrowheads="1"/>
          </p:cNvPicPr>
          <p:nvPr/>
        </p:nvPicPr>
        <p:blipFill>
          <a:blip r:embed="rId3" cstate="print"/>
          <a:srcRect/>
          <a:stretch>
            <a:fillRect/>
          </a:stretch>
        </p:blipFill>
        <p:spPr bwMode="auto">
          <a:xfrm flipH="1">
            <a:off x="355600" y="1279525"/>
            <a:ext cx="2003425" cy="1489075"/>
          </a:xfrm>
          <a:prstGeom prst="rect">
            <a:avLst/>
          </a:prstGeom>
          <a:noFill/>
          <a:ln w="9525">
            <a:noFill/>
            <a:miter lim="800000"/>
            <a:headEnd/>
            <a:tailEnd/>
          </a:ln>
        </p:spPr>
      </p:pic>
      <p:sp>
        <p:nvSpPr>
          <p:cNvPr id="29699" name="Text Box 44"/>
          <p:cNvSpPr txBox="1">
            <a:spLocks noChangeArrowheads="1"/>
          </p:cNvSpPr>
          <p:nvPr/>
        </p:nvSpPr>
        <p:spPr bwMode="auto">
          <a:xfrm>
            <a:off x="266700" y="876300"/>
            <a:ext cx="2187575" cy="396875"/>
          </a:xfrm>
          <a:prstGeom prst="rect">
            <a:avLst/>
          </a:prstGeom>
          <a:noFill/>
          <a:ln w="9525">
            <a:noFill/>
            <a:miter lim="800000"/>
            <a:headEnd/>
            <a:tailEnd/>
          </a:ln>
        </p:spPr>
        <p:txBody>
          <a:bodyPr>
            <a:spAutoFit/>
          </a:bodyPr>
          <a:lstStyle/>
          <a:p>
            <a:pPr eaLnBrk="1" hangingPunct="1">
              <a:lnSpc>
                <a:spcPct val="100000"/>
              </a:lnSpc>
            </a:pPr>
            <a:r>
              <a:rPr lang="ja-JP" altLang="en-US" sz="2000"/>
              <a:t>クライアント アプリ</a:t>
            </a:r>
          </a:p>
        </p:txBody>
      </p:sp>
      <p:sp>
        <p:nvSpPr>
          <p:cNvPr id="29700" name="Text Box 62"/>
          <p:cNvSpPr txBox="1">
            <a:spLocks noChangeArrowheads="1"/>
          </p:cNvSpPr>
          <p:nvPr/>
        </p:nvSpPr>
        <p:spPr bwMode="auto">
          <a:xfrm>
            <a:off x="6194425" y="4279900"/>
            <a:ext cx="1689100" cy="469900"/>
          </a:xfrm>
          <a:prstGeom prst="rect">
            <a:avLst/>
          </a:prstGeom>
          <a:noFill/>
          <a:ln w="9525">
            <a:noFill/>
            <a:miter lim="800000"/>
            <a:headEnd/>
            <a:tailEnd/>
          </a:ln>
        </p:spPr>
        <p:txBody>
          <a:bodyPr/>
          <a:lstStyle/>
          <a:p>
            <a:pPr eaLnBrk="1" hangingPunct="1">
              <a:lnSpc>
                <a:spcPct val="100000"/>
              </a:lnSpc>
            </a:pPr>
            <a:endParaRPr lang="ja-JP" altLang="ja-JP" sz="2000" b="1"/>
          </a:p>
        </p:txBody>
      </p:sp>
      <p:pic>
        <p:nvPicPr>
          <p:cNvPr id="29701" name="Picture 30" descr="f-015"/>
          <p:cNvPicPr>
            <a:picLocks noChangeAspect="1" noChangeArrowheads="1"/>
          </p:cNvPicPr>
          <p:nvPr/>
        </p:nvPicPr>
        <p:blipFill>
          <a:blip r:embed="rId4" cstate="print"/>
          <a:srcRect/>
          <a:stretch>
            <a:fillRect/>
          </a:stretch>
        </p:blipFill>
        <p:spPr bwMode="auto">
          <a:xfrm>
            <a:off x="3209925" y="1030288"/>
            <a:ext cx="1485900" cy="1739900"/>
          </a:xfrm>
          <a:prstGeom prst="rect">
            <a:avLst/>
          </a:prstGeom>
          <a:noFill/>
          <a:ln w="9525">
            <a:noFill/>
            <a:miter lim="800000"/>
            <a:headEnd/>
            <a:tailEnd/>
          </a:ln>
        </p:spPr>
      </p:pic>
      <p:grpSp>
        <p:nvGrpSpPr>
          <p:cNvPr id="29702" name="Group 38"/>
          <p:cNvGrpSpPr>
            <a:grpSpLocks/>
          </p:cNvGrpSpPr>
          <p:nvPr/>
        </p:nvGrpSpPr>
        <p:grpSpPr bwMode="auto">
          <a:xfrm>
            <a:off x="2595563" y="2182813"/>
            <a:ext cx="638175" cy="544512"/>
            <a:chOff x="1632" y="1248"/>
            <a:chExt cx="2682" cy="2286"/>
          </a:xfrm>
        </p:grpSpPr>
        <p:sp>
          <p:nvSpPr>
            <p:cNvPr id="29765"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6" name="AutoShape 4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67" name="AutoShape 4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sp>
        <p:nvSpPr>
          <p:cNvPr id="29703" name="Text Box 42"/>
          <p:cNvSpPr txBox="1">
            <a:spLocks noChangeArrowheads="1"/>
          </p:cNvSpPr>
          <p:nvPr/>
        </p:nvSpPr>
        <p:spPr bwMode="auto">
          <a:xfrm>
            <a:off x="2825750" y="876300"/>
            <a:ext cx="1689100" cy="396875"/>
          </a:xfrm>
          <a:prstGeom prst="rect">
            <a:avLst/>
          </a:prstGeom>
          <a:noFill/>
          <a:ln w="9525">
            <a:noFill/>
            <a:miter lim="800000"/>
            <a:headEnd/>
            <a:tailEnd/>
          </a:ln>
        </p:spPr>
        <p:txBody>
          <a:bodyPr>
            <a:spAutoFit/>
          </a:bodyPr>
          <a:lstStyle/>
          <a:p>
            <a:pPr eaLnBrk="1" hangingPunct="1">
              <a:lnSpc>
                <a:spcPct val="100000"/>
              </a:lnSpc>
            </a:pPr>
            <a:r>
              <a:rPr lang="ja-JP" altLang="en-US" sz="2000"/>
              <a:t>サーバ アプリ</a:t>
            </a:r>
          </a:p>
        </p:txBody>
      </p:sp>
      <p:grpSp>
        <p:nvGrpSpPr>
          <p:cNvPr id="29704" name="Group 49"/>
          <p:cNvGrpSpPr>
            <a:grpSpLocks/>
          </p:cNvGrpSpPr>
          <p:nvPr/>
        </p:nvGrpSpPr>
        <p:grpSpPr bwMode="auto">
          <a:xfrm>
            <a:off x="3949700" y="2165350"/>
            <a:ext cx="638175" cy="544513"/>
            <a:chOff x="1632" y="1248"/>
            <a:chExt cx="2682" cy="2286"/>
          </a:xfrm>
        </p:grpSpPr>
        <p:sp>
          <p:nvSpPr>
            <p:cNvPr id="2976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3" name="AutoShape 5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64" name="AutoShape 5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grpSp>
        <p:nvGrpSpPr>
          <p:cNvPr id="7" name="Group 84"/>
          <p:cNvGrpSpPr>
            <a:grpSpLocks/>
          </p:cNvGrpSpPr>
          <p:nvPr/>
        </p:nvGrpSpPr>
        <p:grpSpPr bwMode="auto">
          <a:xfrm>
            <a:off x="3640138" y="2662238"/>
            <a:ext cx="5070475" cy="2089150"/>
            <a:chOff x="1984" y="1521"/>
            <a:chExt cx="3194" cy="1316"/>
          </a:xfrm>
        </p:grpSpPr>
        <p:sp>
          <p:nvSpPr>
            <p:cNvPr id="282655" name="AutoShape 31"/>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50" name="Picture 72"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51" name="Group 73"/>
            <p:cNvGrpSpPr>
              <a:grpSpLocks/>
            </p:cNvGrpSpPr>
            <p:nvPr/>
          </p:nvGrpSpPr>
          <p:grpSpPr bwMode="auto">
            <a:xfrm>
              <a:off x="3548" y="2289"/>
              <a:ext cx="402" cy="343"/>
              <a:chOff x="1632" y="1248"/>
              <a:chExt cx="2682" cy="2286"/>
            </a:xfrm>
          </p:grpSpPr>
          <p:sp>
            <p:nvSpPr>
              <p:cNvPr id="2975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0" name="AutoShape 75"/>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61" name="AutoShape 76"/>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52" name="Text Box 77"/>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53" name="Group 78"/>
            <p:cNvGrpSpPr>
              <a:grpSpLocks/>
            </p:cNvGrpSpPr>
            <p:nvPr/>
          </p:nvGrpSpPr>
          <p:grpSpPr bwMode="auto">
            <a:xfrm>
              <a:off x="4401" y="2278"/>
              <a:ext cx="402" cy="343"/>
              <a:chOff x="1632" y="1248"/>
              <a:chExt cx="2682" cy="2286"/>
            </a:xfrm>
          </p:grpSpPr>
          <p:sp>
            <p:nvSpPr>
              <p:cNvPr id="2975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7" name="AutoShape 8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58" name="AutoShape 8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06" name="AutoShape 82"/>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55" name="AutoShape 83"/>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0" name="Group 86"/>
          <p:cNvGrpSpPr>
            <a:grpSpLocks/>
          </p:cNvGrpSpPr>
          <p:nvPr/>
        </p:nvGrpSpPr>
        <p:grpSpPr bwMode="auto">
          <a:xfrm>
            <a:off x="3640138" y="4478338"/>
            <a:ext cx="5070475" cy="2089150"/>
            <a:chOff x="1984" y="1521"/>
            <a:chExt cx="3194" cy="1316"/>
          </a:xfrm>
        </p:grpSpPr>
        <p:sp>
          <p:nvSpPr>
            <p:cNvPr id="282711" name="AutoShape 87"/>
            <p:cNvSpPr>
              <a:spLocks noChangeArrowheads="1"/>
            </p:cNvSpPr>
            <p:nvPr/>
          </p:nvSpPr>
          <p:spPr bwMode="auto">
            <a:xfrm rot="10800000" flipH="1">
              <a:off x="1984" y="1757"/>
              <a:ext cx="1712" cy="608"/>
            </a:xfrm>
            <a:custGeom>
              <a:avLst/>
              <a:gdLst>
                <a:gd name="G0" fmla="+- 17993 0 0"/>
                <a:gd name="G1" fmla="+- 4313 0 0"/>
                <a:gd name="G2" fmla="+- 12158 0 4313"/>
                <a:gd name="G3" fmla="+- G2 0 4313"/>
                <a:gd name="G4" fmla="*/ G3 32768 32059"/>
                <a:gd name="G5" fmla="*/ G4 1 2"/>
                <a:gd name="G6" fmla="+- 21600 0 17993"/>
                <a:gd name="G7" fmla="*/ G6 4313 6079"/>
                <a:gd name="G8" fmla="+- G7 17993 0"/>
                <a:gd name="T0" fmla="*/ 17993 w 21600"/>
                <a:gd name="T1" fmla="*/ 0 h 21600"/>
                <a:gd name="T2" fmla="*/ 17993 w 21600"/>
                <a:gd name="T3" fmla="*/ 12158 h 21600"/>
                <a:gd name="T4" fmla="*/ 180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7993" y="0"/>
                  </a:lnTo>
                  <a:lnTo>
                    <a:pt x="17993" y="4313"/>
                  </a:lnTo>
                  <a:lnTo>
                    <a:pt x="12427" y="4313"/>
                  </a:lnTo>
                  <a:cubicBezTo>
                    <a:pt x="5564" y="4313"/>
                    <a:pt x="0" y="7825"/>
                    <a:pt x="0" y="12158"/>
                  </a:cubicBezTo>
                  <a:lnTo>
                    <a:pt x="0" y="21600"/>
                  </a:lnTo>
                  <a:lnTo>
                    <a:pt x="3610" y="21600"/>
                  </a:lnTo>
                  <a:lnTo>
                    <a:pt x="3610" y="12158"/>
                  </a:lnTo>
                  <a:cubicBezTo>
                    <a:pt x="3610" y="9776"/>
                    <a:pt x="7558" y="7845"/>
                    <a:pt x="12427" y="7845"/>
                  </a:cubicBezTo>
                  <a:lnTo>
                    <a:pt x="17993" y="7845"/>
                  </a:lnTo>
                  <a:lnTo>
                    <a:pt x="17993" y="12158"/>
                  </a:lnTo>
                  <a:close/>
                </a:path>
              </a:pathLst>
            </a:cu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pic>
          <p:nvPicPr>
            <p:cNvPr id="29737" name="Picture 88" descr="f-015"/>
            <p:cNvPicPr>
              <a:picLocks noChangeAspect="1" noChangeArrowheads="1"/>
            </p:cNvPicPr>
            <p:nvPr/>
          </p:nvPicPr>
          <p:blipFill>
            <a:blip r:embed="rId4" cstate="print"/>
            <a:srcRect/>
            <a:stretch>
              <a:fillRect/>
            </a:stretch>
          </p:blipFill>
          <p:spPr bwMode="auto">
            <a:xfrm>
              <a:off x="3935" y="1521"/>
              <a:ext cx="936" cy="1096"/>
            </a:xfrm>
            <a:prstGeom prst="rect">
              <a:avLst/>
            </a:prstGeom>
            <a:noFill/>
            <a:ln w="9525">
              <a:noFill/>
              <a:miter lim="800000"/>
              <a:headEnd/>
              <a:tailEnd/>
            </a:ln>
          </p:spPr>
        </p:pic>
        <p:grpSp>
          <p:nvGrpSpPr>
            <p:cNvPr id="29738" name="Group 89"/>
            <p:cNvGrpSpPr>
              <a:grpSpLocks/>
            </p:cNvGrpSpPr>
            <p:nvPr/>
          </p:nvGrpSpPr>
          <p:grpSpPr bwMode="auto">
            <a:xfrm>
              <a:off x="3548" y="2289"/>
              <a:ext cx="402" cy="343"/>
              <a:chOff x="1632" y="1248"/>
              <a:chExt cx="2682" cy="2286"/>
            </a:xfrm>
          </p:grpSpPr>
          <p:sp>
            <p:nvSpPr>
              <p:cNvPr id="2974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7" name="AutoShape 9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48" name="AutoShape 9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29739" name="Text Box 93"/>
            <p:cNvSpPr txBox="1">
              <a:spLocks noChangeArrowheads="1"/>
            </p:cNvSpPr>
            <p:nvPr/>
          </p:nvSpPr>
          <p:spPr bwMode="auto">
            <a:xfrm>
              <a:off x="3693" y="1558"/>
              <a:ext cx="1064" cy="296"/>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grpSp>
          <p:nvGrpSpPr>
            <p:cNvPr id="29740" name="Group 94"/>
            <p:cNvGrpSpPr>
              <a:grpSpLocks/>
            </p:cNvGrpSpPr>
            <p:nvPr/>
          </p:nvGrpSpPr>
          <p:grpSpPr bwMode="auto">
            <a:xfrm>
              <a:off x="4401" y="2278"/>
              <a:ext cx="402" cy="343"/>
              <a:chOff x="1632" y="1248"/>
              <a:chExt cx="2682" cy="2286"/>
            </a:xfrm>
          </p:grpSpPr>
          <p:sp>
            <p:nvSpPr>
              <p:cNvPr id="2974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4" name="AutoShape 9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45" name="AutoShape 9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82722" name="AutoShape 98"/>
            <p:cNvSpPr>
              <a:spLocks noChangeArrowheads="1"/>
            </p:cNvSpPr>
            <p:nvPr/>
          </p:nvSpPr>
          <p:spPr bwMode="auto">
            <a:xfrm>
              <a:off x="4065" y="2084"/>
              <a:ext cx="271" cy="753"/>
            </a:xfrm>
            <a:prstGeom prst="rightArrow">
              <a:avLst>
                <a:gd name="adj1" fmla="val 41444"/>
                <a:gd name="adj2" fmla="val 69962"/>
              </a:avLst>
            </a:prstGeom>
            <a:solidFill>
              <a:srgbClr val="69306A"/>
            </a:solidFill>
            <a:ln w="19050" algn="ctr">
              <a:noFill/>
              <a:miter lim="800000"/>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9742" name="AutoShape 99"/>
            <p:cNvSpPr>
              <a:spLocks noChangeArrowheads="1"/>
            </p:cNvSpPr>
            <p:nvPr/>
          </p:nvSpPr>
          <p:spPr bwMode="auto">
            <a:xfrm>
              <a:off x="4184" y="1998"/>
              <a:ext cx="994" cy="214"/>
            </a:xfrm>
            <a:prstGeom prst="wedgeRoundRectCallout">
              <a:avLst>
                <a:gd name="adj1" fmla="val -38630"/>
                <a:gd name="adj2" fmla="val 95796"/>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grpSp>
      <p:grpSp>
        <p:nvGrpSpPr>
          <p:cNvPr id="13" name="グループ化 71"/>
          <p:cNvGrpSpPr>
            <a:grpSpLocks/>
          </p:cNvGrpSpPr>
          <p:nvPr/>
        </p:nvGrpSpPr>
        <p:grpSpPr bwMode="auto">
          <a:xfrm>
            <a:off x="3511550" y="3440113"/>
            <a:ext cx="2489200" cy="2897187"/>
            <a:chOff x="3511550" y="3439725"/>
            <a:chExt cx="2489200" cy="2897575"/>
          </a:xfrm>
        </p:grpSpPr>
        <p:sp>
          <p:nvSpPr>
            <p:cNvPr id="29734" name="Rectangle 102" descr="wall113"/>
            <p:cNvSpPr>
              <a:spLocks noChangeArrowheads="1"/>
            </p:cNvSpPr>
            <p:nvPr/>
          </p:nvSpPr>
          <p:spPr bwMode="auto">
            <a:xfrm>
              <a:off x="4205288" y="3439725"/>
              <a:ext cx="1368000" cy="2340000"/>
            </a:xfrm>
            <a:prstGeom prst="rect">
              <a:avLst/>
            </a:prstGeom>
            <a:blipFill dpi="0" rotWithShape="0">
              <a:blip r:embed="rId5"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7B6664"/>
              </a:extrusionClr>
            </a:sp3d>
          </p:spPr>
          <p:txBody>
            <a:bodyPr anchor="ctr">
              <a:spAutoFit/>
              <a:flatTx/>
            </a:bodyPr>
            <a:lstStyle/>
            <a:p>
              <a:pPr eaLnBrk="1" hangingPunct="1">
                <a:lnSpc>
                  <a:spcPct val="150000"/>
                </a:lnSpc>
              </a:pPr>
              <a:endParaRPr lang="ja-JP" altLang="en-US" sz="2000" b="1"/>
            </a:p>
          </p:txBody>
        </p:sp>
        <p:sp>
          <p:nvSpPr>
            <p:cNvPr id="29735" name="Text Box 101"/>
            <p:cNvSpPr txBox="1">
              <a:spLocks noChangeArrowheads="1"/>
            </p:cNvSpPr>
            <p:nvPr/>
          </p:nvSpPr>
          <p:spPr bwMode="auto">
            <a:xfrm>
              <a:off x="3511550" y="5854700"/>
              <a:ext cx="2489200" cy="482600"/>
            </a:xfrm>
            <a:prstGeom prst="rect">
              <a:avLst/>
            </a:prstGeom>
            <a:noFill/>
            <a:ln w="9525">
              <a:noFill/>
              <a:miter lim="800000"/>
              <a:headEnd/>
              <a:tailEnd/>
            </a:ln>
          </p:spPr>
          <p:txBody>
            <a:bodyPr/>
            <a:lstStyle/>
            <a:p>
              <a:pPr eaLnBrk="1" hangingPunct="1">
                <a:lnSpc>
                  <a:spcPct val="100000"/>
                </a:lnSpc>
              </a:pPr>
              <a:r>
                <a:rPr lang="en-US" altLang="ja-JP" sz="2400" b="1" dirty="0"/>
                <a:t>F/W</a:t>
              </a:r>
              <a:r>
                <a:rPr lang="ja-JP" altLang="en-US" sz="2400" dirty="0"/>
                <a:t>超えも可能</a:t>
              </a:r>
            </a:p>
          </p:txBody>
        </p:sp>
      </p:grpSp>
      <p:sp>
        <p:nvSpPr>
          <p:cNvPr id="282744" name="AutoShape 120"/>
          <p:cNvSpPr>
            <a:spLocks noChangeArrowheads="1"/>
          </p:cNvSpPr>
          <p:nvPr/>
        </p:nvSpPr>
        <p:spPr bwMode="auto">
          <a:xfrm>
            <a:off x="4184650" y="2844800"/>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en-US" altLang="ja-JP" sz="1800"/>
              <a:t>Web</a:t>
            </a:r>
            <a:r>
              <a:rPr lang="ja-JP" altLang="en-US" sz="1800"/>
              <a:t>サービス化</a:t>
            </a:r>
          </a:p>
        </p:txBody>
      </p:sp>
      <p:sp>
        <p:nvSpPr>
          <p:cNvPr id="282745" name="AutoShape 121"/>
          <p:cNvSpPr>
            <a:spLocks noChangeArrowheads="1"/>
          </p:cNvSpPr>
          <p:nvPr/>
        </p:nvSpPr>
        <p:spPr bwMode="auto">
          <a:xfrm>
            <a:off x="4184650" y="4662488"/>
            <a:ext cx="2027238" cy="339725"/>
          </a:xfrm>
          <a:prstGeom prst="wedgeRoundRectCallout">
            <a:avLst>
              <a:gd name="adj1" fmla="val 4972"/>
              <a:gd name="adj2" fmla="val 151403"/>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配置先の変更</a:t>
            </a:r>
          </a:p>
        </p:txBody>
      </p:sp>
      <p:sp>
        <p:nvSpPr>
          <p:cNvPr id="29710" name="AutoShape 119"/>
          <p:cNvSpPr>
            <a:spLocks noChangeArrowheads="1"/>
          </p:cNvSpPr>
          <p:nvPr/>
        </p:nvSpPr>
        <p:spPr bwMode="auto">
          <a:xfrm>
            <a:off x="4906963" y="1030288"/>
            <a:ext cx="3903662" cy="1412875"/>
          </a:xfrm>
          <a:prstGeom prst="roundRect">
            <a:avLst>
              <a:gd name="adj" fmla="val 9157"/>
            </a:avLst>
          </a:prstGeom>
          <a:solidFill>
            <a:srgbClr val="E4CA9C"/>
          </a:solidFill>
          <a:ln w="38100">
            <a:solidFill>
              <a:srgbClr val="D69DAF"/>
            </a:solidFill>
            <a:round/>
            <a:headEnd/>
            <a:tailEnd/>
          </a:ln>
        </p:spPr>
        <p:txBody>
          <a:bodyPr anchor="ctr"/>
          <a:lstStyle/>
          <a:p>
            <a:pPr eaLnBrk="1" hangingPunct="1">
              <a:lnSpc>
                <a:spcPct val="150000"/>
              </a:lnSpc>
            </a:pPr>
            <a:endParaRPr lang="ja-JP" altLang="en-US" sz="2000" b="1"/>
          </a:p>
        </p:txBody>
      </p:sp>
      <p:sp>
        <p:nvSpPr>
          <p:cNvPr id="29711" name="Text Box 110"/>
          <p:cNvSpPr txBox="1">
            <a:spLocks noChangeArrowheads="1"/>
          </p:cNvSpPr>
          <p:nvPr/>
        </p:nvSpPr>
        <p:spPr bwMode="auto">
          <a:xfrm>
            <a:off x="4943475" y="1754188"/>
            <a:ext cx="2570163" cy="682625"/>
          </a:xfrm>
          <a:prstGeom prst="rect">
            <a:avLst/>
          </a:prstGeom>
          <a:noFill/>
          <a:ln w="9525">
            <a:noFill/>
            <a:miter lim="800000"/>
            <a:headEnd/>
            <a:tailEnd/>
          </a:ln>
        </p:spPr>
        <p:txBody>
          <a:bodyPr>
            <a:spAutoFit/>
          </a:bodyPr>
          <a:lstStyle/>
          <a:p>
            <a:pPr eaLnBrk="1" hangingPunct="1"/>
            <a:r>
              <a:rPr lang="ja-JP" altLang="en-US" sz="2000"/>
              <a:t>サービス ゲートウェイ</a:t>
            </a:r>
            <a:br>
              <a:rPr lang="ja-JP" altLang="en-US" sz="2000"/>
            </a:br>
            <a:r>
              <a:rPr lang="en-US" altLang="ja-JP" sz="2000"/>
              <a:t>/</a:t>
            </a:r>
            <a:r>
              <a:rPr lang="ja-JP" altLang="en-US" sz="2000"/>
              <a:t>インターフェイス部品</a:t>
            </a:r>
          </a:p>
        </p:txBody>
      </p:sp>
      <p:grpSp>
        <p:nvGrpSpPr>
          <p:cNvPr id="29712" name="Group 87"/>
          <p:cNvGrpSpPr>
            <a:grpSpLocks/>
          </p:cNvGrpSpPr>
          <p:nvPr/>
        </p:nvGrpSpPr>
        <p:grpSpPr bwMode="auto">
          <a:xfrm>
            <a:off x="5314950" y="1139825"/>
            <a:ext cx="1820863" cy="544513"/>
            <a:chOff x="3384" y="646"/>
            <a:chExt cx="1147" cy="343"/>
          </a:xfrm>
        </p:grpSpPr>
        <p:grpSp>
          <p:nvGrpSpPr>
            <p:cNvPr id="29726" name="Group 124"/>
            <p:cNvGrpSpPr>
              <a:grpSpLocks/>
            </p:cNvGrpSpPr>
            <p:nvPr/>
          </p:nvGrpSpPr>
          <p:grpSpPr bwMode="auto">
            <a:xfrm>
              <a:off x="3384" y="646"/>
              <a:ext cx="402" cy="343"/>
              <a:chOff x="1632" y="1248"/>
              <a:chExt cx="2682" cy="2286"/>
            </a:xfrm>
          </p:grpSpPr>
          <p:sp>
            <p:nvSpPr>
              <p:cNvPr id="2973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2" name="AutoShape 12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sp>
            <p:nvSpPr>
              <p:cNvPr id="29733" name="AutoShape 12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E4CAC8"/>
              </a:solidFill>
              <a:ln w="9525">
                <a:solidFill>
                  <a:srgbClr val="000000"/>
                </a:solidFill>
                <a:miter lim="800000"/>
                <a:headEnd/>
                <a:tailEnd/>
              </a:ln>
            </p:spPr>
            <p:txBody>
              <a:bodyPr/>
              <a:lstStyle/>
              <a:p>
                <a:endParaRPr lang="ja-JP" altLang="en-US"/>
              </a:p>
            </p:txBody>
          </p:sp>
        </p:grpSp>
        <p:grpSp>
          <p:nvGrpSpPr>
            <p:cNvPr id="29727" name="Group 128"/>
            <p:cNvGrpSpPr>
              <a:grpSpLocks/>
            </p:cNvGrpSpPr>
            <p:nvPr/>
          </p:nvGrpSpPr>
          <p:grpSpPr bwMode="auto">
            <a:xfrm>
              <a:off x="4129" y="646"/>
              <a:ext cx="402" cy="343"/>
              <a:chOff x="1632" y="1248"/>
              <a:chExt cx="2682" cy="2286"/>
            </a:xfrm>
          </p:grpSpPr>
          <p:sp>
            <p:nvSpPr>
              <p:cNvPr id="297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29"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29730"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grpSp>
      <p:grpSp>
        <p:nvGrpSpPr>
          <p:cNvPr id="17" name="Group 88"/>
          <p:cNvGrpSpPr>
            <a:grpSpLocks/>
          </p:cNvGrpSpPr>
          <p:nvPr/>
        </p:nvGrpSpPr>
        <p:grpSpPr bwMode="auto">
          <a:xfrm>
            <a:off x="2862263" y="1730375"/>
            <a:ext cx="1577975" cy="717550"/>
            <a:chOff x="1803" y="1144"/>
            <a:chExt cx="994" cy="452"/>
          </a:xfrm>
        </p:grpSpPr>
        <p:sp>
          <p:nvSpPr>
            <p:cNvPr id="29724" name="AutoShape 68"/>
            <p:cNvSpPr>
              <a:spLocks noChangeArrowheads="1"/>
            </p:cNvSpPr>
            <p:nvPr/>
          </p:nvSpPr>
          <p:spPr bwMode="auto">
            <a:xfrm>
              <a:off x="1803" y="1144"/>
              <a:ext cx="994" cy="214"/>
            </a:xfrm>
            <a:prstGeom prst="wedgeRoundRectCallout">
              <a:avLst>
                <a:gd name="adj1" fmla="val 8449"/>
                <a:gd name="adj2" fmla="val 92991"/>
                <a:gd name="adj3" fmla="val 16667"/>
              </a:avLst>
            </a:prstGeom>
            <a:solidFill>
              <a:srgbClr val="FFFFFF"/>
            </a:solidFill>
            <a:ln w="9525">
              <a:solidFill>
                <a:srgbClr val="000000"/>
              </a:solidFill>
              <a:miter lim="800000"/>
              <a:headEnd/>
              <a:tailEnd/>
            </a:ln>
          </p:spPr>
          <p:txBody>
            <a:bodyPr lIns="0" tIns="0" rIns="0" bIns="0"/>
            <a:lstStyle/>
            <a:p>
              <a:pPr eaLnBrk="1" hangingPunct="1">
                <a:lnSpc>
                  <a:spcPct val="100000"/>
                </a:lnSpc>
              </a:pPr>
              <a:r>
                <a:rPr lang="ja-JP" altLang="en-US" sz="1800"/>
                <a:t>インプロセス</a:t>
              </a:r>
              <a:endParaRPr lang="ja-JP" altLang="en-US" sz="1800">
                <a:latin typeface="HGP創英角ｺﾞｼｯｸUB" pitchFamily="50" charset="-128"/>
              </a:endParaRPr>
            </a:p>
          </p:txBody>
        </p:sp>
        <p:sp>
          <p:nvSpPr>
            <p:cNvPr id="26697" name="Line 73"/>
            <p:cNvSpPr>
              <a:spLocks noChangeShapeType="1"/>
            </p:cNvSpPr>
            <p:nvPr/>
          </p:nvSpPr>
          <p:spPr bwMode="auto">
            <a:xfrm>
              <a:off x="2112" y="1596"/>
              <a:ext cx="330" cy="0"/>
            </a:xfrm>
            <a:prstGeom prst="line">
              <a:avLst/>
            </a:prstGeom>
            <a:noFill/>
            <a:ln w="127000">
              <a:solidFill>
                <a:srgbClr val="69306A"/>
              </a:solidFill>
              <a:round/>
              <a:headEnd/>
              <a:tailEnd type="triangle" w="med" len="med"/>
            </a:ln>
            <a:effectLst>
              <a:outerShdw dist="107763" dir="2700000" algn="ctr" rotWithShape="0">
                <a:srgbClr val="808080">
                  <a:alpha val="50000"/>
                </a:srgbClr>
              </a:outerShdw>
            </a:effectLst>
          </p:spPr>
          <p:txBody>
            <a:bodyPr lIns="36000" tIns="36000" rIns="36000" bIns="36000"/>
            <a:lstStyle/>
            <a:p>
              <a:pPr>
                <a:defRPr/>
              </a:pPr>
              <a:endParaRPr kumimoji="0" lang="ja-JP" altLang="en-US" sz="2000" b="1"/>
            </a:p>
          </p:txBody>
        </p:sp>
      </p:grpSp>
      <p:grpSp>
        <p:nvGrpSpPr>
          <p:cNvPr id="29714" name="Group 128"/>
          <p:cNvGrpSpPr>
            <a:grpSpLocks/>
          </p:cNvGrpSpPr>
          <p:nvPr/>
        </p:nvGrpSpPr>
        <p:grpSpPr bwMode="auto">
          <a:xfrm>
            <a:off x="7767638" y="1139825"/>
            <a:ext cx="638175" cy="544513"/>
            <a:chOff x="1632" y="1248"/>
            <a:chExt cx="2682" cy="2286"/>
          </a:xfrm>
        </p:grpSpPr>
        <p:sp>
          <p:nvSpPr>
            <p:cNvPr id="297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2" name="AutoShape 1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sp>
          <p:nvSpPr>
            <p:cNvPr id="29723" name="AutoShape 1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69306A"/>
            </a:solidFill>
            <a:ln w="9525">
              <a:solidFill>
                <a:srgbClr val="000000"/>
              </a:solidFill>
              <a:miter lim="800000"/>
              <a:headEnd/>
              <a:tailEnd/>
            </a:ln>
          </p:spPr>
          <p:txBody>
            <a:bodyPr/>
            <a:lstStyle/>
            <a:p>
              <a:endParaRPr lang="ja-JP" altLang="en-US"/>
            </a:p>
          </p:txBody>
        </p:sp>
      </p:grpSp>
      <p:sp>
        <p:nvSpPr>
          <p:cNvPr id="29715" name="Text Box 105"/>
          <p:cNvSpPr txBox="1">
            <a:spLocks noChangeArrowheads="1"/>
          </p:cNvSpPr>
          <p:nvPr/>
        </p:nvSpPr>
        <p:spPr bwMode="auto">
          <a:xfrm>
            <a:off x="7540625" y="1900238"/>
            <a:ext cx="1095375" cy="384175"/>
          </a:xfrm>
          <a:prstGeom prst="rect">
            <a:avLst/>
          </a:prstGeom>
          <a:noFill/>
          <a:ln w="9525">
            <a:noFill/>
            <a:miter lim="800000"/>
            <a:headEnd/>
            <a:tailEnd/>
          </a:ln>
        </p:spPr>
        <p:txBody>
          <a:bodyPr>
            <a:spAutoFit/>
          </a:bodyPr>
          <a:lstStyle/>
          <a:p>
            <a:pPr eaLnBrk="1" hangingPunct="1"/>
            <a:r>
              <a:rPr lang="en-US" altLang="ja-JP" sz="2000" b="1"/>
              <a:t>B/D</a:t>
            </a:r>
            <a:r>
              <a:rPr lang="ja-JP" altLang="en-US" sz="2000"/>
              <a:t>層</a:t>
            </a:r>
          </a:p>
        </p:txBody>
      </p:sp>
      <p:sp>
        <p:nvSpPr>
          <p:cNvPr id="274437" name="Text Box 5"/>
          <p:cNvSpPr txBox="1">
            <a:spLocks noChangeArrowheads="1"/>
          </p:cNvSpPr>
          <p:nvPr/>
        </p:nvSpPr>
        <p:spPr bwMode="auto">
          <a:xfrm>
            <a:off x="215900" y="2819400"/>
            <a:ext cx="3263900" cy="3576638"/>
          </a:xfrm>
          <a:prstGeom prst="rect">
            <a:avLst/>
          </a:prstGeom>
          <a:solidFill>
            <a:srgbClr val="FFFF99"/>
          </a:solidFill>
          <a:ln w="9525">
            <a:noFill/>
            <a:miter lim="800000"/>
            <a:headEnd/>
            <a:tailEnd/>
          </a:ln>
        </p:spPr>
        <p:txBody>
          <a:bodyPr>
            <a:spAutoFit/>
          </a:bodyPr>
          <a:lstStyle/>
          <a:p>
            <a:pPr algn="l">
              <a:lnSpc>
                <a:spcPct val="100000"/>
              </a:lnSpc>
              <a:spcBef>
                <a:spcPct val="30000"/>
              </a:spcBef>
              <a:buFontTx/>
              <a:buChar char="•"/>
            </a:pPr>
            <a:r>
              <a:rPr lang="ja-JP" altLang="en-US" sz="2000"/>
              <a:t> </a:t>
            </a:r>
            <a:r>
              <a:rPr lang="ja-JP" altLang="en-US" sz="2400"/>
              <a:t>位置透過性</a:t>
            </a:r>
            <a:br>
              <a:rPr lang="ja-JP" altLang="en-US" sz="2400"/>
            </a:br>
            <a:r>
              <a:rPr lang="ja-JP" altLang="en-US" sz="2000"/>
              <a:t>　定義によるインプロセス</a:t>
            </a:r>
            <a:r>
              <a:rPr lang="en-US" altLang="ja-JP" sz="2000"/>
              <a:t>/NW</a:t>
            </a:r>
            <a:r>
              <a:rPr lang="ja-JP" altLang="en-US" sz="2000"/>
              <a:t>経由呼出の切替、呼出先</a:t>
            </a:r>
            <a:r>
              <a:rPr lang="en-US" altLang="ja-JP" sz="2000"/>
              <a:t>WAS</a:t>
            </a:r>
            <a:r>
              <a:rPr lang="ja-JP" altLang="en-US" sz="2000"/>
              <a:t>の変更を実現</a:t>
            </a:r>
          </a:p>
          <a:p>
            <a:pPr algn="l">
              <a:lnSpc>
                <a:spcPct val="100000"/>
              </a:lnSpc>
              <a:spcBef>
                <a:spcPct val="30000"/>
              </a:spcBef>
              <a:buFontTx/>
              <a:buChar char="•"/>
            </a:pPr>
            <a:r>
              <a:rPr lang="ja-JP" altLang="en-US" sz="2000" b="1"/>
              <a:t> </a:t>
            </a:r>
            <a:r>
              <a:rPr lang="ja-JP" altLang="en-US" sz="2400"/>
              <a:t>規模透過性</a:t>
            </a:r>
            <a:r>
              <a:rPr lang="ja-JP" altLang="en-US" sz="2400" b="1"/>
              <a:t/>
            </a:r>
            <a:br>
              <a:rPr lang="ja-JP" altLang="en-US" sz="2400" b="1"/>
            </a:br>
            <a:r>
              <a:rPr lang="ja-JP" altLang="en-US" sz="2000" b="1"/>
              <a:t>　</a:t>
            </a:r>
            <a:r>
              <a:rPr lang="ja-JP" altLang="en-US" sz="2000"/>
              <a:t>スケールアウト（垂直、水平分散）を実現</a:t>
            </a:r>
          </a:p>
          <a:p>
            <a:pPr algn="l">
              <a:lnSpc>
                <a:spcPct val="100000"/>
              </a:lnSpc>
              <a:spcBef>
                <a:spcPct val="30000"/>
              </a:spcBef>
              <a:buFontTx/>
              <a:buChar char="•"/>
            </a:pPr>
            <a:r>
              <a:rPr lang="ja-JP" altLang="en-US" sz="2000" b="1"/>
              <a:t> </a:t>
            </a:r>
            <a:r>
              <a:rPr lang="ja-JP" altLang="en-US" sz="2400"/>
              <a:t>異種透過性</a:t>
            </a:r>
            <a:r>
              <a:rPr lang="ja-JP" altLang="en-US" sz="2400" b="1"/>
              <a:t/>
            </a:r>
            <a:br>
              <a:rPr lang="ja-JP" altLang="en-US" sz="2400" b="1"/>
            </a:br>
            <a:r>
              <a:rPr lang="ja-JP" altLang="en-US" sz="2000" b="1"/>
              <a:t>　</a:t>
            </a:r>
            <a:r>
              <a:rPr lang="en-US" altLang="ja-JP" sz="2000"/>
              <a:t>.NET</a:t>
            </a:r>
            <a:r>
              <a:rPr lang="ja-JP" altLang="en-US" sz="2000"/>
              <a:t>以外の異種開発技術との連携も可能</a:t>
            </a:r>
            <a:endParaRPr lang="en-US" altLang="ja-JP" sz="2400"/>
          </a:p>
        </p:txBody>
      </p:sp>
      <p:sp>
        <p:nvSpPr>
          <p:cNvPr id="4" name="Line 19"/>
          <p:cNvSpPr>
            <a:spLocks noChangeShapeType="1"/>
          </p:cNvSpPr>
          <p:nvPr/>
        </p:nvSpPr>
        <p:spPr bwMode="auto">
          <a:xfrm>
            <a:off x="534988" y="32416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 name="Line 19"/>
          <p:cNvSpPr>
            <a:spLocks noChangeShapeType="1"/>
          </p:cNvSpPr>
          <p:nvPr/>
        </p:nvSpPr>
        <p:spPr bwMode="auto">
          <a:xfrm>
            <a:off x="534988" y="463232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534988" y="5718175"/>
            <a:ext cx="152082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9720"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5.5. </a:t>
            </a:r>
            <a:r>
              <a:rPr lang="ja-JP" altLang="en-US" sz="3200" dirty="0" smtClean="0"/>
              <a:t>通信</a:t>
            </a:r>
            <a:r>
              <a:rPr lang="ja-JP" altLang="en-US" sz="3200" dirty="0"/>
              <a:t>制御 </a:t>
            </a:r>
            <a:r>
              <a:rPr lang="en-US" altLang="ja-JP" sz="3200" dirty="0" smtClean="0"/>
              <a:t>- </a:t>
            </a:r>
            <a:r>
              <a:rPr lang="ja-JP" altLang="en-US" sz="3200" dirty="0" smtClean="0"/>
              <a:t>スケーラビリティ</a:t>
            </a:r>
            <a:r>
              <a:rPr lang="ja-JP" altLang="en-US" sz="3200" dirty="0"/>
              <a:t>に優れる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3"/>
          <p:cNvSpPr>
            <a:spLocks noChangeArrowheads="1"/>
          </p:cNvSpPr>
          <p:nvPr/>
        </p:nvSpPr>
        <p:spPr bwMode="auto">
          <a:xfrm>
            <a:off x="6037263" y="2505075"/>
            <a:ext cx="2654300" cy="685800"/>
          </a:xfrm>
          <a:prstGeom prst="flowChartPredefinedProcess">
            <a:avLst/>
          </a:prstGeom>
          <a:solidFill>
            <a:srgbClr val="CCCCCC"/>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178180" name="AutoShape 4"/>
          <p:cNvSpPr>
            <a:spLocks noChangeArrowheads="1"/>
          </p:cNvSpPr>
          <p:nvPr/>
        </p:nvSpPr>
        <p:spPr bwMode="auto">
          <a:xfrm>
            <a:off x="2447925" y="842963"/>
            <a:ext cx="6165850" cy="819150"/>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ja-JP" altLang="en-US" sz="2000" dirty="0">
                <a:latin typeface="Times New Roman" pitchFamily="18" charset="0"/>
              </a:rPr>
              <a:t>今までは、</a:t>
            </a:r>
            <a:r>
              <a:rPr lang="ja-JP" altLang="en-US" sz="2000" dirty="0"/>
              <a:t>動的</a:t>
            </a:r>
            <a:r>
              <a:rPr lang="en-US" altLang="ja-JP" sz="2000" dirty="0"/>
              <a:t>SQL</a:t>
            </a:r>
            <a:r>
              <a:rPr lang="ja-JP" altLang="en-US" sz="2000" dirty="0"/>
              <a:t>を処理するプログラム中に文字列、</a:t>
            </a:r>
            <a:endParaRPr lang="en-US" altLang="ja-JP" sz="2000" dirty="0"/>
          </a:p>
          <a:p>
            <a:pPr eaLnBrk="1" hangingPunct="1">
              <a:lnSpc>
                <a:spcPct val="100000"/>
              </a:lnSpc>
              <a:defRPr/>
            </a:pPr>
            <a:r>
              <a:rPr lang="ja-JP" altLang="en-US" sz="2000" dirty="0"/>
              <a:t>文字列連結、それに伴う</a:t>
            </a:r>
            <a:r>
              <a:rPr lang="en-US" altLang="ja-JP" sz="2000" dirty="0"/>
              <a:t>IF</a:t>
            </a:r>
            <a:r>
              <a:rPr lang="ja-JP" altLang="en-US" sz="2000" dirty="0"/>
              <a:t>文が散在</a:t>
            </a:r>
            <a:r>
              <a:rPr lang="ja-JP" altLang="en-US" sz="2000" dirty="0">
                <a:latin typeface="Times New Roman" pitchFamily="18" charset="0"/>
              </a:rPr>
              <a:t>していました。</a:t>
            </a:r>
          </a:p>
        </p:txBody>
      </p:sp>
      <p:sp>
        <p:nvSpPr>
          <p:cNvPr id="20484" name="AutoShape 6"/>
          <p:cNvSpPr>
            <a:spLocks/>
          </p:cNvSpPr>
          <p:nvPr/>
        </p:nvSpPr>
        <p:spPr bwMode="auto">
          <a:xfrm>
            <a:off x="446088" y="1866900"/>
            <a:ext cx="4629150" cy="1719263"/>
          </a:xfrm>
          <a:prstGeom prst="accentBorderCallout2">
            <a:avLst>
              <a:gd name="adj1" fmla="val 6648"/>
              <a:gd name="adj2" fmla="val 101579"/>
              <a:gd name="adj3" fmla="val 6648"/>
              <a:gd name="adj4" fmla="val 128366"/>
              <a:gd name="adj5" fmla="val 40704"/>
              <a:gd name="adj6" fmla="val 131713"/>
            </a:avLst>
          </a:prstGeom>
          <a:solidFill>
            <a:srgbClr val="FFFFFF"/>
          </a:solidFill>
          <a:ln w="9525">
            <a:solidFill>
              <a:srgbClr val="000000"/>
            </a:solidFill>
            <a:miter lim="800000"/>
            <a:headEnd/>
            <a:tailEnd/>
          </a:ln>
        </p:spPr>
        <p:txBody>
          <a:bodyPr/>
          <a:lstStyle/>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solidFill>
                  <a:srgbClr val="008000"/>
                </a:solidFill>
                <a:latin typeface="ＭＳ ゴシック" pitchFamily="49" charset="-128"/>
                <a:ea typeface="ＭＳ ゴシック" pitchFamily="49" charset="-128"/>
              </a:rPr>
              <a:t>'* SQL</a:t>
            </a:r>
            <a:r>
              <a:rPr kumimoji="0" lang="ja-JP" altLang="en-US" sz="800" noProof="1">
                <a:solidFill>
                  <a:srgbClr val="008000"/>
                </a:solidFill>
                <a:latin typeface="ＭＳ ゴシック" pitchFamily="49" charset="-128"/>
                <a:ea typeface="ＭＳ ゴシック" pitchFamily="49" charset="-128"/>
              </a:rPr>
              <a:t>文作成</a:t>
            </a:r>
          </a:p>
          <a:p>
            <a:pPr algn="l">
              <a:lnSpc>
                <a:spcPct val="80000"/>
              </a:lnSpc>
            </a:pPr>
            <a:r>
              <a:rPr kumimoji="0" lang="ja-JP" altLang="ja-JP" sz="800" noProof="1">
                <a:solidFill>
                  <a:srgbClr val="008000"/>
                </a:solidFill>
                <a:latin typeface="ＭＳ ゴシック" pitchFamily="49" charset="-128"/>
                <a:ea typeface="ＭＳ ゴシック" pitchFamily="49" charset="-128"/>
              </a:rPr>
              <a:t>'************************************************************************************</a:t>
            </a:r>
          </a:p>
          <a:p>
            <a:pPr algn="l">
              <a:lnSpc>
                <a:spcPct val="80000"/>
              </a:lnSpc>
            </a:pPr>
            <a:r>
              <a:rPr kumimoji="0" lang="en-US" altLang="ja-JP" sz="800" noProof="1">
                <a:latin typeface="ＭＳ ゴシック" pitchFamily="49" charset="-128"/>
                <a:ea typeface="ＭＳ ゴシック" pitchFamily="49" charset="-128"/>
              </a:rPr>
              <a:t>str_Sql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"SELECT COUNT(DISTINCT xxxxx) AS xxxxx FROM xxxxx"</a:t>
            </a:r>
          </a:p>
          <a:p>
            <a:pPr algn="l">
              <a:lnSpc>
                <a:spcPct val="80000"/>
              </a:lnSpc>
            </a:pPr>
            <a:endParaRPr kumimoji="0" lang="en-US" altLang="ja-JP" sz="800" noProof="1">
              <a:solidFill>
                <a:srgbClr val="A31515"/>
              </a:solidFill>
              <a:latin typeface="ＭＳ ゴシック" pitchFamily="49" charset="-128"/>
              <a:ea typeface="ＭＳ ゴシック" pitchFamily="49" charset="-128"/>
            </a:endParaRPr>
          </a:p>
          <a:p>
            <a:pPr algn="l">
              <a:lnSpc>
                <a:spcPct val="80000"/>
              </a:lnSpc>
            </a:pPr>
            <a:r>
              <a:rPr kumimoji="0" lang="en-US" altLang="ja-JP" sz="800" noProof="1">
                <a:solidFill>
                  <a:srgbClr val="0000FF"/>
                </a:solidFill>
                <a:latin typeface="ＭＳ ゴシック" pitchFamily="49" charset="-128"/>
                <a:ea typeface="ＭＳ ゴシック" pitchFamily="49" charset="-128"/>
              </a:rPr>
              <a:t>If </a:t>
            </a:r>
            <a:r>
              <a:rPr kumimoji="0" lang="en-US" altLang="ja-JP" sz="800" noProof="1">
                <a:latin typeface="ＭＳ ゴシック" pitchFamily="49" charset="-128"/>
                <a:ea typeface="ＭＳ ゴシック" pitchFamily="49" charset="-128"/>
              </a:rPr>
              <a:t>intXXXXX = 0</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2</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ElseIf </a:t>
            </a:r>
            <a:r>
              <a:rPr kumimoji="0" lang="en-US" altLang="ja-JP" sz="800" noProof="1">
                <a:latin typeface="ＭＳ ゴシック" pitchFamily="49" charset="-128"/>
                <a:ea typeface="ＭＳ ゴシック" pitchFamily="49" charset="-128"/>
              </a:rPr>
              <a:t>intXXXXX = 3</a:t>
            </a:r>
            <a:r>
              <a:rPr kumimoji="0" lang="en-US" altLang="ja-JP" sz="800" noProof="1">
                <a:solidFill>
                  <a:srgbClr val="0000FF"/>
                </a:solidFill>
                <a:latin typeface="ＭＳ ゴシック" pitchFamily="49" charset="-128"/>
                <a:ea typeface="ＭＳ ゴシック" pitchFamily="49" charset="-128"/>
              </a:rPr>
              <a:t> Then</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l">
              <a:lnSpc>
                <a:spcPct val="80000"/>
              </a:lnSpc>
            </a:pPr>
            <a:r>
              <a:rPr kumimoji="0" lang="en-US" altLang="ja-JP" sz="800" noProof="1">
                <a:solidFill>
                  <a:srgbClr val="0000FF"/>
                </a:solidFill>
                <a:latin typeface="ＭＳ ゴシック" pitchFamily="49" charset="-128"/>
                <a:ea typeface="ＭＳ ゴシック" pitchFamily="49" charset="-128"/>
              </a:rPr>
              <a:t>Else</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str_Work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LIKE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 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_</a:t>
            </a:r>
          </a:p>
          <a:p>
            <a:pPr algn="l">
              <a:lnSpc>
                <a:spcPct val="80000"/>
              </a:lnSpc>
            </a:pP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 AND xxxxx IN (SELECT xxxxx FROM xxxxx WHERE xxxxx = "</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strXXXXX &amp;</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A31515"/>
                </a:solidFill>
                <a:latin typeface="ＭＳ ゴシック" pitchFamily="49" charset="-128"/>
                <a:ea typeface="ＭＳ ゴシック" pitchFamily="49" charset="-128"/>
              </a:rPr>
              <a:t>")"</a:t>
            </a:r>
          </a:p>
          <a:p>
            <a:pPr algn="just">
              <a:lnSpc>
                <a:spcPct val="80000"/>
              </a:lnSpc>
            </a:pPr>
            <a:r>
              <a:rPr kumimoji="0" lang="en-US" altLang="ja-JP" sz="800" noProof="1">
                <a:solidFill>
                  <a:srgbClr val="0000FF"/>
                </a:solidFill>
                <a:latin typeface="ＭＳ ゴシック" pitchFamily="49" charset="-128"/>
                <a:ea typeface="ＭＳ ゴシック" pitchFamily="49" charset="-128"/>
              </a:rPr>
              <a:t>End If</a:t>
            </a:r>
            <a:endParaRPr kumimoji="0" lang="en-US" altLang="ja-JP" sz="800">
              <a:solidFill>
                <a:srgbClr val="0000FF"/>
              </a:solidFill>
              <a:latin typeface="ＭＳ ゴシック" pitchFamily="49" charset="-128"/>
              <a:ea typeface="ＭＳ ゴシック" pitchFamily="49" charset="-128"/>
            </a:endParaRPr>
          </a:p>
        </p:txBody>
      </p:sp>
      <p:sp>
        <p:nvSpPr>
          <p:cNvPr id="20485" name="AutoShape 7"/>
          <p:cNvSpPr>
            <a:spLocks noChangeArrowheads="1"/>
          </p:cNvSpPr>
          <p:nvPr/>
        </p:nvSpPr>
        <p:spPr bwMode="auto">
          <a:xfrm>
            <a:off x="7038975" y="3368675"/>
            <a:ext cx="647700" cy="647700"/>
          </a:xfrm>
          <a:prstGeom prst="downArrow">
            <a:avLst>
              <a:gd name="adj1" fmla="val 50000"/>
              <a:gd name="adj2" fmla="val 25000"/>
            </a:avLst>
          </a:prstGeom>
          <a:solidFill>
            <a:srgbClr val="69306A"/>
          </a:solidFill>
          <a:ln w="9525">
            <a:solidFill>
              <a:srgbClr val="69306A"/>
            </a:solidFill>
            <a:miter lim="800000"/>
            <a:headEnd/>
            <a:tailEnd/>
          </a:ln>
        </p:spPr>
        <p:txBody>
          <a:bodyPr wrap="none" lIns="72000" tIns="72000" rIns="72000" bIns="72000" anchor="ctr"/>
          <a:lstStyle/>
          <a:p>
            <a:pPr eaLnBrk="1" hangingPunct="1">
              <a:lnSpc>
                <a:spcPct val="150000"/>
              </a:lnSpc>
            </a:pPr>
            <a:endParaRPr lang="ja-JP" altLang="en-US" sz="2000" b="1"/>
          </a:p>
        </p:txBody>
      </p:sp>
      <p:sp>
        <p:nvSpPr>
          <p:cNvPr id="20486" name="AutoShape 8"/>
          <p:cNvSpPr>
            <a:spLocks noChangeArrowheads="1"/>
          </p:cNvSpPr>
          <p:nvPr/>
        </p:nvSpPr>
        <p:spPr bwMode="auto">
          <a:xfrm>
            <a:off x="503238" y="1227138"/>
            <a:ext cx="1512887" cy="465137"/>
          </a:xfrm>
          <a:prstGeom prst="wedgeRoundRectCallout">
            <a:avLst>
              <a:gd name="adj1" fmla="val 8343"/>
              <a:gd name="adj2" fmla="val 104949"/>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a:t>
            </a:r>
          </a:p>
        </p:txBody>
      </p:sp>
      <p:sp>
        <p:nvSpPr>
          <p:cNvPr id="20487" name="AutoShape 9"/>
          <p:cNvSpPr>
            <a:spLocks noChangeArrowheads="1"/>
          </p:cNvSpPr>
          <p:nvPr/>
        </p:nvSpPr>
        <p:spPr bwMode="auto">
          <a:xfrm>
            <a:off x="493713" y="3746500"/>
            <a:ext cx="1943100"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ja-JP" altLang="en-US" sz="2400">
                <a:latin typeface="HGP創英角ｺﾞｼｯｸUB" pitchFamily="50" charset="-128"/>
              </a:rPr>
              <a:t>文字列連結</a:t>
            </a:r>
          </a:p>
        </p:txBody>
      </p:sp>
      <p:sp>
        <p:nvSpPr>
          <p:cNvPr id="20488" name="AutoShape 11"/>
          <p:cNvSpPr>
            <a:spLocks noChangeArrowheads="1"/>
          </p:cNvSpPr>
          <p:nvPr/>
        </p:nvSpPr>
        <p:spPr bwMode="auto">
          <a:xfrm>
            <a:off x="447675" y="4454525"/>
            <a:ext cx="5010150" cy="1976438"/>
          </a:xfrm>
          <a:prstGeom prst="roundRect">
            <a:avLst>
              <a:gd name="adj" fmla="val 16667"/>
            </a:avLst>
          </a:prstGeom>
          <a:solidFill>
            <a:srgbClr val="E4CAC8"/>
          </a:solidFill>
          <a:ln w="38100" algn="ctr">
            <a:solidFill>
              <a:srgbClr val="D69DAF"/>
            </a:solidFill>
            <a:round/>
            <a:headEnd/>
            <a:tailEnd/>
          </a:ln>
        </p:spPr>
        <p:txBody>
          <a:bodyPr lIns="36000" tIns="0" rIns="36000" bIns="0" anchor="ctr"/>
          <a:lstStyle/>
          <a:p>
            <a:pPr algn="l">
              <a:lnSpc>
                <a:spcPct val="100000"/>
              </a:lnSpc>
            </a:pPr>
            <a:r>
              <a:rPr kumimoji="0" lang="ja-JP" altLang="en-US" sz="2000" dirty="0">
                <a:latin typeface="HGP創英角ｺﾞｼｯｸUB" pitchFamily="50" charset="-128"/>
              </a:rPr>
              <a:t>これは、</a:t>
            </a:r>
            <a:r>
              <a:rPr kumimoji="0" lang="ja-JP" altLang="en-US" sz="2000" dirty="0"/>
              <a:t>動的</a:t>
            </a:r>
            <a:r>
              <a:rPr kumimoji="0" lang="en-US" altLang="ja-JP" sz="2000" dirty="0"/>
              <a:t>SQL</a:t>
            </a:r>
            <a:r>
              <a:rPr kumimoji="0" lang="ja-JP" altLang="en-US" sz="2000" dirty="0"/>
              <a:t>は、</a:t>
            </a:r>
          </a:p>
          <a:p>
            <a:pPr algn="l">
              <a:lnSpc>
                <a:spcPct val="100000"/>
              </a:lnSpc>
            </a:pPr>
            <a:r>
              <a:rPr kumimoji="0" lang="ja-JP" altLang="en-US" sz="2000" dirty="0"/>
              <a:t>・ </a:t>
            </a:r>
            <a:r>
              <a:rPr kumimoji="0" lang="en-US" altLang="ja-JP" sz="2000" dirty="0"/>
              <a:t>WHERE</a:t>
            </a:r>
            <a:r>
              <a:rPr kumimoji="0" lang="ja-JP" altLang="en-US" sz="2000" dirty="0" err="1"/>
              <a:t>、</a:t>
            </a:r>
            <a:r>
              <a:rPr kumimoji="0" lang="ja-JP" altLang="en-US" sz="2000" dirty="0"/>
              <a:t> </a:t>
            </a:r>
            <a:r>
              <a:rPr kumimoji="0" lang="en-US" altLang="ja-JP" sz="2000" dirty="0"/>
              <a:t>JOIN</a:t>
            </a:r>
            <a:r>
              <a:rPr kumimoji="0" lang="ja-JP" altLang="en-US" sz="2000" dirty="0"/>
              <a:t>句の付与・削除</a:t>
            </a:r>
          </a:p>
          <a:p>
            <a:pPr algn="l">
              <a:lnSpc>
                <a:spcPct val="100000"/>
              </a:lnSpc>
            </a:pPr>
            <a:r>
              <a:rPr kumimoji="0" lang="ja-JP" altLang="en-US" sz="2000" dirty="0"/>
              <a:t>・ </a:t>
            </a:r>
            <a:r>
              <a:rPr kumimoji="0" lang="en-US" altLang="ja-JP" sz="2000" dirty="0"/>
              <a:t>AND</a:t>
            </a:r>
            <a:r>
              <a:rPr kumimoji="0" lang="ja-JP" altLang="en-US" sz="2000" dirty="0" err="1"/>
              <a:t>、</a:t>
            </a:r>
            <a:r>
              <a:rPr kumimoji="0" lang="en-US" altLang="ja-JP" sz="2000" dirty="0"/>
              <a:t>OR</a:t>
            </a:r>
            <a:r>
              <a:rPr kumimoji="0" lang="ja-JP" altLang="en-US" sz="2000" dirty="0"/>
              <a:t>演算子の付与・削除</a:t>
            </a:r>
          </a:p>
          <a:p>
            <a:pPr algn="l">
              <a:lnSpc>
                <a:spcPct val="100000"/>
              </a:lnSpc>
            </a:pPr>
            <a:r>
              <a:rPr kumimoji="0" lang="ja-JP" altLang="en-US" sz="2000" dirty="0"/>
              <a:t>・ </a:t>
            </a:r>
            <a:r>
              <a:rPr kumimoji="0" lang="en-US" altLang="ja-JP" sz="2000" dirty="0"/>
              <a:t>IN</a:t>
            </a:r>
            <a:r>
              <a:rPr kumimoji="0" lang="ja-JP" altLang="en-US" sz="2000" dirty="0"/>
              <a:t>句のパラメタを条件数に合わせ用意</a:t>
            </a:r>
          </a:p>
          <a:p>
            <a:pPr algn="l">
              <a:lnSpc>
                <a:spcPct val="100000"/>
              </a:lnSpc>
            </a:pPr>
            <a:r>
              <a:rPr kumimoji="0" lang="ja-JP" altLang="en-US" sz="2000" dirty="0"/>
              <a:t>・ 脆弱性の問題を潜在的に内包するなど、</a:t>
            </a:r>
            <a:endParaRPr kumimoji="0" lang="en-US" altLang="ja-JP" sz="2000" dirty="0"/>
          </a:p>
          <a:p>
            <a:pPr algn="l">
              <a:lnSpc>
                <a:spcPct val="100000"/>
              </a:lnSpc>
            </a:pPr>
            <a:r>
              <a:rPr kumimoji="0" lang="ja-JP" altLang="en-US" sz="2000" dirty="0"/>
              <a:t>　制御が</a:t>
            </a:r>
            <a:r>
              <a:rPr kumimoji="0" lang="ja-JP" altLang="en-US" sz="2000" dirty="0">
                <a:latin typeface="HGP創英角ｺﾞｼｯｸUB" pitchFamily="50" charset="-128"/>
              </a:rPr>
              <a:t>面倒で実装が難しいためです。</a:t>
            </a:r>
          </a:p>
        </p:txBody>
      </p:sp>
      <p:sp>
        <p:nvSpPr>
          <p:cNvPr id="20489" name="AutoShape 12"/>
          <p:cNvSpPr>
            <a:spLocks noChangeArrowheads="1"/>
          </p:cNvSpPr>
          <p:nvPr/>
        </p:nvSpPr>
        <p:spPr bwMode="auto">
          <a:xfrm>
            <a:off x="6740525" y="4192588"/>
            <a:ext cx="1219200" cy="1214437"/>
          </a:xfrm>
          <a:prstGeom prst="can">
            <a:avLst>
              <a:gd name="adj" fmla="val 25000"/>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p>
        </p:txBody>
      </p:sp>
      <p:sp>
        <p:nvSpPr>
          <p:cNvPr id="24591" name="Line 15"/>
          <p:cNvSpPr>
            <a:spLocks noChangeShapeType="1"/>
          </p:cNvSpPr>
          <p:nvPr/>
        </p:nvSpPr>
        <p:spPr bwMode="auto">
          <a:xfrm>
            <a:off x="788988" y="6062663"/>
            <a:ext cx="37242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0491" name="AutoShape 9"/>
          <p:cNvSpPr>
            <a:spLocks noChangeArrowheads="1"/>
          </p:cNvSpPr>
          <p:nvPr/>
        </p:nvSpPr>
        <p:spPr bwMode="auto">
          <a:xfrm>
            <a:off x="2911475" y="3746500"/>
            <a:ext cx="993775" cy="465138"/>
          </a:xfrm>
          <a:prstGeom prst="wedgeRoundRectCallout">
            <a:avLst>
              <a:gd name="adj1" fmla="val 33088"/>
              <a:gd name="adj2" fmla="val -101875"/>
              <a:gd name="adj3" fmla="val 16667"/>
            </a:avLst>
          </a:prstGeom>
          <a:solidFill>
            <a:srgbClr val="FFFFFF"/>
          </a:solidFill>
          <a:ln w="9525">
            <a:solidFill>
              <a:srgbClr val="000000"/>
            </a:solidFill>
            <a:miter lim="800000"/>
            <a:headEnd/>
            <a:tailEnd/>
          </a:ln>
        </p:spPr>
        <p:txBody>
          <a:bodyPr lIns="72000" tIns="72000" rIns="72000" bIns="72000"/>
          <a:lstStyle/>
          <a:p>
            <a:pPr>
              <a:lnSpc>
                <a:spcPct val="85000"/>
              </a:lnSpc>
            </a:pPr>
            <a:r>
              <a:rPr kumimoji="0" lang="en-US" altLang="ja-JP" sz="2400" b="1"/>
              <a:t>IF</a:t>
            </a:r>
            <a:r>
              <a:rPr kumimoji="0" lang="ja-JP" altLang="en-US" sz="2400"/>
              <a:t>文</a:t>
            </a:r>
          </a:p>
        </p:txBody>
      </p:sp>
      <p:sp>
        <p:nvSpPr>
          <p:cNvPr id="20492"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5.6. </a:t>
            </a:r>
            <a:r>
              <a:rPr lang="ja-JP" altLang="en-US" sz="3200" dirty="0" smtClean="0"/>
              <a:t>今</a:t>
            </a:r>
            <a:r>
              <a:rPr lang="ja-JP" altLang="en-US" sz="3200" dirty="0"/>
              <a:t>までの動的</a:t>
            </a:r>
            <a:r>
              <a:rPr lang="en-US" altLang="ja-JP" sz="3200" dirty="0"/>
              <a:t>SQL</a:t>
            </a:r>
            <a:endParaRPr lang="ja-JP" alt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9"/>
          <p:cNvSpPr>
            <a:spLocks noChangeArrowheads="1"/>
          </p:cNvSpPr>
          <p:nvPr/>
        </p:nvSpPr>
        <p:spPr bwMode="auto">
          <a:xfrm>
            <a:off x="77343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DBMS</a:t>
            </a:r>
            <a:endParaRPr lang="ja-JP" altLang="en-US" sz="2000" b="1"/>
          </a:p>
        </p:txBody>
      </p:sp>
      <p:sp>
        <p:nvSpPr>
          <p:cNvPr id="21507" name="AutoShape 3"/>
          <p:cNvSpPr>
            <a:spLocks noChangeArrowheads="1"/>
          </p:cNvSpPr>
          <p:nvPr/>
        </p:nvSpPr>
        <p:spPr bwMode="auto">
          <a:xfrm>
            <a:off x="5078413" y="3344863"/>
            <a:ext cx="2667000" cy="74295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000">
                <a:latin typeface="Century" pitchFamily="18" charset="0"/>
              </a:rPr>
              <a:t>データアクセス</a:t>
            </a:r>
          </a:p>
          <a:p>
            <a:pPr eaLnBrk="1" hangingPunct="1">
              <a:lnSpc>
                <a:spcPct val="100000"/>
              </a:lnSpc>
            </a:pPr>
            <a:r>
              <a:rPr kumimoji="0" lang="ja-JP" altLang="en-US" sz="2000">
                <a:latin typeface="Century" pitchFamily="18" charset="0"/>
              </a:rPr>
              <a:t>部品</a:t>
            </a:r>
          </a:p>
        </p:txBody>
      </p:sp>
      <p:sp>
        <p:nvSpPr>
          <p:cNvPr id="21508" name="AutoShape 4"/>
          <p:cNvSpPr>
            <a:spLocks noChangeArrowheads="1"/>
          </p:cNvSpPr>
          <p:nvPr/>
        </p:nvSpPr>
        <p:spPr bwMode="auto">
          <a:xfrm>
            <a:off x="4751388" y="1911350"/>
            <a:ext cx="2879725" cy="685800"/>
          </a:xfrm>
          <a:prstGeom prst="flowChartPredefinedProcess">
            <a:avLst/>
          </a:prstGeom>
          <a:solidFill>
            <a:srgbClr val="CCCCA3"/>
          </a:solidFill>
          <a:ln w="9525">
            <a:solidFill>
              <a:schemeClr val="tx1"/>
            </a:solidFill>
            <a:miter lim="800000"/>
            <a:headEnd/>
            <a:tailEnd/>
          </a:ln>
        </p:spPr>
        <p:txBody>
          <a:bodyPr wrap="none" anchor="ctr"/>
          <a:lstStyle/>
          <a:p>
            <a:pPr eaLnBrk="1" hangingPunct="1">
              <a:lnSpc>
                <a:spcPct val="100000"/>
              </a:lnSpc>
            </a:pPr>
            <a:r>
              <a:rPr kumimoji="0" lang="ja-JP" altLang="en-US" sz="2400">
                <a:latin typeface="Century" pitchFamily="18" charset="0"/>
              </a:rPr>
              <a:t>プログラム</a:t>
            </a:r>
          </a:p>
        </p:txBody>
      </p:sp>
      <p:sp>
        <p:nvSpPr>
          <p:cNvPr id="21509" name="AutoShape 9"/>
          <p:cNvSpPr>
            <a:spLocks noChangeArrowheads="1"/>
          </p:cNvSpPr>
          <p:nvPr/>
        </p:nvSpPr>
        <p:spPr bwMode="auto">
          <a:xfrm>
            <a:off x="3848100" y="4164013"/>
            <a:ext cx="1219200" cy="833437"/>
          </a:xfrm>
          <a:prstGeom prst="can">
            <a:avLst>
              <a:gd name="adj" fmla="val 13074"/>
            </a:avLst>
          </a:prstGeom>
          <a:solidFill>
            <a:srgbClr val="E4CA9C"/>
          </a:solidFill>
          <a:ln w="38100">
            <a:solidFill>
              <a:srgbClr val="D69DAF"/>
            </a:solidFill>
            <a:round/>
            <a:headEnd/>
            <a:tailEnd/>
          </a:ln>
        </p:spPr>
        <p:txBody>
          <a:bodyPr wrap="none" anchor="ctr"/>
          <a:lstStyle/>
          <a:p>
            <a:pPr eaLnBrk="1" hangingPunct="1">
              <a:lnSpc>
                <a:spcPct val="100000"/>
              </a:lnSpc>
            </a:pPr>
            <a:r>
              <a:rPr lang="en-US" altLang="ja-JP" sz="2000" b="1"/>
              <a:t>XML</a:t>
            </a:r>
            <a:br>
              <a:rPr lang="en-US" altLang="ja-JP" sz="2000" b="1"/>
            </a:br>
            <a:r>
              <a:rPr lang="ja-JP" altLang="en-US" sz="2000">
                <a:latin typeface="Times New Roman" pitchFamily="18" charset="0"/>
              </a:rPr>
              <a:t>ファイル</a:t>
            </a:r>
          </a:p>
        </p:txBody>
      </p:sp>
      <p:sp>
        <p:nvSpPr>
          <p:cNvPr id="21510" name="Freeform 13"/>
          <p:cNvSpPr>
            <a:spLocks/>
          </p:cNvSpPr>
          <p:nvPr/>
        </p:nvSpPr>
        <p:spPr bwMode="auto">
          <a:xfrm>
            <a:off x="4621213" y="2822575"/>
            <a:ext cx="3124200" cy="1265238"/>
          </a:xfrm>
          <a:custGeom>
            <a:avLst/>
            <a:gdLst>
              <a:gd name="T0" fmla="*/ 2147483647 w 1968"/>
              <a:gd name="T1" fmla="*/ 2147483647 h 960"/>
              <a:gd name="T2" fmla="*/ 2147483647 w 1968"/>
              <a:gd name="T3" fmla="*/ 2147483647 h 960"/>
              <a:gd name="T4" fmla="*/ 2147483647 w 1968"/>
              <a:gd name="T5" fmla="*/ 2147483647 h 960"/>
              <a:gd name="T6" fmla="*/ 0 w 1968"/>
              <a:gd name="T7" fmla="*/ 2147483647 h 960"/>
              <a:gd name="T8" fmla="*/ 0 w 1968"/>
              <a:gd name="T9" fmla="*/ 0 h 960"/>
              <a:gd name="T10" fmla="*/ 2147483647 w 1968"/>
              <a:gd name="T11" fmla="*/ 0 h 960"/>
              <a:gd name="T12" fmla="*/ 2147483647 w 1968"/>
              <a:gd name="T13" fmla="*/ 2147483647 h 960"/>
              <a:gd name="T14" fmla="*/ 0 60000 65536"/>
              <a:gd name="T15" fmla="*/ 0 60000 65536"/>
              <a:gd name="T16" fmla="*/ 0 60000 65536"/>
              <a:gd name="T17" fmla="*/ 0 60000 65536"/>
              <a:gd name="T18" fmla="*/ 0 60000 65536"/>
              <a:gd name="T19" fmla="*/ 0 60000 65536"/>
              <a:gd name="T20" fmla="*/ 0 60000 65536"/>
              <a:gd name="T21" fmla="*/ 0 w 1968"/>
              <a:gd name="T22" fmla="*/ 0 h 960"/>
              <a:gd name="T23" fmla="*/ 1968 w 196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8" h="960">
                <a:moveTo>
                  <a:pt x="1968" y="336"/>
                </a:moveTo>
                <a:lnTo>
                  <a:pt x="240" y="336"/>
                </a:lnTo>
                <a:lnTo>
                  <a:pt x="240" y="960"/>
                </a:lnTo>
                <a:lnTo>
                  <a:pt x="0" y="960"/>
                </a:lnTo>
                <a:lnTo>
                  <a:pt x="0" y="0"/>
                </a:lnTo>
                <a:lnTo>
                  <a:pt x="1968" y="0"/>
                </a:lnTo>
                <a:lnTo>
                  <a:pt x="1968" y="336"/>
                </a:lnTo>
                <a:close/>
              </a:path>
            </a:pathLst>
          </a:custGeom>
          <a:solidFill>
            <a:srgbClr val="CCCCA3"/>
          </a:solidFill>
          <a:ln w="9525">
            <a:solidFill>
              <a:schemeClr val="tx1"/>
            </a:solidFill>
            <a:round/>
            <a:headEnd/>
            <a:tailEnd/>
          </a:ln>
        </p:spPr>
        <p:txBody>
          <a:bodyPr/>
          <a:lstStyle/>
          <a:p>
            <a:endParaRPr lang="ja-JP" altLang="en-US"/>
          </a:p>
        </p:txBody>
      </p:sp>
      <p:sp>
        <p:nvSpPr>
          <p:cNvPr id="21511" name="Text Box 14"/>
          <p:cNvSpPr txBox="1">
            <a:spLocks noChangeArrowheads="1"/>
          </p:cNvSpPr>
          <p:nvPr/>
        </p:nvSpPr>
        <p:spPr bwMode="auto">
          <a:xfrm>
            <a:off x="4849813" y="2841625"/>
            <a:ext cx="2667000" cy="396875"/>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000">
                <a:latin typeface="Times New Roman" pitchFamily="18" charset="0"/>
              </a:rPr>
              <a:t>フレームワーク</a:t>
            </a:r>
          </a:p>
        </p:txBody>
      </p:sp>
      <p:sp>
        <p:nvSpPr>
          <p:cNvPr id="180240" name="AutoShape 16"/>
          <p:cNvSpPr>
            <a:spLocks noChangeArrowheads="1"/>
          </p:cNvSpPr>
          <p:nvPr/>
        </p:nvSpPr>
        <p:spPr bwMode="auto">
          <a:xfrm>
            <a:off x="4954588" y="4378325"/>
            <a:ext cx="2946400" cy="731838"/>
          </a:xfrm>
          <a:prstGeom prst="wedgeRoundRectCallout">
            <a:avLst>
              <a:gd name="adj1" fmla="val -4366"/>
              <a:gd name="adj2" fmla="val -81889"/>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a:latin typeface="Times New Roman" pitchFamily="18" charset="0"/>
              </a:rPr>
              <a:t>動的なパラメタライズド・クエリを内部で処理</a:t>
            </a:r>
          </a:p>
        </p:txBody>
      </p:sp>
      <p:sp>
        <p:nvSpPr>
          <p:cNvPr id="180242" name="AutoShape 18"/>
          <p:cNvSpPr>
            <a:spLocks noChangeArrowheads="1"/>
          </p:cNvSpPr>
          <p:nvPr/>
        </p:nvSpPr>
        <p:spPr bwMode="auto">
          <a:xfrm>
            <a:off x="957263" y="828675"/>
            <a:ext cx="7229475" cy="746125"/>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outerShdw>
          </a:effectLst>
        </p:spPr>
        <p:txBody>
          <a:bodyPr anchor="ctr"/>
          <a:lstStyle/>
          <a:p>
            <a:pPr eaLnBrk="1" hangingPunct="1">
              <a:lnSpc>
                <a:spcPct val="100000"/>
              </a:lnSpc>
              <a:defRPr/>
            </a:pPr>
            <a:r>
              <a:rPr lang="ja-JP" altLang="en-US" sz="2000" dirty="0">
                <a:latin typeface="Times New Roman" pitchFamily="18" charset="0"/>
              </a:rPr>
              <a:t>動的パラメタライズド・クエリ機能により、文字列、文字列連結、</a:t>
            </a:r>
          </a:p>
          <a:p>
            <a:pPr eaLnBrk="1" hangingPunct="1">
              <a:lnSpc>
                <a:spcPct val="100000"/>
              </a:lnSpc>
              <a:defRPr/>
            </a:pPr>
            <a:r>
              <a:rPr lang="ja-JP" altLang="en-US" sz="2000" dirty="0">
                <a:latin typeface="Times New Roman" pitchFamily="18" charset="0"/>
              </a:rPr>
              <a:t>それに伴う</a:t>
            </a:r>
            <a:r>
              <a:rPr lang="en-US" altLang="ja-JP" sz="2000" dirty="0"/>
              <a:t>IF</a:t>
            </a:r>
            <a:r>
              <a:rPr lang="ja-JP" altLang="en-US" sz="2000" dirty="0">
                <a:latin typeface="Times New Roman" pitchFamily="18" charset="0"/>
              </a:rPr>
              <a:t>文がなくなり、プログラム実装が容易になります。</a:t>
            </a:r>
          </a:p>
        </p:txBody>
      </p:sp>
      <p:sp>
        <p:nvSpPr>
          <p:cNvPr id="180243" name="AutoShape 19"/>
          <p:cNvSpPr>
            <a:spLocks noChangeArrowheads="1"/>
          </p:cNvSpPr>
          <p:nvPr/>
        </p:nvSpPr>
        <p:spPr bwMode="auto">
          <a:xfrm>
            <a:off x="503238" y="1770063"/>
            <a:ext cx="3741737" cy="1066800"/>
          </a:xfrm>
          <a:prstGeom prst="wedgeRoundRectCallout">
            <a:avLst>
              <a:gd name="adj1" fmla="val 79019"/>
              <a:gd name="adj2" fmla="val 8931"/>
              <a:gd name="adj3" fmla="val 16667"/>
            </a:avLst>
          </a:prstGeom>
          <a:solidFill>
            <a:schemeClr val="bg1"/>
          </a:solidFill>
          <a:ln w="9525">
            <a:solidFill>
              <a:schemeClr val="tx1"/>
            </a:solidFill>
            <a:miter lim="800000"/>
            <a:headEnd/>
            <a:tailEnd/>
          </a:ln>
        </p:spPr>
        <p:txBody>
          <a:bodyPr/>
          <a:lstStyle/>
          <a:p>
            <a:pPr eaLnBrk="1" hangingPunct="1">
              <a:lnSpc>
                <a:spcPct val="100000"/>
              </a:lnSpc>
            </a:pPr>
            <a:r>
              <a:rPr lang="ja-JP" altLang="en-US" sz="2000">
                <a:latin typeface="Times New Roman" pitchFamily="18" charset="0"/>
              </a:rPr>
              <a:t>プログラムからは、</a:t>
            </a:r>
            <a:r>
              <a:rPr lang="en-US" altLang="ja-JP" sz="2000"/>
              <a:t>API</a:t>
            </a:r>
            <a:r>
              <a:rPr lang="ja-JP" altLang="en-US" sz="2000">
                <a:latin typeface="Times New Roman" pitchFamily="18" charset="0"/>
              </a:rPr>
              <a:t>から</a:t>
            </a:r>
          </a:p>
          <a:p>
            <a:pPr eaLnBrk="1" hangingPunct="1">
              <a:lnSpc>
                <a:spcPct val="100000"/>
              </a:lnSpc>
            </a:pPr>
            <a:r>
              <a:rPr lang="ja-JP" altLang="en-US" sz="2000">
                <a:latin typeface="Times New Roman" pitchFamily="18" charset="0"/>
              </a:rPr>
              <a:t>パラメタを設定するだけなので、脆弱性を作り込まない。</a:t>
            </a:r>
          </a:p>
        </p:txBody>
      </p:sp>
      <p:sp>
        <p:nvSpPr>
          <p:cNvPr id="21517" name="AutoShape 20"/>
          <p:cNvSpPr>
            <a:spLocks/>
          </p:cNvSpPr>
          <p:nvPr/>
        </p:nvSpPr>
        <p:spPr bwMode="auto">
          <a:xfrm>
            <a:off x="206375" y="2968625"/>
            <a:ext cx="3443288" cy="2081213"/>
          </a:xfrm>
          <a:prstGeom prst="accentBorderCallout2">
            <a:avLst>
              <a:gd name="adj1" fmla="val 6106"/>
              <a:gd name="adj2" fmla="val 102213"/>
              <a:gd name="adj3" fmla="val 6106"/>
              <a:gd name="adj4" fmla="val 109361"/>
              <a:gd name="adj5" fmla="val 58657"/>
              <a:gd name="adj6" fmla="val 117065"/>
            </a:avLst>
          </a:prstGeom>
          <a:solidFill>
            <a:srgbClr val="FFFFFF"/>
          </a:solidFill>
          <a:ln w="9525">
            <a:solidFill>
              <a:srgbClr val="000000"/>
            </a:solidFill>
            <a:miter lim="800000"/>
            <a:headEnd/>
            <a:tailEnd/>
          </a:ln>
        </p:spPr>
        <p:txBody>
          <a:bodyPr/>
          <a:lstStyle/>
          <a:p>
            <a:pPr algn="l"/>
            <a:r>
              <a:rPr kumimoji="0" lang="ja-JP"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xml</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version</a:t>
            </a:r>
            <a:r>
              <a:rPr kumimoji="0" lang="en-US" altLang="ja-JP" sz="800" noProof="1">
                <a:solidFill>
                  <a:srgbClr val="0000FF"/>
                </a:solidFill>
                <a:latin typeface="ＭＳ ゴシック" pitchFamily="49" charset="-128"/>
                <a:ea typeface="ＭＳ ゴシック" pitchFamily="49" charset="-128"/>
              </a:rPr>
              <a:t>="1.0" </a:t>
            </a:r>
            <a:r>
              <a:rPr kumimoji="0" lang="en-US" altLang="ja-JP" sz="800" noProof="1">
                <a:solidFill>
                  <a:srgbClr val="FF0000"/>
                </a:solidFill>
                <a:latin typeface="ＭＳ ゴシック" pitchFamily="49" charset="-128"/>
                <a:ea typeface="ＭＳ ゴシック" pitchFamily="49" charset="-128"/>
              </a:rPr>
              <a:t>encoding</a:t>
            </a:r>
            <a:r>
              <a:rPr kumimoji="0" lang="en-US" altLang="ja-JP" sz="800" noProof="1">
                <a:solidFill>
                  <a:srgbClr val="0000FF"/>
                </a:solidFill>
                <a:latin typeface="ＭＳ ゴシック" pitchFamily="49" charset="-128"/>
                <a:ea typeface="ＭＳ ゴシック" pitchFamily="49" charset="-128"/>
              </a:rPr>
              <a:t>="shift_jis" ?&gt;</a:t>
            </a:r>
          </a:p>
          <a:p>
            <a:pPr algn="l"/>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en-US" sz="800" noProof="1">
                <a:solidFill>
                  <a:srgbClr val="0000FF"/>
                </a:solidFill>
                <a:latin typeface="ＭＳ ゴシック" pitchFamily="49" charset="-128"/>
                <a:ea typeface="ＭＳ ゴシック" pitchFamily="49" charset="-128"/>
              </a:rPr>
              <a:t>  </a:t>
            </a:r>
            <a:r>
              <a:rPr kumimoji="0" lang="en-US" altLang="ja-JP" sz="800" noProof="1">
                <a:solidFill>
                  <a:srgbClr val="0000FF"/>
                </a:solidFill>
                <a:latin typeface="ＭＳ ゴシック" pitchFamily="49" charset="-128"/>
                <a:ea typeface="ＭＳ ゴシック" pitchFamily="49" charset="-128"/>
              </a:rPr>
              <a:t>SELECT</a:t>
            </a:r>
            <a:endParaRPr kumimoji="0" lang="en-US" altLang="ja-JP" sz="800">
              <a:solidFill>
                <a:srgbClr val="0000FF"/>
              </a:solidFill>
              <a:latin typeface="ＭＳ ゴシック" pitchFamily="49" charset="-128"/>
              <a:ea typeface="ＭＳ ゴシック" pitchFamily="49" charset="-128"/>
            </a:endParaRPr>
          </a:p>
          <a:p>
            <a:pPr algn="l"/>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latin typeface="ＭＳ ゴシック" pitchFamily="49" charset="-128"/>
                <a:ea typeface="ＭＳ ゴシック" pitchFamily="49" charset="-128"/>
              </a:rPr>
              <a:t>A, B, C, D</a:t>
            </a:r>
          </a:p>
          <a:p>
            <a:pPr algn="l"/>
            <a:r>
              <a:rPr kumimoji="0" lang="en-US" altLang="ja-JP" sz="800" noProof="1">
                <a:latin typeface="ＭＳ ゴシック" pitchFamily="49" charset="-128"/>
                <a:ea typeface="ＭＳ ゴシック" pitchFamily="49" charset="-128"/>
              </a:rPr>
              <a:t>  FROM 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WHERE</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 @A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 LIKE @A_LIKE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@B</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C</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 LIKE </a:t>
            </a:r>
            <a:r>
              <a:rPr kumimoji="0" lang="en-US" altLang="ja-JP" sz="800">
                <a:latin typeface="ＭＳ ゴシック" pitchFamily="49" charset="-128"/>
                <a:ea typeface="ＭＳ ゴシック" pitchFamily="49" charset="-128"/>
              </a:rPr>
              <a:t>@C</a:t>
            </a:r>
            <a:r>
              <a:rPr kumimoji="0" lang="en-US" altLang="ja-JP" sz="800" noProof="1">
                <a:latin typeface="ＭＳ ゴシック" pitchFamily="49" charset="-128"/>
                <a:ea typeface="ＭＳ ゴシック" pitchFamily="49" charset="-128"/>
              </a:rPr>
              <a:t>_LIKE</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AND </a:t>
            </a:r>
            <a:r>
              <a:rPr kumimoji="0" lang="en-US" altLang="ja-JP" sz="800">
                <a:latin typeface="ＭＳ ゴシック" pitchFamily="49" charset="-128"/>
                <a:ea typeface="ＭＳ ゴシック" pitchFamily="49" charset="-128"/>
              </a:rPr>
              <a:t>D</a:t>
            </a:r>
            <a:r>
              <a:rPr kumimoji="0" lang="en-US" altLang="ja-JP" sz="800" noProof="1">
                <a:latin typeface="ＭＳ ゴシック" pitchFamily="49" charset="-128"/>
                <a:ea typeface="ＭＳ ゴシック" pitchFamily="49" charset="-128"/>
              </a:rPr>
              <a:t> = @</a:t>
            </a:r>
            <a:r>
              <a:rPr kumimoji="0" lang="en-US" altLang="ja-JP" sz="800">
                <a:latin typeface="ＭＳ ゴシック" pitchFamily="49" charset="-128"/>
                <a:ea typeface="ＭＳ ゴシック" pitchFamily="49" charset="-128"/>
              </a:rPr>
              <a:t>D</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WHERE</a:t>
            </a:r>
            <a:r>
              <a:rPr kumimoji="0" lang="en-US" altLang="ja-JP" sz="800" noProof="1">
                <a:solidFill>
                  <a:srgbClr val="0000FF"/>
                </a:solidFill>
                <a:latin typeface="ＭＳ ゴシック" pitchFamily="49" charset="-128"/>
                <a:ea typeface="ＭＳ ゴシック" pitchFamily="49" charset="-128"/>
              </a:rPr>
              <a:t>&gt;</a:t>
            </a:r>
          </a:p>
          <a:p>
            <a:pPr algn="l"/>
            <a:r>
              <a:rPr kumimoji="0" lang="en-US" altLang="ja-JP" sz="800" noProof="1">
                <a:latin typeface="ＭＳ ゴシック" pitchFamily="49" charset="-128"/>
                <a:ea typeface="ＭＳ ゴシック" pitchFamily="49" charset="-128"/>
              </a:rPr>
              <a:t>  ORDER BY</a:t>
            </a:r>
            <a:r>
              <a:rPr kumimoji="0" lang="en-US" altLang="ja-JP" sz="800" noProof="1">
                <a:solidFill>
                  <a:srgbClr val="0000FF"/>
                </a:solidFill>
                <a:latin typeface="ＭＳ ゴシック" pitchFamily="49" charset="-128"/>
                <a:ea typeface="ＭＳ ゴシック" pitchFamily="49" charset="-128"/>
              </a:rPr>
              <a:t> &lt;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 </a:t>
            </a:r>
            <a:r>
              <a:rPr kumimoji="0" lang="en-US" altLang="ja-JP" sz="800" noProof="1">
                <a:solidFill>
                  <a:srgbClr val="FF0000"/>
                </a:solidFill>
                <a:latin typeface="ＭＳ ゴシック" pitchFamily="49" charset="-128"/>
                <a:ea typeface="ＭＳ ゴシック" pitchFamily="49" charset="-128"/>
              </a:rPr>
              <a:t>name</a:t>
            </a:r>
            <a:r>
              <a:rPr kumimoji="0" lang="en-US" altLang="ja-JP" sz="800" noProof="1">
                <a:solidFill>
                  <a:srgbClr val="0000FF"/>
                </a:solidFill>
                <a:latin typeface="ＭＳ ゴシック" pitchFamily="49" charset="-128"/>
                <a:ea typeface="ＭＳ ゴシック" pitchFamily="49" charset="-128"/>
              </a:rPr>
              <a:t>="SEQUENCE"&gt;</a:t>
            </a:r>
            <a:r>
              <a:rPr kumimoji="0" lang="en-US" altLang="ja-JP" sz="800" noProof="1">
                <a:latin typeface="ＭＳ ゴシック" pitchFamily="49" charset="-128"/>
                <a:ea typeface="ＭＳ ゴシック" pitchFamily="49" charset="-128"/>
              </a:rPr>
              <a:t>A</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a:t>
            </a:r>
            <a:r>
              <a:rPr kumimoji="0" lang="en-US" altLang="ja-JP" sz="800" noProof="1">
                <a:latin typeface="ＭＳ ゴシック" pitchFamily="49" charset="-128"/>
                <a:ea typeface="ＭＳ ゴシック" pitchFamily="49" charset="-128"/>
              </a:rPr>
              <a:t>B</a:t>
            </a: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ELSE</a:t>
            </a:r>
            <a:r>
              <a:rPr kumimoji="0" lang="en-US" altLang="ja-JP" sz="800" noProof="1">
                <a:solidFill>
                  <a:srgbClr val="0000FF"/>
                </a:solidFill>
                <a:latin typeface="ＭＳ ゴシック" pitchFamily="49" charset="-128"/>
                <a:ea typeface="ＭＳ ゴシック" pitchFamily="49" charset="-128"/>
              </a:rPr>
              <a:t>&gt;&lt;/</a:t>
            </a:r>
            <a:r>
              <a:rPr kumimoji="0" lang="en-US" altLang="ja-JP" sz="800" noProof="1">
                <a:solidFill>
                  <a:srgbClr val="A31515"/>
                </a:solidFill>
                <a:latin typeface="ＭＳ ゴシック" pitchFamily="49" charset="-128"/>
                <a:ea typeface="ＭＳ ゴシック" pitchFamily="49" charset="-128"/>
              </a:rPr>
              <a:t>IF</a:t>
            </a:r>
            <a:r>
              <a:rPr kumimoji="0" lang="en-US" altLang="ja-JP" sz="800" noProof="1">
                <a:solidFill>
                  <a:srgbClr val="0000FF"/>
                </a:solidFill>
                <a:latin typeface="ＭＳ ゴシック" pitchFamily="49" charset="-128"/>
                <a:ea typeface="ＭＳ ゴシック" pitchFamily="49" charset="-128"/>
              </a:rPr>
              <a:t>&gt;</a:t>
            </a:r>
          </a:p>
          <a:p>
            <a:pPr algn="just">
              <a:lnSpc>
                <a:spcPct val="85000"/>
              </a:lnSpc>
            </a:pPr>
            <a:r>
              <a:rPr kumimoji="0" lang="en-US" altLang="ja-JP" sz="800" noProof="1">
                <a:solidFill>
                  <a:srgbClr val="0000FF"/>
                </a:solidFill>
                <a:latin typeface="ＭＳ ゴシック" pitchFamily="49" charset="-128"/>
                <a:ea typeface="ＭＳ ゴシック" pitchFamily="49" charset="-128"/>
              </a:rPr>
              <a:t>&lt;/</a:t>
            </a:r>
            <a:r>
              <a:rPr kumimoji="0" lang="en-US" altLang="ja-JP" sz="800" noProof="1">
                <a:solidFill>
                  <a:srgbClr val="A31515"/>
                </a:solidFill>
                <a:latin typeface="ＭＳ ゴシック" pitchFamily="49" charset="-128"/>
                <a:ea typeface="ＭＳ ゴシック" pitchFamily="49" charset="-128"/>
              </a:rPr>
              <a:t>ROOT</a:t>
            </a:r>
            <a:r>
              <a:rPr kumimoji="0" lang="en-US" altLang="ja-JP" sz="800" noProof="1">
                <a:solidFill>
                  <a:srgbClr val="0000FF"/>
                </a:solidFill>
                <a:latin typeface="ＭＳ ゴシック" pitchFamily="49" charset="-128"/>
                <a:ea typeface="ＭＳ ゴシック" pitchFamily="49" charset="-128"/>
              </a:rPr>
              <a:t>&gt;</a:t>
            </a:r>
            <a:endParaRPr kumimoji="0" lang="en-US" altLang="ja-JP" sz="800">
              <a:solidFill>
                <a:srgbClr val="0000FF"/>
              </a:solidFill>
              <a:latin typeface="ＭＳ ゴシック" pitchFamily="49" charset="-128"/>
              <a:ea typeface="ＭＳ ゴシック" pitchFamily="49" charset="-128"/>
            </a:endParaRPr>
          </a:p>
        </p:txBody>
      </p:sp>
      <p:sp>
        <p:nvSpPr>
          <p:cNvPr id="24" name="Line 19"/>
          <p:cNvSpPr>
            <a:spLocks noChangeShapeType="1"/>
          </p:cNvSpPr>
          <p:nvPr/>
        </p:nvSpPr>
        <p:spPr bwMode="auto">
          <a:xfrm>
            <a:off x="1101725" y="2789238"/>
            <a:ext cx="2474913"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74437" name="Text Box 5"/>
          <p:cNvSpPr txBox="1">
            <a:spLocks noChangeArrowheads="1"/>
          </p:cNvSpPr>
          <p:nvPr/>
        </p:nvSpPr>
        <p:spPr bwMode="auto">
          <a:xfrm>
            <a:off x="-3175" y="5129213"/>
            <a:ext cx="9150350" cy="1570037"/>
          </a:xfrm>
          <a:prstGeom prst="rect">
            <a:avLst/>
          </a:prstGeom>
          <a:solidFill>
            <a:srgbClr val="FFFF99"/>
          </a:solidFill>
          <a:ln w="9525">
            <a:noFill/>
            <a:miter lim="800000"/>
            <a:headEnd/>
            <a:tailEnd/>
          </a:ln>
        </p:spPr>
        <p:txBody>
          <a:bodyPr>
            <a:spAutoFit/>
          </a:bodyPr>
          <a:lstStyle/>
          <a:p>
            <a:pPr>
              <a:lnSpc>
                <a:spcPct val="100000"/>
              </a:lnSpc>
            </a:pPr>
            <a:r>
              <a:rPr kumimoji="0" lang="ja-JP" altLang="en-US" sz="2400" dirty="0"/>
              <a:t>パラメタ設定だけで動的なパラメタライズド・クエリを実行でき、</a:t>
            </a:r>
            <a:br>
              <a:rPr kumimoji="0" lang="ja-JP" altLang="en-US" sz="2400" dirty="0"/>
            </a:br>
            <a:r>
              <a:rPr kumimoji="0" lang="ja-JP" altLang="en-US" sz="2400" dirty="0"/>
              <a:t>開発者は、複雑な文字列連結処理の制御から解放されます。</a:t>
            </a:r>
            <a:br>
              <a:rPr kumimoji="0" lang="ja-JP" altLang="en-US" sz="2400" dirty="0"/>
            </a:br>
            <a:r>
              <a:rPr kumimoji="0" lang="ja-JP" altLang="en-US" sz="2400" dirty="0"/>
              <a:t>このため、アプリケーション開発の生産性</a:t>
            </a:r>
            <a:r>
              <a:rPr kumimoji="0" lang="en-US" altLang="ja-JP" sz="2400" dirty="0"/>
              <a:t>/</a:t>
            </a:r>
            <a:r>
              <a:rPr kumimoji="0" lang="ja-JP" altLang="en-US" sz="2400" dirty="0"/>
              <a:t>品質</a:t>
            </a:r>
            <a:r>
              <a:rPr kumimoji="0" lang="en-US" altLang="ja-JP" sz="2400" dirty="0"/>
              <a:t>/</a:t>
            </a:r>
            <a:r>
              <a:rPr kumimoji="0" lang="ja-JP" altLang="en-US" sz="2400" dirty="0"/>
              <a:t>保守性が向上します。</a:t>
            </a:r>
            <a:endParaRPr kumimoji="0" lang="en-US" altLang="ja-JP" sz="2400" dirty="0"/>
          </a:p>
          <a:p>
            <a:pPr>
              <a:lnSpc>
                <a:spcPct val="100000"/>
              </a:lnSpc>
            </a:pPr>
            <a:r>
              <a:rPr kumimoji="0" lang="ja-JP" altLang="en-US" sz="2400" dirty="0"/>
              <a:t>また、</a:t>
            </a:r>
            <a:r>
              <a:rPr kumimoji="0" lang="en-US" altLang="ja-JP" sz="2400" dirty="0"/>
              <a:t>XML</a:t>
            </a:r>
            <a:r>
              <a:rPr kumimoji="0" lang="ja-JP" altLang="en-US" sz="2400" dirty="0" err="1"/>
              <a:t>での</a:t>
            </a:r>
            <a:r>
              <a:rPr kumimoji="0" lang="ja-JP" altLang="en-US" sz="2400" dirty="0"/>
              <a:t>記述が不要な静的パラメタライズド・クエリもサポート。</a:t>
            </a:r>
            <a:endParaRPr kumimoji="0" lang="en-US" altLang="ja-JP" sz="2400" dirty="0"/>
          </a:p>
        </p:txBody>
      </p:sp>
      <p:grpSp>
        <p:nvGrpSpPr>
          <p:cNvPr id="25" name="グループ化 24"/>
          <p:cNvGrpSpPr/>
          <p:nvPr/>
        </p:nvGrpSpPr>
        <p:grpSpPr>
          <a:xfrm>
            <a:off x="4381500" y="2501900"/>
            <a:ext cx="4114800" cy="1954213"/>
            <a:chOff x="4381500" y="2501900"/>
            <a:chExt cx="4114800" cy="1954213"/>
          </a:xfrm>
        </p:grpSpPr>
        <p:sp>
          <p:nvSpPr>
            <p:cNvPr id="180239" name="AutoShape 15"/>
            <p:cNvSpPr>
              <a:spLocks noChangeArrowheads="1"/>
            </p:cNvSpPr>
            <p:nvPr/>
          </p:nvSpPr>
          <p:spPr bwMode="auto">
            <a:xfrm rot="-2291665">
              <a:off x="43815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wrap="none" anchor="ctr"/>
            <a:lstStyle/>
            <a:p>
              <a:pPr eaLnBrk="1" hangingPunct="1">
                <a:lnSpc>
                  <a:spcPct val="150000"/>
                </a:lnSpc>
              </a:pPr>
              <a:endParaRPr lang="ja-JP" altLang="en-US" sz="2000" b="1"/>
            </a:p>
          </p:txBody>
        </p:sp>
        <p:sp>
          <p:nvSpPr>
            <p:cNvPr id="180241" name="AutoShape 17"/>
            <p:cNvSpPr>
              <a:spLocks noChangeArrowheads="1"/>
            </p:cNvSpPr>
            <p:nvPr/>
          </p:nvSpPr>
          <p:spPr bwMode="auto">
            <a:xfrm rot="13091665" flipH="1">
              <a:off x="7581900" y="3611563"/>
              <a:ext cx="914400" cy="609600"/>
            </a:xfrm>
            <a:prstGeom prst="rightArrow">
              <a:avLst>
                <a:gd name="adj1" fmla="val 38046"/>
                <a:gd name="adj2" fmla="val 51646"/>
              </a:avLst>
            </a:prstGeom>
            <a:solidFill>
              <a:srgbClr val="69306A"/>
            </a:solidFill>
            <a:ln w="9525">
              <a:solidFill>
                <a:srgbClr val="69306A"/>
              </a:solidFill>
              <a:miter lim="800000"/>
              <a:headEnd/>
              <a:tailEnd/>
            </a:ln>
          </p:spPr>
          <p:txBody>
            <a:bodyPr rot="10800000" wrap="none" anchor="ctr"/>
            <a:lstStyle/>
            <a:p>
              <a:pPr eaLnBrk="1" hangingPunct="1">
                <a:lnSpc>
                  <a:spcPct val="150000"/>
                </a:lnSpc>
              </a:pPr>
              <a:endParaRPr lang="ja-JP" altLang="en-US" sz="2000" b="1"/>
            </a:p>
          </p:txBody>
        </p:sp>
        <p:sp>
          <p:nvSpPr>
            <p:cNvPr id="180250" name="AutoShape 26"/>
            <p:cNvSpPr>
              <a:spLocks noEditPoints="1" noChangeArrowheads="1"/>
            </p:cNvSpPr>
            <p:nvPr/>
          </p:nvSpPr>
          <p:spPr bwMode="auto">
            <a:xfrm>
              <a:off x="7058025" y="3736975"/>
              <a:ext cx="719138" cy="71913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p:spPr>
          <p:txBody>
            <a:bodyPr/>
            <a:lstStyle/>
            <a:p>
              <a:endParaRPr lang="ja-JP" altLang="en-US"/>
            </a:p>
          </p:txBody>
        </p:sp>
        <p:grpSp>
          <p:nvGrpSpPr>
            <p:cNvPr id="2" name="Group 32"/>
            <p:cNvGrpSpPr>
              <a:grpSpLocks/>
            </p:cNvGrpSpPr>
            <p:nvPr/>
          </p:nvGrpSpPr>
          <p:grpSpPr bwMode="auto">
            <a:xfrm>
              <a:off x="5670550" y="2501900"/>
              <a:ext cx="1044575" cy="392113"/>
              <a:chOff x="4992" y="1385"/>
              <a:chExt cx="383" cy="247"/>
            </a:xfrm>
          </p:grpSpPr>
          <p:sp>
            <p:nvSpPr>
              <p:cNvPr id="21524" name="Line 28"/>
              <p:cNvSpPr>
                <a:spLocks noChangeShapeType="1"/>
              </p:cNvSpPr>
              <p:nvPr/>
            </p:nvSpPr>
            <p:spPr bwMode="auto">
              <a:xfrm>
                <a:off x="4992"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5" name="Line 29"/>
              <p:cNvSpPr>
                <a:spLocks noChangeShapeType="1"/>
              </p:cNvSpPr>
              <p:nvPr/>
            </p:nvSpPr>
            <p:spPr bwMode="auto">
              <a:xfrm>
                <a:off x="5119"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6" name="Line 30"/>
              <p:cNvSpPr>
                <a:spLocks noChangeShapeType="1"/>
              </p:cNvSpPr>
              <p:nvPr/>
            </p:nvSpPr>
            <p:spPr bwMode="auto">
              <a:xfrm>
                <a:off x="5247"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sp>
            <p:nvSpPr>
              <p:cNvPr id="21527" name="Line 31"/>
              <p:cNvSpPr>
                <a:spLocks noChangeShapeType="1"/>
              </p:cNvSpPr>
              <p:nvPr/>
            </p:nvSpPr>
            <p:spPr bwMode="auto">
              <a:xfrm>
                <a:off x="5375" y="1385"/>
                <a:ext cx="0" cy="247"/>
              </a:xfrm>
              <a:prstGeom prst="line">
                <a:avLst/>
              </a:prstGeom>
              <a:noFill/>
              <a:ln w="63500">
                <a:solidFill>
                  <a:schemeClr val="tx1"/>
                </a:solidFill>
                <a:round/>
                <a:headEnd/>
                <a:tailEnd type="triangle" w="med" len="med"/>
              </a:ln>
            </p:spPr>
            <p:txBody>
              <a:bodyPr lIns="36000" tIns="36000" rIns="36000" bIns="36000"/>
              <a:lstStyle/>
              <a:p>
                <a:endParaRPr lang="ja-JP" altLang="en-US"/>
              </a:p>
            </p:txBody>
          </p:sp>
        </p:grpSp>
      </p:grpSp>
      <p:sp>
        <p:nvSpPr>
          <p:cNvPr id="24591" name="Line 15"/>
          <p:cNvSpPr>
            <a:spLocks noChangeShapeType="1"/>
          </p:cNvSpPr>
          <p:nvPr/>
        </p:nvSpPr>
        <p:spPr bwMode="auto">
          <a:xfrm>
            <a:off x="103188" y="6280150"/>
            <a:ext cx="88201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1523"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5.7. </a:t>
            </a:r>
            <a:r>
              <a:rPr lang="ja-JP" altLang="en-US" sz="3200" dirty="0" smtClean="0"/>
              <a:t>動的</a:t>
            </a:r>
            <a:r>
              <a:rPr lang="ja-JP" altLang="en-US" sz="3200" dirty="0"/>
              <a:t>パラメタライズド・クエリ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3181350" y="2047875"/>
            <a:ext cx="5700713" cy="4078288"/>
            <a:chOff x="2004" y="1206"/>
            <a:chExt cx="3591" cy="2569"/>
          </a:xfrm>
        </p:grpSpPr>
        <p:sp>
          <p:nvSpPr>
            <p:cNvPr id="199765" name="Freeform 85"/>
            <p:cNvSpPr>
              <a:spLocks/>
            </p:cNvSpPr>
            <p:nvPr/>
          </p:nvSpPr>
          <p:spPr bwMode="auto">
            <a:xfrm>
              <a:off x="2004" y="1653"/>
              <a:ext cx="3591" cy="2122"/>
            </a:xfrm>
            <a:custGeom>
              <a:avLst/>
              <a:gdLst/>
              <a:ahLst/>
              <a:cxnLst>
                <a:cxn ang="0">
                  <a:pos x="0" y="0"/>
                </a:cxn>
                <a:cxn ang="0">
                  <a:pos x="0" y="834"/>
                </a:cxn>
                <a:cxn ang="0">
                  <a:pos x="1507" y="834"/>
                </a:cxn>
                <a:cxn ang="0">
                  <a:pos x="1507" y="2035"/>
                </a:cxn>
                <a:cxn ang="0">
                  <a:pos x="3591" y="2035"/>
                </a:cxn>
                <a:cxn ang="0">
                  <a:pos x="3591" y="0"/>
                </a:cxn>
                <a:cxn ang="0">
                  <a:pos x="0" y="0"/>
                </a:cxn>
              </a:cxnLst>
              <a:rect l="0" t="0" r="r" b="b"/>
              <a:pathLst>
                <a:path w="3591" h="2035">
                  <a:moveTo>
                    <a:pt x="0" y="0"/>
                  </a:moveTo>
                  <a:lnTo>
                    <a:pt x="0" y="834"/>
                  </a:lnTo>
                  <a:lnTo>
                    <a:pt x="1507" y="834"/>
                  </a:lnTo>
                  <a:lnTo>
                    <a:pt x="1507" y="2035"/>
                  </a:lnTo>
                  <a:lnTo>
                    <a:pt x="3591" y="2035"/>
                  </a:lnTo>
                  <a:lnTo>
                    <a:pt x="3591" y="0"/>
                  </a:lnTo>
                  <a:lnTo>
                    <a:pt x="0" y="0"/>
                  </a:lnTo>
                  <a:close/>
                </a:path>
              </a:pathLst>
            </a:custGeom>
            <a:solidFill>
              <a:srgbClr val="E4CAC8"/>
            </a:solidFill>
            <a:ln w="19050" cap="flat" cmpd="sng">
              <a:noFill/>
              <a:prstDash val="solid"/>
              <a:round/>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3569" name="AutoShape 44"/>
            <p:cNvSpPr>
              <a:spLocks noChangeArrowheads="1"/>
            </p:cNvSpPr>
            <p:nvPr/>
          </p:nvSpPr>
          <p:spPr bwMode="auto">
            <a:xfrm rot="5400000">
              <a:off x="4351"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0" name="AutoShape 48"/>
            <p:cNvSpPr>
              <a:spLocks noChangeArrowheads="1"/>
            </p:cNvSpPr>
            <p:nvPr/>
          </p:nvSpPr>
          <p:spPr bwMode="auto">
            <a:xfrm rot="7450111">
              <a:off x="3964"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23571" name="AutoShape 49"/>
            <p:cNvSpPr>
              <a:spLocks noChangeArrowheads="1"/>
            </p:cNvSpPr>
            <p:nvPr/>
          </p:nvSpPr>
          <p:spPr bwMode="auto">
            <a:xfrm rot="14149889" flipH="1">
              <a:off x="4737" y="250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vert="eaVert"/>
            <a:lstStyle/>
            <a:p>
              <a:pPr eaLnBrk="1" hangingPunct="1">
                <a:lnSpc>
                  <a:spcPct val="150000"/>
                </a:lnSpc>
              </a:pPr>
              <a:endParaRPr lang="ja-JP" altLang="en-US" sz="2000" b="1"/>
            </a:p>
          </p:txBody>
        </p:sp>
        <p:sp>
          <p:nvSpPr>
            <p:cNvPr id="23572" name="AutoShape 32"/>
            <p:cNvSpPr>
              <a:spLocks noChangeArrowheads="1"/>
            </p:cNvSpPr>
            <p:nvPr/>
          </p:nvSpPr>
          <p:spPr bwMode="auto">
            <a:xfrm>
              <a:off x="3648" y="3041"/>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3" name="AutoShape 33"/>
            <p:cNvSpPr>
              <a:spLocks noChangeArrowheads="1"/>
            </p:cNvSpPr>
            <p:nvPr/>
          </p:nvSpPr>
          <p:spPr bwMode="auto">
            <a:xfrm>
              <a:off x="3719" y="3118"/>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4" name="AutoShape 34"/>
            <p:cNvSpPr>
              <a:spLocks noChangeArrowheads="1"/>
            </p:cNvSpPr>
            <p:nvPr/>
          </p:nvSpPr>
          <p:spPr bwMode="auto">
            <a:xfrm>
              <a:off x="3790" y="3194"/>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latin typeface="HGP創英角ｺﾞｼｯｸUB" pitchFamily="50" charset="-128"/>
                </a:rPr>
                <a:t>クラス</a:t>
              </a:r>
            </a:p>
          </p:txBody>
        </p:sp>
        <p:sp>
          <p:nvSpPr>
            <p:cNvPr id="23575" name="AutoShape 54"/>
            <p:cNvSpPr>
              <a:spLocks noChangeArrowheads="1"/>
            </p:cNvSpPr>
            <p:nvPr/>
          </p:nvSpPr>
          <p:spPr bwMode="auto">
            <a:xfrm>
              <a:off x="4631" y="3041"/>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6" name="AutoShape 55"/>
            <p:cNvSpPr>
              <a:spLocks noChangeArrowheads="1"/>
            </p:cNvSpPr>
            <p:nvPr/>
          </p:nvSpPr>
          <p:spPr bwMode="auto">
            <a:xfrm>
              <a:off x="4702" y="3118"/>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3577" name="AutoShape 56"/>
            <p:cNvSpPr>
              <a:spLocks noChangeArrowheads="1"/>
            </p:cNvSpPr>
            <p:nvPr/>
          </p:nvSpPr>
          <p:spPr bwMode="auto">
            <a:xfrm>
              <a:off x="4773" y="3194"/>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latin typeface="HGP創英角ｺﾞｼｯｸUB" pitchFamily="50" charset="-128"/>
                </a:rPr>
                <a:t>ファイル</a:t>
              </a:r>
            </a:p>
          </p:txBody>
        </p:sp>
        <p:sp>
          <p:nvSpPr>
            <p:cNvPr id="199760" name="AutoShape 80"/>
            <p:cNvSpPr>
              <a:spLocks noChangeArrowheads="1"/>
            </p:cNvSpPr>
            <p:nvPr/>
          </p:nvSpPr>
          <p:spPr bwMode="auto">
            <a:xfrm>
              <a:off x="3785" y="1206"/>
              <a:ext cx="1537" cy="278"/>
            </a:xfrm>
            <a:prstGeom prst="wedgeRoundRectCallout">
              <a:avLst>
                <a:gd name="adj1" fmla="val 4394"/>
                <a:gd name="adj2" fmla="val 133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en-US" sz="2000" dirty="0" err="1"/>
                <a:t>D層自動生成機能</a:t>
              </a:r>
              <a:endParaRPr kumimoji="0" lang="ja-JP" altLang="en-US" sz="2000" dirty="0"/>
            </a:p>
          </p:txBody>
        </p:sp>
        <p:sp>
          <p:nvSpPr>
            <p:cNvPr id="23579" name="AutoShape 76"/>
            <p:cNvSpPr>
              <a:spLocks noChangeArrowheads="1"/>
            </p:cNvSpPr>
            <p:nvPr/>
          </p:nvSpPr>
          <p:spPr bwMode="auto">
            <a:xfrm>
              <a:off x="3435" y="188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grpSp>
      <p:grpSp>
        <p:nvGrpSpPr>
          <p:cNvPr id="3" name="Group 88"/>
          <p:cNvGrpSpPr>
            <a:grpSpLocks/>
          </p:cNvGrpSpPr>
          <p:nvPr/>
        </p:nvGrpSpPr>
        <p:grpSpPr bwMode="auto">
          <a:xfrm>
            <a:off x="360363" y="1017588"/>
            <a:ext cx="5086350" cy="3798887"/>
            <a:chOff x="227" y="557"/>
            <a:chExt cx="3204" cy="2393"/>
          </a:xfrm>
        </p:grpSpPr>
        <p:sp>
          <p:nvSpPr>
            <p:cNvPr id="199763" name="Freeform 83"/>
            <p:cNvSpPr>
              <a:spLocks/>
            </p:cNvSpPr>
            <p:nvPr/>
          </p:nvSpPr>
          <p:spPr bwMode="auto">
            <a:xfrm>
              <a:off x="227" y="557"/>
              <a:ext cx="3204" cy="1876"/>
            </a:xfrm>
            <a:custGeom>
              <a:avLst/>
              <a:gdLst/>
              <a:ahLst/>
              <a:cxnLst>
                <a:cxn ang="0">
                  <a:pos x="0" y="0"/>
                </a:cxn>
                <a:cxn ang="0">
                  <a:pos x="0" y="858"/>
                </a:cxn>
                <a:cxn ang="0">
                  <a:pos x="1856" y="858"/>
                </a:cxn>
                <a:cxn ang="0">
                  <a:pos x="1856" y="1851"/>
                </a:cxn>
                <a:cxn ang="0">
                  <a:pos x="3204" y="1851"/>
                </a:cxn>
                <a:cxn ang="0">
                  <a:pos x="3204" y="0"/>
                </a:cxn>
                <a:cxn ang="0">
                  <a:pos x="0" y="0"/>
                </a:cxn>
              </a:cxnLst>
              <a:rect l="0" t="0" r="r" b="b"/>
              <a:pathLst>
                <a:path w="3204" h="1851">
                  <a:moveTo>
                    <a:pt x="0" y="0"/>
                  </a:moveTo>
                  <a:lnTo>
                    <a:pt x="0" y="858"/>
                  </a:lnTo>
                  <a:lnTo>
                    <a:pt x="1856" y="858"/>
                  </a:lnTo>
                  <a:lnTo>
                    <a:pt x="1856" y="1851"/>
                  </a:lnTo>
                  <a:lnTo>
                    <a:pt x="3204" y="1851"/>
                  </a:lnTo>
                  <a:lnTo>
                    <a:pt x="3204" y="0"/>
                  </a:lnTo>
                  <a:lnTo>
                    <a:pt x="0" y="0"/>
                  </a:lnTo>
                  <a:close/>
                </a:path>
              </a:pathLst>
            </a:custGeom>
            <a:solidFill>
              <a:srgbClr val="CCCCA3"/>
            </a:solidFill>
            <a:ln w="19050" cap="flat" cmpd="sng">
              <a:noFill/>
              <a:prstDash val="solid"/>
              <a:round/>
              <a:headEnd/>
              <a:tailEnd/>
            </a:ln>
            <a:effectLst>
              <a:outerShdw dist="107763" dir="2700000" algn="ctr" rotWithShape="0">
                <a:schemeClr val="bg2">
                  <a:alpha val="50000"/>
                </a:schemeClr>
              </a:outerShdw>
            </a:effectLst>
          </p:spPr>
          <p:txBody>
            <a:bodyPr anchor="ctr">
              <a:spAutoFit/>
            </a:bodyPr>
            <a:lstStyle/>
            <a:p>
              <a:pPr eaLnBrk="1" hangingPunct="1">
                <a:lnSpc>
                  <a:spcPct val="150000"/>
                </a:lnSpc>
                <a:defRPr/>
              </a:pPr>
              <a:endParaRPr lang="ja-JP" altLang="en-US" sz="2000" b="1"/>
            </a:p>
          </p:txBody>
        </p:sp>
        <p:sp>
          <p:nvSpPr>
            <p:cNvPr id="23564" name="AutoShape 5"/>
            <p:cNvSpPr>
              <a:spLocks noChangeArrowheads="1"/>
            </p:cNvSpPr>
            <p:nvPr/>
          </p:nvSpPr>
          <p:spPr bwMode="auto">
            <a:xfrm>
              <a:off x="1612" y="715"/>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a:lstStyle/>
            <a:p>
              <a:pPr eaLnBrk="1" hangingPunct="1">
                <a:lnSpc>
                  <a:spcPct val="150000"/>
                </a:lnSpc>
              </a:pPr>
              <a:endParaRPr lang="ja-JP" altLang="en-US" sz="2000" b="1"/>
            </a:p>
          </p:txBody>
        </p:sp>
        <p:sp>
          <p:nvSpPr>
            <p:cNvPr id="23565" name="AutoShape 26"/>
            <p:cNvSpPr>
              <a:spLocks noChangeArrowheads="1"/>
            </p:cNvSpPr>
            <p:nvPr/>
          </p:nvSpPr>
          <p:spPr bwMode="auto">
            <a:xfrm>
              <a:off x="2255" y="1813"/>
              <a:ext cx="998"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a:t>D</a:t>
              </a:r>
              <a:r>
                <a:rPr lang="ja-JP" altLang="en-US" sz="2000">
                  <a:latin typeface="HGP創英角ｺﾞｼｯｸUB" pitchFamily="50" charset="-128"/>
                </a:rPr>
                <a:t>層定義</a:t>
              </a:r>
            </a:p>
            <a:p>
              <a:pPr eaLnBrk="1" hangingPunct="1"/>
              <a:r>
                <a:rPr lang="ja-JP" altLang="en-US" sz="2000">
                  <a:latin typeface="HGP創英角ｺﾞｼｯｸUB" pitchFamily="50" charset="-128"/>
                </a:rPr>
                <a:t>ファイル</a:t>
              </a:r>
            </a:p>
          </p:txBody>
        </p:sp>
        <p:sp>
          <p:nvSpPr>
            <p:cNvPr id="23566" name="AutoShape 30"/>
            <p:cNvSpPr>
              <a:spLocks noChangeArrowheads="1"/>
            </p:cNvSpPr>
            <p:nvPr/>
          </p:nvSpPr>
          <p:spPr bwMode="auto">
            <a:xfrm rot="5400000">
              <a:off x="2525" y="1319"/>
              <a:ext cx="453" cy="306"/>
            </a:xfrm>
            <a:prstGeom prst="rightArrow">
              <a:avLst>
                <a:gd name="adj1" fmla="val 49676"/>
                <a:gd name="adj2" fmla="val 78954"/>
              </a:avLst>
            </a:prstGeom>
            <a:solidFill>
              <a:srgbClr val="FFFFFF"/>
            </a:solidFill>
            <a:ln w="9525">
              <a:solidFill>
                <a:srgbClr val="000000"/>
              </a:solidFill>
              <a:miter lim="800000"/>
              <a:headEnd/>
              <a:tailEnd/>
            </a:ln>
          </p:spPr>
          <p:txBody>
            <a:bodyPr rot="10800000" vert="eaVert"/>
            <a:lstStyle/>
            <a:p>
              <a:pPr eaLnBrk="1" hangingPunct="1">
                <a:lnSpc>
                  <a:spcPct val="150000"/>
                </a:lnSpc>
              </a:pPr>
              <a:endParaRPr lang="ja-JP" altLang="en-US" sz="2000" b="1"/>
            </a:p>
          </p:txBody>
        </p:sp>
        <p:sp>
          <p:nvSpPr>
            <p:cNvPr id="199759" name="AutoShape 79"/>
            <p:cNvSpPr>
              <a:spLocks noChangeArrowheads="1"/>
            </p:cNvSpPr>
            <p:nvPr/>
          </p:nvSpPr>
          <p:spPr bwMode="auto">
            <a:xfrm>
              <a:off x="269" y="2672"/>
              <a:ext cx="2358" cy="278"/>
            </a:xfrm>
            <a:prstGeom prst="wedgeRoundRectCallout">
              <a:avLst>
                <a:gd name="adj1" fmla="val 33292"/>
                <a:gd name="adj2" fmla="val -153597"/>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2000" dirty="0"/>
                <a:t>DB</a:t>
              </a:r>
              <a:r>
                <a:rPr kumimoji="0" lang="ja-JP" altLang="en-US" sz="2000" dirty="0"/>
                <a:t>のスキーマ情報の抽出機能</a:t>
              </a:r>
            </a:p>
          </p:txBody>
        </p:sp>
      </p:grpSp>
      <p:sp>
        <p:nvSpPr>
          <p:cNvPr id="23556" name="Rectangle 15"/>
          <p:cNvSpPr>
            <a:spLocks noChangeArrowheads="1"/>
          </p:cNvSpPr>
          <p:nvPr/>
        </p:nvSpPr>
        <p:spPr bwMode="auto">
          <a:xfrm>
            <a:off x="3578225" y="1144588"/>
            <a:ext cx="1584325" cy="758825"/>
          </a:xfrm>
          <a:prstGeom prst="rect">
            <a:avLst/>
          </a:prstGeom>
          <a:solidFill>
            <a:srgbClr val="E4CAC8"/>
          </a:solidFill>
          <a:ln w="38100">
            <a:solidFill>
              <a:srgbClr val="D69DAF"/>
            </a:solidFill>
            <a:miter lim="800000"/>
            <a:headEnd/>
            <a:tailEnd/>
          </a:ln>
        </p:spPr>
        <p:txBody>
          <a:bodyPr/>
          <a:lstStyle/>
          <a:p>
            <a:pPr eaLnBrk="1" hangingPunct="1"/>
            <a:r>
              <a:rPr lang="ja-JP" altLang="en-US" sz="2000">
                <a:latin typeface="ＭＳ Ｐゴシック" pitchFamily="50" charset="-128"/>
              </a:rPr>
              <a:t>メタデータ</a:t>
            </a:r>
          </a:p>
          <a:p>
            <a:pPr eaLnBrk="1" hangingPunct="1"/>
            <a:r>
              <a:rPr lang="ja-JP" altLang="en-US" sz="2000">
                <a:latin typeface="ＭＳ Ｐゴシック" pitchFamily="50" charset="-128"/>
              </a:rPr>
              <a:t>抽出ツール</a:t>
            </a:r>
            <a:endParaRPr lang="ja-JP" altLang="en-US" sz="2000">
              <a:latin typeface="HGP創英角ｺﾞｼｯｸUB" pitchFamily="50" charset="-128"/>
            </a:endParaRPr>
          </a:p>
        </p:txBody>
      </p:sp>
      <p:sp>
        <p:nvSpPr>
          <p:cNvPr id="23557" name="Rectangle 43"/>
          <p:cNvSpPr>
            <a:spLocks noChangeArrowheads="1"/>
          </p:cNvSpPr>
          <p:nvPr/>
        </p:nvSpPr>
        <p:spPr bwMode="auto">
          <a:xfrm>
            <a:off x="6469063" y="3008313"/>
            <a:ext cx="1584325" cy="758825"/>
          </a:xfrm>
          <a:prstGeom prst="rect">
            <a:avLst/>
          </a:prstGeom>
          <a:solidFill>
            <a:srgbClr val="E4CAC8"/>
          </a:solidFill>
          <a:ln w="38100">
            <a:solidFill>
              <a:srgbClr val="D69DAF"/>
            </a:solidFill>
            <a:miter lim="800000"/>
            <a:headEnd/>
            <a:tailEnd/>
          </a:ln>
        </p:spPr>
        <p:txBody>
          <a:bodyPr/>
          <a:lstStyle/>
          <a:p>
            <a:pPr eaLnBrk="1" hangingPunct="1"/>
            <a:r>
              <a:rPr lang="en-US" altLang="ja-JP" sz="2000"/>
              <a:t>D</a:t>
            </a:r>
            <a:r>
              <a:rPr lang="ja-JP" altLang="en-US" sz="2000">
                <a:latin typeface="ＭＳ Ｐゴシック" pitchFamily="50" charset="-128"/>
              </a:rPr>
              <a:t>層</a:t>
            </a:r>
          </a:p>
          <a:p>
            <a:pPr eaLnBrk="1" hangingPunct="1"/>
            <a:r>
              <a:rPr lang="ja-JP" altLang="en-US" sz="2000">
                <a:latin typeface="ＭＳ Ｐゴシック" pitchFamily="50" charset="-128"/>
              </a:rPr>
              <a:t>生成ツール</a:t>
            </a:r>
            <a:endParaRPr lang="ja-JP" altLang="en-US" sz="2000">
              <a:latin typeface="HGP創英角ｺﾞｼｯｸUB" pitchFamily="50" charset="-128"/>
            </a:endParaRPr>
          </a:p>
        </p:txBody>
      </p:sp>
      <p:grpSp>
        <p:nvGrpSpPr>
          <p:cNvPr id="23558" name="Group 63"/>
          <p:cNvGrpSpPr>
            <a:grpSpLocks/>
          </p:cNvGrpSpPr>
          <p:nvPr/>
        </p:nvGrpSpPr>
        <p:grpSpPr bwMode="auto">
          <a:xfrm>
            <a:off x="536575" y="1196975"/>
            <a:ext cx="1689100" cy="1089025"/>
            <a:chOff x="418" y="747"/>
            <a:chExt cx="1064" cy="686"/>
          </a:xfrm>
        </p:grpSpPr>
        <p:sp>
          <p:nvSpPr>
            <p:cNvPr id="23561" name="AutoShape 13"/>
            <p:cNvSpPr>
              <a:spLocks noChangeArrowheads="1"/>
            </p:cNvSpPr>
            <p:nvPr/>
          </p:nvSpPr>
          <p:spPr bwMode="auto">
            <a:xfrm>
              <a:off x="418" y="747"/>
              <a:ext cx="1064" cy="384"/>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a:t>DBMS</a:t>
              </a:r>
            </a:p>
          </p:txBody>
        </p:sp>
        <p:sp>
          <p:nvSpPr>
            <p:cNvPr id="23562" name="Text Box 45"/>
            <p:cNvSpPr txBox="1">
              <a:spLocks noChangeArrowheads="1"/>
            </p:cNvSpPr>
            <p:nvPr/>
          </p:nvSpPr>
          <p:spPr bwMode="auto">
            <a:xfrm>
              <a:off x="470" y="1145"/>
              <a:ext cx="960" cy="288"/>
            </a:xfrm>
            <a:prstGeom prst="rect">
              <a:avLst/>
            </a:prstGeom>
            <a:noFill/>
            <a:ln w="9525">
              <a:noFill/>
              <a:miter lim="800000"/>
              <a:headEnd/>
              <a:tailEnd/>
            </a:ln>
          </p:spPr>
          <p:txBody>
            <a:bodyPr>
              <a:spAutoFit/>
            </a:bodyPr>
            <a:lstStyle/>
            <a:p>
              <a:pPr eaLnBrk="1" hangingPunct="1">
                <a:lnSpc>
                  <a:spcPct val="100000"/>
                </a:lnSpc>
                <a:spcBef>
                  <a:spcPct val="50000"/>
                </a:spcBef>
              </a:pPr>
              <a:r>
                <a:rPr lang="ja-JP" altLang="en-US" sz="2400">
                  <a:latin typeface="HGP創英角ｺﾞｼｯｸUB" pitchFamily="50" charset="-128"/>
                </a:rPr>
                <a:t>スキーマ</a:t>
              </a:r>
            </a:p>
          </p:txBody>
        </p:sp>
      </p:grpSp>
      <p:sp>
        <p:nvSpPr>
          <p:cNvPr id="199739" name="AutoShape 59"/>
          <p:cNvSpPr>
            <a:spLocks noChangeArrowheads="1"/>
          </p:cNvSpPr>
          <p:nvPr/>
        </p:nvSpPr>
        <p:spPr bwMode="auto">
          <a:xfrm>
            <a:off x="127000" y="5314950"/>
            <a:ext cx="5307013" cy="835025"/>
          </a:xfrm>
          <a:prstGeom prst="roundRect">
            <a:avLst>
              <a:gd name="adj" fmla="val 16667"/>
            </a:avLst>
          </a:prstGeom>
          <a:solidFill>
            <a:srgbClr val="E4CAC8"/>
          </a:solidFill>
          <a:ln w="38100" algn="ctr">
            <a:solidFill>
              <a:srgbClr val="D69DAF"/>
            </a:solidFill>
            <a:round/>
            <a:headEnd/>
            <a:tailEnd/>
          </a:ln>
        </p:spPr>
        <p:txBody>
          <a:bodyPr lIns="36000" tIns="0" rIns="36000" bIns="0" anchor="ctr"/>
          <a:lstStyle/>
          <a:p>
            <a:pPr algn="l"/>
            <a:r>
              <a:rPr kumimoji="0" lang="ja-JP" altLang="en-US" sz="2400"/>
              <a:t>スキーマ情報から、</a:t>
            </a:r>
            <a:r>
              <a:rPr kumimoji="0" lang="ja-JP" altLang="en-US" sz="2400">
                <a:latin typeface="HGP創英角ｺﾞｼｯｸUB" pitchFamily="50" charset="-128"/>
              </a:rPr>
              <a:t>テーブル・ビューに</a:t>
            </a:r>
          </a:p>
          <a:p>
            <a:pPr algn="r"/>
            <a:r>
              <a:rPr kumimoji="0" lang="ja-JP" altLang="en-US" sz="2400">
                <a:latin typeface="HGP創英角ｺﾞｼｯｸUB" pitchFamily="50" charset="-128"/>
              </a:rPr>
              <a:t>対応する</a:t>
            </a:r>
            <a:r>
              <a:rPr kumimoji="0" lang="en-US" altLang="ja-JP" sz="2400"/>
              <a:t>Dao/SQL</a:t>
            </a:r>
            <a:r>
              <a:rPr kumimoji="0" lang="ja-JP" altLang="en-US" sz="2400"/>
              <a:t>を生成します。</a:t>
            </a:r>
          </a:p>
        </p:txBody>
      </p:sp>
      <p:sp>
        <p:nvSpPr>
          <p:cNvPr id="23560" name="Rectangle 3"/>
          <p:cNvSpPr>
            <a:spLocks noChangeArrowheads="1"/>
          </p:cNvSpPr>
          <p:nvPr/>
        </p:nvSpPr>
        <p:spPr bwMode="auto">
          <a:xfrm>
            <a:off x="0" y="23813"/>
            <a:ext cx="7677150" cy="584200"/>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5.8. D</a:t>
            </a:r>
            <a:r>
              <a:rPr lang="ja-JP" altLang="en-US" sz="3200" dirty="0"/>
              <a:t>層自動生成ツール </a:t>
            </a:r>
            <a:r>
              <a:rPr lang="en-US" altLang="ja-JP" sz="3200" dirty="0"/>
              <a:t>– </a:t>
            </a:r>
            <a:r>
              <a:rPr lang="ja-JP" altLang="en-US" sz="3200" dirty="0"/>
              <a:t>自動生成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12"/>
          <p:cNvSpPr>
            <a:spLocks noChangeArrowheads="1"/>
          </p:cNvSpPr>
          <p:nvPr/>
        </p:nvSpPr>
        <p:spPr bwMode="auto">
          <a:xfrm>
            <a:off x="3338513" y="1127125"/>
            <a:ext cx="5556250" cy="1387475"/>
          </a:xfrm>
          <a:prstGeom prst="roundRect">
            <a:avLst>
              <a:gd name="adj" fmla="val 6944"/>
            </a:avLst>
          </a:prstGeom>
          <a:solidFill>
            <a:srgbClr val="E4CAC8"/>
          </a:solidFill>
          <a:ln w="38100" algn="ctr">
            <a:solidFill>
              <a:srgbClr val="D69DAF"/>
            </a:solidFill>
            <a:round/>
            <a:headEnd/>
            <a:tailEnd/>
          </a:ln>
        </p:spPr>
        <p:txBody>
          <a:bodyPr lIns="36000" tIns="0" rIns="36000" bIns="0" anchor="ctr"/>
          <a:lstStyle/>
          <a:p>
            <a:pPr algn="l">
              <a:lnSpc>
                <a:spcPct val="100000"/>
              </a:lnSpc>
              <a:spcBef>
                <a:spcPct val="20000"/>
              </a:spcBef>
            </a:pPr>
            <a:r>
              <a:rPr kumimoji="0" lang="ja-JP" altLang="en-US" sz="2400"/>
              <a:t>　動的パラメタライズド・クエリを活用し、</a:t>
            </a:r>
            <a:r>
              <a:rPr kumimoji="0" lang="en-US" altLang="ja-JP" sz="2400"/>
              <a:t/>
            </a:r>
            <a:br>
              <a:rPr kumimoji="0" lang="en-US" altLang="ja-JP" sz="2400"/>
            </a:br>
            <a:r>
              <a:rPr kumimoji="0" lang="ja-JP" altLang="en-US" sz="2400"/>
              <a:t>テーブル・ビューに対する、</a:t>
            </a:r>
            <a:r>
              <a:rPr kumimoji="0" lang="en-US" altLang="ja-JP" sz="2400"/>
              <a:t>CRUD</a:t>
            </a:r>
            <a:r>
              <a:rPr kumimoji="0" lang="ja-JP" altLang="en-US" sz="2400"/>
              <a:t>処理の</a:t>
            </a:r>
            <a:r>
              <a:rPr kumimoji="0" lang="en-US" altLang="ja-JP" sz="2400"/>
              <a:t>Dao/SQL</a:t>
            </a:r>
            <a:r>
              <a:rPr kumimoji="0" lang="ja-JP" altLang="en-US" sz="2400"/>
              <a:t>を</a:t>
            </a:r>
            <a:r>
              <a:rPr kumimoji="0" lang="en-US" altLang="ja-JP" sz="2400"/>
              <a:t>100%</a:t>
            </a:r>
            <a:r>
              <a:rPr kumimoji="0" lang="ja-JP" altLang="en-US" sz="2400"/>
              <a:t>自動生成します。</a:t>
            </a:r>
          </a:p>
        </p:txBody>
      </p:sp>
      <p:grpSp>
        <p:nvGrpSpPr>
          <p:cNvPr id="24579" name="Group 24"/>
          <p:cNvGrpSpPr>
            <a:grpSpLocks/>
          </p:cNvGrpSpPr>
          <p:nvPr/>
        </p:nvGrpSpPr>
        <p:grpSpPr bwMode="auto">
          <a:xfrm>
            <a:off x="171450" y="979488"/>
            <a:ext cx="2973388" cy="5367337"/>
            <a:chOff x="168" y="533"/>
            <a:chExt cx="1873" cy="3381"/>
          </a:xfrm>
        </p:grpSpPr>
        <p:grpSp>
          <p:nvGrpSpPr>
            <p:cNvPr id="24586" name="Group 21"/>
            <p:cNvGrpSpPr>
              <a:grpSpLocks/>
            </p:cNvGrpSpPr>
            <p:nvPr/>
          </p:nvGrpSpPr>
          <p:grpSpPr bwMode="auto">
            <a:xfrm>
              <a:off x="168" y="533"/>
              <a:ext cx="868" cy="631"/>
              <a:chOff x="168" y="533"/>
              <a:chExt cx="868" cy="631"/>
            </a:xfrm>
          </p:grpSpPr>
          <p:sp>
            <p:nvSpPr>
              <p:cNvPr id="24597" name="AutoShape 17"/>
              <p:cNvSpPr>
                <a:spLocks noChangeArrowheads="1"/>
              </p:cNvSpPr>
              <p:nvPr/>
            </p:nvSpPr>
            <p:spPr bwMode="auto">
              <a:xfrm>
                <a:off x="168"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8" name="AutoShape 18"/>
              <p:cNvSpPr>
                <a:spLocks noChangeArrowheads="1"/>
              </p:cNvSpPr>
              <p:nvPr/>
            </p:nvSpPr>
            <p:spPr bwMode="auto">
              <a:xfrm>
                <a:off x="239"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9" name="AutoShape 19"/>
              <p:cNvSpPr>
                <a:spLocks noChangeArrowheads="1"/>
              </p:cNvSpPr>
              <p:nvPr/>
            </p:nvSpPr>
            <p:spPr bwMode="auto">
              <a:xfrm>
                <a:off x="310"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r>
                  <a:rPr lang="en-US" altLang="ja-JP" sz="2000" b="1"/>
                  <a:t>Dao</a:t>
                </a:r>
              </a:p>
              <a:p>
                <a:pPr eaLnBrk="1" hangingPunct="1"/>
                <a:r>
                  <a:rPr lang="ja-JP" altLang="en-US" sz="2000"/>
                  <a:t>クラス</a:t>
                </a:r>
              </a:p>
            </p:txBody>
          </p:sp>
        </p:grpSp>
        <p:grpSp>
          <p:nvGrpSpPr>
            <p:cNvPr id="24587" name="Group 22"/>
            <p:cNvGrpSpPr>
              <a:grpSpLocks/>
            </p:cNvGrpSpPr>
            <p:nvPr/>
          </p:nvGrpSpPr>
          <p:grpSpPr bwMode="auto">
            <a:xfrm>
              <a:off x="1151" y="533"/>
              <a:ext cx="868" cy="631"/>
              <a:chOff x="1151" y="533"/>
              <a:chExt cx="868" cy="631"/>
            </a:xfrm>
          </p:grpSpPr>
          <p:sp>
            <p:nvSpPr>
              <p:cNvPr id="24594" name="AutoShape 20"/>
              <p:cNvSpPr>
                <a:spLocks noChangeArrowheads="1"/>
              </p:cNvSpPr>
              <p:nvPr/>
            </p:nvSpPr>
            <p:spPr bwMode="auto">
              <a:xfrm>
                <a:off x="1151" y="533"/>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5" name="AutoShape 21"/>
              <p:cNvSpPr>
                <a:spLocks noChangeArrowheads="1"/>
              </p:cNvSpPr>
              <p:nvPr/>
            </p:nvSpPr>
            <p:spPr bwMode="auto">
              <a:xfrm>
                <a:off x="1222" y="610"/>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endParaRPr lang="ja-JP" altLang="ja-JP" sz="2000" b="1">
                  <a:latin typeface="HGP創英角ｺﾞｼｯｸUB" pitchFamily="50" charset="-128"/>
                </a:endParaRPr>
              </a:p>
            </p:txBody>
          </p:sp>
          <p:sp>
            <p:nvSpPr>
              <p:cNvPr id="24596" name="AutoShape 22"/>
              <p:cNvSpPr>
                <a:spLocks noChangeArrowheads="1"/>
              </p:cNvSpPr>
              <p:nvPr/>
            </p:nvSpPr>
            <p:spPr bwMode="auto">
              <a:xfrm>
                <a:off x="1293" y="686"/>
                <a:ext cx="726" cy="478"/>
              </a:xfrm>
              <a:prstGeom prst="foldedCorner">
                <a:avLst>
                  <a:gd name="adj" fmla="val 19338"/>
                </a:avLst>
              </a:prstGeom>
              <a:solidFill>
                <a:srgbClr val="E4CA9C"/>
              </a:solidFill>
              <a:ln w="38100">
                <a:solidFill>
                  <a:srgbClr val="D69DAF"/>
                </a:solidFill>
                <a:round/>
                <a:headEnd/>
                <a:tailEnd/>
              </a:ln>
            </p:spPr>
            <p:txBody>
              <a:bodyPr/>
              <a:lstStyle/>
              <a:p>
                <a:pPr eaLnBrk="1" hangingPunct="1">
                  <a:lnSpc>
                    <a:spcPct val="100000"/>
                  </a:lnSpc>
                </a:pPr>
                <a:r>
                  <a:rPr lang="en-US" altLang="ja-JP" sz="2000" b="1"/>
                  <a:t>SQL</a:t>
                </a:r>
              </a:p>
              <a:p>
                <a:pPr eaLnBrk="1" hangingPunct="1">
                  <a:lnSpc>
                    <a:spcPct val="100000"/>
                  </a:lnSpc>
                </a:pPr>
                <a:r>
                  <a:rPr lang="ja-JP" altLang="en-US" sz="2000"/>
                  <a:t>ファイル</a:t>
                </a:r>
              </a:p>
            </p:txBody>
          </p:sp>
        </p:grpSp>
        <p:pic>
          <p:nvPicPr>
            <p:cNvPr id="24588" name="Picture 27"/>
            <p:cNvPicPr>
              <a:picLocks noChangeAspect="1" noChangeArrowheads="1"/>
            </p:cNvPicPr>
            <p:nvPr/>
          </p:nvPicPr>
          <p:blipFill>
            <a:blip r:embed="rId3" cstate="print"/>
            <a:srcRect/>
            <a:stretch>
              <a:fillRect/>
            </a:stretch>
          </p:blipFill>
          <p:spPr bwMode="auto">
            <a:xfrm>
              <a:off x="448" y="1722"/>
              <a:ext cx="1360" cy="1850"/>
            </a:xfrm>
            <a:prstGeom prst="rect">
              <a:avLst/>
            </a:prstGeom>
            <a:noFill/>
            <a:ln w="9525">
              <a:noFill/>
              <a:miter lim="800000"/>
              <a:headEnd/>
              <a:tailEnd/>
            </a:ln>
          </p:spPr>
        </p:pic>
        <p:sp>
          <p:nvSpPr>
            <p:cNvPr id="24589" name="AutoShape 25"/>
            <p:cNvSpPr>
              <a:spLocks noChangeArrowheads="1"/>
            </p:cNvSpPr>
            <p:nvPr/>
          </p:nvSpPr>
          <p:spPr bwMode="auto">
            <a:xfrm>
              <a:off x="251" y="3530"/>
              <a:ext cx="1790" cy="384"/>
            </a:xfrm>
            <a:prstGeom prst="can">
              <a:avLst>
                <a:gd name="adj" fmla="val 25199"/>
              </a:avLst>
            </a:prstGeom>
            <a:solidFill>
              <a:srgbClr val="E4CA9C"/>
            </a:solidFill>
            <a:ln w="38100">
              <a:solidFill>
                <a:srgbClr val="D69DAF"/>
              </a:solidFill>
              <a:round/>
              <a:headEnd/>
              <a:tailEnd/>
            </a:ln>
          </p:spPr>
          <p:txBody>
            <a:bodyPr wrap="none" lIns="36000" tIns="108000" rIns="36000" bIns="36000" anchor="ctr"/>
            <a:lstStyle/>
            <a:p>
              <a:r>
                <a:rPr kumimoji="0" lang="en-US" altLang="ja-JP" sz="2400" b="1"/>
                <a:t>DBMS</a:t>
              </a:r>
            </a:p>
          </p:txBody>
        </p:sp>
        <p:grpSp>
          <p:nvGrpSpPr>
            <p:cNvPr id="24590" name="Group 23"/>
            <p:cNvGrpSpPr>
              <a:grpSpLocks/>
            </p:cNvGrpSpPr>
            <p:nvPr/>
          </p:nvGrpSpPr>
          <p:grpSpPr bwMode="auto">
            <a:xfrm>
              <a:off x="600" y="1194"/>
              <a:ext cx="984" cy="516"/>
              <a:chOff x="600" y="1194"/>
              <a:chExt cx="984" cy="558"/>
            </a:xfrm>
          </p:grpSpPr>
          <p:sp>
            <p:nvSpPr>
              <p:cNvPr id="2" name="Line 18"/>
              <p:cNvSpPr>
                <a:spLocks noChangeShapeType="1"/>
              </p:cNvSpPr>
              <p:nvPr/>
            </p:nvSpPr>
            <p:spPr bwMode="auto">
              <a:xfrm flipH="1">
                <a:off x="600"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sp>
            <p:nvSpPr>
              <p:cNvPr id="24592" name="Line 19"/>
              <p:cNvSpPr>
                <a:spLocks noChangeShapeType="1"/>
              </p:cNvSpPr>
              <p:nvPr/>
            </p:nvSpPr>
            <p:spPr bwMode="auto">
              <a:xfrm flipH="1">
                <a:off x="1092"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sp>
            <p:nvSpPr>
              <p:cNvPr id="24593" name="Line 20"/>
              <p:cNvSpPr>
                <a:spLocks noChangeShapeType="1"/>
              </p:cNvSpPr>
              <p:nvPr/>
            </p:nvSpPr>
            <p:spPr bwMode="auto">
              <a:xfrm flipH="1">
                <a:off x="1584" y="1194"/>
                <a:ext cx="0" cy="558"/>
              </a:xfrm>
              <a:prstGeom prst="line">
                <a:avLst/>
              </a:prstGeom>
              <a:noFill/>
              <a:ln w="127000">
                <a:solidFill>
                  <a:srgbClr val="69306A"/>
                </a:solidFill>
                <a:round/>
                <a:headEnd type="triangle" w="med" len="med"/>
                <a:tailEnd type="triangle" w="med" len="med"/>
              </a:ln>
            </p:spPr>
            <p:txBody>
              <a:bodyPr lIns="36000" tIns="36000" rIns="36000" bIns="36000"/>
              <a:lstStyle/>
              <a:p>
                <a:endParaRPr lang="ja-JP" altLang="en-US"/>
              </a:p>
            </p:txBody>
          </p:sp>
        </p:grpSp>
      </p:grpSp>
      <p:sp>
        <p:nvSpPr>
          <p:cNvPr id="274437" name="Text Box 5"/>
          <p:cNvSpPr txBox="1">
            <a:spLocks noChangeArrowheads="1"/>
          </p:cNvSpPr>
          <p:nvPr/>
        </p:nvSpPr>
        <p:spPr bwMode="auto">
          <a:xfrm>
            <a:off x="3295650" y="2847975"/>
            <a:ext cx="5638800" cy="3121025"/>
          </a:xfrm>
          <a:prstGeom prst="rect">
            <a:avLst/>
          </a:prstGeom>
          <a:solidFill>
            <a:srgbClr val="FFFF99"/>
          </a:solidFill>
          <a:ln w="9525">
            <a:noFill/>
            <a:miter lim="800000"/>
            <a:headEnd/>
            <a:tailEnd/>
          </a:ln>
        </p:spPr>
        <p:txBody>
          <a:bodyPr>
            <a:spAutoFit/>
          </a:bodyPr>
          <a:lstStyle/>
          <a:p>
            <a:pPr algn="l">
              <a:lnSpc>
                <a:spcPct val="100000"/>
              </a:lnSpc>
              <a:spcBef>
                <a:spcPct val="20000"/>
              </a:spcBef>
            </a:pPr>
            <a:r>
              <a:rPr kumimoji="0" lang="ja-JP" altLang="en-US" sz="2400"/>
              <a:t>　この自動生成 ＋ 部品化による重複開発防止の効果により、アプリケーション開発の生産性</a:t>
            </a:r>
            <a:r>
              <a:rPr kumimoji="0" lang="en-US" altLang="ja-JP" sz="2400"/>
              <a:t>/</a:t>
            </a:r>
            <a:r>
              <a:rPr kumimoji="0" lang="ja-JP" altLang="en-US" sz="2400"/>
              <a:t>品質</a:t>
            </a:r>
            <a:r>
              <a:rPr kumimoji="0" lang="en-US" altLang="ja-JP" sz="2400"/>
              <a:t>/</a:t>
            </a:r>
            <a:r>
              <a:rPr kumimoji="0" lang="ja-JP" altLang="en-US" sz="2400"/>
              <a:t>保守性が向上します。</a:t>
            </a:r>
          </a:p>
          <a:p>
            <a:pPr algn="l">
              <a:lnSpc>
                <a:spcPct val="100000"/>
              </a:lnSpc>
              <a:spcBef>
                <a:spcPct val="20000"/>
              </a:spcBef>
            </a:pPr>
            <a:r>
              <a:rPr kumimoji="0" lang="ja-JP" altLang="en-US" sz="2400"/>
              <a:t>　また、実装漏れを起こしやすいＷｅｂアプリケーションのタイムスタンプ楽観排他（タイムスタンプの比較処理や更新処理）を、自動生成された</a:t>
            </a:r>
            <a:r>
              <a:rPr kumimoji="0" lang="en-US" altLang="ja-JP" sz="2400"/>
              <a:t>Dao</a:t>
            </a:r>
            <a:r>
              <a:rPr kumimoji="0" lang="ja-JP" altLang="en-US" sz="2400"/>
              <a:t>内に含めることで、実装漏れの防止を図ります。</a:t>
            </a:r>
          </a:p>
        </p:txBody>
      </p:sp>
      <p:sp>
        <p:nvSpPr>
          <p:cNvPr id="29715" name="Line 19"/>
          <p:cNvSpPr>
            <a:spLocks noChangeShapeType="1"/>
          </p:cNvSpPr>
          <p:nvPr/>
        </p:nvSpPr>
        <p:spPr bwMode="auto">
          <a:xfrm>
            <a:off x="7768300" y="5537200"/>
            <a:ext cx="9334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3344600" y="5899150"/>
            <a:ext cx="26479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4591" name="Line 15"/>
          <p:cNvSpPr>
            <a:spLocks noChangeShapeType="1"/>
          </p:cNvSpPr>
          <p:nvPr/>
        </p:nvSpPr>
        <p:spPr bwMode="auto">
          <a:xfrm>
            <a:off x="5819775" y="3633788"/>
            <a:ext cx="2903538"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4" name="Line 15"/>
          <p:cNvSpPr>
            <a:spLocks noChangeShapeType="1"/>
          </p:cNvSpPr>
          <p:nvPr/>
        </p:nvSpPr>
        <p:spPr bwMode="auto">
          <a:xfrm>
            <a:off x="3379788" y="4030463"/>
            <a:ext cx="4478337"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4585" name="Rectangle 3"/>
          <p:cNvSpPr>
            <a:spLocks noChangeArrowheads="1"/>
          </p:cNvSpPr>
          <p:nvPr/>
        </p:nvSpPr>
        <p:spPr bwMode="auto">
          <a:xfrm>
            <a:off x="-1" y="23238"/>
            <a:ext cx="8183301"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5.9. D</a:t>
            </a:r>
            <a:r>
              <a:rPr lang="ja-JP" altLang="en-US" sz="3200" dirty="0"/>
              <a:t>層自動生成ツール </a:t>
            </a:r>
            <a:r>
              <a:rPr lang="en-US" altLang="ja-JP" sz="3200" dirty="0"/>
              <a:t>– </a:t>
            </a:r>
            <a:r>
              <a:rPr lang="ja-JP" altLang="en-US" sz="3200" dirty="0"/>
              <a:t>生成物と効果</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角丸四角形 89"/>
          <p:cNvSpPr>
            <a:spLocks noChangeArrowheads="1"/>
          </p:cNvSpPr>
          <p:nvPr/>
        </p:nvSpPr>
        <p:spPr bwMode="auto">
          <a:xfrm>
            <a:off x="5675313" y="3076575"/>
            <a:ext cx="2865437" cy="1931988"/>
          </a:xfrm>
          <a:prstGeom prst="roundRect">
            <a:avLst>
              <a:gd name="adj" fmla="val 7375"/>
            </a:avLst>
          </a:prstGeom>
          <a:solidFill>
            <a:srgbClr val="FFCCCC"/>
          </a:solidFill>
          <a:ln w="38100" algn="ctr">
            <a:solidFill>
              <a:srgbClr val="D69DAF"/>
            </a:solidFill>
            <a:round/>
            <a:headEnd/>
            <a:tailEnd/>
          </a:ln>
        </p:spPr>
        <p:txBody>
          <a:bodyPr/>
          <a:lstStyle/>
          <a:p>
            <a:r>
              <a:rPr lang="ja-JP" altLang="en-US" sz="2000"/>
              <a:t>非</a:t>
            </a:r>
            <a:r>
              <a:rPr lang="en-US" altLang="ja-JP" sz="2000"/>
              <a:t>.NET(Java</a:t>
            </a:r>
            <a:r>
              <a:rPr lang="ja-JP" altLang="en-US" sz="2000"/>
              <a:t>など</a:t>
            </a:r>
            <a:r>
              <a:rPr lang="en-US" altLang="ja-JP" sz="2000"/>
              <a:t>)(*)</a:t>
            </a:r>
            <a:endParaRPr lang="ja-JP" altLang="en-US" sz="2000"/>
          </a:p>
          <a:p>
            <a:pPr algn="l" eaLnBrk="1" hangingPunct="1">
              <a:lnSpc>
                <a:spcPct val="90000"/>
              </a:lnSpc>
            </a:pPr>
            <a:endParaRPr lang="ja-JP" altLang="en-US" sz="2000">
              <a:solidFill>
                <a:schemeClr val="tx2"/>
              </a:solidFill>
            </a:endParaRPr>
          </a:p>
        </p:txBody>
      </p:sp>
      <p:sp>
        <p:nvSpPr>
          <p:cNvPr id="35843" name="角丸四角形 94"/>
          <p:cNvSpPr>
            <a:spLocks noChangeArrowheads="1"/>
          </p:cNvSpPr>
          <p:nvPr/>
        </p:nvSpPr>
        <p:spPr bwMode="auto">
          <a:xfrm>
            <a:off x="5675313" y="865188"/>
            <a:ext cx="2865437" cy="1919287"/>
          </a:xfrm>
          <a:prstGeom prst="roundRect">
            <a:avLst>
              <a:gd name="adj" fmla="val 7375"/>
            </a:avLst>
          </a:prstGeom>
          <a:solidFill>
            <a:srgbClr val="FFCCCC"/>
          </a:solidFill>
          <a:ln w="38100" algn="ctr">
            <a:solidFill>
              <a:srgbClr val="D69DAF"/>
            </a:solidFill>
            <a:round/>
            <a:headEnd/>
            <a:tailEnd/>
          </a:ln>
        </p:spPr>
        <p:txBody>
          <a:bodyPr/>
          <a:lstStyle/>
          <a:p>
            <a:pPr algn="l" eaLnBrk="1" hangingPunct="1">
              <a:lnSpc>
                <a:spcPct val="90000"/>
              </a:lnSpc>
            </a:pPr>
            <a:r>
              <a:rPr lang="en-US" altLang="ja-JP" sz="2000"/>
              <a:t>.NET</a:t>
            </a:r>
            <a:r>
              <a:rPr lang="ja-JP" altLang="en-US" sz="2000"/>
              <a:t> プログラム</a:t>
            </a:r>
          </a:p>
        </p:txBody>
      </p:sp>
      <p:sp>
        <p:nvSpPr>
          <p:cNvPr id="35844" name="角丸四角形 88"/>
          <p:cNvSpPr>
            <a:spLocks noChangeArrowheads="1"/>
          </p:cNvSpPr>
          <p:nvPr/>
        </p:nvSpPr>
        <p:spPr bwMode="auto">
          <a:xfrm>
            <a:off x="249238" y="3081338"/>
            <a:ext cx="3676650" cy="225266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Windows</a:t>
            </a:r>
            <a:r>
              <a:rPr lang="ja-JP" altLang="en-US" sz="2000"/>
              <a:t> </a:t>
            </a:r>
            <a:r>
              <a:rPr lang="en-US" altLang="ja-JP" sz="2000"/>
              <a:t>Forms / WPF</a:t>
            </a:r>
            <a:endParaRPr lang="ja-JP" altLang="en-US" sz="2000"/>
          </a:p>
        </p:txBody>
      </p:sp>
      <p:sp>
        <p:nvSpPr>
          <p:cNvPr id="35845" name="角丸四角形 90"/>
          <p:cNvSpPr>
            <a:spLocks noChangeArrowheads="1"/>
          </p:cNvSpPr>
          <p:nvPr/>
        </p:nvSpPr>
        <p:spPr bwMode="auto">
          <a:xfrm>
            <a:off x="249238" y="833438"/>
            <a:ext cx="3667125" cy="2144712"/>
          </a:xfrm>
          <a:prstGeom prst="roundRect">
            <a:avLst>
              <a:gd name="adj" fmla="val 5384"/>
            </a:avLst>
          </a:prstGeom>
          <a:solidFill>
            <a:srgbClr val="E4CA9C"/>
          </a:solidFill>
          <a:ln w="38100" algn="ctr">
            <a:solidFill>
              <a:srgbClr val="D69DAF"/>
            </a:solidFill>
            <a:round/>
            <a:headEnd/>
            <a:tailEnd/>
          </a:ln>
        </p:spPr>
        <p:txBody>
          <a:bodyPr/>
          <a:lstStyle/>
          <a:p>
            <a:pPr algn="l" eaLnBrk="1" hangingPunct="1">
              <a:lnSpc>
                <a:spcPct val="90000"/>
              </a:lnSpc>
            </a:pPr>
            <a:r>
              <a:rPr lang="en-US" altLang="ja-JP" sz="2000"/>
              <a:t>Silverlight</a:t>
            </a:r>
          </a:p>
          <a:p>
            <a:pPr algn="l" eaLnBrk="1" hangingPunct="1">
              <a:lnSpc>
                <a:spcPct val="90000"/>
              </a:lnSpc>
            </a:pPr>
            <a:r>
              <a:rPr lang="ja-JP" altLang="en-US" sz="2000"/>
              <a:t>ストアアプリ</a:t>
            </a:r>
          </a:p>
        </p:txBody>
      </p:sp>
      <p:sp>
        <p:nvSpPr>
          <p:cNvPr id="3584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5.10.</a:t>
            </a:r>
            <a:r>
              <a:rPr lang="ja-JP" altLang="en-US" sz="3200" b="1" dirty="0" smtClean="0"/>
              <a:t> </a:t>
            </a:r>
            <a:r>
              <a:rPr lang="en-US" altLang="ja-JP" sz="3200" dirty="0" smtClean="0"/>
              <a:t>Silverlight</a:t>
            </a:r>
            <a:r>
              <a:rPr lang="ja-JP" altLang="en-US" sz="3200" dirty="0"/>
              <a:t>・ストアアプリ対応</a:t>
            </a:r>
          </a:p>
        </p:txBody>
      </p:sp>
      <p:pic>
        <p:nvPicPr>
          <p:cNvPr id="3584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509588" y="3484563"/>
            <a:ext cx="984250" cy="984250"/>
          </a:xfrm>
          <a:prstGeom prst="rect">
            <a:avLst/>
          </a:prstGeom>
          <a:noFill/>
          <a:ln w="9525">
            <a:noFill/>
            <a:miter lim="800000"/>
            <a:headEnd/>
            <a:tailEnd/>
          </a:ln>
        </p:spPr>
      </p:pic>
      <p:sp>
        <p:nvSpPr>
          <p:cNvPr id="8" name="円柱 7"/>
          <p:cNvSpPr/>
          <p:nvPr/>
        </p:nvSpPr>
        <p:spPr bwMode="auto">
          <a:xfrm>
            <a:off x="1577975"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cxnSp>
        <p:nvCxnSpPr>
          <p:cNvPr id="35849" name="直線コネクタ 9"/>
          <p:cNvCxnSpPr>
            <a:cxnSpLocks noChangeShapeType="1"/>
          </p:cNvCxnSpPr>
          <p:nvPr/>
        </p:nvCxnSpPr>
        <p:spPr bwMode="auto">
          <a:xfrm>
            <a:off x="4792663" y="839788"/>
            <a:ext cx="0" cy="4537075"/>
          </a:xfrm>
          <a:prstGeom prst="line">
            <a:avLst/>
          </a:prstGeom>
          <a:noFill/>
          <a:ln w="28575" algn="ctr">
            <a:solidFill>
              <a:srgbClr val="7F7F7F"/>
            </a:solidFill>
            <a:prstDash val="dash"/>
            <a:round/>
            <a:headEnd/>
            <a:tailEnd/>
          </a:ln>
        </p:spPr>
      </p:cxnSp>
      <p:sp>
        <p:nvSpPr>
          <p:cNvPr id="35850" name="テキスト ボックス 15"/>
          <p:cNvSpPr txBox="1">
            <a:spLocks noChangeArrowheads="1"/>
          </p:cNvSpPr>
          <p:nvPr/>
        </p:nvSpPr>
        <p:spPr bwMode="auto">
          <a:xfrm>
            <a:off x="1281113" y="4341813"/>
            <a:ext cx="1085850" cy="296862"/>
          </a:xfrm>
          <a:prstGeom prst="rect">
            <a:avLst/>
          </a:prstGeom>
          <a:noFill/>
          <a:ln w="9525">
            <a:noFill/>
            <a:miter lim="800000"/>
            <a:headEnd/>
            <a:tailEnd/>
          </a:ln>
        </p:spPr>
        <p:txBody>
          <a:bodyPr wrap="none">
            <a:spAutoFit/>
          </a:bodyPr>
          <a:lstStyle/>
          <a:p>
            <a:r>
              <a:rPr lang="en-US" altLang="ja-JP" sz="1400"/>
              <a:t>DataTable</a:t>
            </a:r>
            <a:endParaRPr lang="ja-JP" altLang="en-US" sz="1400"/>
          </a:p>
        </p:txBody>
      </p:sp>
      <p:sp>
        <p:nvSpPr>
          <p:cNvPr id="35851" name="テキスト ボックス 19"/>
          <p:cNvSpPr txBox="1">
            <a:spLocks noChangeArrowheads="1"/>
          </p:cNvSpPr>
          <p:nvPr/>
        </p:nvSpPr>
        <p:spPr bwMode="auto">
          <a:xfrm>
            <a:off x="5237163" y="5075238"/>
            <a:ext cx="3740150" cy="266700"/>
          </a:xfrm>
          <a:prstGeom prst="rect">
            <a:avLst/>
          </a:prstGeom>
          <a:noFill/>
          <a:ln w="9525">
            <a:noFill/>
            <a:miter lim="800000"/>
            <a:headEnd/>
            <a:tailEnd/>
          </a:ln>
        </p:spPr>
        <p:txBody>
          <a:bodyPr>
            <a:spAutoFit/>
          </a:bodyPr>
          <a:lstStyle/>
          <a:p>
            <a:pPr algn="l"/>
            <a:r>
              <a:rPr kumimoji="0" lang="en-US" altLang="ja-JP" sz="1200"/>
              <a:t>(*) </a:t>
            </a:r>
            <a:r>
              <a:rPr kumimoji="0" lang="ja-JP" altLang="en-US" sz="1200"/>
              <a:t>非</a:t>
            </a:r>
            <a:r>
              <a:rPr kumimoji="0" lang="en-US" altLang="ja-JP" sz="1200"/>
              <a:t>.NET</a:t>
            </a:r>
            <a:r>
              <a:rPr kumimoji="0" lang="ja-JP" altLang="en-US" sz="1200"/>
              <a:t>側に、同様の</a:t>
            </a:r>
            <a:r>
              <a:rPr kumimoji="0" lang="en-US" altLang="ja-JP" sz="1200"/>
              <a:t>DTO</a:t>
            </a:r>
            <a:r>
              <a:rPr kumimoji="0" lang="ja-JP" altLang="en-US" sz="1200"/>
              <a:t>部品の作成が必要です。</a:t>
            </a:r>
            <a:endParaRPr lang="ja-JP" altLang="en-US" sz="1200"/>
          </a:p>
        </p:txBody>
      </p:sp>
      <p:pic>
        <p:nvPicPr>
          <p:cNvPr id="35852"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1946275" y="1071563"/>
            <a:ext cx="984250" cy="985837"/>
          </a:xfrm>
          <a:prstGeom prst="rect">
            <a:avLst/>
          </a:prstGeom>
          <a:noFill/>
          <a:ln w="9525">
            <a:noFill/>
            <a:miter lim="800000"/>
            <a:headEnd/>
            <a:tailEnd/>
          </a:ln>
        </p:spPr>
      </p:pic>
      <p:sp>
        <p:nvSpPr>
          <p:cNvPr id="35853" name="テキスト ボックス 45"/>
          <p:cNvSpPr txBox="1">
            <a:spLocks noChangeArrowheads="1"/>
          </p:cNvSpPr>
          <p:nvPr/>
        </p:nvSpPr>
        <p:spPr bwMode="auto">
          <a:xfrm>
            <a:off x="3971925" y="976313"/>
            <a:ext cx="1635125" cy="327025"/>
          </a:xfrm>
          <a:prstGeom prst="rect">
            <a:avLst/>
          </a:prstGeom>
          <a:solidFill>
            <a:schemeClr val="bg1"/>
          </a:solidFill>
          <a:ln w="9525">
            <a:noFill/>
            <a:miter lim="800000"/>
            <a:headEnd/>
            <a:tailEnd/>
          </a:ln>
        </p:spPr>
        <p:txBody>
          <a:bodyPr wrap="none">
            <a:spAutoFit/>
          </a:bodyPr>
          <a:lstStyle/>
          <a:p>
            <a:r>
              <a:rPr lang="en-US" altLang="ja-JP" sz="1600"/>
              <a:t>REST or SOAP</a:t>
            </a:r>
          </a:p>
        </p:txBody>
      </p:sp>
      <p:sp>
        <p:nvSpPr>
          <p:cNvPr id="102" name="Text Box 5"/>
          <p:cNvSpPr txBox="1">
            <a:spLocks noChangeArrowheads="1"/>
          </p:cNvSpPr>
          <p:nvPr/>
        </p:nvSpPr>
        <p:spPr bwMode="auto">
          <a:xfrm>
            <a:off x="0" y="5429250"/>
            <a:ext cx="9144000" cy="1262063"/>
          </a:xfrm>
          <a:prstGeom prst="rect">
            <a:avLst/>
          </a:prstGeom>
          <a:solidFill>
            <a:srgbClr val="FFFF99"/>
          </a:solidFill>
          <a:ln w="9525">
            <a:noFill/>
            <a:miter lim="800000"/>
            <a:headEnd/>
            <a:tailEnd/>
          </a:ln>
        </p:spPr>
        <p:txBody>
          <a:bodyPr>
            <a:spAutoFit/>
          </a:bodyPr>
          <a:lstStyle/>
          <a:p>
            <a:pPr eaLnBrk="1" hangingPunct="1">
              <a:lnSpc>
                <a:spcPct val="100000"/>
              </a:lnSpc>
            </a:pPr>
            <a:r>
              <a:rPr lang="en-US" altLang="ja-JP" sz="2400" dirty="0"/>
              <a:t>Silverlight</a:t>
            </a:r>
            <a:r>
              <a:rPr lang="ja-JP" altLang="en-US" sz="2400" dirty="0"/>
              <a:t>・ストアアプリを</a:t>
            </a:r>
            <a:r>
              <a:rPr lang="en-US" altLang="ja-JP" sz="2400" dirty="0"/>
              <a:t>UI</a:t>
            </a:r>
            <a:r>
              <a:rPr lang="ja-JP" altLang="en-US" sz="2400" dirty="0"/>
              <a:t>に選定した場合も</a:t>
            </a:r>
            <a:r>
              <a:rPr lang="ja-JP" altLang="en-US" sz="2400" dirty="0" smtClean="0"/>
              <a:t>、</a:t>
            </a:r>
            <a:r>
              <a:rPr lang="en-US" altLang="ja-JP" sz="2400" b="1" dirty="0" smtClean="0"/>
              <a:t>Open</a:t>
            </a:r>
            <a:r>
              <a:rPr lang="ja-JP" altLang="en-US" sz="2800" dirty="0" smtClean="0">
                <a:ea typeface="HG行書体" pitchFamily="65" charset="-128"/>
              </a:rPr>
              <a:t>棟梁</a:t>
            </a:r>
            <a:r>
              <a:rPr lang="ja-JP" altLang="en-US" sz="2400" dirty="0" smtClean="0"/>
              <a:t>の</a:t>
            </a:r>
            <a:r>
              <a:rPr lang="ja-JP" altLang="en-US" sz="2400" dirty="0"/>
              <a:t>提供する実績ある処理方式で業務アプリケーションを開発可能です。</a:t>
            </a:r>
          </a:p>
          <a:p>
            <a:pPr eaLnBrk="1" hangingPunct="1">
              <a:lnSpc>
                <a:spcPct val="100000"/>
              </a:lnSpc>
            </a:pPr>
            <a:r>
              <a:rPr lang="ja-JP" altLang="en-US" sz="2400" dirty="0"/>
              <a:t>また、</a:t>
            </a:r>
            <a:r>
              <a:rPr lang="en-US" altLang="ja-JP" sz="2400" dirty="0"/>
              <a:t>.NET </a:t>
            </a:r>
            <a:r>
              <a:rPr lang="ja-JP" altLang="en-US" sz="2400" dirty="0"/>
              <a:t>⇔ 非</a:t>
            </a:r>
            <a:r>
              <a:rPr lang="en-US" altLang="ja-JP" sz="2400" dirty="0"/>
              <a:t>.NET</a:t>
            </a:r>
            <a:r>
              <a:rPr lang="ja-JP" altLang="en-US" sz="2400" dirty="0"/>
              <a:t>システム間の相互運用も実現可能です。</a:t>
            </a:r>
          </a:p>
        </p:txBody>
      </p:sp>
      <p:sp>
        <p:nvSpPr>
          <p:cNvPr id="3" name="Line 19"/>
          <p:cNvSpPr>
            <a:spLocks noChangeShapeType="1"/>
          </p:cNvSpPr>
          <p:nvPr/>
        </p:nvSpPr>
        <p:spPr bwMode="auto">
          <a:xfrm>
            <a:off x="342900" y="1493838"/>
            <a:ext cx="13620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5" name="Line 19"/>
          <p:cNvSpPr>
            <a:spLocks noChangeShapeType="1"/>
          </p:cNvSpPr>
          <p:nvPr/>
        </p:nvSpPr>
        <p:spPr bwMode="auto">
          <a:xfrm>
            <a:off x="139700" y="5892800"/>
            <a:ext cx="32258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6" name="Line 19"/>
          <p:cNvSpPr>
            <a:spLocks noChangeShapeType="1"/>
          </p:cNvSpPr>
          <p:nvPr/>
        </p:nvSpPr>
        <p:spPr bwMode="auto">
          <a:xfrm>
            <a:off x="1279525" y="6648450"/>
            <a:ext cx="6581775"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5858" name="AutoShape 9"/>
          <p:cNvSpPr>
            <a:spLocks noChangeArrowheads="1"/>
          </p:cNvSpPr>
          <p:nvPr/>
        </p:nvSpPr>
        <p:spPr bwMode="auto">
          <a:xfrm>
            <a:off x="7556500" y="1466850"/>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5859" name="AutoShape 9"/>
          <p:cNvSpPr>
            <a:spLocks noChangeArrowheads="1"/>
          </p:cNvSpPr>
          <p:nvPr/>
        </p:nvSpPr>
        <p:spPr bwMode="auto">
          <a:xfrm>
            <a:off x="7556500" y="3694113"/>
            <a:ext cx="854075"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grpSp>
        <p:nvGrpSpPr>
          <p:cNvPr id="4" name="グループ化 43"/>
          <p:cNvGrpSpPr>
            <a:grpSpLocks/>
          </p:cNvGrpSpPr>
          <p:nvPr/>
        </p:nvGrpSpPr>
        <p:grpSpPr bwMode="auto">
          <a:xfrm>
            <a:off x="357188" y="1358900"/>
            <a:ext cx="8077200" cy="3887788"/>
            <a:chOff x="357188" y="1358900"/>
            <a:chExt cx="8077200" cy="3887788"/>
          </a:xfrm>
        </p:grpSpPr>
        <p:sp>
          <p:nvSpPr>
            <p:cNvPr id="15" name="円柱 14"/>
            <p:cNvSpPr/>
            <p:nvPr/>
          </p:nvSpPr>
          <p:spPr bwMode="auto">
            <a:xfrm>
              <a:off x="3219450" y="385445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2" name="下カーブ矢印 16"/>
            <p:cNvSpPr>
              <a:spLocks noChangeArrowheads="1"/>
            </p:cNvSpPr>
            <p:nvPr/>
          </p:nvSpPr>
          <p:spPr bwMode="auto">
            <a:xfrm flipH="1">
              <a:off x="2106613" y="3779838"/>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63" name="テキスト ボックス 17"/>
            <p:cNvSpPr txBox="1">
              <a:spLocks noChangeArrowheads="1"/>
            </p:cNvSpPr>
            <p:nvPr/>
          </p:nvSpPr>
          <p:spPr bwMode="auto">
            <a:xfrm>
              <a:off x="3187700" y="4341813"/>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4" name="角丸四角形 22"/>
            <p:cNvSpPr>
              <a:spLocks noChangeArrowheads="1"/>
            </p:cNvSpPr>
            <p:nvPr/>
          </p:nvSpPr>
          <p:spPr bwMode="auto">
            <a:xfrm>
              <a:off x="357188" y="4676775"/>
              <a:ext cx="3451225" cy="569913"/>
            </a:xfrm>
            <a:prstGeom prst="roundRect">
              <a:avLst>
                <a:gd name="adj" fmla="val 12653"/>
              </a:avLst>
            </a:prstGeom>
            <a:solidFill>
              <a:srgbClr val="FFFFFF"/>
            </a:solidFill>
            <a:ln w="12700" algn="ctr">
              <a:noFill/>
              <a:round/>
              <a:headEnd/>
              <a:tailEnd/>
            </a:ln>
          </p:spPr>
          <p:txBody>
            <a:bodyPr anchor="ctr"/>
            <a:lstStyle/>
            <a:p>
              <a:pPr algn="l" eaLnBrk="1" hangingPunct="1">
                <a:lnSpc>
                  <a:spcPct val="90000"/>
                </a:lnSpc>
              </a:pPr>
              <a:r>
                <a:rPr kumimoji="0" lang="ja-JP" altLang="en-US" sz="1400"/>
                <a:t>・ </a:t>
              </a:r>
              <a:r>
                <a:rPr kumimoji="0" lang="en-US" altLang="ja-JP" sz="1400"/>
                <a:t>DTO</a:t>
              </a:r>
              <a:r>
                <a:rPr kumimoji="0" lang="ja-JP" altLang="en-US" sz="1400"/>
                <a:t>と</a:t>
              </a:r>
              <a:r>
                <a:rPr kumimoji="0" lang="en-US" altLang="ja-JP" sz="1400"/>
                <a:t>DataTable</a:t>
              </a:r>
              <a:r>
                <a:rPr kumimoji="0" lang="ja-JP" altLang="en-US" sz="1400"/>
                <a:t>の相互変換を実現</a:t>
              </a:r>
            </a:p>
            <a:p>
              <a:pPr algn="l" eaLnBrk="1" hangingPunct="1">
                <a:lnSpc>
                  <a:spcPct val="90000"/>
                </a:lnSpc>
              </a:pPr>
              <a:r>
                <a:rPr kumimoji="0" lang="ja-JP" altLang="en-US" sz="1400"/>
                <a:t>・ 画面上での一覧編集内容を</a:t>
              </a:r>
              <a:r>
                <a:rPr kumimoji="0" lang="en-US" altLang="ja-JP" sz="1400"/>
                <a:t>DTO</a:t>
              </a:r>
              <a:r>
                <a:rPr kumimoji="0" lang="ja-JP" altLang="en-US" sz="1400"/>
                <a:t>に変換</a:t>
              </a:r>
              <a:endParaRPr kumimoji="0" lang="en-US" altLang="ja-JP" sz="1400"/>
            </a:p>
          </p:txBody>
        </p:sp>
        <p:sp>
          <p:nvSpPr>
            <p:cNvPr id="26" name="円柱 25"/>
            <p:cNvSpPr/>
            <p:nvPr/>
          </p:nvSpPr>
          <p:spPr bwMode="auto">
            <a:xfrm>
              <a:off x="3024188" y="1403350"/>
              <a:ext cx="503237" cy="482600"/>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66" name="テキスト ボックス 26"/>
            <p:cNvSpPr txBox="1">
              <a:spLocks noChangeArrowheads="1"/>
            </p:cNvSpPr>
            <p:nvPr/>
          </p:nvSpPr>
          <p:spPr bwMode="auto">
            <a:xfrm>
              <a:off x="2994025" y="18923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67" name="角丸四角形 27"/>
            <p:cNvSpPr>
              <a:spLocks noChangeArrowheads="1"/>
            </p:cNvSpPr>
            <p:nvPr/>
          </p:nvSpPr>
          <p:spPr bwMode="auto">
            <a:xfrm>
              <a:off x="357188" y="2339975"/>
              <a:ext cx="3452812" cy="550863"/>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画面上に</a:t>
              </a:r>
              <a:r>
                <a:rPr lang="en-US" altLang="ja-JP" sz="1400">
                  <a:solidFill>
                    <a:schemeClr val="tx2"/>
                  </a:solidFill>
                </a:rPr>
                <a:t>DTO</a:t>
              </a:r>
              <a:r>
                <a:rPr lang="ja-JP" altLang="en-US" sz="1400">
                  <a:solidFill>
                    <a:schemeClr val="tx2"/>
                  </a:solidFill>
                </a:rPr>
                <a:t>を</a:t>
              </a:r>
              <a:r>
                <a:rPr lang="en-US" altLang="ja-JP" sz="1400">
                  <a:solidFill>
                    <a:schemeClr val="tx2"/>
                  </a:solidFill>
                </a:rPr>
                <a:t>Bind</a:t>
              </a:r>
            </a:p>
            <a:p>
              <a:pPr algn="l" eaLnBrk="1" hangingPunct="1">
                <a:lnSpc>
                  <a:spcPct val="90000"/>
                </a:lnSpc>
              </a:pPr>
              <a:r>
                <a:rPr lang="ja-JP" altLang="en-US" sz="1400">
                  <a:solidFill>
                    <a:schemeClr val="tx2"/>
                  </a:solidFill>
                </a:rPr>
                <a:t>・ 画面上での一覧編集内容を</a:t>
              </a:r>
              <a:r>
                <a:rPr lang="en-US" altLang="ja-JP" sz="1400">
                  <a:solidFill>
                    <a:schemeClr val="tx2"/>
                  </a:solidFill>
                </a:rPr>
                <a:t>DTO</a:t>
              </a:r>
              <a:r>
                <a:rPr lang="ja-JP" altLang="en-US" sz="1400">
                  <a:solidFill>
                    <a:schemeClr val="tx2"/>
                  </a:solidFill>
                </a:rPr>
                <a:t>が保持</a:t>
              </a:r>
              <a:endParaRPr lang="en-US" altLang="ja-JP" sz="1400">
                <a:solidFill>
                  <a:schemeClr val="tx2"/>
                </a:solidFill>
              </a:endParaRPr>
            </a:p>
          </p:txBody>
        </p:sp>
        <p:sp>
          <p:nvSpPr>
            <p:cNvPr id="35868" name="下カーブ矢印 30"/>
            <p:cNvSpPr>
              <a:spLocks noChangeArrowheads="1"/>
            </p:cNvSpPr>
            <p:nvPr/>
          </p:nvSpPr>
          <p:spPr bwMode="auto">
            <a:xfrm rot="10800000" flipH="1">
              <a:off x="2320925" y="411162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92" name="円柱 91"/>
            <p:cNvSpPr/>
            <p:nvPr/>
          </p:nvSpPr>
          <p:spPr bwMode="auto">
            <a:xfrm>
              <a:off x="5892800" y="1358900"/>
              <a:ext cx="504825" cy="481013"/>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70" name="テキスト ボックス 92"/>
            <p:cNvSpPr txBox="1">
              <a:spLocks noChangeArrowheads="1"/>
            </p:cNvSpPr>
            <p:nvPr/>
          </p:nvSpPr>
          <p:spPr bwMode="auto">
            <a:xfrm>
              <a:off x="5861050" y="1849438"/>
              <a:ext cx="569913" cy="296862"/>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71" name="角丸四角形 93"/>
            <p:cNvSpPr>
              <a:spLocks noChangeArrowheads="1"/>
            </p:cNvSpPr>
            <p:nvPr/>
          </p:nvSpPr>
          <p:spPr bwMode="auto">
            <a:xfrm>
              <a:off x="5765800" y="2146300"/>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72" name="右矢印 41"/>
            <p:cNvSpPr>
              <a:spLocks noChangeArrowheads="1"/>
            </p:cNvSpPr>
            <p:nvPr/>
          </p:nvSpPr>
          <p:spPr bwMode="auto">
            <a:xfrm rot="1256913" flipH="1">
              <a:off x="3897313" y="2881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3" name="Document"/>
            <p:cNvSpPr>
              <a:spLocks noEditPoints="1" noChangeArrowheads="1"/>
            </p:cNvSpPr>
            <p:nvPr/>
          </p:nvSpPr>
          <p:spPr bwMode="auto">
            <a:xfrm>
              <a:off x="4408488" y="2716213"/>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4" name="右矢印 41"/>
            <p:cNvSpPr>
              <a:spLocks noChangeArrowheads="1"/>
            </p:cNvSpPr>
            <p:nvPr/>
          </p:nvSpPr>
          <p:spPr bwMode="auto">
            <a:xfrm flipH="1">
              <a:off x="3897313" y="1690688"/>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5" name="Document"/>
            <p:cNvSpPr>
              <a:spLocks noEditPoints="1" noChangeArrowheads="1"/>
            </p:cNvSpPr>
            <p:nvPr/>
          </p:nvSpPr>
          <p:spPr bwMode="auto">
            <a:xfrm>
              <a:off x="4408488" y="1527175"/>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6" name="右矢印 41"/>
            <p:cNvSpPr>
              <a:spLocks noChangeArrowheads="1"/>
            </p:cNvSpPr>
            <p:nvPr/>
          </p:nvSpPr>
          <p:spPr bwMode="auto">
            <a:xfrm flipH="1">
              <a:off x="3897313" y="3897313"/>
              <a:ext cx="1808162" cy="292100"/>
            </a:xfrm>
            <a:prstGeom prst="leftRightArrow">
              <a:avLst>
                <a:gd name="adj1" fmla="val 50000"/>
                <a:gd name="adj2" fmla="val 123804"/>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7" name="Document"/>
            <p:cNvSpPr>
              <a:spLocks noEditPoints="1" noChangeArrowheads="1"/>
            </p:cNvSpPr>
            <p:nvPr/>
          </p:nvSpPr>
          <p:spPr bwMode="auto">
            <a:xfrm>
              <a:off x="4408488" y="3733800"/>
              <a:ext cx="771525" cy="5969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64 w 21600"/>
                <a:gd name="T25" fmla="*/ 804 h 21600"/>
                <a:gd name="T26" fmla="*/ 20636 w 21600"/>
                <a:gd name="T27" fmla="*/ 16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p:spPr>
          <p:txBody>
            <a:bodyPr anchor="ctr"/>
            <a:lstStyle/>
            <a:p>
              <a:r>
                <a:rPr kumimoji="0" lang="en-US" altLang="ja-JP" sz="1400" b="1"/>
                <a:t>TEXT</a:t>
              </a:r>
              <a:endParaRPr kumimoji="0" lang="ja-JP" altLang="en-US" sz="1400" b="1"/>
            </a:p>
          </p:txBody>
        </p:sp>
        <p:sp>
          <p:nvSpPr>
            <p:cNvPr id="35878" name="下カーブ矢印 16"/>
            <p:cNvSpPr>
              <a:spLocks noChangeArrowheads="1"/>
            </p:cNvSpPr>
            <p:nvPr/>
          </p:nvSpPr>
          <p:spPr bwMode="auto">
            <a:xfrm flipH="1">
              <a:off x="6430963" y="140811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79" name="下カーブ矢印 30"/>
            <p:cNvSpPr>
              <a:spLocks noChangeArrowheads="1"/>
            </p:cNvSpPr>
            <p:nvPr/>
          </p:nvSpPr>
          <p:spPr bwMode="auto">
            <a:xfrm rot="10800000" flipH="1">
              <a:off x="6645275" y="1739900"/>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sp>
          <p:nvSpPr>
            <p:cNvPr id="2" name="円柱 91"/>
            <p:cNvSpPr/>
            <p:nvPr/>
          </p:nvSpPr>
          <p:spPr bwMode="auto">
            <a:xfrm>
              <a:off x="5892800" y="3586163"/>
              <a:ext cx="504825" cy="481012"/>
            </a:xfrm>
            <a:prstGeom prst="can">
              <a:avLst/>
            </a:prstGeom>
            <a:gradFill flip="none" rotWithShape="1">
              <a:gsLst>
                <a:gs pos="0">
                  <a:schemeClr val="accent6">
                    <a:lumMod val="60000"/>
                    <a:lumOff val="40000"/>
                  </a:schemeClr>
                </a:gs>
                <a:gs pos="100000">
                  <a:schemeClr val="accent6">
                    <a:lumMod val="20000"/>
                    <a:lumOff val="80000"/>
                  </a:schemeClr>
                </a:gs>
              </a:gsLst>
              <a:lin ang="8100000" scaled="1"/>
              <a:tileRect/>
            </a:gradFill>
            <a:ln w="9525" cap="flat" cmpd="sng" algn="ctr">
              <a:noFill/>
              <a:prstDash val="solid"/>
              <a:round/>
              <a:headEnd type="none" w="med" len="med"/>
              <a:tailEnd type="none" w="med" len="med"/>
            </a:ln>
            <a:effectLst/>
          </p:spPr>
          <p:txBody>
            <a:bodyPr anchor="ctr"/>
            <a:lstStyle/>
            <a:p>
              <a:pPr algn="l" eaLnBrk="1" hangingPunct="1">
                <a:lnSpc>
                  <a:spcPct val="90000"/>
                </a:lnSpc>
                <a:defRPr/>
              </a:pPr>
              <a:endParaRPr lang="ja-JP" altLang="en-US" sz="2800">
                <a:solidFill>
                  <a:schemeClr val="tx2"/>
                </a:solidFill>
                <a:cs typeface="Verdana" pitchFamily="34" charset="0"/>
              </a:endParaRPr>
            </a:p>
          </p:txBody>
        </p:sp>
        <p:sp>
          <p:nvSpPr>
            <p:cNvPr id="35881" name="テキスト ボックス 92"/>
            <p:cNvSpPr txBox="1">
              <a:spLocks noChangeArrowheads="1"/>
            </p:cNvSpPr>
            <p:nvPr/>
          </p:nvSpPr>
          <p:spPr bwMode="auto">
            <a:xfrm>
              <a:off x="5861050" y="4076700"/>
              <a:ext cx="569913" cy="296863"/>
            </a:xfrm>
            <a:prstGeom prst="rect">
              <a:avLst/>
            </a:prstGeom>
            <a:noFill/>
            <a:ln w="9525">
              <a:noFill/>
              <a:miter lim="800000"/>
              <a:headEnd/>
              <a:tailEnd/>
            </a:ln>
          </p:spPr>
          <p:txBody>
            <a:bodyPr wrap="none">
              <a:spAutoFit/>
            </a:bodyPr>
            <a:lstStyle/>
            <a:p>
              <a:r>
                <a:rPr lang="en-US" altLang="ja-JP" sz="1400"/>
                <a:t>DTO</a:t>
              </a:r>
              <a:endParaRPr lang="ja-JP" altLang="en-US" sz="1400"/>
            </a:p>
          </p:txBody>
        </p:sp>
        <p:sp>
          <p:nvSpPr>
            <p:cNvPr id="35882" name="角丸四角形 93"/>
            <p:cNvSpPr>
              <a:spLocks noChangeArrowheads="1"/>
            </p:cNvSpPr>
            <p:nvPr/>
          </p:nvSpPr>
          <p:spPr bwMode="auto">
            <a:xfrm>
              <a:off x="5765800" y="4373563"/>
              <a:ext cx="2668588" cy="539750"/>
            </a:xfrm>
            <a:prstGeom prst="roundRect">
              <a:avLst>
                <a:gd name="adj" fmla="val 16667"/>
              </a:avLst>
            </a:prstGeom>
            <a:solidFill>
              <a:srgbClr val="FFFFFF"/>
            </a:solidFill>
            <a:ln w="12700" algn="ctr">
              <a:noFill/>
              <a:round/>
              <a:headEnd/>
              <a:tailEnd/>
            </a:ln>
          </p:spPr>
          <p:txBody>
            <a:bodyPr anchor="ctr"/>
            <a:lstStyle/>
            <a:p>
              <a:pPr algn="l" eaLnBrk="1" hangingPunct="1">
                <a:lnSpc>
                  <a:spcPct val="90000"/>
                </a:lnSpc>
              </a:pPr>
              <a:r>
                <a:rPr lang="ja-JP" altLang="en-US" sz="1400">
                  <a:solidFill>
                    <a:schemeClr val="tx2"/>
                  </a:solidFill>
                </a:rPr>
                <a:t>・ 一覧取得</a:t>
              </a:r>
            </a:p>
            <a:p>
              <a:pPr algn="l" eaLnBrk="1" hangingPunct="1">
                <a:lnSpc>
                  <a:spcPct val="90000"/>
                </a:lnSpc>
              </a:pPr>
              <a:r>
                <a:rPr lang="ja-JP" altLang="en-US" sz="1400">
                  <a:solidFill>
                    <a:schemeClr val="tx2"/>
                  </a:solidFill>
                </a:rPr>
                <a:t>・ 編集内容取得と</a:t>
              </a:r>
              <a:r>
                <a:rPr kumimoji="0" lang="ja-JP" altLang="en-US" sz="1400"/>
                <a:t>一括更新</a:t>
              </a:r>
              <a:endParaRPr lang="ja-JP" altLang="en-US" sz="1400">
                <a:solidFill>
                  <a:schemeClr val="tx2"/>
                </a:solidFill>
              </a:endParaRPr>
            </a:p>
          </p:txBody>
        </p:sp>
        <p:sp>
          <p:nvSpPr>
            <p:cNvPr id="35883" name="下カーブ矢印 16"/>
            <p:cNvSpPr>
              <a:spLocks noChangeArrowheads="1"/>
            </p:cNvSpPr>
            <p:nvPr/>
          </p:nvSpPr>
          <p:spPr bwMode="auto">
            <a:xfrm flipH="1">
              <a:off x="6430963" y="3635375"/>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anchor="ctr"/>
            <a:lstStyle/>
            <a:p>
              <a:pPr algn="l" eaLnBrk="1" hangingPunct="1">
                <a:lnSpc>
                  <a:spcPct val="90000"/>
                </a:lnSpc>
              </a:pPr>
              <a:endParaRPr lang="ja-JP" altLang="en-US" sz="2800">
                <a:solidFill>
                  <a:schemeClr val="tx2"/>
                </a:solidFill>
              </a:endParaRPr>
            </a:p>
          </p:txBody>
        </p:sp>
        <p:sp>
          <p:nvSpPr>
            <p:cNvPr id="35884" name="下カーブ矢印 30"/>
            <p:cNvSpPr>
              <a:spLocks noChangeArrowheads="1"/>
            </p:cNvSpPr>
            <p:nvPr/>
          </p:nvSpPr>
          <p:spPr bwMode="auto">
            <a:xfrm rot="10800000" flipH="1">
              <a:off x="6645275" y="3967163"/>
              <a:ext cx="885825" cy="241300"/>
            </a:xfrm>
            <a:prstGeom prst="curvedDownArrow">
              <a:avLst>
                <a:gd name="adj1" fmla="val 62255"/>
                <a:gd name="adj2" fmla="val 142984"/>
                <a:gd name="adj3" fmla="val 58051"/>
              </a:avLst>
            </a:prstGeom>
            <a:solidFill>
              <a:srgbClr val="69306A"/>
            </a:solidFill>
            <a:ln w="9525" algn="ctr">
              <a:noFill/>
              <a:round/>
              <a:headEnd/>
              <a:tailEnd/>
            </a:ln>
          </p:spPr>
          <p:txBody>
            <a:bodyPr rot="10800000" anchor="ctr"/>
            <a:lstStyle/>
            <a:p>
              <a:pPr algn="l" eaLnBrk="1" hangingPunct="1">
                <a:lnSpc>
                  <a:spcPct val="90000"/>
                </a:lnSpc>
              </a:pPr>
              <a:endParaRPr lang="ja-JP" altLang="en-US" sz="2800">
                <a:solidFill>
                  <a:schemeClr val="tx2"/>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74663" y="1191013"/>
            <a:ext cx="8020050" cy="701675"/>
          </a:xfrm>
          <a:prstGeom prst="doubleWave">
            <a:avLst>
              <a:gd name="adj1" fmla="val 6500"/>
              <a:gd name="adj2" fmla="val 14"/>
            </a:avLst>
          </a:prstGeom>
          <a:solidFill>
            <a:srgbClr val="69306A"/>
          </a:soli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chemeClr val="bg1"/>
                </a:solidFill>
              </a:rPr>
              <a:t>1. </a:t>
            </a:r>
            <a:r>
              <a:rPr lang="ja-JP" altLang="en-US" sz="2800" dirty="0" smtClean="0">
                <a:solidFill>
                  <a:schemeClr val="bg1"/>
                </a:solidFill>
              </a:rPr>
              <a:t>概要</a:t>
            </a:r>
            <a:endParaRPr lang="ja-JP" altLang="en-US" sz="2800" dirty="0">
              <a:solidFill>
                <a:schemeClr val="bg1"/>
              </a:solidFill>
            </a:endParaRPr>
          </a:p>
        </p:txBody>
      </p:sp>
      <p:sp>
        <p:nvSpPr>
          <p:cNvPr id="3" name="AutoShape 5"/>
          <p:cNvSpPr>
            <a:spLocks noChangeArrowheads="1"/>
          </p:cNvSpPr>
          <p:nvPr/>
        </p:nvSpPr>
        <p:spPr bwMode="auto">
          <a:xfrm>
            <a:off x="474663" y="2200761"/>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2. </a:t>
            </a:r>
            <a:r>
              <a:rPr lang="ja-JP" altLang="en-US" sz="2800" dirty="0" smtClean="0">
                <a:solidFill>
                  <a:srgbClr val="69306A"/>
                </a:solidFill>
              </a:rPr>
              <a:t>事例</a:t>
            </a:r>
            <a:endParaRPr lang="ja-JP" altLang="en-US" sz="2800" dirty="0">
              <a:solidFill>
                <a:srgbClr val="69306A"/>
              </a:solidFill>
            </a:endParaRPr>
          </a:p>
        </p:txBody>
      </p:sp>
      <p:sp>
        <p:nvSpPr>
          <p:cNvPr id="4" name="AutoShape 7"/>
          <p:cNvSpPr>
            <a:spLocks noChangeArrowheads="1"/>
          </p:cNvSpPr>
          <p:nvPr/>
        </p:nvSpPr>
        <p:spPr bwMode="auto">
          <a:xfrm>
            <a:off x="474663" y="3210509"/>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3</a:t>
            </a:r>
            <a:r>
              <a:rPr lang="en-US" altLang="ja-JP" sz="2800" b="1" dirty="0" smtClean="0">
                <a:solidFill>
                  <a:srgbClr val="69306A"/>
                </a:solidFill>
              </a:rPr>
              <a:t>.</a:t>
            </a:r>
            <a:r>
              <a:rPr lang="ja-JP" altLang="en-US" sz="2800" b="1" dirty="0" smtClean="0">
                <a:solidFill>
                  <a:srgbClr val="69306A"/>
                </a:solidFill>
              </a:rPr>
              <a:t> アピールポイント </a:t>
            </a:r>
            <a:endParaRPr lang="ja-JP" altLang="en-US" sz="2800" dirty="0">
              <a:solidFill>
                <a:srgbClr val="69306A"/>
              </a:solidFill>
            </a:endParaRPr>
          </a:p>
        </p:txBody>
      </p:sp>
      <p:sp>
        <p:nvSpPr>
          <p:cNvPr id="5" name="AutoShape 8"/>
          <p:cNvSpPr>
            <a:spLocks noChangeArrowheads="1"/>
          </p:cNvSpPr>
          <p:nvPr/>
        </p:nvSpPr>
        <p:spPr bwMode="auto">
          <a:xfrm>
            <a:off x="474663" y="4220257"/>
            <a:ext cx="8020050" cy="700326"/>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4</a:t>
            </a:r>
            <a:r>
              <a:rPr lang="en-US" altLang="ja-JP" sz="2800" b="1" dirty="0" smtClean="0">
                <a:solidFill>
                  <a:srgbClr val="69306A"/>
                </a:solidFill>
              </a:rPr>
              <a:t>. </a:t>
            </a:r>
            <a:r>
              <a:rPr lang="ja-JP" altLang="en-US" sz="2800" dirty="0" smtClean="0">
                <a:solidFill>
                  <a:srgbClr val="69306A"/>
                </a:solidFill>
              </a:rPr>
              <a:t>開発計画</a:t>
            </a:r>
          </a:p>
        </p:txBody>
      </p:sp>
      <p:sp>
        <p:nvSpPr>
          <p:cNvPr id="6" name="AutoShape 9"/>
          <p:cNvSpPr>
            <a:spLocks noChangeArrowheads="1"/>
          </p:cNvSpPr>
          <p:nvPr/>
        </p:nvSpPr>
        <p:spPr bwMode="auto">
          <a:xfrm>
            <a:off x="474663" y="5228655"/>
            <a:ext cx="8020050" cy="701675"/>
          </a:xfrm>
          <a:prstGeom prst="doubleWave">
            <a:avLst>
              <a:gd name="adj1" fmla="val 6500"/>
              <a:gd name="adj2" fmla="val 14"/>
            </a:avLst>
          </a:prstGeom>
          <a:gradFill rotWithShape="1">
            <a:gsLst>
              <a:gs pos="0">
                <a:srgbClr val="E4CA9C"/>
              </a:gs>
              <a:gs pos="100000">
                <a:srgbClr val="E4CA9C">
                  <a:gamma/>
                  <a:tint val="60784"/>
                  <a:invGamma/>
                </a:srgbClr>
              </a:gs>
            </a:gsLst>
            <a:lin ang="0" scaled="1"/>
          </a:gradFill>
          <a:ln w="19050">
            <a:noFill/>
            <a:miter lim="800000"/>
            <a:headEnd/>
            <a:tailEnd/>
          </a:ln>
          <a:effectLst>
            <a:outerShdw dist="107763" dir="2700000" algn="ctr" rotWithShape="0">
              <a:schemeClr val="bg2">
                <a:alpha val="50000"/>
              </a:schemeClr>
            </a:outerShdw>
          </a:effectLst>
        </p:spPr>
        <p:txBody>
          <a:bodyPr anchor="ctr">
            <a:spAutoFit/>
          </a:bodyPr>
          <a:lstStyle/>
          <a:p>
            <a:pPr algn="l" eaLnBrk="1" hangingPunct="1">
              <a:lnSpc>
                <a:spcPct val="100000"/>
              </a:lnSpc>
              <a:defRPr/>
            </a:pPr>
            <a:r>
              <a:rPr lang="en-US" altLang="ja-JP" sz="2800" b="1" dirty="0">
                <a:solidFill>
                  <a:srgbClr val="69306A"/>
                </a:solidFill>
              </a:rPr>
              <a:t>5</a:t>
            </a:r>
            <a:r>
              <a:rPr lang="en-US" altLang="ja-JP" sz="2800" b="1" dirty="0" smtClean="0">
                <a:solidFill>
                  <a:srgbClr val="69306A"/>
                </a:solidFill>
              </a:rPr>
              <a:t>. </a:t>
            </a:r>
            <a:r>
              <a:rPr lang="ja-JP" altLang="en-US" sz="2800" dirty="0" smtClean="0">
                <a:solidFill>
                  <a:srgbClr val="69306A"/>
                </a:solidFill>
              </a:rPr>
              <a:t>機能詳細</a:t>
            </a:r>
            <a:endParaRPr lang="en-US" altLang="ja-JP" sz="2800" dirty="0">
              <a:solidFill>
                <a:srgbClr val="69306A"/>
              </a:solidFill>
            </a:endParaRPr>
          </a:p>
        </p:txBody>
      </p:sp>
      <p:sp>
        <p:nvSpPr>
          <p:cNvPr id="8" name="Rectangle 3"/>
          <p:cNvSpPr>
            <a:spLocks noChangeArrowheads="1"/>
          </p:cNvSpPr>
          <p:nvPr/>
        </p:nvSpPr>
        <p:spPr bwMode="auto">
          <a:xfrm>
            <a:off x="0" y="28575"/>
            <a:ext cx="9144000" cy="579438"/>
          </a:xfrm>
          <a:prstGeom prst="rect">
            <a:avLst/>
          </a:prstGeom>
          <a:noFill/>
          <a:ln w="9525">
            <a:noFill/>
            <a:miter lim="800000"/>
            <a:headEnd/>
            <a:tailEnd/>
          </a:ln>
        </p:spPr>
        <p:txBody>
          <a:bodyPr wrap="square" anchor="b">
            <a:spAutoFit/>
          </a:bodyPr>
          <a:lstStyle/>
          <a:p>
            <a:pPr algn="l" eaLnBrk="1" hangingPunct="1">
              <a:lnSpc>
                <a:spcPct val="100000"/>
              </a:lnSpc>
            </a:pPr>
            <a:r>
              <a:rPr lang="en-US" altLang="en-US" sz="3200" b="1" dirty="0">
                <a:solidFill>
                  <a:schemeClr val="tx2"/>
                </a:solidFill>
                <a:ea typeface="ＭＳ Ｐゴシック" pitchFamily="50" charset="-128"/>
              </a:rPr>
              <a:t>Contents</a:t>
            </a:r>
            <a:endParaRPr lang="ja-JP" altLang="en-US" sz="3200" b="1" dirty="0">
              <a:solidFill>
                <a:schemeClr val="tx2"/>
              </a:solidFill>
              <a:ea typeface="ＭＳ Ｐゴシック"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3"/>
          <p:cNvSpPr txBox="1">
            <a:spLocks noChangeArrowheads="1"/>
          </p:cNvSpPr>
          <p:nvPr/>
        </p:nvSpPr>
        <p:spPr bwMode="auto">
          <a:xfrm>
            <a:off x="193675" y="927100"/>
            <a:ext cx="2573338" cy="3814763"/>
          </a:xfrm>
          <a:prstGeom prst="rect">
            <a:avLst/>
          </a:prstGeom>
          <a:solidFill>
            <a:srgbClr val="FFFF99"/>
          </a:solidFill>
          <a:ln w="19050" algn="ctr">
            <a:solidFill>
              <a:schemeClr val="tx1"/>
            </a:solidFill>
            <a:miter lim="800000"/>
            <a:headEnd/>
            <a:tailEnd/>
          </a:ln>
        </p:spPr>
        <p:txBody>
          <a:bodyPr lIns="36000" tIns="36000" rIns="36000" bIns="36000"/>
          <a:lstStyle/>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endParaRPr kumimoji="0" lang="ja-JP" altLang="en-US" sz="1200" dirty="0"/>
          </a:p>
          <a:p>
            <a:pPr>
              <a:spcBef>
                <a:spcPct val="50000"/>
              </a:spcBef>
            </a:pPr>
            <a:r>
              <a:rPr kumimoji="0" lang="ja-JP" altLang="en-US" sz="2000" dirty="0"/>
              <a:t>リッチ クライアント用</a:t>
            </a:r>
            <a:br>
              <a:rPr kumimoji="0" lang="ja-JP" altLang="en-US" sz="2000" dirty="0"/>
            </a:br>
            <a:r>
              <a:rPr kumimoji="0" lang="en-US" altLang="ja-JP" sz="2000" dirty="0"/>
              <a:t>P</a:t>
            </a:r>
            <a:r>
              <a:rPr kumimoji="0" lang="ja-JP" altLang="en-US" sz="2000" dirty="0"/>
              <a:t>層フレームワーク</a:t>
            </a:r>
          </a:p>
          <a:p>
            <a:pPr>
              <a:spcBef>
                <a:spcPct val="50000"/>
              </a:spcBef>
            </a:pPr>
            <a:r>
              <a:rPr lang="en-US" altLang="ja-JP" sz="1400" dirty="0" smtClean="0"/>
              <a:t>Windows </a:t>
            </a:r>
            <a:r>
              <a:rPr lang="en-US" altLang="ja-JP" sz="1400" dirty="0"/>
              <a:t>Forms</a:t>
            </a:r>
            <a:endParaRPr lang="ja-JP" altLang="en-US" sz="1400" dirty="0"/>
          </a:p>
        </p:txBody>
      </p:sp>
      <p:cxnSp>
        <p:nvCxnSpPr>
          <p:cNvPr id="30723" name="直線コネクタ 9"/>
          <p:cNvCxnSpPr>
            <a:cxnSpLocks noChangeShapeType="1"/>
          </p:cNvCxnSpPr>
          <p:nvPr/>
        </p:nvCxnSpPr>
        <p:spPr bwMode="auto">
          <a:xfrm>
            <a:off x="6299200" y="849313"/>
            <a:ext cx="0" cy="5561012"/>
          </a:xfrm>
          <a:prstGeom prst="line">
            <a:avLst/>
          </a:prstGeom>
          <a:noFill/>
          <a:ln w="28575" algn="ctr">
            <a:solidFill>
              <a:srgbClr val="7F7F7F"/>
            </a:solidFill>
            <a:prstDash val="dash"/>
            <a:round/>
            <a:headEnd/>
            <a:tailEnd/>
          </a:ln>
        </p:spPr>
      </p:cxnSp>
      <p:sp>
        <p:nvSpPr>
          <p:cNvPr id="30724" name="AutoShape 64"/>
          <p:cNvSpPr>
            <a:spLocks noChangeArrowheads="1"/>
          </p:cNvSpPr>
          <p:nvPr/>
        </p:nvSpPr>
        <p:spPr bwMode="auto">
          <a:xfrm>
            <a:off x="244475" y="5956300"/>
            <a:ext cx="1879600" cy="565150"/>
          </a:xfrm>
          <a:prstGeom prst="can">
            <a:avLst>
              <a:gd name="adj" fmla="val 25000"/>
            </a:avLst>
          </a:prstGeom>
          <a:solidFill>
            <a:srgbClr val="E4CA9C"/>
          </a:solidFill>
          <a:ln w="38100">
            <a:solidFill>
              <a:srgbClr val="D69DAF"/>
            </a:solidFill>
            <a:round/>
            <a:headEnd/>
            <a:tailEnd/>
          </a:ln>
        </p:spPr>
        <p:txBody>
          <a:bodyPr wrap="none" lIns="36000" tIns="36000" rIns="36000" bIns="36000" anchor="ctr"/>
          <a:lstStyle/>
          <a:p>
            <a:r>
              <a:rPr kumimoji="0" lang="ja-JP" altLang="en-US" sz="2000">
                <a:latin typeface="HGP創英角ｺﾞｼｯｸUB" pitchFamily="50" charset="-128"/>
              </a:rPr>
              <a:t>ログ ファイル</a:t>
            </a:r>
          </a:p>
        </p:txBody>
      </p:sp>
      <p:sp>
        <p:nvSpPr>
          <p:cNvPr id="30725" name="Text Box 63"/>
          <p:cNvSpPr txBox="1">
            <a:spLocks noChangeArrowheads="1"/>
          </p:cNvSpPr>
          <p:nvPr/>
        </p:nvSpPr>
        <p:spPr bwMode="auto">
          <a:xfrm>
            <a:off x="546100" y="5149850"/>
            <a:ext cx="1289050" cy="412750"/>
          </a:xfrm>
          <a:prstGeom prst="rect">
            <a:avLst/>
          </a:prstGeom>
          <a:solidFill>
            <a:srgbClr val="C0C0C0"/>
          </a:solidFill>
          <a:ln w="38100">
            <a:solidFill>
              <a:srgbClr val="000000"/>
            </a:solidFill>
            <a:prstDash val="sysDot"/>
            <a:miter lim="800000"/>
            <a:headEnd/>
            <a:tailEnd/>
          </a:ln>
        </p:spPr>
        <p:txBody>
          <a:bodyPr lIns="36000" tIns="36000" rIns="36000" bIns="36000"/>
          <a:lstStyle/>
          <a:p>
            <a:r>
              <a:rPr kumimoji="0" lang="ja-JP" altLang="en-US" sz="2000">
                <a:latin typeface="Century" pitchFamily="18" charset="0"/>
              </a:rPr>
              <a:t>ログ部品</a:t>
            </a:r>
          </a:p>
        </p:txBody>
      </p:sp>
      <p:sp>
        <p:nvSpPr>
          <p:cNvPr id="30726" name="Rectangle 3"/>
          <p:cNvSpPr>
            <a:spLocks noChangeArrowheads="1"/>
          </p:cNvSpPr>
          <p:nvPr/>
        </p:nvSpPr>
        <p:spPr bwMode="auto">
          <a:xfrm>
            <a:off x="0" y="23813"/>
            <a:ext cx="7677150" cy="584200"/>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5.11. </a:t>
            </a:r>
            <a:r>
              <a:rPr lang="ja-JP" altLang="en-US" sz="3200" dirty="0" smtClean="0"/>
              <a:t>リッチクライアント</a:t>
            </a:r>
            <a:r>
              <a:rPr lang="ja-JP" altLang="en-US" sz="3200" dirty="0"/>
              <a:t>対応フレームワーク</a:t>
            </a:r>
          </a:p>
        </p:txBody>
      </p:sp>
      <p:pic>
        <p:nvPicPr>
          <p:cNvPr id="30727"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31850" y="1039813"/>
            <a:ext cx="1290638" cy="1292225"/>
          </a:xfrm>
          <a:prstGeom prst="rect">
            <a:avLst/>
          </a:prstGeom>
          <a:noFill/>
          <a:ln w="9525">
            <a:noFill/>
            <a:miter lim="800000"/>
            <a:headEnd/>
            <a:tailEnd/>
          </a:ln>
        </p:spPr>
      </p:pic>
      <p:sp>
        <p:nvSpPr>
          <p:cNvPr id="30728" name="Text Box 40"/>
          <p:cNvSpPr txBox="1">
            <a:spLocks noChangeArrowheads="1"/>
          </p:cNvSpPr>
          <p:nvPr/>
        </p:nvSpPr>
        <p:spPr bwMode="auto">
          <a:xfrm>
            <a:off x="3122613" y="930275"/>
            <a:ext cx="2443162" cy="873125"/>
          </a:xfrm>
          <a:prstGeom prst="rect">
            <a:avLst/>
          </a:prstGeom>
          <a:solidFill>
            <a:srgbClr val="E4CA9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同期呼出</a:t>
            </a:r>
          </a:p>
        </p:txBody>
      </p:sp>
      <p:sp>
        <p:nvSpPr>
          <p:cNvPr id="30729" name="Text Box 40"/>
          <p:cNvSpPr txBox="1">
            <a:spLocks noChangeArrowheads="1"/>
          </p:cNvSpPr>
          <p:nvPr/>
        </p:nvSpPr>
        <p:spPr bwMode="auto">
          <a:xfrm>
            <a:off x="3117850" y="2622550"/>
            <a:ext cx="1781175" cy="1427163"/>
          </a:xfrm>
          <a:prstGeom prst="rect">
            <a:avLst/>
          </a:prstGeom>
          <a:solidFill>
            <a:srgbClr val="FFFFFF"/>
          </a:solidFill>
          <a:ln w="19050" algn="ctr">
            <a:solidFill>
              <a:schemeClr val="tx1"/>
            </a:solidFill>
            <a:miter lim="800000"/>
            <a:headEnd/>
            <a:tailEnd/>
          </a:ln>
        </p:spPr>
        <p:txBody>
          <a:bodyPr lIns="0" rIns="0"/>
          <a:lstStyle/>
          <a:p>
            <a:pPr eaLnBrk="1" hangingPunct="1">
              <a:lnSpc>
                <a:spcPts val="2000"/>
              </a:lnSpc>
              <a:spcBef>
                <a:spcPct val="50000"/>
              </a:spcBef>
            </a:pPr>
            <a:r>
              <a:rPr lang="ja-JP" altLang="en-US" sz="2000"/>
              <a:t>非同期呼出</a:t>
            </a:r>
            <a:br>
              <a:rPr lang="ja-JP" altLang="en-US" sz="2000"/>
            </a:br>
            <a:r>
              <a:rPr lang="ja-JP" altLang="en-US" sz="2000"/>
              <a:t>デリゲード</a:t>
            </a:r>
          </a:p>
        </p:txBody>
      </p:sp>
      <p:sp>
        <p:nvSpPr>
          <p:cNvPr id="30730" name="テキスト ボックス 26"/>
          <p:cNvSpPr>
            <a:spLocks noChangeArrowheads="1"/>
          </p:cNvSpPr>
          <p:nvPr/>
        </p:nvSpPr>
        <p:spPr bwMode="auto">
          <a:xfrm>
            <a:off x="268288" y="3436938"/>
            <a:ext cx="2217737" cy="1227137"/>
          </a:xfrm>
          <a:prstGeom prst="roundRect">
            <a:avLst>
              <a:gd name="adj" fmla="val 16667"/>
            </a:avLst>
          </a:prstGeom>
          <a:solidFill>
            <a:srgbClr val="FFFFFF"/>
          </a:solidFill>
          <a:ln w="9525">
            <a:noFill/>
            <a:round/>
            <a:headEnd/>
            <a:tailEnd/>
          </a:ln>
        </p:spPr>
        <p:txBody>
          <a:bodyPr>
            <a:spAutoFit/>
          </a:bodyPr>
          <a:lstStyle/>
          <a:p>
            <a:pPr algn="l"/>
            <a:r>
              <a:rPr lang="ja-JP" altLang="en-US" sz="1400"/>
              <a:t>バック グラウンドからの</a:t>
            </a:r>
            <a:endParaRPr lang="en-US" altLang="ja-JP" sz="1400"/>
          </a:p>
          <a:p>
            <a:pPr algn="l">
              <a:buFontTx/>
              <a:buChar char="•"/>
            </a:pPr>
            <a:r>
              <a:rPr lang="ja-JP" altLang="en-US" sz="1400"/>
              <a:t> 結果表示</a:t>
            </a:r>
          </a:p>
          <a:p>
            <a:pPr algn="l">
              <a:buFontTx/>
              <a:buChar char="•"/>
            </a:pPr>
            <a:r>
              <a:rPr lang="ja-JP" altLang="en-US" sz="1400"/>
              <a:t> 進捗表示</a:t>
            </a:r>
          </a:p>
          <a:p>
            <a:pPr algn="l">
              <a:buFontTx/>
              <a:buChar char="•"/>
            </a:pPr>
            <a:r>
              <a:rPr lang="ja-JP" altLang="en-US" sz="1400"/>
              <a:t> メッセージボックス表示</a:t>
            </a:r>
          </a:p>
          <a:p>
            <a:pPr algn="l"/>
            <a:r>
              <a:rPr lang="ja-JP" altLang="en-US" sz="1400"/>
              <a:t>をサポートします。</a:t>
            </a:r>
          </a:p>
        </p:txBody>
      </p:sp>
      <p:sp>
        <p:nvSpPr>
          <p:cNvPr id="30731" name="テキスト ボックス 26"/>
          <p:cNvSpPr txBox="1">
            <a:spLocks noChangeArrowheads="1"/>
          </p:cNvSpPr>
          <p:nvPr/>
        </p:nvSpPr>
        <p:spPr bwMode="auto">
          <a:xfrm>
            <a:off x="2254250" y="5934075"/>
            <a:ext cx="1217613" cy="501650"/>
          </a:xfrm>
          <a:prstGeom prst="rect">
            <a:avLst/>
          </a:prstGeom>
          <a:noFill/>
          <a:ln w="9525">
            <a:noFill/>
            <a:miter lim="800000"/>
            <a:headEnd/>
            <a:tailEnd/>
          </a:ln>
        </p:spPr>
        <p:txBody>
          <a:bodyPr>
            <a:spAutoFit/>
          </a:bodyPr>
          <a:lstStyle/>
          <a:p>
            <a:pPr algn="l"/>
            <a:r>
              <a:rPr lang="ja-JP" altLang="en-US" sz="1400"/>
              <a:t>トレースログを</a:t>
            </a:r>
          </a:p>
          <a:p>
            <a:pPr algn="l"/>
            <a:r>
              <a:rPr lang="ja-JP" altLang="en-US" sz="1400"/>
              <a:t>随時書き込み</a:t>
            </a:r>
          </a:p>
        </p:txBody>
      </p:sp>
      <p:pic>
        <p:nvPicPr>
          <p:cNvPr id="30732" name="Picture 72" descr="f-015"/>
          <p:cNvPicPr>
            <a:picLocks noChangeAspect="1" noChangeArrowheads="1"/>
          </p:cNvPicPr>
          <p:nvPr/>
        </p:nvPicPr>
        <p:blipFill>
          <a:blip r:embed="rId4" cstate="print"/>
          <a:srcRect/>
          <a:stretch>
            <a:fillRect/>
          </a:stretch>
        </p:blipFill>
        <p:spPr bwMode="auto">
          <a:xfrm>
            <a:off x="6824663" y="1071563"/>
            <a:ext cx="1485900" cy="1739900"/>
          </a:xfrm>
          <a:prstGeom prst="rect">
            <a:avLst/>
          </a:prstGeom>
          <a:noFill/>
          <a:ln w="9525">
            <a:noFill/>
            <a:miter lim="800000"/>
            <a:headEnd/>
            <a:tailEnd/>
          </a:ln>
        </p:spPr>
      </p:pic>
      <p:grpSp>
        <p:nvGrpSpPr>
          <p:cNvPr id="30733" name="Group 67"/>
          <p:cNvGrpSpPr>
            <a:grpSpLocks/>
          </p:cNvGrpSpPr>
          <p:nvPr/>
        </p:nvGrpSpPr>
        <p:grpSpPr bwMode="auto">
          <a:xfrm>
            <a:off x="7645400" y="1871663"/>
            <a:ext cx="1055688" cy="900112"/>
            <a:chOff x="3857" y="2445"/>
            <a:chExt cx="402" cy="343"/>
          </a:xfrm>
        </p:grpSpPr>
        <p:sp>
          <p:nvSpPr>
            <p:cNvPr id="30763" name="Gear"/>
            <p:cNvSpPr>
              <a:spLocks noEditPoints="1" noChangeArrowheads="1"/>
            </p:cNvSpPr>
            <p:nvPr/>
          </p:nvSpPr>
          <p:spPr bwMode="auto">
            <a:xfrm>
              <a:off x="4080" y="2445"/>
              <a:ext cx="179" cy="1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4 w 21600"/>
                <a:gd name="T13" fmla="*/ 3990 h 21600"/>
                <a:gd name="T14" fmla="*/ 17859 w 21600"/>
                <a:gd name="T15" fmla="*/ 17610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4" name="AutoShape 75"/>
            <p:cNvSpPr>
              <a:spLocks noEditPoints="1" noChangeArrowheads="1"/>
            </p:cNvSpPr>
            <p:nvPr/>
          </p:nvSpPr>
          <p:spPr bwMode="auto">
            <a:xfrm>
              <a:off x="3857" y="2510"/>
              <a:ext cx="214" cy="1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40 w 21600"/>
                <a:gd name="T13" fmla="*/ 4021 h 21600"/>
                <a:gd name="T14" fmla="*/ 17865 w 21600"/>
                <a:gd name="T15" fmla="*/ 1757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sp>
          <p:nvSpPr>
            <p:cNvPr id="30765" name="AutoShape 76"/>
            <p:cNvSpPr>
              <a:spLocks noEditPoints="1" noChangeArrowheads="1"/>
            </p:cNvSpPr>
            <p:nvPr/>
          </p:nvSpPr>
          <p:spPr bwMode="auto">
            <a:xfrm>
              <a:off x="3996" y="2579"/>
              <a:ext cx="238" cy="2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56 w 21600"/>
                <a:gd name="T13" fmla="*/ 3927 h 21600"/>
                <a:gd name="T14" fmla="*/ 17879 w 21600"/>
                <a:gd name="T15" fmla="*/ 1767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D69DAF"/>
            </a:solidFill>
            <a:ln w="9525">
              <a:solidFill>
                <a:srgbClr val="000000"/>
              </a:solidFill>
              <a:miter lim="800000"/>
              <a:headEnd/>
              <a:tailEnd/>
            </a:ln>
          </p:spPr>
          <p:txBody>
            <a:bodyPr/>
            <a:lstStyle/>
            <a:p>
              <a:endParaRPr lang="ja-JP" altLang="en-US"/>
            </a:p>
          </p:txBody>
        </p:sp>
      </p:grpSp>
      <p:sp>
        <p:nvSpPr>
          <p:cNvPr id="30734" name="Text Box 77"/>
          <p:cNvSpPr txBox="1">
            <a:spLocks noChangeArrowheads="1"/>
          </p:cNvSpPr>
          <p:nvPr/>
        </p:nvSpPr>
        <p:spPr bwMode="auto">
          <a:xfrm>
            <a:off x="6734175" y="930275"/>
            <a:ext cx="1689100" cy="469900"/>
          </a:xfrm>
          <a:prstGeom prst="rect">
            <a:avLst/>
          </a:prstGeom>
          <a:noFill/>
          <a:ln w="9525">
            <a:noFill/>
            <a:miter lim="800000"/>
            <a:headEnd/>
            <a:tailEnd/>
          </a:ln>
        </p:spPr>
        <p:txBody>
          <a:bodyPr/>
          <a:lstStyle/>
          <a:p>
            <a:pPr eaLnBrk="1" hangingPunct="1">
              <a:lnSpc>
                <a:spcPct val="100000"/>
              </a:lnSpc>
            </a:pPr>
            <a:r>
              <a:rPr lang="en-US" altLang="ja-JP" sz="2000" b="1"/>
              <a:t>Web</a:t>
            </a:r>
            <a:r>
              <a:rPr lang="ja-JP" altLang="en-US" sz="2000"/>
              <a:t>サービス</a:t>
            </a:r>
          </a:p>
        </p:txBody>
      </p:sp>
      <p:sp>
        <p:nvSpPr>
          <p:cNvPr id="30735" name="AutoShape 9"/>
          <p:cNvSpPr>
            <a:spLocks noChangeArrowheads="1"/>
          </p:cNvSpPr>
          <p:nvPr/>
        </p:nvSpPr>
        <p:spPr bwMode="auto">
          <a:xfrm>
            <a:off x="7088188" y="3095625"/>
            <a:ext cx="1052512" cy="488950"/>
          </a:xfrm>
          <a:prstGeom prst="can">
            <a:avLst>
              <a:gd name="adj" fmla="val 30926"/>
            </a:avLst>
          </a:prstGeom>
          <a:solidFill>
            <a:srgbClr val="E4CA9C"/>
          </a:solidFill>
          <a:ln w="38100">
            <a:solidFill>
              <a:srgbClr val="D69DAF"/>
            </a:solidFill>
            <a:round/>
            <a:headEnd/>
            <a:tailEnd/>
          </a:ln>
        </p:spPr>
        <p:txBody>
          <a:bodyPr wrap="none" lIns="36000" tIns="36000" rIns="36000" bIns="36000" anchor="ctr"/>
          <a:lstStyle/>
          <a:p>
            <a:r>
              <a:rPr kumimoji="0" lang="en-US" altLang="ja-JP" sz="1400" b="1"/>
              <a:t>DBMS</a:t>
            </a:r>
          </a:p>
        </p:txBody>
      </p:sp>
      <p:sp>
        <p:nvSpPr>
          <p:cNvPr id="30736" name="Text Box 40"/>
          <p:cNvSpPr txBox="1">
            <a:spLocks noChangeArrowheads="1"/>
          </p:cNvSpPr>
          <p:nvPr/>
        </p:nvSpPr>
        <p:spPr bwMode="auto">
          <a:xfrm>
            <a:off x="3125788" y="1906588"/>
            <a:ext cx="1766887" cy="636587"/>
          </a:xfrm>
          <a:prstGeom prst="rect">
            <a:avLst/>
          </a:prstGeom>
          <a:solidFill>
            <a:srgbClr val="FFCCCC"/>
          </a:solidFill>
          <a:ln w="38100" algn="ctr">
            <a:solidFill>
              <a:srgbClr val="D69DAF"/>
            </a:solidFill>
            <a:miter lim="800000"/>
            <a:headEnd/>
            <a:tailEnd/>
          </a:ln>
        </p:spPr>
        <p:txBody>
          <a:bodyPr/>
          <a:lstStyle/>
          <a:p>
            <a:pPr eaLnBrk="1" hangingPunct="1">
              <a:lnSpc>
                <a:spcPts val="2000"/>
              </a:lnSpc>
              <a:spcBef>
                <a:spcPct val="50000"/>
              </a:spcBef>
            </a:pPr>
            <a:r>
              <a:rPr lang="ja-JP" altLang="en-US" sz="2000"/>
              <a:t>非同期呼出</a:t>
            </a:r>
          </a:p>
        </p:txBody>
      </p:sp>
      <p:sp>
        <p:nvSpPr>
          <p:cNvPr id="30737" name="Line 16"/>
          <p:cNvSpPr>
            <a:spLocks noChangeShapeType="1"/>
          </p:cNvSpPr>
          <p:nvPr/>
        </p:nvSpPr>
        <p:spPr bwMode="auto">
          <a:xfrm flipH="1">
            <a:off x="804863"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8" name="Line 16"/>
          <p:cNvSpPr>
            <a:spLocks noChangeShapeType="1"/>
          </p:cNvSpPr>
          <p:nvPr/>
        </p:nvSpPr>
        <p:spPr bwMode="auto">
          <a:xfrm flipH="1">
            <a:off x="1184275" y="5613400"/>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39" name="Line 16"/>
          <p:cNvSpPr>
            <a:spLocks noChangeShapeType="1"/>
          </p:cNvSpPr>
          <p:nvPr/>
        </p:nvSpPr>
        <p:spPr bwMode="auto">
          <a:xfrm flipH="1">
            <a:off x="1563688" y="5613400"/>
            <a:ext cx="11112"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0" name="Line 16"/>
          <p:cNvSpPr>
            <a:spLocks noChangeShapeType="1"/>
          </p:cNvSpPr>
          <p:nvPr/>
        </p:nvSpPr>
        <p:spPr bwMode="auto">
          <a:xfrm flipH="1">
            <a:off x="1193800" y="4740275"/>
            <a:ext cx="11113" cy="47942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41" name="Text Box 40"/>
          <p:cNvSpPr txBox="1">
            <a:spLocks noChangeArrowheads="1"/>
          </p:cNvSpPr>
          <p:nvPr/>
        </p:nvSpPr>
        <p:spPr bwMode="auto">
          <a:xfrm>
            <a:off x="3116263" y="4121150"/>
            <a:ext cx="1779587" cy="623888"/>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結果表示</a:t>
            </a:r>
            <a:br>
              <a:rPr lang="ja-JP" altLang="en-US" sz="2000"/>
            </a:br>
            <a:r>
              <a:rPr lang="ja-JP" altLang="en-US" sz="2000"/>
              <a:t>コールバック</a:t>
            </a:r>
          </a:p>
        </p:txBody>
      </p:sp>
      <p:sp>
        <p:nvSpPr>
          <p:cNvPr id="30742" name="Text Box 40"/>
          <p:cNvSpPr txBox="1">
            <a:spLocks noChangeArrowheads="1"/>
          </p:cNvSpPr>
          <p:nvPr/>
        </p:nvSpPr>
        <p:spPr bwMode="auto">
          <a:xfrm>
            <a:off x="2559050" y="3167063"/>
            <a:ext cx="1603375" cy="623887"/>
          </a:xfrm>
          <a:prstGeom prst="rect">
            <a:avLst/>
          </a:prstGeom>
          <a:solidFill>
            <a:srgbClr val="FFFFFF"/>
          </a:solidFill>
          <a:ln w="19050" algn="ctr">
            <a:solidFill>
              <a:schemeClr val="tx1"/>
            </a:solidFill>
            <a:miter lim="800000"/>
            <a:headEnd/>
            <a:tailEnd/>
          </a:ln>
        </p:spPr>
        <p:txBody>
          <a:bodyPr lIns="0" rIns="0" anchor="ctr"/>
          <a:lstStyle/>
          <a:p>
            <a:pPr eaLnBrk="1" hangingPunct="1">
              <a:lnSpc>
                <a:spcPts val="2000"/>
              </a:lnSpc>
              <a:spcBef>
                <a:spcPct val="50000"/>
              </a:spcBef>
            </a:pPr>
            <a:r>
              <a:rPr lang="ja-JP" altLang="en-US" sz="2000"/>
              <a:t>進捗表示</a:t>
            </a:r>
            <a:br>
              <a:rPr lang="ja-JP" altLang="en-US" sz="2000"/>
            </a:br>
            <a:r>
              <a:rPr lang="ja-JP" altLang="en-US" sz="2000"/>
              <a:t>コールバック</a:t>
            </a:r>
          </a:p>
        </p:txBody>
      </p:sp>
      <p:sp>
        <p:nvSpPr>
          <p:cNvPr id="29824" name="AutoShape 128"/>
          <p:cNvSpPr>
            <a:spLocks noChangeArrowheads="1"/>
          </p:cNvSpPr>
          <p:nvPr/>
        </p:nvSpPr>
        <p:spPr bwMode="auto">
          <a:xfrm flipH="1">
            <a:off x="4049713" y="3303588"/>
            <a:ext cx="538162" cy="349250"/>
          </a:xfrm>
          <a:prstGeom prst="rightArrow">
            <a:avLst>
              <a:gd name="adj1" fmla="val 55463"/>
              <a:gd name="adj2" fmla="val 53846"/>
            </a:avLst>
          </a:prstGeom>
          <a:solidFill>
            <a:srgbClr val="69306A"/>
          </a:solidFill>
          <a:ln w="38100" algn="ctr">
            <a:noFill/>
            <a:miter lim="800000"/>
            <a:headEnd/>
            <a:tailEnd/>
          </a:ln>
        </p:spPr>
        <p:txBody>
          <a:bodyPr anchor="ctr">
            <a:spAutoFit/>
          </a:bodyPr>
          <a:lstStyle/>
          <a:p>
            <a:endParaRPr lang="ja-JP" altLang="en-US"/>
          </a:p>
        </p:txBody>
      </p:sp>
      <p:sp>
        <p:nvSpPr>
          <p:cNvPr id="29821" name="AutoShape 125"/>
          <p:cNvSpPr>
            <a:spLocks noChangeArrowheads="1"/>
          </p:cNvSpPr>
          <p:nvPr/>
        </p:nvSpPr>
        <p:spPr bwMode="auto">
          <a:xfrm>
            <a:off x="4651375" y="3149600"/>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29825" name="AutoShape 129"/>
          <p:cNvSpPr>
            <a:spLocks noChangeArrowheads="1"/>
          </p:cNvSpPr>
          <p:nvPr/>
        </p:nvSpPr>
        <p:spPr bwMode="auto">
          <a:xfrm flipH="1">
            <a:off x="4622800" y="3449638"/>
            <a:ext cx="2097088" cy="349250"/>
          </a:xfrm>
          <a:prstGeom prst="rightArrow">
            <a:avLst>
              <a:gd name="adj1" fmla="val 55074"/>
              <a:gd name="adj2" fmla="val 54124"/>
            </a:avLst>
          </a:prstGeom>
          <a:solidFill>
            <a:srgbClr val="69306A"/>
          </a:solidFill>
          <a:ln w="38100" algn="ctr">
            <a:noFill/>
            <a:miter lim="800000"/>
            <a:headEnd/>
            <a:tailEnd/>
          </a:ln>
        </p:spPr>
        <p:txBody>
          <a:bodyPr anchor="ctr">
            <a:spAutoFit/>
          </a:bodyPr>
          <a:lstStyle/>
          <a:p>
            <a:endParaRPr lang="ja-JP" altLang="en-US"/>
          </a:p>
        </p:txBody>
      </p:sp>
      <p:sp>
        <p:nvSpPr>
          <p:cNvPr id="30746" name="テキスト ボックス 3"/>
          <p:cNvSpPr txBox="1">
            <a:spLocks noChangeArrowheads="1"/>
          </p:cNvSpPr>
          <p:nvPr/>
        </p:nvSpPr>
        <p:spPr bwMode="auto">
          <a:xfrm>
            <a:off x="5673409" y="920750"/>
            <a:ext cx="492443" cy="3819525"/>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dirty="0"/>
              <a:t>通信制御機能</a:t>
            </a:r>
          </a:p>
        </p:txBody>
      </p:sp>
      <p:sp>
        <p:nvSpPr>
          <p:cNvPr id="30747" name="テキスト ボックス 3"/>
          <p:cNvSpPr txBox="1">
            <a:spLocks noChangeArrowheads="1"/>
          </p:cNvSpPr>
          <p:nvPr/>
        </p:nvSpPr>
        <p:spPr bwMode="auto">
          <a:xfrm>
            <a:off x="5065713" y="1895475"/>
            <a:ext cx="508000" cy="2846388"/>
          </a:xfrm>
          <a:prstGeom prst="rect">
            <a:avLst/>
          </a:prstGeom>
          <a:solidFill>
            <a:srgbClr val="FFFF99"/>
          </a:solidFill>
          <a:ln w="19050">
            <a:solidFill>
              <a:schemeClr val="tx1"/>
            </a:solidFill>
            <a:miter lim="800000"/>
            <a:headEnd/>
            <a:tailEnd/>
          </a:ln>
        </p:spPr>
        <p:txBody>
          <a:bodyPr vert="eaVert">
            <a:spAutoFit/>
          </a:bodyPr>
          <a:lstStyle/>
          <a:p>
            <a:pPr>
              <a:lnSpc>
                <a:spcPct val="100000"/>
              </a:lnSpc>
            </a:pPr>
            <a:r>
              <a:rPr lang="ja-JP" altLang="en-US" sz="2000"/>
              <a:t>非同期化フレームワーク</a:t>
            </a:r>
          </a:p>
        </p:txBody>
      </p:sp>
      <p:sp>
        <p:nvSpPr>
          <p:cNvPr id="29817" name="AutoShape 121"/>
          <p:cNvSpPr>
            <a:spLocks noChangeArrowheads="1"/>
          </p:cNvSpPr>
          <p:nvPr/>
        </p:nvSpPr>
        <p:spPr bwMode="auto">
          <a:xfrm flipH="1">
            <a:off x="4627563" y="2840038"/>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
        <p:nvSpPr>
          <p:cNvPr id="30749" name="AutoShape 97"/>
          <p:cNvSpPr>
            <a:spLocks noChangeArrowheads="1"/>
          </p:cNvSpPr>
          <p:nvPr/>
        </p:nvSpPr>
        <p:spPr bwMode="auto">
          <a:xfrm>
            <a:off x="2449513" y="1225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29794" name="AutoShape 98"/>
          <p:cNvSpPr>
            <a:spLocks noChangeArrowheads="1"/>
          </p:cNvSpPr>
          <p:nvPr/>
        </p:nvSpPr>
        <p:spPr bwMode="auto">
          <a:xfrm>
            <a:off x="2562225" y="2201863"/>
            <a:ext cx="2592388" cy="349250"/>
          </a:xfrm>
          <a:prstGeom prst="rightArrow">
            <a:avLst>
              <a:gd name="adj1" fmla="val 55454"/>
              <a:gd name="adj2" fmla="val 58179"/>
            </a:avLst>
          </a:prstGeom>
          <a:solidFill>
            <a:srgbClr val="69306A"/>
          </a:solidFill>
          <a:ln w="38100" algn="ctr">
            <a:noFill/>
            <a:miter lim="800000"/>
            <a:headEnd/>
            <a:tailEnd/>
          </a:ln>
        </p:spPr>
        <p:txBody>
          <a:bodyPr anchor="ctr">
            <a:spAutoFit/>
          </a:bodyPr>
          <a:lstStyle/>
          <a:p>
            <a:endParaRPr lang="ja-JP" altLang="en-US"/>
          </a:p>
        </p:txBody>
      </p:sp>
      <p:sp>
        <p:nvSpPr>
          <p:cNvPr id="29830" name="AutoShape 134"/>
          <p:cNvSpPr>
            <a:spLocks noChangeArrowheads="1"/>
          </p:cNvSpPr>
          <p:nvPr/>
        </p:nvSpPr>
        <p:spPr bwMode="auto">
          <a:xfrm flipH="1">
            <a:off x="2328863" y="3303588"/>
            <a:ext cx="317500" cy="349250"/>
          </a:xfrm>
          <a:prstGeom prst="rightArrow">
            <a:avLst>
              <a:gd name="adj1" fmla="val 56370"/>
              <a:gd name="adj2" fmla="val 53144"/>
            </a:avLst>
          </a:prstGeom>
          <a:solidFill>
            <a:srgbClr val="69306A"/>
          </a:solidFill>
          <a:ln w="38100" algn="ctr">
            <a:noFill/>
            <a:miter lim="800000"/>
            <a:headEnd/>
            <a:tailEnd/>
          </a:ln>
        </p:spPr>
        <p:txBody>
          <a:bodyPr anchor="ctr">
            <a:spAutoFit/>
          </a:bodyPr>
          <a:lstStyle/>
          <a:p>
            <a:endParaRPr lang="ja-JP" altLang="en-US"/>
          </a:p>
        </p:txBody>
      </p:sp>
      <p:sp>
        <p:nvSpPr>
          <p:cNvPr id="30752" name="Text Box 77"/>
          <p:cNvSpPr txBox="1">
            <a:spLocks noChangeArrowheads="1"/>
          </p:cNvSpPr>
          <p:nvPr/>
        </p:nvSpPr>
        <p:spPr bwMode="auto">
          <a:xfrm>
            <a:off x="6299200" y="3751263"/>
            <a:ext cx="2768600" cy="1006475"/>
          </a:xfrm>
          <a:prstGeom prst="rect">
            <a:avLst/>
          </a:prstGeom>
          <a:noFill/>
          <a:ln w="9525">
            <a:noFill/>
            <a:miter lim="800000"/>
            <a:headEnd/>
            <a:tailEnd/>
          </a:ln>
        </p:spPr>
        <p:txBody>
          <a:bodyPr>
            <a:spAutoFit/>
          </a:bodyPr>
          <a:lstStyle/>
          <a:p>
            <a:pPr eaLnBrk="1" hangingPunct="1">
              <a:lnSpc>
                <a:spcPct val="100000"/>
              </a:lnSpc>
            </a:pPr>
            <a:r>
              <a:rPr lang="en-US" altLang="ja-JP" sz="2000"/>
              <a:t>OpenTP1</a:t>
            </a:r>
            <a:r>
              <a:rPr lang="ja-JP" altLang="en-US" sz="2000"/>
              <a:t>など</a:t>
            </a:r>
            <a:br>
              <a:rPr lang="ja-JP" altLang="en-US" sz="2000"/>
            </a:br>
            <a:r>
              <a:rPr lang="ja-JP" altLang="en-US" sz="2000"/>
              <a:t>各種</a:t>
            </a:r>
            <a:r>
              <a:rPr lang="en-US" altLang="ja-JP" sz="2000"/>
              <a:t>AP</a:t>
            </a:r>
            <a:r>
              <a:rPr lang="ja-JP" altLang="en-US" sz="2000"/>
              <a:t>サーバに対する非同期呼出も可能です。</a:t>
            </a:r>
            <a:endParaRPr lang="en-US" altLang="ja-JP" sz="2000"/>
          </a:p>
        </p:txBody>
      </p:sp>
      <p:sp>
        <p:nvSpPr>
          <p:cNvPr id="30753" name="Line 16"/>
          <p:cNvSpPr>
            <a:spLocks noChangeShapeType="1"/>
          </p:cNvSpPr>
          <p:nvPr/>
        </p:nvSpPr>
        <p:spPr bwMode="auto">
          <a:xfrm flipV="1">
            <a:off x="7759700" y="2632075"/>
            <a:ext cx="252413"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4" name="Line 16"/>
          <p:cNvSpPr>
            <a:spLocks noChangeShapeType="1"/>
          </p:cNvSpPr>
          <p:nvPr/>
        </p:nvSpPr>
        <p:spPr bwMode="auto">
          <a:xfrm rot="10800000" flipV="1">
            <a:off x="7427913" y="2713038"/>
            <a:ext cx="252412" cy="460375"/>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30755" name="Freeform 108"/>
          <p:cNvSpPr>
            <a:spLocks/>
          </p:cNvSpPr>
          <p:nvPr/>
        </p:nvSpPr>
        <p:spPr bwMode="auto">
          <a:xfrm>
            <a:off x="1798638" y="4740275"/>
            <a:ext cx="3271837" cy="608013"/>
          </a:xfrm>
          <a:custGeom>
            <a:avLst/>
            <a:gdLst>
              <a:gd name="T0" fmla="*/ 2147483647 w 839"/>
              <a:gd name="T1" fmla="*/ 0 h 571"/>
              <a:gd name="T2" fmla="*/ 2147483647 w 839"/>
              <a:gd name="T3" fmla="*/ 2147483647 h 571"/>
              <a:gd name="T4" fmla="*/ 0 w 839"/>
              <a:gd name="T5" fmla="*/ 2147483647 h 571"/>
              <a:gd name="T6" fmla="*/ 0 60000 65536"/>
              <a:gd name="T7" fmla="*/ 0 60000 65536"/>
              <a:gd name="T8" fmla="*/ 0 60000 65536"/>
              <a:gd name="T9" fmla="*/ 0 w 839"/>
              <a:gd name="T10" fmla="*/ 0 h 571"/>
              <a:gd name="T11" fmla="*/ 839 w 839"/>
              <a:gd name="T12" fmla="*/ 571 h 571"/>
            </a:gdLst>
            <a:ahLst/>
            <a:cxnLst>
              <a:cxn ang="T6">
                <a:pos x="T0" y="T1"/>
              </a:cxn>
              <a:cxn ang="T7">
                <a:pos x="T2" y="T3"/>
              </a:cxn>
              <a:cxn ang="T8">
                <a:pos x="T4" y="T5"/>
              </a:cxn>
            </a:cxnLst>
            <a:rect l="T9" t="T10" r="T11" b="T12"/>
            <a:pathLst>
              <a:path w="839" h="571">
                <a:moveTo>
                  <a:pt x="839" y="0"/>
                </a:moveTo>
                <a:cubicBezTo>
                  <a:pt x="809" y="190"/>
                  <a:pt x="779" y="381"/>
                  <a:pt x="639" y="476"/>
                </a:cubicBezTo>
                <a:cubicBezTo>
                  <a:pt x="499" y="571"/>
                  <a:pt x="249" y="570"/>
                  <a:pt x="0" y="570"/>
                </a:cubicBezTo>
              </a:path>
            </a:pathLst>
          </a:custGeom>
          <a:noFill/>
          <a:ln w="63500" cap="flat" cmpd="sng">
            <a:solidFill>
              <a:schemeClr val="tx1"/>
            </a:solidFill>
            <a:prstDash val="sysDot"/>
            <a:round/>
            <a:headEnd type="oval" w="med" len="med"/>
            <a:tailEnd type="triangle" w="med" len="med"/>
          </a:ln>
        </p:spPr>
        <p:txBody>
          <a:bodyPr>
            <a:spAutoFit/>
          </a:bodyPr>
          <a:lstStyle/>
          <a:p>
            <a:endParaRPr lang="ja-JP" altLang="en-US"/>
          </a:p>
        </p:txBody>
      </p:sp>
      <p:sp>
        <p:nvSpPr>
          <p:cNvPr id="102" name="Text Box 5"/>
          <p:cNvSpPr txBox="1">
            <a:spLocks noChangeArrowheads="1"/>
          </p:cNvSpPr>
          <p:nvPr/>
        </p:nvSpPr>
        <p:spPr bwMode="auto">
          <a:xfrm>
            <a:off x="3589338" y="4941888"/>
            <a:ext cx="5376862" cy="1570037"/>
          </a:xfrm>
          <a:prstGeom prst="rect">
            <a:avLst/>
          </a:prstGeom>
          <a:solidFill>
            <a:srgbClr val="FFFF99"/>
          </a:solidFill>
          <a:ln w="9525">
            <a:noFill/>
            <a:miter lim="800000"/>
            <a:headEnd/>
            <a:tailEnd/>
          </a:ln>
        </p:spPr>
        <p:txBody>
          <a:bodyPr>
            <a:spAutoFit/>
          </a:bodyPr>
          <a:lstStyle/>
          <a:p>
            <a:pPr marL="381000" indent="-381000" algn="l" eaLnBrk="1" hangingPunct="1">
              <a:lnSpc>
                <a:spcPct val="100000"/>
              </a:lnSpc>
              <a:buFontTx/>
              <a:buAutoNum type="circleNumDbPlain"/>
            </a:pPr>
            <a:r>
              <a:rPr lang="en-US" altLang="ja-JP" sz="2400" dirty="0"/>
              <a:t>ASP.NET</a:t>
            </a:r>
            <a:r>
              <a:rPr lang="ja-JP" altLang="en-US" sz="2400" dirty="0"/>
              <a:t>用の</a:t>
            </a:r>
            <a:r>
              <a:rPr lang="en-US" altLang="ja-JP" sz="2400" dirty="0"/>
              <a:t>P</a:t>
            </a:r>
            <a:r>
              <a:rPr lang="ja-JP" altLang="en-US" sz="2400" dirty="0"/>
              <a:t>層フレームワークを</a:t>
            </a:r>
            <a:br>
              <a:rPr lang="ja-JP" altLang="en-US" sz="2400" dirty="0"/>
            </a:br>
            <a:r>
              <a:rPr lang="ja-JP" altLang="en-US" sz="2400" dirty="0"/>
              <a:t>リッチクライアントに移植しました。</a:t>
            </a:r>
          </a:p>
          <a:p>
            <a:pPr marL="381000" indent="-381000" algn="l" eaLnBrk="1" hangingPunct="1">
              <a:lnSpc>
                <a:spcPct val="100000"/>
              </a:lnSpc>
              <a:buFontTx/>
              <a:buAutoNum type="circleNumDbPlain"/>
            </a:pPr>
            <a:r>
              <a:rPr lang="ja-JP" altLang="en-US" sz="2400" dirty="0"/>
              <a:t>非同期フレームワークにより、非同期</a:t>
            </a:r>
            <a:br>
              <a:rPr lang="ja-JP" altLang="en-US" sz="2400" dirty="0"/>
            </a:br>
            <a:r>
              <a:rPr lang="ja-JP" altLang="en-US" sz="2400" dirty="0"/>
              <a:t>要求、非同期ポーリングを実現します。</a:t>
            </a:r>
          </a:p>
        </p:txBody>
      </p:sp>
      <p:sp>
        <p:nvSpPr>
          <p:cNvPr id="5" name="Line 19"/>
          <p:cNvSpPr>
            <a:spLocks noChangeShapeType="1"/>
          </p:cNvSpPr>
          <p:nvPr/>
        </p:nvSpPr>
        <p:spPr bwMode="auto">
          <a:xfrm>
            <a:off x="7673713" y="6103938"/>
            <a:ext cx="925512"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3" name="Line 19"/>
          <p:cNvSpPr>
            <a:spLocks noChangeShapeType="1"/>
          </p:cNvSpPr>
          <p:nvPr/>
        </p:nvSpPr>
        <p:spPr bwMode="auto">
          <a:xfrm>
            <a:off x="4060363" y="6492875"/>
            <a:ext cx="2967037"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29844" name="AutoShape 148"/>
          <p:cNvSpPr>
            <a:spLocks noChangeArrowheads="1"/>
          </p:cNvSpPr>
          <p:nvPr/>
        </p:nvSpPr>
        <p:spPr bwMode="auto">
          <a:xfrm flipH="1">
            <a:off x="2351088" y="4259263"/>
            <a:ext cx="881062" cy="349250"/>
          </a:xfrm>
          <a:prstGeom prst="rightArrow">
            <a:avLst>
              <a:gd name="adj1" fmla="val 56370"/>
              <a:gd name="adj2" fmla="val 64551"/>
            </a:avLst>
          </a:prstGeom>
          <a:solidFill>
            <a:srgbClr val="69306A"/>
          </a:solidFill>
          <a:ln w="38100" algn="ctr">
            <a:noFill/>
            <a:miter lim="800000"/>
            <a:headEnd/>
            <a:tailEnd/>
          </a:ln>
        </p:spPr>
        <p:txBody>
          <a:bodyPr anchor="ctr">
            <a:spAutoFit/>
          </a:bodyPr>
          <a:lstStyle/>
          <a:p>
            <a:endParaRPr lang="ja-JP" altLang="en-US"/>
          </a:p>
        </p:txBody>
      </p:sp>
      <p:sp>
        <p:nvSpPr>
          <p:cNvPr id="29845" name="AutoShape 149"/>
          <p:cNvSpPr>
            <a:spLocks noChangeArrowheads="1"/>
          </p:cNvSpPr>
          <p:nvPr/>
        </p:nvSpPr>
        <p:spPr bwMode="auto">
          <a:xfrm flipH="1">
            <a:off x="4660900" y="4259263"/>
            <a:ext cx="469900" cy="349250"/>
          </a:xfrm>
          <a:prstGeom prst="rightArrow">
            <a:avLst>
              <a:gd name="adj1" fmla="val 55463"/>
              <a:gd name="adj2" fmla="val 53370"/>
            </a:avLst>
          </a:prstGeom>
          <a:solidFill>
            <a:srgbClr val="69306A"/>
          </a:solidFill>
          <a:ln w="38100" algn="ctr">
            <a:noFill/>
            <a:miter lim="800000"/>
            <a:headEnd/>
            <a:tailEnd/>
          </a:ln>
        </p:spPr>
        <p:txBody>
          <a:bodyPr anchor="ctr"/>
          <a:lstStyle/>
          <a:p>
            <a:endParaRPr lang="ja-JP" altLang="en-US"/>
          </a:p>
        </p:txBody>
      </p:sp>
      <p:sp>
        <p:nvSpPr>
          <p:cNvPr id="30761" name="AutoShape 97"/>
          <p:cNvSpPr>
            <a:spLocks noChangeArrowheads="1"/>
          </p:cNvSpPr>
          <p:nvPr/>
        </p:nvSpPr>
        <p:spPr bwMode="auto">
          <a:xfrm flipH="1">
            <a:off x="2449513" y="1479550"/>
            <a:ext cx="4164012" cy="349250"/>
          </a:xfrm>
          <a:prstGeom prst="rightArrow">
            <a:avLst>
              <a:gd name="adj1" fmla="val 55454"/>
              <a:gd name="adj2" fmla="val 47746"/>
            </a:avLst>
          </a:prstGeom>
          <a:solidFill>
            <a:srgbClr val="69306A"/>
          </a:solidFill>
          <a:ln w="38100" algn="ctr">
            <a:noFill/>
            <a:miter lim="800000"/>
            <a:headEnd/>
            <a:tailEnd/>
          </a:ln>
        </p:spPr>
        <p:txBody>
          <a:bodyPr anchor="ctr">
            <a:spAutoFit/>
          </a:bodyPr>
          <a:lstStyle/>
          <a:p>
            <a:endParaRPr lang="ja-JP" altLang="en-US"/>
          </a:p>
        </p:txBody>
      </p:sp>
      <p:sp>
        <p:nvSpPr>
          <p:cNvPr id="45" name="AutoShape 121"/>
          <p:cNvSpPr>
            <a:spLocks noChangeArrowheads="1"/>
          </p:cNvSpPr>
          <p:nvPr/>
        </p:nvSpPr>
        <p:spPr bwMode="auto">
          <a:xfrm>
            <a:off x="4627563" y="3763963"/>
            <a:ext cx="533400" cy="349250"/>
          </a:xfrm>
          <a:prstGeom prst="rightArrow">
            <a:avLst>
              <a:gd name="adj1" fmla="val 55463"/>
              <a:gd name="adj2" fmla="val 53370"/>
            </a:avLst>
          </a:prstGeom>
          <a:solidFill>
            <a:srgbClr val="69306A"/>
          </a:solidFill>
          <a:ln w="38100" algn="ctr">
            <a:noFill/>
            <a:miter lim="800000"/>
            <a:headEnd/>
            <a:tailEnd/>
          </a:ln>
        </p:spPr>
        <p:txBody>
          <a:bodyPr anchor="ct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4"/>
                                        </p:tgtEl>
                                        <p:attrNameLst>
                                          <p:attrName>style.visibility</p:attrName>
                                        </p:attrNameLst>
                                      </p:cBhvr>
                                      <p:to>
                                        <p:strVal val="visible"/>
                                      </p:to>
                                    </p:set>
                                    <p:animEffect transition="in" filter="wipe(left)">
                                      <p:cBhvr>
                                        <p:cTn id="7" dur="500"/>
                                        <p:tgtEl>
                                          <p:spTgt spid="2979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9817"/>
                                        </p:tgtEl>
                                        <p:attrNameLst>
                                          <p:attrName>style.visibility</p:attrName>
                                        </p:attrNameLst>
                                      </p:cBhvr>
                                      <p:to>
                                        <p:strVal val="visible"/>
                                      </p:to>
                                    </p:set>
                                    <p:animEffect transition="in" filter="wipe(right)">
                                      <p:cBhvr>
                                        <p:cTn id="11" dur="500"/>
                                        <p:tgtEl>
                                          <p:spTgt spid="298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821"/>
                                        </p:tgtEl>
                                        <p:attrNameLst>
                                          <p:attrName>style.visibility</p:attrName>
                                        </p:attrNameLst>
                                      </p:cBhvr>
                                      <p:to>
                                        <p:strVal val="visible"/>
                                      </p:to>
                                    </p:set>
                                    <p:animEffect transition="in" filter="wipe(left)">
                                      <p:cBhvr>
                                        <p:cTn id="15" dur="500"/>
                                        <p:tgtEl>
                                          <p:spTgt spid="2982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9825"/>
                                        </p:tgtEl>
                                        <p:attrNameLst>
                                          <p:attrName>style.visibility</p:attrName>
                                        </p:attrNameLst>
                                      </p:cBhvr>
                                      <p:to>
                                        <p:strVal val="visible"/>
                                      </p:to>
                                    </p:set>
                                    <p:animEffect transition="in" filter="wipe(right)">
                                      <p:cBhvr>
                                        <p:cTn id="19" dur="500"/>
                                        <p:tgtEl>
                                          <p:spTgt spid="2982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9824"/>
                                        </p:tgtEl>
                                        <p:attrNameLst>
                                          <p:attrName>style.visibility</p:attrName>
                                        </p:attrNameLst>
                                      </p:cBhvr>
                                      <p:to>
                                        <p:strVal val="visible"/>
                                      </p:to>
                                    </p:set>
                                    <p:animEffect transition="in" filter="wipe(right)">
                                      <p:cBhvr>
                                        <p:cTn id="23" dur="500"/>
                                        <p:tgtEl>
                                          <p:spTgt spid="2982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29830"/>
                                        </p:tgtEl>
                                        <p:attrNameLst>
                                          <p:attrName>style.visibility</p:attrName>
                                        </p:attrNameLst>
                                      </p:cBhvr>
                                      <p:to>
                                        <p:strVal val="visible"/>
                                      </p:to>
                                    </p:set>
                                    <p:animEffect transition="in" filter="wipe(right)">
                                      <p:cBhvr>
                                        <p:cTn id="27" dur="500"/>
                                        <p:tgtEl>
                                          <p:spTgt spid="2983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29845"/>
                                        </p:tgtEl>
                                        <p:attrNameLst>
                                          <p:attrName>style.visibility</p:attrName>
                                        </p:attrNameLst>
                                      </p:cBhvr>
                                      <p:to>
                                        <p:strVal val="visible"/>
                                      </p:to>
                                    </p:set>
                                    <p:animEffect transition="in" filter="wipe(right)">
                                      <p:cBhvr>
                                        <p:cTn id="35" dur="500"/>
                                        <p:tgtEl>
                                          <p:spTgt spid="29845"/>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29844"/>
                                        </p:tgtEl>
                                        <p:attrNameLst>
                                          <p:attrName>style.visibility</p:attrName>
                                        </p:attrNameLst>
                                      </p:cBhvr>
                                      <p:to>
                                        <p:strVal val="visible"/>
                                      </p:to>
                                    </p:set>
                                    <p:animEffect transition="in" filter="wipe(right)">
                                      <p:cBhvr>
                                        <p:cTn id="39" dur="500"/>
                                        <p:tgtEl>
                                          <p:spTgt spid="29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4" grpId="0" animBg="1"/>
      <p:bldP spid="29821" grpId="0" animBg="1"/>
      <p:bldP spid="29825" grpId="0" animBg="1"/>
      <p:bldP spid="29817" grpId="0" animBg="1"/>
      <p:bldP spid="29794" grpId="0" animBg="1"/>
      <p:bldP spid="29830" grpId="0" animBg="1"/>
      <p:bldP spid="29844" grpId="0" animBg="1"/>
      <p:bldP spid="29845" grpId="0"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5.12. </a:t>
            </a:r>
            <a:r>
              <a:rPr lang="ja-JP" altLang="en-US" sz="3200" dirty="0" smtClean="0"/>
              <a:t>カスタムコントロール</a:t>
            </a:r>
            <a:r>
              <a:rPr lang="ja-JP" altLang="en-US" sz="3200" dirty="0"/>
              <a:t>＆バリデーション</a:t>
            </a:r>
          </a:p>
        </p:txBody>
      </p:sp>
      <p:pic>
        <p:nvPicPr>
          <p:cNvPr id="31747" name="Picture 3"/>
          <p:cNvPicPr>
            <a:picLocks noChangeAspect="1" noChangeArrowheads="1"/>
          </p:cNvPicPr>
          <p:nvPr/>
        </p:nvPicPr>
        <p:blipFill>
          <a:blip r:embed="rId3" cstate="print"/>
          <a:srcRect/>
          <a:stretch>
            <a:fillRect/>
          </a:stretch>
        </p:blipFill>
        <p:spPr bwMode="auto">
          <a:xfrm>
            <a:off x="471488" y="852488"/>
            <a:ext cx="3763962" cy="2717800"/>
          </a:xfrm>
          <a:prstGeom prst="rect">
            <a:avLst/>
          </a:prstGeom>
          <a:noFill/>
          <a:ln w="38100" algn="ctr">
            <a:noFill/>
            <a:miter lim="800000"/>
            <a:headEnd/>
            <a:tailEnd/>
          </a:ln>
        </p:spPr>
      </p:pic>
      <p:pic>
        <p:nvPicPr>
          <p:cNvPr id="31748" name="Picture 4"/>
          <p:cNvPicPr>
            <a:picLocks noChangeAspect="1" noChangeArrowheads="1"/>
          </p:cNvPicPr>
          <p:nvPr/>
        </p:nvPicPr>
        <p:blipFill>
          <a:blip r:embed="rId4" cstate="print"/>
          <a:srcRect/>
          <a:stretch>
            <a:fillRect/>
          </a:stretch>
        </p:blipFill>
        <p:spPr bwMode="auto">
          <a:xfrm>
            <a:off x="1212850" y="3648075"/>
            <a:ext cx="2281238" cy="1765300"/>
          </a:xfrm>
          <a:prstGeom prst="rect">
            <a:avLst/>
          </a:prstGeom>
          <a:noFill/>
          <a:ln w="38100" algn="ctr">
            <a:noFill/>
            <a:miter lim="800000"/>
            <a:headEnd/>
            <a:tailEnd/>
          </a:ln>
        </p:spPr>
      </p:pic>
      <p:pic>
        <p:nvPicPr>
          <p:cNvPr id="31749" name="Picture 7"/>
          <p:cNvPicPr>
            <a:picLocks noChangeAspect="1" noChangeArrowheads="1"/>
          </p:cNvPicPr>
          <p:nvPr/>
        </p:nvPicPr>
        <p:blipFill>
          <a:blip r:embed="rId5" cstate="print"/>
          <a:srcRect/>
          <a:stretch>
            <a:fillRect/>
          </a:stretch>
        </p:blipFill>
        <p:spPr bwMode="auto">
          <a:xfrm>
            <a:off x="4881563" y="852488"/>
            <a:ext cx="3482975" cy="2949575"/>
          </a:xfrm>
          <a:prstGeom prst="rect">
            <a:avLst/>
          </a:prstGeom>
          <a:noFill/>
          <a:ln w="38100" algn="ctr">
            <a:noFill/>
            <a:miter lim="800000"/>
            <a:headEnd/>
            <a:tailEnd/>
          </a:ln>
        </p:spPr>
      </p:pic>
      <p:pic>
        <p:nvPicPr>
          <p:cNvPr id="31750" name="Picture 8"/>
          <p:cNvPicPr>
            <a:picLocks noChangeAspect="1" noChangeArrowheads="1"/>
          </p:cNvPicPr>
          <p:nvPr/>
        </p:nvPicPr>
        <p:blipFill>
          <a:blip r:embed="rId6" cstate="print"/>
          <a:srcRect/>
          <a:stretch>
            <a:fillRect/>
          </a:stretch>
        </p:blipFill>
        <p:spPr bwMode="auto">
          <a:xfrm>
            <a:off x="4600575" y="3948113"/>
            <a:ext cx="4046538" cy="1414462"/>
          </a:xfrm>
          <a:prstGeom prst="rect">
            <a:avLst/>
          </a:prstGeom>
          <a:noFill/>
          <a:ln w="38100" algn="ctr">
            <a:solidFill>
              <a:schemeClr val="tx1"/>
            </a:solidFill>
            <a:miter lim="800000"/>
            <a:headEnd/>
            <a:tailEnd/>
          </a:ln>
        </p:spPr>
      </p:pic>
      <p:sp>
        <p:nvSpPr>
          <p:cNvPr id="31751" name="AutoShape 41"/>
          <p:cNvSpPr>
            <a:spLocks noChangeArrowheads="1"/>
          </p:cNvSpPr>
          <p:nvPr/>
        </p:nvSpPr>
        <p:spPr bwMode="auto">
          <a:xfrm>
            <a:off x="114300" y="5486400"/>
            <a:ext cx="8905875" cy="1076325"/>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　カスタム コントロール（</a:t>
            </a:r>
            <a:r>
              <a:rPr kumimoji="0" lang="en-US" altLang="ja-JP" sz="2000"/>
              <a:t>Windows Forms</a:t>
            </a:r>
            <a:r>
              <a:rPr kumimoji="0" lang="ja-JP" altLang="en-US" sz="2000"/>
              <a:t>）や、バリデーション フレームワーク</a:t>
            </a:r>
            <a:r>
              <a:rPr kumimoji="0" lang="en-US" altLang="ja-JP" sz="2000"/>
              <a:t>(WPF)</a:t>
            </a:r>
            <a:r>
              <a:rPr kumimoji="0" lang="ja-JP" altLang="en-US" sz="2000"/>
              <a:t>を使用して単項目チェックの実装を容易に。また、</a:t>
            </a:r>
            <a:r>
              <a:rPr kumimoji="0" lang="en-US" altLang="ja-JP" sz="2000"/>
              <a:t>VS</a:t>
            </a:r>
            <a:r>
              <a:rPr kumimoji="0" lang="ja-JP" altLang="en-US" sz="2000"/>
              <a:t>デザイナや</a:t>
            </a:r>
            <a:r>
              <a:rPr kumimoji="0" lang="en-US" altLang="ja-JP" sz="2000"/>
              <a:t>XAML</a:t>
            </a:r>
            <a:r>
              <a:rPr kumimoji="0" lang="ja-JP" altLang="en-US" sz="2000"/>
              <a:t>から属性ベースでチェック条件を選択することが可能。</a:t>
            </a:r>
            <a:endParaRPr kumimoji="0" lang="en-US" altLang="ja-JP" sz="2000"/>
          </a:p>
        </p:txBody>
      </p:sp>
      <p:sp>
        <p:nvSpPr>
          <p:cNvPr id="11" name="AutoShape 80"/>
          <p:cNvSpPr>
            <a:spLocks noChangeArrowheads="1"/>
          </p:cNvSpPr>
          <p:nvPr/>
        </p:nvSpPr>
        <p:spPr bwMode="auto">
          <a:xfrm>
            <a:off x="3018580" y="2370137"/>
            <a:ext cx="2132153" cy="625475"/>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lstStyle/>
          <a:p>
            <a:pPr eaLnBrk="1" hangingPunct="1">
              <a:lnSpc>
                <a:spcPct val="100000"/>
              </a:lnSpc>
              <a:defRPr/>
            </a:pPr>
            <a:r>
              <a:rPr kumimoji="0" lang="en-US" altLang="ja-JP" sz="1600" b="1" dirty="0" err="1" smtClean="0"/>
              <a:t>WebForm</a:t>
            </a:r>
            <a:r>
              <a:rPr kumimoji="0" lang="en-US" altLang="ja-JP" sz="1600" b="1" dirty="0" smtClean="0"/>
              <a:t>/</a:t>
            </a:r>
          </a:p>
          <a:p>
            <a:pPr eaLnBrk="1" hangingPunct="1">
              <a:lnSpc>
                <a:spcPct val="100000"/>
              </a:lnSpc>
              <a:defRPr/>
            </a:pPr>
            <a:r>
              <a:rPr kumimoji="0" lang="en-US" altLang="ja-JP" sz="1600" b="1" dirty="0" err="1" smtClean="0"/>
              <a:t>WindowsForms</a:t>
            </a:r>
            <a:endParaRPr kumimoji="0" lang="ja-JP" altLang="en-US" sz="1600" b="1" dirty="0"/>
          </a:p>
        </p:txBody>
      </p:sp>
      <p:sp>
        <p:nvSpPr>
          <p:cNvPr id="13" name="AutoShape 80"/>
          <p:cNvSpPr>
            <a:spLocks noChangeArrowheads="1"/>
          </p:cNvSpPr>
          <p:nvPr/>
        </p:nvSpPr>
        <p:spPr bwMode="auto">
          <a:xfrm>
            <a:off x="7572375" y="2428875"/>
            <a:ext cx="1009650" cy="508000"/>
          </a:xfrm>
          <a:prstGeom prst="wedgeRoundRectCallout">
            <a:avLst>
              <a:gd name="adj1" fmla="val -72185"/>
              <a:gd name="adj2" fmla="val 9093"/>
              <a:gd name="adj3" fmla="val 16667"/>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lIns="36000" tIns="36000" rIns="36000" bIns="36000" anchor="ctr"/>
          <a:lstStyle/>
          <a:p>
            <a:pPr eaLnBrk="1" hangingPunct="1">
              <a:lnSpc>
                <a:spcPct val="100000"/>
              </a:lnSpc>
              <a:defRPr/>
            </a:pPr>
            <a:r>
              <a:rPr kumimoji="0" lang="en-US" altLang="ja-JP" sz="1600" b="1" dirty="0"/>
              <a:t>WPF</a:t>
            </a:r>
            <a:endParaRPr kumimoji="0" lang="ja-JP" altLang="en-US" sz="1600" b="1" dirty="0"/>
          </a:p>
        </p:txBody>
      </p:sp>
      <p:sp>
        <p:nvSpPr>
          <p:cNvPr id="15" name="角丸四角形 14"/>
          <p:cNvSpPr>
            <a:spLocks noChangeArrowheads="1"/>
          </p:cNvSpPr>
          <p:nvPr/>
        </p:nvSpPr>
        <p:spPr bwMode="auto">
          <a:xfrm>
            <a:off x="1152525" y="3781425"/>
            <a:ext cx="2162175" cy="1543050"/>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16" name="角丸四角形 15"/>
          <p:cNvSpPr>
            <a:spLocks noChangeArrowheads="1"/>
          </p:cNvSpPr>
          <p:nvPr/>
        </p:nvSpPr>
        <p:spPr bwMode="auto">
          <a:xfrm>
            <a:off x="4991100" y="4581525"/>
            <a:ext cx="3000375" cy="581025"/>
          </a:xfrm>
          <a:prstGeom prst="roundRect">
            <a:avLst>
              <a:gd name="adj" fmla="val 5625"/>
            </a:avLst>
          </a:prstGeom>
          <a:noFill/>
          <a:ln w="63500" algn="ctr">
            <a:solidFill>
              <a:srgbClr val="FF0000"/>
            </a:solidFill>
            <a:round/>
            <a:headEnd/>
            <a:tailEnd/>
          </a:ln>
        </p:spPr>
        <p:txBody>
          <a:bodyPr lIns="36000" tIns="36000" rIns="36000" bIns="36000"/>
          <a:lstStyle/>
          <a:p>
            <a:endParaRPr kumimoji="0" lang="ja-JP" altLang="en-US" sz="2000"/>
          </a:p>
        </p:txBody>
      </p:sp>
      <p:sp>
        <p:nvSpPr>
          <p:cNvPr id="12" name="Line 19"/>
          <p:cNvSpPr>
            <a:spLocks noChangeShapeType="1"/>
          </p:cNvSpPr>
          <p:nvPr/>
        </p:nvSpPr>
        <p:spPr bwMode="auto">
          <a:xfrm>
            <a:off x="138113" y="6521450"/>
            <a:ext cx="5195887"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4" name="Line 19"/>
          <p:cNvSpPr>
            <a:spLocks noChangeShapeType="1"/>
          </p:cNvSpPr>
          <p:nvPr/>
        </p:nvSpPr>
        <p:spPr bwMode="auto">
          <a:xfrm>
            <a:off x="6143625" y="6188075"/>
            <a:ext cx="2638425" cy="0"/>
          </a:xfrm>
          <a:prstGeom prst="line">
            <a:avLst/>
          </a:prstGeom>
          <a:noFill/>
          <a:ln w="63500">
            <a:solidFill>
              <a:srgbClr val="FF0000"/>
            </a:solidFill>
            <a:round/>
            <a:headEnd/>
            <a:tailEnd/>
          </a:ln>
        </p:spPr>
        <p:txBody>
          <a:bodyPr lIns="36000" tIns="36000" rIns="36000" bIns="36000"/>
          <a:lstStyle/>
          <a:p>
            <a:endParaRPr lang="ja-JP"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874713" y="812800"/>
            <a:ext cx="1362075" cy="1363663"/>
          </a:xfrm>
          <a:prstGeom prst="rect">
            <a:avLst/>
          </a:prstGeom>
          <a:noFill/>
          <a:ln w="9525">
            <a:noFill/>
            <a:miter lim="800000"/>
            <a:headEnd/>
            <a:tailEnd/>
          </a:ln>
        </p:spPr>
      </p:pic>
      <p:pic>
        <p:nvPicPr>
          <p:cNvPr id="32771" name="Picture 2" descr="C:\Users\y-maegawa\AppData\Local\Microsoft\Windows\Temporary Internet Files\Content.IE5\QJ3ELJ2P\MC900434828[1].png"/>
          <p:cNvPicPr>
            <a:picLocks noChangeAspect="1" noChangeArrowheads="1"/>
          </p:cNvPicPr>
          <p:nvPr/>
        </p:nvPicPr>
        <p:blipFill>
          <a:blip r:embed="rId3" cstate="print"/>
          <a:srcRect/>
          <a:stretch>
            <a:fillRect/>
          </a:stretch>
        </p:blipFill>
        <p:spPr bwMode="auto">
          <a:xfrm>
            <a:off x="2865438" y="800100"/>
            <a:ext cx="1362075" cy="1363663"/>
          </a:xfrm>
          <a:prstGeom prst="rect">
            <a:avLst/>
          </a:prstGeom>
          <a:noFill/>
          <a:ln w="9525">
            <a:noFill/>
            <a:miter lim="800000"/>
            <a:headEnd/>
            <a:tailEnd/>
          </a:ln>
        </p:spPr>
      </p:pic>
      <p:sp>
        <p:nvSpPr>
          <p:cNvPr id="32772"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t>5.13. </a:t>
            </a:r>
            <a:r>
              <a:rPr lang="ja-JP" altLang="en-US" sz="3200" dirty="0" smtClean="0"/>
              <a:t>組み込み</a:t>
            </a:r>
            <a:r>
              <a:rPr lang="ja-JP" altLang="en-US" sz="3200" dirty="0"/>
              <a:t>系アーキテクチャのサポート</a:t>
            </a:r>
          </a:p>
        </p:txBody>
      </p:sp>
      <p:sp>
        <p:nvSpPr>
          <p:cNvPr id="31" name="Text Box 33"/>
          <p:cNvSpPr txBox="1">
            <a:spLocks noChangeArrowheads="1"/>
          </p:cNvSpPr>
          <p:nvPr/>
        </p:nvSpPr>
        <p:spPr bwMode="auto">
          <a:xfrm>
            <a:off x="415918" y="2082800"/>
            <a:ext cx="4270382" cy="2565400"/>
          </a:xfrm>
          <a:prstGeom prst="rect">
            <a:avLst/>
          </a:prstGeom>
          <a:solidFill>
            <a:srgbClr val="FFFF99"/>
          </a:solidFill>
          <a:ln w="19050" algn="ctr">
            <a:solidFill>
              <a:schemeClr val="tx1"/>
            </a:solidFill>
            <a:miter lim="800000"/>
            <a:headEnd/>
            <a:tailEnd/>
          </a:ln>
          <a:scene3d>
            <a:camera prst="orthographicFront"/>
            <a:lightRig rig="threePt" dir="t"/>
          </a:scene3d>
          <a:sp3d>
            <a:bevelT w="0"/>
            <a:bevelB w="0"/>
          </a:sp3d>
        </p:spPr>
        <p:txBody>
          <a:bodyPr lIns="72000" tIns="72000" rIns="72000" bIns="72000"/>
          <a:lstStyle/>
          <a:p>
            <a:pPr>
              <a:lnSpc>
                <a:spcPct val="100000"/>
              </a:lnSpc>
              <a:spcBef>
                <a:spcPct val="50000"/>
              </a:spcBef>
              <a:defRPr/>
            </a:pPr>
            <a:endParaRPr kumimoji="0" lang="en-US" altLang="ja-JP" sz="2000" dirty="0"/>
          </a:p>
        </p:txBody>
      </p:sp>
      <p:sp>
        <p:nvSpPr>
          <p:cNvPr id="32776" name="Text Box 40"/>
          <p:cNvSpPr txBox="1">
            <a:spLocks noChangeArrowheads="1"/>
          </p:cNvSpPr>
          <p:nvPr/>
        </p:nvSpPr>
        <p:spPr bwMode="auto">
          <a:xfrm>
            <a:off x="415925" y="4702175"/>
            <a:ext cx="4268788" cy="695325"/>
          </a:xfrm>
          <a:prstGeom prst="rect">
            <a:avLst/>
          </a:prstGeom>
          <a:solidFill>
            <a:srgbClr val="E4CA9C"/>
          </a:solidFill>
          <a:ln w="38100" algn="ctr">
            <a:solidFill>
              <a:srgbClr val="D69DAF"/>
            </a:solidFill>
            <a:miter lim="800000"/>
            <a:headEnd/>
            <a:tailEnd/>
          </a:ln>
        </p:spPr>
        <p:txBody>
          <a:bodyPr lIns="72000" tIns="72000" rIns="72000" bIns="72000"/>
          <a:lstStyle/>
          <a:p>
            <a:pPr eaLnBrk="1" hangingPunct="1">
              <a:lnSpc>
                <a:spcPts val="2000"/>
              </a:lnSpc>
              <a:spcBef>
                <a:spcPct val="50000"/>
              </a:spcBef>
            </a:pPr>
            <a:r>
              <a:rPr lang="ja-JP" altLang="en-US" sz="2000"/>
              <a:t>バックグラウンド プロセス</a:t>
            </a:r>
            <a:r>
              <a:rPr lang="en-US" altLang="ja-JP" sz="2000"/>
              <a:t/>
            </a:r>
            <a:br>
              <a:rPr lang="en-US" altLang="ja-JP" sz="2000"/>
            </a:br>
            <a:r>
              <a:rPr lang="ja-JP" altLang="en-US" sz="2000"/>
              <a:t>（デバイス類の</a:t>
            </a:r>
            <a:r>
              <a:rPr lang="en-US" altLang="ja-JP" sz="2000"/>
              <a:t>I/O</a:t>
            </a:r>
            <a:r>
              <a:rPr lang="ja-JP" altLang="en-US" sz="2000"/>
              <a:t>を処理）</a:t>
            </a:r>
          </a:p>
        </p:txBody>
      </p:sp>
      <p:pic>
        <p:nvPicPr>
          <p:cNvPr id="32777" name="Picture 8"/>
          <p:cNvPicPr>
            <a:picLocks noChangeAspect="1" noChangeArrowheads="1"/>
          </p:cNvPicPr>
          <p:nvPr/>
        </p:nvPicPr>
        <p:blipFill>
          <a:blip r:embed="rId4" cstate="print"/>
          <a:srcRect/>
          <a:stretch>
            <a:fillRect/>
          </a:stretch>
        </p:blipFill>
        <p:spPr bwMode="auto">
          <a:xfrm>
            <a:off x="646113" y="6084888"/>
            <a:ext cx="784225" cy="722312"/>
          </a:xfrm>
          <a:prstGeom prst="rect">
            <a:avLst/>
          </a:prstGeom>
          <a:noFill/>
          <a:ln w="9525">
            <a:noFill/>
            <a:miter lim="800000"/>
            <a:headEnd/>
            <a:tailEnd/>
          </a:ln>
        </p:spPr>
      </p:pic>
      <p:cxnSp>
        <p:nvCxnSpPr>
          <p:cNvPr id="57" name="直線矢印コネクタ 56"/>
          <p:cNvCxnSpPr/>
          <p:nvPr/>
        </p:nvCxnSpPr>
        <p:spPr bwMode="auto">
          <a:xfrm rot="5400000">
            <a:off x="549275"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79" name="Picture 8"/>
          <p:cNvPicPr>
            <a:picLocks noChangeAspect="1" noChangeArrowheads="1"/>
          </p:cNvPicPr>
          <p:nvPr/>
        </p:nvPicPr>
        <p:blipFill>
          <a:blip r:embed="rId4" cstate="print"/>
          <a:srcRect/>
          <a:stretch>
            <a:fillRect/>
          </a:stretch>
        </p:blipFill>
        <p:spPr bwMode="auto">
          <a:xfrm>
            <a:off x="1662113" y="6084888"/>
            <a:ext cx="784225" cy="722312"/>
          </a:xfrm>
          <a:prstGeom prst="rect">
            <a:avLst/>
          </a:prstGeom>
          <a:noFill/>
          <a:ln w="9525">
            <a:noFill/>
            <a:miter lim="800000"/>
            <a:headEnd/>
            <a:tailEnd/>
          </a:ln>
        </p:spPr>
      </p:pic>
      <p:cxnSp>
        <p:nvCxnSpPr>
          <p:cNvPr id="62" name="直線矢印コネクタ 61"/>
          <p:cNvCxnSpPr/>
          <p:nvPr/>
        </p:nvCxnSpPr>
        <p:spPr bwMode="auto">
          <a:xfrm rot="5400000">
            <a:off x="1566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81" name="Picture 8"/>
          <p:cNvPicPr>
            <a:picLocks noChangeAspect="1" noChangeArrowheads="1"/>
          </p:cNvPicPr>
          <p:nvPr/>
        </p:nvPicPr>
        <p:blipFill>
          <a:blip r:embed="rId4" cstate="print"/>
          <a:srcRect/>
          <a:stretch>
            <a:fillRect/>
          </a:stretch>
        </p:blipFill>
        <p:spPr bwMode="auto">
          <a:xfrm>
            <a:off x="2679700" y="6084888"/>
            <a:ext cx="784225" cy="722312"/>
          </a:xfrm>
          <a:prstGeom prst="rect">
            <a:avLst/>
          </a:prstGeom>
          <a:noFill/>
          <a:ln w="9525">
            <a:noFill/>
            <a:miter lim="800000"/>
            <a:headEnd/>
            <a:tailEnd/>
          </a:ln>
        </p:spPr>
      </p:pic>
      <p:cxnSp>
        <p:nvCxnSpPr>
          <p:cNvPr id="65" name="直線矢印コネクタ 64"/>
          <p:cNvCxnSpPr/>
          <p:nvPr/>
        </p:nvCxnSpPr>
        <p:spPr bwMode="auto">
          <a:xfrm rot="5400000">
            <a:off x="2582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pic>
        <p:nvPicPr>
          <p:cNvPr id="32783" name="Picture 8"/>
          <p:cNvPicPr>
            <a:picLocks noChangeAspect="1" noChangeArrowheads="1"/>
          </p:cNvPicPr>
          <p:nvPr/>
        </p:nvPicPr>
        <p:blipFill>
          <a:blip r:embed="rId4" cstate="print"/>
          <a:srcRect/>
          <a:stretch>
            <a:fillRect/>
          </a:stretch>
        </p:blipFill>
        <p:spPr bwMode="auto">
          <a:xfrm>
            <a:off x="3695700" y="6084888"/>
            <a:ext cx="784225" cy="722312"/>
          </a:xfrm>
          <a:prstGeom prst="rect">
            <a:avLst/>
          </a:prstGeom>
          <a:noFill/>
          <a:ln w="9525">
            <a:noFill/>
            <a:miter lim="800000"/>
            <a:headEnd/>
            <a:tailEnd/>
          </a:ln>
        </p:spPr>
      </p:pic>
      <p:cxnSp>
        <p:nvCxnSpPr>
          <p:cNvPr id="68" name="直線矢印コネクタ 67"/>
          <p:cNvCxnSpPr/>
          <p:nvPr/>
        </p:nvCxnSpPr>
        <p:spPr bwMode="auto">
          <a:xfrm rot="5400000">
            <a:off x="3598863" y="5861050"/>
            <a:ext cx="990600" cy="12700"/>
          </a:xfrm>
          <a:prstGeom prst="straightConnector1">
            <a:avLst/>
          </a:prstGeom>
          <a:solidFill>
            <a:srgbClr val="E4CAC8"/>
          </a:solidFill>
          <a:ln w="63500" cap="flat" cmpd="sng" algn="ctr">
            <a:solidFill>
              <a:schemeClr val="tx1">
                <a:lumMod val="75000"/>
                <a:lumOff val="25000"/>
              </a:schemeClr>
            </a:solidFill>
            <a:prstDash val="solid"/>
            <a:round/>
            <a:headEnd type="arrow" w="med" len="med"/>
            <a:tailEnd type="arrow"/>
          </a:ln>
          <a:effectLst/>
        </p:spPr>
      </p:cxnSp>
      <p:sp>
        <p:nvSpPr>
          <p:cNvPr id="32785" name="Text Box 63"/>
          <p:cNvSpPr txBox="1">
            <a:spLocks noChangeArrowheads="1"/>
          </p:cNvSpPr>
          <p:nvPr/>
        </p:nvSpPr>
        <p:spPr bwMode="auto">
          <a:xfrm>
            <a:off x="415925" y="5645150"/>
            <a:ext cx="4268788" cy="412750"/>
          </a:xfrm>
          <a:prstGeom prst="rect">
            <a:avLst/>
          </a:prstGeom>
          <a:solidFill>
            <a:srgbClr val="C0C0C0"/>
          </a:solidFill>
          <a:ln w="38100">
            <a:solidFill>
              <a:srgbClr val="000000"/>
            </a:solidFill>
            <a:prstDash val="sysDot"/>
            <a:miter lim="800000"/>
            <a:headEnd/>
            <a:tailEnd/>
          </a:ln>
        </p:spPr>
        <p:txBody>
          <a:bodyPr lIns="72000" tIns="72000" rIns="72000" bIns="72000"/>
          <a:lstStyle/>
          <a:p>
            <a:r>
              <a:rPr kumimoji="0" lang="ja-JP" altLang="en-US" sz="2000">
                <a:latin typeface="Century" pitchFamily="18" charset="0"/>
              </a:rPr>
              <a:t>デバイス ドライバ</a:t>
            </a:r>
          </a:p>
        </p:txBody>
      </p:sp>
      <p:sp>
        <p:nvSpPr>
          <p:cNvPr id="95" name="テキスト ボックス 94"/>
          <p:cNvSpPr txBox="1"/>
          <p:nvPr/>
        </p:nvSpPr>
        <p:spPr>
          <a:xfrm>
            <a:off x="444500" y="21082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97" name="テキスト ボックス 96"/>
          <p:cNvSpPr txBox="1"/>
          <p:nvPr/>
        </p:nvSpPr>
        <p:spPr>
          <a:xfrm>
            <a:off x="444500" y="25527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sp>
        <p:nvSpPr>
          <p:cNvPr id="99" name="テキスト ボックス 98"/>
          <p:cNvSpPr txBox="1"/>
          <p:nvPr/>
        </p:nvSpPr>
        <p:spPr>
          <a:xfrm>
            <a:off x="447675" y="4203700"/>
            <a:ext cx="4187825"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100" name="テキスト ボックス 99"/>
          <p:cNvSpPr txBox="1"/>
          <p:nvPr/>
        </p:nvSpPr>
        <p:spPr>
          <a:xfrm>
            <a:off x="447675" y="3759200"/>
            <a:ext cx="4187825"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sp>
        <p:nvSpPr>
          <p:cNvPr id="32790" name="テキスト ボックス 100"/>
          <p:cNvSpPr txBox="1">
            <a:spLocks noChangeArrowheads="1"/>
          </p:cNvSpPr>
          <p:nvPr/>
        </p:nvSpPr>
        <p:spPr bwMode="auto">
          <a:xfrm>
            <a:off x="633413" y="3013075"/>
            <a:ext cx="3833812" cy="682625"/>
          </a:xfrm>
          <a:prstGeom prst="rect">
            <a:avLst/>
          </a:prstGeom>
          <a:noFill/>
          <a:ln w="9525">
            <a:noFill/>
            <a:miter lim="800000"/>
            <a:headEnd/>
            <a:tailEnd/>
          </a:ln>
        </p:spPr>
        <p:txBody>
          <a:bodyPr>
            <a:spAutoFit/>
          </a:bodyPr>
          <a:lstStyle/>
          <a:p>
            <a:r>
              <a:rPr kumimoji="0" lang="ja-JP" altLang="en-US" sz="2000"/>
              <a:t>非同期イベント フレームワーク</a:t>
            </a:r>
            <a:r>
              <a:rPr kumimoji="0" lang="en-US" altLang="ja-JP" sz="2000"/>
              <a:t/>
            </a:r>
            <a:br>
              <a:rPr kumimoji="0" lang="en-US" altLang="ja-JP" sz="2000"/>
            </a:br>
            <a:r>
              <a:rPr kumimoji="0" lang="ja-JP" altLang="en-US" sz="2000"/>
              <a:t>（名前付きパイプにより実装）</a:t>
            </a:r>
            <a:endParaRPr lang="ja-JP" altLang="en-US" sz="2000"/>
          </a:p>
        </p:txBody>
      </p:sp>
      <p:sp>
        <p:nvSpPr>
          <p:cNvPr id="121" name="テキスト ボックス 120"/>
          <p:cNvSpPr txBox="1"/>
          <p:nvPr/>
        </p:nvSpPr>
        <p:spPr>
          <a:xfrm>
            <a:off x="2565400" y="21082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送信</a:t>
            </a:r>
          </a:p>
        </p:txBody>
      </p:sp>
      <p:sp>
        <p:nvSpPr>
          <p:cNvPr id="122" name="テキスト ボックス 121"/>
          <p:cNvSpPr txBox="1"/>
          <p:nvPr/>
        </p:nvSpPr>
        <p:spPr>
          <a:xfrm>
            <a:off x="2565400" y="2552700"/>
            <a:ext cx="2070100" cy="387350"/>
          </a:xfrm>
          <a:prstGeom prst="rect">
            <a:avLst/>
          </a:prstGeom>
          <a:noFill/>
          <a:ln w="38100">
            <a:solidFill>
              <a:schemeClr val="tx1">
                <a:lumMod val="75000"/>
                <a:lumOff val="25000"/>
              </a:schemeClr>
            </a:solidFill>
          </a:ln>
        </p:spPr>
        <p:txBody>
          <a:bodyPr>
            <a:spAutoFit/>
          </a:bodyPr>
          <a:lstStyle/>
          <a:p>
            <a:pPr>
              <a:defRPr/>
            </a:pPr>
            <a:r>
              <a:rPr lang="ja-JP" altLang="en-US" sz="2000" dirty="0"/>
              <a:t>受信</a:t>
            </a:r>
          </a:p>
        </p:txBody>
      </p:sp>
      <p:grpSp>
        <p:nvGrpSpPr>
          <p:cNvPr id="2" name="グループ化 33"/>
          <p:cNvGrpSpPr>
            <a:grpSpLocks/>
          </p:cNvGrpSpPr>
          <p:nvPr/>
        </p:nvGrpSpPr>
        <p:grpSpPr bwMode="auto">
          <a:xfrm>
            <a:off x="628650" y="2222500"/>
            <a:ext cx="3844925" cy="2133600"/>
            <a:chOff x="628650" y="2222500"/>
            <a:chExt cx="3844925" cy="2133600"/>
          </a:xfrm>
        </p:grpSpPr>
        <p:cxnSp>
          <p:nvCxnSpPr>
            <p:cNvPr id="32809" name="直線矢印コネクタ 104"/>
            <p:cNvCxnSpPr>
              <a:cxnSpLocks noChangeShapeType="1"/>
            </p:cNvCxnSpPr>
            <p:nvPr/>
          </p:nvCxnSpPr>
          <p:spPr bwMode="auto">
            <a:xfrm rot="5400000">
              <a:off x="-230187" y="3195637"/>
              <a:ext cx="1739900" cy="22225"/>
            </a:xfrm>
            <a:prstGeom prst="straightConnector1">
              <a:avLst/>
            </a:prstGeom>
            <a:noFill/>
            <a:ln w="63500" algn="ctr">
              <a:solidFill>
                <a:srgbClr val="0000FF"/>
              </a:solidFill>
              <a:round/>
              <a:headEnd/>
              <a:tailEnd type="arrow" w="med" len="med"/>
            </a:ln>
          </p:spPr>
        </p:cxnSp>
        <p:sp>
          <p:nvSpPr>
            <p:cNvPr id="108" name="円弧 107"/>
            <p:cNvSpPr/>
            <p:nvPr/>
          </p:nvSpPr>
          <p:spPr bwMode="auto">
            <a:xfrm flipH="1" flipV="1">
              <a:off x="1930400" y="2222500"/>
              <a:ext cx="876300" cy="901700"/>
            </a:xfrm>
            <a:prstGeom prst="arc">
              <a:avLst>
                <a:gd name="adj1" fmla="val 8801617"/>
                <a:gd name="adj2" fmla="val 20998141"/>
              </a:avLst>
            </a:prstGeom>
            <a:noFill/>
            <a:ln w="63500" cap="flat" cmpd="sng" algn="ctr">
              <a:solidFill>
                <a:srgbClr val="0000FF"/>
              </a:solidFill>
              <a:prstDash val="solid"/>
              <a:round/>
              <a:headEnd type="none" w="med" len="med"/>
              <a:tailEnd type="arrow"/>
            </a:ln>
            <a:effectLst/>
          </p:spPr>
          <p:txBody>
            <a:bodyPr anchor="ctr"/>
            <a:lstStyle/>
            <a:p>
              <a:pPr>
                <a:defRPr/>
              </a:pPr>
              <a:endParaRPr lang="ja-JP" altLang="en-US"/>
            </a:p>
          </p:txBody>
        </p:sp>
        <p:cxnSp>
          <p:nvCxnSpPr>
            <p:cNvPr id="32811" name="直線矢印コネクタ 108"/>
            <p:cNvCxnSpPr>
              <a:cxnSpLocks noChangeShapeType="1"/>
            </p:cNvCxnSpPr>
            <p:nvPr/>
          </p:nvCxnSpPr>
          <p:spPr bwMode="auto">
            <a:xfrm rot="16200000" flipV="1">
              <a:off x="-14287" y="3475037"/>
              <a:ext cx="1739900" cy="22225"/>
            </a:xfrm>
            <a:prstGeom prst="straightConnector1">
              <a:avLst/>
            </a:prstGeom>
            <a:noFill/>
            <a:ln w="63500" algn="ctr">
              <a:solidFill>
                <a:srgbClr val="0000FF"/>
              </a:solidFill>
              <a:round/>
              <a:headEnd/>
              <a:tailEnd type="arrow" w="med" len="med"/>
            </a:ln>
          </p:spPr>
        </p:cxnSp>
        <p:sp>
          <p:nvSpPr>
            <p:cNvPr id="114" name="円弧 113"/>
            <p:cNvSpPr/>
            <p:nvPr/>
          </p:nvSpPr>
          <p:spPr bwMode="auto">
            <a:xfrm flipV="1">
              <a:off x="2298700" y="2222500"/>
              <a:ext cx="876300" cy="901700"/>
            </a:xfrm>
            <a:prstGeom prst="arc">
              <a:avLst>
                <a:gd name="adj1" fmla="val 8801617"/>
                <a:gd name="adj2" fmla="val 20998141"/>
              </a:avLst>
            </a:prstGeom>
            <a:noFill/>
            <a:ln w="63500" cap="flat" cmpd="sng" algn="ctr">
              <a:solidFill>
                <a:srgbClr val="0000FF"/>
              </a:solidFill>
              <a:prstDash val="solid"/>
              <a:round/>
              <a:headEnd type="none" w="med" len="med"/>
              <a:tailEnd type="arrow"/>
            </a:ln>
            <a:effectLst/>
          </p:spPr>
          <p:txBody>
            <a:bodyPr anchor="ctr"/>
            <a:lstStyle/>
            <a:p>
              <a:pPr>
                <a:defRPr/>
              </a:pPr>
              <a:endParaRPr lang="ja-JP" altLang="en-US"/>
            </a:p>
          </p:txBody>
        </p:sp>
        <p:cxnSp>
          <p:nvCxnSpPr>
            <p:cNvPr id="32813" name="直線矢印コネクタ 122"/>
            <p:cNvCxnSpPr>
              <a:cxnSpLocks noChangeShapeType="1"/>
            </p:cNvCxnSpPr>
            <p:nvPr/>
          </p:nvCxnSpPr>
          <p:spPr bwMode="auto">
            <a:xfrm rot="5400000">
              <a:off x="3376613" y="3195637"/>
              <a:ext cx="1739900" cy="22225"/>
            </a:xfrm>
            <a:prstGeom prst="straightConnector1">
              <a:avLst/>
            </a:prstGeom>
            <a:noFill/>
            <a:ln w="63500" algn="ctr">
              <a:solidFill>
                <a:srgbClr val="0000FF"/>
              </a:solidFill>
              <a:round/>
              <a:headEnd/>
              <a:tailEnd type="arrow" w="med" len="med"/>
            </a:ln>
          </p:spPr>
        </p:cxnSp>
        <p:cxnSp>
          <p:nvCxnSpPr>
            <p:cNvPr id="32814" name="直線矢印コネクタ 123"/>
            <p:cNvCxnSpPr>
              <a:cxnSpLocks noChangeShapeType="1"/>
            </p:cNvCxnSpPr>
            <p:nvPr/>
          </p:nvCxnSpPr>
          <p:spPr bwMode="auto">
            <a:xfrm rot="16200000" flipV="1">
              <a:off x="3592513" y="3475037"/>
              <a:ext cx="1739900" cy="22225"/>
            </a:xfrm>
            <a:prstGeom prst="straightConnector1">
              <a:avLst/>
            </a:prstGeom>
            <a:noFill/>
            <a:ln w="63500" algn="ctr">
              <a:solidFill>
                <a:srgbClr val="0000FF"/>
              </a:solidFill>
              <a:round/>
              <a:headEnd/>
              <a:tailEnd type="arrow" w="med" len="med"/>
            </a:ln>
          </p:spPr>
        </p:cxnSp>
      </p:grpSp>
      <p:grpSp>
        <p:nvGrpSpPr>
          <p:cNvPr id="3" name="グループ化 129"/>
          <p:cNvGrpSpPr>
            <a:grpSpLocks/>
          </p:cNvGrpSpPr>
          <p:nvPr/>
        </p:nvGrpSpPr>
        <p:grpSpPr bwMode="auto">
          <a:xfrm>
            <a:off x="101600" y="1041400"/>
            <a:ext cx="5003800" cy="4064000"/>
            <a:chOff x="101600" y="1041400"/>
            <a:chExt cx="5003800" cy="4064000"/>
          </a:xfrm>
        </p:grpSpPr>
        <p:sp>
          <p:nvSpPr>
            <p:cNvPr id="125" name="円弧 124"/>
            <p:cNvSpPr/>
            <p:nvPr/>
          </p:nvSpPr>
          <p:spPr bwMode="auto">
            <a:xfrm flipV="1">
              <a:off x="3530600" y="1041400"/>
              <a:ext cx="1447800" cy="1892300"/>
            </a:xfrm>
            <a:prstGeom prst="arc">
              <a:avLst>
                <a:gd name="adj1" fmla="val 17558638"/>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sp>
          <p:nvSpPr>
            <p:cNvPr id="127" name="円弧 126"/>
            <p:cNvSpPr/>
            <p:nvPr/>
          </p:nvSpPr>
          <p:spPr bwMode="auto">
            <a:xfrm>
              <a:off x="3657600" y="3937000"/>
              <a:ext cx="1447800" cy="1168400"/>
            </a:xfrm>
            <a:prstGeom prst="arc">
              <a:avLst>
                <a:gd name="adj1" fmla="val 17393454"/>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sp>
          <p:nvSpPr>
            <p:cNvPr id="128" name="円弧 127"/>
            <p:cNvSpPr/>
            <p:nvPr/>
          </p:nvSpPr>
          <p:spPr bwMode="auto">
            <a:xfrm flipH="1" flipV="1">
              <a:off x="101600" y="1041400"/>
              <a:ext cx="1447800" cy="1892300"/>
            </a:xfrm>
            <a:prstGeom prst="arc">
              <a:avLst>
                <a:gd name="adj1" fmla="val 17558638"/>
                <a:gd name="adj2" fmla="val 6125301"/>
              </a:avLst>
            </a:prstGeom>
            <a:noFill/>
            <a:ln w="63500" cap="flat" cmpd="sng" algn="ctr">
              <a:solidFill>
                <a:srgbClr val="FF0000"/>
              </a:solidFill>
              <a:prstDash val="solid"/>
              <a:round/>
              <a:headEnd type="none" w="med" len="med"/>
              <a:tailEnd type="arrow"/>
            </a:ln>
            <a:effectLst/>
          </p:spPr>
          <p:txBody>
            <a:bodyPr anchor="ctr"/>
            <a:lstStyle/>
            <a:p>
              <a:pPr>
                <a:defRPr/>
              </a:pPr>
              <a:endParaRPr lang="ja-JP" altLang="en-US"/>
            </a:p>
          </p:txBody>
        </p:sp>
      </p:grpSp>
      <p:sp>
        <p:nvSpPr>
          <p:cNvPr id="129" name="AutoShape 41"/>
          <p:cNvSpPr>
            <a:spLocks noChangeArrowheads="1"/>
          </p:cNvSpPr>
          <p:nvPr/>
        </p:nvSpPr>
        <p:spPr bwMode="auto">
          <a:xfrm>
            <a:off x="5219700" y="889000"/>
            <a:ext cx="3784600" cy="16383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プッシュ型　</a:t>
            </a:r>
            <a:r>
              <a:rPr kumimoji="0" lang="en-US" altLang="ja-JP" sz="2000"/>
              <a:t>MSG</a:t>
            </a:r>
            <a:r>
              <a:rPr kumimoji="0" lang="ja-JP" altLang="en-US" sz="2000"/>
              <a:t>交換</a:t>
            </a:r>
            <a:endParaRPr kumimoji="0" lang="en-US" altLang="ja-JP" sz="2000"/>
          </a:p>
          <a:p>
            <a:pPr algn="l" eaLnBrk="1" hangingPunct="1">
              <a:lnSpc>
                <a:spcPct val="100000"/>
              </a:lnSpc>
              <a:spcBef>
                <a:spcPts val="600"/>
              </a:spcBef>
            </a:pPr>
            <a:r>
              <a:rPr kumimoji="0" lang="ja-JP" altLang="en-US" sz="2000"/>
              <a:t>＜非同期イベント機能の凡例＞</a:t>
            </a:r>
            <a:r>
              <a:rPr kumimoji="0" lang="en-US" altLang="ja-JP" sz="2000"/>
              <a:t/>
            </a:r>
            <a:br>
              <a:rPr kumimoji="0" lang="en-US" altLang="ja-JP" sz="2000"/>
            </a:br>
            <a:r>
              <a:rPr kumimoji="0" lang="ja-JP" altLang="en-US" sz="2000"/>
              <a:t> ・ </a:t>
            </a:r>
            <a:r>
              <a:rPr kumimoji="0" lang="ja-JP" altLang="en-US" sz="2000">
                <a:solidFill>
                  <a:srgbClr val="0000FF"/>
                </a:solidFill>
              </a:rPr>
              <a:t>➜ </a:t>
            </a:r>
            <a:r>
              <a:rPr kumimoji="0" lang="ja-JP" altLang="en-US" sz="2000"/>
              <a:t>： 非同期単方向</a:t>
            </a:r>
            <a:r>
              <a:rPr kumimoji="0" lang="en-US" altLang="ja-JP" sz="2000"/>
              <a:t>MSG</a:t>
            </a:r>
            <a:br>
              <a:rPr kumimoji="0" lang="en-US" altLang="ja-JP" sz="2000"/>
            </a:br>
            <a:r>
              <a:rPr kumimoji="0" lang="ja-JP" altLang="en-US" sz="2000"/>
              <a:t> ・ </a:t>
            </a:r>
            <a:r>
              <a:rPr kumimoji="0" lang="ja-JP" altLang="en-US" sz="2000">
                <a:solidFill>
                  <a:srgbClr val="FF0000"/>
                </a:solidFill>
              </a:rPr>
              <a:t>➜ </a:t>
            </a:r>
            <a:r>
              <a:rPr kumimoji="0" lang="ja-JP" altLang="en-US" sz="2000"/>
              <a:t>： </a:t>
            </a:r>
            <a:r>
              <a:rPr kumimoji="0" lang="en-US" altLang="ja-JP" sz="2000"/>
              <a:t>MSG</a:t>
            </a:r>
            <a:r>
              <a:rPr kumimoji="0" lang="ja-JP" altLang="en-US" sz="2000"/>
              <a:t>受信＆イベント通知</a:t>
            </a:r>
            <a:endParaRPr kumimoji="0" lang="en-US" altLang="ja-JP" sz="2000"/>
          </a:p>
        </p:txBody>
      </p:sp>
      <p:sp>
        <p:nvSpPr>
          <p:cNvPr id="36" name="AutoShape 41"/>
          <p:cNvSpPr>
            <a:spLocks noChangeArrowheads="1"/>
          </p:cNvSpPr>
          <p:nvPr/>
        </p:nvSpPr>
        <p:spPr bwMode="auto">
          <a:xfrm>
            <a:off x="5499100" y="3911600"/>
            <a:ext cx="3225800" cy="16256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プル型　情報共有</a:t>
            </a:r>
            <a:endParaRPr kumimoji="0" lang="en-US" altLang="ja-JP" sz="2000"/>
          </a:p>
          <a:p>
            <a:pPr algn="l" eaLnBrk="1" hangingPunct="1">
              <a:lnSpc>
                <a:spcPct val="100000"/>
              </a:lnSpc>
              <a:spcBef>
                <a:spcPts val="600"/>
              </a:spcBef>
            </a:pPr>
            <a:r>
              <a:rPr kumimoji="0" lang="ja-JP" altLang="en-US" sz="2000"/>
              <a:t>＜共有メモリ機能の凡例＞</a:t>
            </a:r>
            <a:r>
              <a:rPr kumimoji="0" lang="en-US" altLang="ja-JP" sz="2000"/>
              <a:t/>
            </a:r>
            <a:br>
              <a:rPr kumimoji="0" lang="en-US" altLang="ja-JP" sz="2000"/>
            </a:br>
            <a:r>
              <a:rPr kumimoji="0" lang="ja-JP" altLang="en-US" sz="2000"/>
              <a:t> ・ </a:t>
            </a:r>
            <a:r>
              <a:rPr kumimoji="0" lang="ja-JP" altLang="en-US" sz="2000">
                <a:solidFill>
                  <a:srgbClr val="0000FF"/>
                </a:solidFill>
              </a:rPr>
              <a:t>➟ </a:t>
            </a:r>
            <a:r>
              <a:rPr kumimoji="0" lang="ja-JP" altLang="en-US" sz="2000"/>
              <a:t>： 書き込み</a:t>
            </a:r>
            <a:r>
              <a:rPr kumimoji="0" lang="en-US" altLang="ja-JP" sz="2000"/>
              <a:t/>
            </a:r>
            <a:br>
              <a:rPr kumimoji="0" lang="en-US" altLang="ja-JP" sz="2000"/>
            </a:br>
            <a:r>
              <a:rPr kumimoji="0" lang="ja-JP" altLang="en-US" sz="2000"/>
              <a:t> ・ </a:t>
            </a:r>
            <a:r>
              <a:rPr kumimoji="0" lang="ja-JP" altLang="en-US" sz="2000">
                <a:solidFill>
                  <a:srgbClr val="FF0000"/>
                </a:solidFill>
              </a:rPr>
              <a:t>➟ </a:t>
            </a:r>
            <a:r>
              <a:rPr kumimoji="0" lang="ja-JP" altLang="en-US" sz="2000"/>
              <a:t>： 読み込み</a:t>
            </a:r>
            <a:endParaRPr kumimoji="0" lang="en-US" altLang="ja-JP" sz="2000"/>
          </a:p>
        </p:txBody>
      </p:sp>
      <p:grpSp>
        <p:nvGrpSpPr>
          <p:cNvPr id="4" name="グループ化 62"/>
          <p:cNvGrpSpPr>
            <a:grpSpLocks/>
          </p:cNvGrpSpPr>
          <p:nvPr/>
        </p:nvGrpSpPr>
        <p:grpSpPr bwMode="auto">
          <a:xfrm>
            <a:off x="4089400" y="1587500"/>
            <a:ext cx="4648200" cy="3378200"/>
            <a:chOff x="4089400" y="1587500"/>
            <a:chExt cx="4648200" cy="3378201"/>
          </a:xfrm>
        </p:grpSpPr>
        <p:sp>
          <p:nvSpPr>
            <p:cNvPr id="37" name="テキスト ボックス 36"/>
            <p:cNvSpPr txBox="1"/>
            <p:nvPr/>
          </p:nvSpPr>
          <p:spPr bwMode="auto">
            <a:xfrm>
              <a:off x="5486400" y="2857500"/>
              <a:ext cx="3251200" cy="812800"/>
            </a:xfrm>
            <a:prstGeom prst="rect">
              <a:avLst/>
            </a:prstGeom>
            <a:solidFill>
              <a:srgbClr val="FFFF99"/>
            </a:solidFill>
            <a:ln w="38100">
              <a:solidFill>
                <a:schemeClr val="tx1">
                  <a:lumMod val="75000"/>
                  <a:lumOff val="25000"/>
                </a:schemeClr>
              </a:solidFill>
            </a:ln>
          </p:spPr>
          <p:txBody>
            <a:bodyPr anchor="ctr"/>
            <a:lstStyle/>
            <a:p>
              <a:pPr>
                <a:lnSpc>
                  <a:spcPct val="100000"/>
                </a:lnSpc>
                <a:defRPr/>
              </a:pPr>
              <a:r>
                <a:rPr lang="ja-JP" altLang="en-US" sz="2000" dirty="0"/>
                <a:t>共有メモリ部品</a:t>
              </a:r>
              <a:r>
                <a:rPr lang="en-US" altLang="ja-JP" sz="2000" dirty="0"/>
                <a:t/>
              </a:r>
              <a:br>
                <a:rPr lang="en-US" altLang="ja-JP" sz="2000" dirty="0"/>
              </a:br>
              <a:r>
                <a:rPr lang="en-US" altLang="ja-JP" sz="2000" dirty="0"/>
                <a:t>VS2008</a:t>
              </a:r>
              <a:r>
                <a:rPr lang="ja-JP" altLang="en-US" sz="2000" dirty="0"/>
                <a:t>でも利用可能</a:t>
              </a:r>
            </a:p>
          </p:txBody>
        </p:sp>
        <p:cxnSp>
          <p:nvCxnSpPr>
            <p:cNvPr id="32802" name="直線矢印コネクタ 47"/>
            <p:cNvCxnSpPr>
              <a:cxnSpLocks noChangeShapeType="1"/>
            </p:cNvCxnSpPr>
            <p:nvPr/>
          </p:nvCxnSpPr>
          <p:spPr bwMode="auto">
            <a:xfrm>
              <a:off x="4216400" y="1587500"/>
              <a:ext cx="1447800" cy="1295400"/>
            </a:xfrm>
            <a:prstGeom prst="straightConnector1">
              <a:avLst/>
            </a:prstGeom>
            <a:noFill/>
            <a:ln w="63500" algn="ctr">
              <a:solidFill>
                <a:srgbClr val="0000FF"/>
              </a:solidFill>
              <a:round/>
              <a:headEnd/>
              <a:tailEnd type="triangle" w="med" len="med"/>
            </a:ln>
          </p:spPr>
        </p:cxnSp>
        <p:cxnSp>
          <p:nvCxnSpPr>
            <p:cNvPr id="32803" name="直線矢印コネクタ 48"/>
            <p:cNvCxnSpPr>
              <a:cxnSpLocks noChangeShapeType="1"/>
            </p:cNvCxnSpPr>
            <p:nvPr/>
          </p:nvCxnSpPr>
          <p:spPr bwMode="auto">
            <a:xfrm rot="10800000">
              <a:off x="4089400" y="1714500"/>
              <a:ext cx="1447800" cy="1295400"/>
            </a:xfrm>
            <a:prstGeom prst="straightConnector1">
              <a:avLst/>
            </a:prstGeom>
            <a:noFill/>
            <a:ln w="63500" algn="ctr">
              <a:solidFill>
                <a:srgbClr val="FF0000"/>
              </a:solidFill>
              <a:round/>
              <a:headEnd/>
              <a:tailEnd type="triangle" w="med" len="med"/>
            </a:ln>
          </p:spPr>
        </p:cxnSp>
        <p:cxnSp>
          <p:nvCxnSpPr>
            <p:cNvPr id="32804" name="直線矢印コネクタ 54"/>
            <p:cNvCxnSpPr>
              <a:cxnSpLocks noChangeShapeType="1"/>
            </p:cNvCxnSpPr>
            <p:nvPr/>
          </p:nvCxnSpPr>
          <p:spPr bwMode="auto">
            <a:xfrm rot="5400000" flipH="1" flipV="1">
              <a:off x="4366935" y="3528734"/>
              <a:ext cx="1375334" cy="1117599"/>
            </a:xfrm>
            <a:prstGeom prst="straightConnector1">
              <a:avLst/>
            </a:prstGeom>
            <a:noFill/>
            <a:ln w="63500" algn="ctr">
              <a:solidFill>
                <a:srgbClr val="0000FF"/>
              </a:solidFill>
              <a:round/>
              <a:headEnd/>
              <a:tailEnd type="triangle" w="med" len="med"/>
            </a:ln>
          </p:spPr>
        </p:cxnSp>
        <p:cxnSp>
          <p:nvCxnSpPr>
            <p:cNvPr id="32805" name="直線矢印コネクタ 60"/>
            <p:cNvCxnSpPr>
              <a:cxnSpLocks noChangeShapeType="1"/>
            </p:cNvCxnSpPr>
            <p:nvPr/>
          </p:nvCxnSpPr>
          <p:spPr bwMode="auto">
            <a:xfrm rot="-5400000" flipH="1" flipV="1">
              <a:off x="4481236" y="3719234"/>
              <a:ext cx="1375334" cy="1117599"/>
            </a:xfrm>
            <a:prstGeom prst="straightConnector1">
              <a:avLst/>
            </a:prstGeom>
            <a:noFill/>
            <a:ln w="63500" algn="ctr">
              <a:solidFill>
                <a:srgbClr val="FF0000"/>
              </a:solidFill>
              <a:round/>
              <a:headEnd/>
              <a:tailEnd type="triangle" w="med" len="med"/>
            </a:ln>
          </p:spPr>
        </p:cxnSp>
      </p:grpSp>
      <p:sp>
        <p:nvSpPr>
          <p:cNvPr id="64" name="AutoShape 41"/>
          <p:cNvSpPr>
            <a:spLocks noChangeArrowheads="1"/>
          </p:cNvSpPr>
          <p:nvPr/>
        </p:nvSpPr>
        <p:spPr bwMode="auto">
          <a:xfrm>
            <a:off x="4600575" y="5727700"/>
            <a:ext cx="4403725" cy="774700"/>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spcBef>
                <a:spcPts val="600"/>
              </a:spcBef>
            </a:pPr>
            <a:r>
              <a:rPr kumimoji="0" lang="ja-JP" altLang="en-US" sz="2000"/>
              <a:t> １</a:t>
            </a:r>
            <a:r>
              <a:rPr kumimoji="0" lang="en-US" altLang="ja-JP" sz="2000"/>
              <a:t>.</a:t>
            </a:r>
            <a:r>
              <a:rPr kumimoji="0" lang="ja-JP" altLang="en-US" sz="2000"/>
              <a:t> 非同期呼出機能との併用が効果的</a:t>
            </a:r>
            <a:r>
              <a:rPr kumimoji="0" lang="en-US" altLang="ja-JP" sz="2000"/>
              <a:t/>
            </a:r>
            <a:br>
              <a:rPr kumimoji="0" lang="en-US" altLang="ja-JP" sz="2000"/>
            </a:br>
            <a:r>
              <a:rPr kumimoji="0" lang="en-US" altLang="ja-JP" sz="2000"/>
              <a:t> </a:t>
            </a:r>
            <a:r>
              <a:rPr kumimoji="0" lang="ja-JP" altLang="en-US" sz="2000"/>
              <a:t>２</a:t>
            </a:r>
            <a:r>
              <a:rPr kumimoji="0" lang="en-US" altLang="ja-JP" sz="2000"/>
              <a:t>. VC++</a:t>
            </a:r>
            <a:r>
              <a:rPr kumimoji="0" lang="ja-JP" altLang="en-US" sz="2000"/>
              <a:t>とのメッセージ交換も可能</a:t>
            </a:r>
            <a:endParaRPr kumimoji="0" lang="en-US" altLang="ja-JP" sz="2000"/>
          </a:p>
        </p:txBody>
      </p:sp>
      <p:sp>
        <p:nvSpPr>
          <p:cNvPr id="32799" name="テキスト ボックス 65"/>
          <p:cNvSpPr txBox="1">
            <a:spLocks noChangeArrowheads="1"/>
          </p:cNvSpPr>
          <p:nvPr/>
        </p:nvSpPr>
        <p:spPr bwMode="auto">
          <a:xfrm>
            <a:off x="647700" y="1473200"/>
            <a:ext cx="1816100" cy="387350"/>
          </a:xfrm>
          <a:prstGeom prst="rect">
            <a:avLst/>
          </a:prstGeom>
          <a:noFill/>
          <a:ln w="38100">
            <a:noFill/>
            <a:miter lim="800000"/>
            <a:headEnd/>
            <a:tailEnd/>
          </a:ln>
        </p:spPr>
        <p:txBody>
          <a:bodyPr>
            <a:spAutoFit/>
          </a:bodyPr>
          <a:lstStyle/>
          <a:p>
            <a:r>
              <a:rPr lang="en-US" altLang="ja-JP" sz="2000"/>
              <a:t>GUI</a:t>
            </a:r>
            <a:r>
              <a:rPr lang="ja-JP" altLang="en-US" sz="2000"/>
              <a:t>プロセス</a:t>
            </a:r>
          </a:p>
        </p:txBody>
      </p:sp>
      <p:sp>
        <p:nvSpPr>
          <p:cNvPr id="32800" name="テキスト ボックス 66"/>
          <p:cNvSpPr txBox="1">
            <a:spLocks noChangeArrowheads="1"/>
          </p:cNvSpPr>
          <p:nvPr/>
        </p:nvSpPr>
        <p:spPr bwMode="auto">
          <a:xfrm>
            <a:off x="2641600" y="1473200"/>
            <a:ext cx="1816100" cy="387350"/>
          </a:xfrm>
          <a:prstGeom prst="rect">
            <a:avLst/>
          </a:prstGeom>
          <a:noFill/>
          <a:ln w="38100">
            <a:noFill/>
            <a:miter lim="800000"/>
            <a:headEnd/>
            <a:tailEnd/>
          </a:ln>
        </p:spPr>
        <p:txBody>
          <a:bodyPr>
            <a:spAutoFit/>
          </a:bodyPr>
          <a:lstStyle/>
          <a:p>
            <a:r>
              <a:rPr lang="en-US" altLang="ja-JP" sz="2000"/>
              <a:t>GUI</a:t>
            </a:r>
            <a:r>
              <a:rPr lang="ja-JP" altLang="en-US" sz="2000"/>
              <a:t>プロセス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23238"/>
            <a:ext cx="8264324" cy="584775"/>
          </a:xfrm>
          <a:prstGeom prst="rect">
            <a:avLst/>
          </a:prstGeom>
          <a:noFill/>
          <a:ln w="9525">
            <a:noFill/>
            <a:miter lim="800000"/>
            <a:headEnd/>
            <a:tailEnd/>
          </a:ln>
        </p:spPr>
        <p:txBody>
          <a:bodyPr wrap="square" anchor="b">
            <a:spAutoFit/>
          </a:bodyPr>
          <a:lstStyle/>
          <a:p>
            <a:pPr algn="l" eaLnBrk="1" hangingPunct="1">
              <a:lnSpc>
                <a:spcPct val="100000"/>
              </a:lnSpc>
            </a:pPr>
            <a:r>
              <a:rPr lang="en-US" altLang="ja-JP" sz="3200" b="1" dirty="0" smtClean="0"/>
              <a:t>5.14. </a:t>
            </a:r>
            <a:r>
              <a:rPr lang="ja-JP" altLang="en-US" sz="3200" dirty="0" smtClean="0"/>
              <a:t>リッチクライアント</a:t>
            </a:r>
            <a:r>
              <a:rPr lang="en-US" altLang="ja-JP" sz="3200" dirty="0"/>
              <a:t>Web</a:t>
            </a:r>
            <a:r>
              <a:rPr lang="ja-JP" altLang="en-US" sz="3200" dirty="0"/>
              <a:t>デプロイツール</a:t>
            </a:r>
          </a:p>
        </p:txBody>
      </p:sp>
      <p:pic>
        <p:nvPicPr>
          <p:cNvPr id="1028" name="Picture 6" descr="f-015"/>
          <p:cNvPicPr>
            <a:picLocks noChangeAspect="1" noChangeArrowheads="1"/>
          </p:cNvPicPr>
          <p:nvPr/>
        </p:nvPicPr>
        <p:blipFill>
          <a:blip r:embed="rId4" cstate="print"/>
          <a:srcRect/>
          <a:stretch>
            <a:fillRect/>
          </a:stretch>
        </p:blipFill>
        <p:spPr bwMode="auto">
          <a:xfrm>
            <a:off x="7137400" y="885825"/>
            <a:ext cx="1857375" cy="2178050"/>
          </a:xfrm>
          <a:prstGeom prst="rect">
            <a:avLst/>
          </a:prstGeom>
          <a:noFill/>
          <a:ln w="9525">
            <a:noFill/>
            <a:miter lim="800000"/>
            <a:headEnd/>
            <a:tailEnd/>
          </a:ln>
        </p:spPr>
      </p:pic>
      <p:pic>
        <p:nvPicPr>
          <p:cNvPr id="1029" name="Picture 7" descr="d3-083"/>
          <p:cNvPicPr>
            <a:picLocks noChangeAspect="1" noChangeArrowheads="1"/>
          </p:cNvPicPr>
          <p:nvPr/>
        </p:nvPicPr>
        <p:blipFill>
          <a:blip r:embed="rId5" cstate="print"/>
          <a:srcRect/>
          <a:stretch>
            <a:fillRect/>
          </a:stretch>
        </p:blipFill>
        <p:spPr bwMode="auto">
          <a:xfrm>
            <a:off x="231775" y="955675"/>
            <a:ext cx="1884363" cy="1446213"/>
          </a:xfrm>
          <a:prstGeom prst="rect">
            <a:avLst/>
          </a:prstGeom>
          <a:noFill/>
          <a:ln w="9525">
            <a:noFill/>
            <a:miter lim="800000"/>
            <a:headEnd/>
            <a:tailEnd/>
          </a:ln>
        </p:spPr>
      </p:pic>
      <p:pic>
        <p:nvPicPr>
          <p:cNvPr id="1030" name="Picture 25" descr="MC900431588[1]"/>
          <p:cNvPicPr>
            <a:picLocks noChangeAspect="1" noChangeArrowheads="1"/>
          </p:cNvPicPr>
          <p:nvPr/>
        </p:nvPicPr>
        <p:blipFill>
          <a:blip r:embed="rId6" cstate="print"/>
          <a:srcRect/>
          <a:stretch>
            <a:fillRect/>
          </a:stretch>
        </p:blipFill>
        <p:spPr bwMode="auto">
          <a:xfrm>
            <a:off x="6924675" y="2233613"/>
            <a:ext cx="922338" cy="922337"/>
          </a:xfrm>
          <a:prstGeom prst="rect">
            <a:avLst/>
          </a:prstGeom>
          <a:noFill/>
          <a:ln w="9525">
            <a:noFill/>
            <a:miter lim="800000"/>
            <a:headEnd/>
            <a:tailEnd/>
          </a:ln>
        </p:spPr>
      </p:pic>
      <p:sp>
        <p:nvSpPr>
          <p:cNvPr id="1031" name="角丸四角形吹き出し 11"/>
          <p:cNvSpPr>
            <a:spLocks noChangeArrowheads="1"/>
          </p:cNvSpPr>
          <p:nvPr/>
        </p:nvSpPr>
        <p:spPr bwMode="auto">
          <a:xfrm>
            <a:off x="4521200" y="3557588"/>
            <a:ext cx="4359275" cy="1306512"/>
          </a:xfrm>
          <a:prstGeom prst="wedgeRoundRectCallout">
            <a:avLst>
              <a:gd name="adj1" fmla="val 21204"/>
              <a:gd name="adj2" fmla="val -71454"/>
              <a:gd name="adj3" fmla="val 16667"/>
            </a:avLst>
          </a:prstGeom>
          <a:solidFill>
            <a:schemeClr val="bg1"/>
          </a:solidFill>
          <a:ln w="6350" algn="ctr">
            <a:solidFill>
              <a:schemeClr val="tx1"/>
            </a:solidFill>
            <a:round/>
            <a:headEnd/>
            <a:tailEnd/>
          </a:ln>
        </p:spPr>
        <p:txBody>
          <a:bodyPr lIns="90000" tIns="46800" rIns="90000" bIns="46800"/>
          <a:lstStyle/>
          <a:p>
            <a:r>
              <a:rPr lang="ja-JP" altLang="en-US" sz="2400"/>
              <a:t>配置マニュフェスト ファイルと</a:t>
            </a:r>
            <a:r>
              <a:rPr lang="en-US" altLang="ja-JP" sz="2400"/>
              <a:t/>
            </a:r>
            <a:br>
              <a:rPr lang="en-US" altLang="ja-JP" sz="2400"/>
            </a:br>
            <a:r>
              <a:rPr lang="en-US" altLang="ja-JP" sz="2400"/>
              <a:t>ZIP</a:t>
            </a:r>
            <a:r>
              <a:rPr lang="ja-JP" altLang="en-US" sz="2400"/>
              <a:t>ファイル </a:t>
            </a:r>
            <a:r>
              <a:rPr lang="en-US" altLang="ja-JP" sz="2400"/>
              <a:t>× n</a:t>
            </a:r>
            <a:r>
              <a:rPr lang="ja-JP" altLang="en-US" sz="2400"/>
              <a:t>　（プログラム</a:t>
            </a:r>
            <a:r>
              <a:rPr lang="en-US" altLang="ja-JP" sz="2400"/>
              <a:t/>
            </a:r>
            <a:br>
              <a:rPr lang="en-US" altLang="ja-JP" sz="2400"/>
            </a:br>
            <a:r>
              <a:rPr lang="ja-JP" altLang="en-US" sz="2400"/>
              <a:t>一式を圧縮した</a:t>
            </a:r>
            <a:r>
              <a:rPr lang="en-US" altLang="ja-JP" sz="2400"/>
              <a:t>ZIP</a:t>
            </a:r>
            <a:r>
              <a:rPr lang="ja-JP" altLang="en-US" sz="2400"/>
              <a:t>ファイル群）</a:t>
            </a:r>
          </a:p>
        </p:txBody>
      </p:sp>
      <p:grpSp>
        <p:nvGrpSpPr>
          <p:cNvPr id="2" name="グループ化 26"/>
          <p:cNvGrpSpPr>
            <a:grpSpLocks/>
          </p:cNvGrpSpPr>
          <p:nvPr/>
        </p:nvGrpSpPr>
        <p:grpSpPr bwMode="auto">
          <a:xfrm>
            <a:off x="133350" y="1212850"/>
            <a:ext cx="3305175" cy="2170113"/>
            <a:chOff x="133350" y="1212850"/>
            <a:chExt cx="3305175" cy="2169926"/>
          </a:xfrm>
        </p:grpSpPr>
        <p:sp>
          <p:nvSpPr>
            <p:cNvPr id="1049" name="テキスト ボックス 29"/>
            <p:cNvSpPr txBox="1">
              <a:spLocks noChangeArrowheads="1"/>
            </p:cNvSpPr>
            <p:nvPr/>
          </p:nvSpPr>
          <p:spPr bwMode="auto">
            <a:xfrm>
              <a:off x="133350" y="2581275"/>
              <a:ext cx="2635250" cy="801501"/>
            </a:xfrm>
            <a:prstGeom prst="rect">
              <a:avLst/>
            </a:prstGeom>
            <a:noFill/>
            <a:ln w="9525">
              <a:noFill/>
              <a:miter lim="800000"/>
              <a:headEnd/>
              <a:tailEnd/>
            </a:ln>
          </p:spPr>
          <p:txBody>
            <a:bodyPr>
              <a:spAutoFit/>
            </a:bodyPr>
            <a:lstStyle/>
            <a:p>
              <a:r>
                <a:rPr lang="ja-JP" altLang="en-US" sz="2400"/>
                <a:t>① ツール経由で</a:t>
              </a:r>
            </a:p>
            <a:p>
              <a:r>
                <a:rPr lang="ja-JP" altLang="en-US" sz="2400"/>
                <a:t>アプリ起動指示</a:t>
              </a:r>
            </a:p>
          </p:txBody>
        </p:sp>
        <p:graphicFrame>
          <p:nvGraphicFramePr>
            <p:cNvPr id="1026" name="Object 30"/>
            <p:cNvGraphicFramePr>
              <a:graphicFrameLocks noChangeAspect="1"/>
            </p:cNvGraphicFramePr>
            <p:nvPr/>
          </p:nvGraphicFramePr>
          <p:xfrm>
            <a:off x="2262187" y="1212850"/>
            <a:ext cx="1176338" cy="1144588"/>
          </p:xfrm>
          <a:graphic>
            <a:graphicData uri="http://schemas.openxmlformats.org/presentationml/2006/ole">
              <p:oleObj spid="_x0000_s1031" name="Visio" r:id="rId7" imgW="954619" imgH="928616" progId="">
                <p:embed/>
              </p:oleObj>
            </a:graphicData>
          </a:graphic>
        </p:graphicFrame>
      </p:grpSp>
      <p:pic>
        <p:nvPicPr>
          <p:cNvPr id="1033" name="Picture 25" descr="MC900431588[1]"/>
          <p:cNvPicPr>
            <a:picLocks noChangeAspect="1" noChangeArrowheads="1"/>
          </p:cNvPicPr>
          <p:nvPr/>
        </p:nvPicPr>
        <p:blipFill>
          <a:blip r:embed="rId6" cstate="print"/>
          <a:srcRect/>
          <a:stretch>
            <a:fillRect/>
          </a:stretch>
        </p:blipFill>
        <p:spPr bwMode="auto">
          <a:xfrm>
            <a:off x="7288213" y="2349500"/>
            <a:ext cx="922337" cy="922338"/>
          </a:xfrm>
          <a:prstGeom prst="rect">
            <a:avLst/>
          </a:prstGeom>
          <a:noFill/>
          <a:ln w="9525">
            <a:noFill/>
            <a:miter lim="800000"/>
            <a:headEnd/>
            <a:tailEnd/>
          </a:ln>
        </p:spPr>
      </p:pic>
      <p:pic>
        <p:nvPicPr>
          <p:cNvPr id="1034" name="Picture 25" descr="MC900431588[1]"/>
          <p:cNvPicPr>
            <a:picLocks noChangeAspect="1" noChangeArrowheads="1"/>
          </p:cNvPicPr>
          <p:nvPr/>
        </p:nvPicPr>
        <p:blipFill>
          <a:blip r:embed="rId6" cstate="print"/>
          <a:srcRect/>
          <a:stretch>
            <a:fillRect/>
          </a:stretch>
        </p:blipFill>
        <p:spPr bwMode="auto">
          <a:xfrm>
            <a:off x="7653338" y="2466975"/>
            <a:ext cx="922337" cy="922338"/>
          </a:xfrm>
          <a:prstGeom prst="rect">
            <a:avLst/>
          </a:prstGeom>
          <a:noFill/>
          <a:ln w="9525">
            <a:noFill/>
            <a:miter lim="800000"/>
            <a:headEnd/>
            <a:tailEnd/>
          </a:ln>
        </p:spPr>
      </p:pic>
      <p:pic>
        <p:nvPicPr>
          <p:cNvPr id="1035" name="Picture 25" descr="MC900431588[1]"/>
          <p:cNvPicPr>
            <a:picLocks noChangeAspect="1" noChangeArrowheads="1"/>
          </p:cNvPicPr>
          <p:nvPr/>
        </p:nvPicPr>
        <p:blipFill>
          <a:blip r:embed="rId6" cstate="print"/>
          <a:srcRect/>
          <a:stretch>
            <a:fillRect/>
          </a:stretch>
        </p:blipFill>
        <p:spPr bwMode="auto">
          <a:xfrm>
            <a:off x="8016875" y="2582863"/>
            <a:ext cx="922338" cy="922337"/>
          </a:xfrm>
          <a:prstGeom prst="rect">
            <a:avLst/>
          </a:prstGeom>
          <a:noFill/>
          <a:ln w="9525">
            <a:noFill/>
            <a:miter lim="800000"/>
            <a:headEnd/>
            <a:tailEnd/>
          </a:ln>
        </p:spPr>
      </p:pic>
      <p:sp>
        <p:nvSpPr>
          <p:cNvPr id="37" name="AutoShape 41"/>
          <p:cNvSpPr>
            <a:spLocks noChangeArrowheads="1"/>
          </p:cNvSpPr>
          <p:nvPr/>
        </p:nvSpPr>
        <p:spPr bwMode="auto">
          <a:xfrm>
            <a:off x="2820725" y="5177425"/>
            <a:ext cx="6111875" cy="1425575"/>
          </a:xfrm>
          <a:prstGeom prst="roundRect">
            <a:avLst>
              <a:gd name="adj" fmla="val 9241"/>
            </a:avLst>
          </a:prstGeom>
          <a:solidFill>
            <a:srgbClr val="E4CAC8"/>
          </a:solidFill>
          <a:ln w="38100" algn="ctr">
            <a:solidFill>
              <a:srgbClr val="D69DAF"/>
            </a:solidFill>
            <a:round/>
            <a:headEnd/>
            <a:tailEnd/>
          </a:ln>
        </p:spPr>
        <p:txBody>
          <a:bodyPr lIns="36000" tIns="0" rIns="36000" bIns="0" anchor="ctr"/>
          <a:lstStyle/>
          <a:p>
            <a:pPr algn="l" eaLnBrk="1" hangingPunct="1">
              <a:lnSpc>
                <a:spcPct val="100000"/>
              </a:lnSpc>
            </a:pPr>
            <a:r>
              <a:rPr kumimoji="0" lang="ja-JP" altLang="en-US" sz="2400"/>
              <a:t>　デプロイ ツールには、</a:t>
            </a:r>
            <a:r>
              <a:rPr kumimoji="0" lang="en-US" altLang="ja-JP" sz="2400"/>
              <a:t>ZIP</a:t>
            </a:r>
            <a:r>
              <a:rPr kumimoji="0" lang="ja-JP" altLang="en-US" sz="2400"/>
              <a:t>ファイル・配置マニュフェスト生成、</a:t>
            </a:r>
            <a:r>
              <a:rPr kumimoji="0" lang="en-US" altLang="ja-JP" sz="2400"/>
              <a:t>MD5</a:t>
            </a:r>
            <a:r>
              <a:rPr kumimoji="0" lang="ja-JP" altLang="en-US" sz="2400"/>
              <a:t>ハッシュのチェック、サイレント モード実行の各機能を実装している。</a:t>
            </a:r>
            <a:endParaRPr kumimoji="0" lang="en-US" altLang="ja-JP" sz="2400"/>
          </a:p>
        </p:txBody>
      </p:sp>
      <p:grpSp>
        <p:nvGrpSpPr>
          <p:cNvPr id="3" name="グループ化 40"/>
          <p:cNvGrpSpPr>
            <a:grpSpLocks/>
          </p:cNvGrpSpPr>
          <p:nvPr/>
        </p:nvGrpSpPr>
        <p:grpSpPr bwMode="auto">
          <a:xfrm>
            <a:off x="3594100" y="873125"/>
            <a:ext cx="3286125" cy="1095375"/>
            <a:chOff x="3594099" y="873125"/>
            <a:chExt cx="3286125" cy="1095375"/>
          </a:xfrm>
        </p:grpSpPr>
        <p:sp>
          <p:nvSpPr>
            <p:cNvPr id="1047" name="テキスト ボックス 12"/>
            <p:cNvSpPr txBox="1">
              <a:spLocks noChangeArrowheads="1"/>
            </p:cNvSpPr>
            <p:nvPr/>
          </p:nvSpPr>
          <p:spPr bwMode="auto">
            <a:xfrm>
              <a:off x="3702050" y="873125"/>
              <a:ext cx="3076575" cy="801501"/>
            </a:xfrm>
            <a:prstGeom prst="rect">
              <a:avLst/>
            </a:prstGeom>
            <a:noFill/>
            <a:ln w="9525">
              <a:noFill/>
              <a:miter lim="800000"/>
              <a:headEnd/>
              <a:tailEnd/>
            </a:ln>
          </p:spPr>
          <p:txBody>
            <a:bodyPr>
              <a:spAutoFit/>
            </a:bodyPr>
            <a:lstStyle/>
            <a:p>
              <a:r>
                <a:rPr lang="ja-JP" altLang="en-US" sz="2400"/>
                <a:t>② </a:t>
              </a:r>
              <a:r>
                <a:rPr lang="en-US" altLang="ja-JP" sz="2400"/>
                <a:t>HEAD</a:t>
              </a:r>
              <a:r>
                <a:rPr lang="ja-JP" altLang="en-US" sz="2400"/>
                <a:t>メソッド</a:t>
              </a:r>
              <a:endParaRPr lang="en-US" altLang="ja-JP" sz="2400"/>
            </a:p>
            <a:p>
              <a:r>
                <a:rPr lang="ja-JP" altLang="en-US" sz="2400"/>
                <a:t>（更新確認）</a:t>
              </a:r>
            </a:p>
          </p:txBody>
        </p:sp>
        <p:sp>
          <p:nvSpPr>
            <p:cNvPr id="1048" name="AutoShape 97"/>
            <p:cNvSpPr>
              <a:spLocks noChangeArrowheads="1"/>
            </p:cNvSpPr>
            <p:nvPr/>
          </p:nvSpPr>
          <p:spPr bwMode="auto">
            <a:xfrm>
              <a:off x="3594099" y="16313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4" name="グループ化 41"/>
          <p:cNvGrpSpPr>
            <a:grpSpLocks/>
          </p:cNvGrpSpPr>
          <p:nvPr/>
        </p:nvGrpSpPr>
        <p:grpSpPr bwMode="auto">
          <a:xfrm>
            <a:off x="2921000" y="2190750"/>
            <a:ext cx="3959225" cy="1077913"/>
            <a:chOff x="2921000" y="2190119"/>
            <a:chExt cx="3959224" cy="1078357"/>
          </a:xfrm>
        </p:grpSpPr>
        <p:sp>
          <p:nvSpPr>
            <p:cNvPr id="1045" name="テキスト ボックス 14"/>
            <p:cNvSpPr txBox="1">
              <a:spLocks noChangeArrowheads="1"/>
            </p:cNvSpPr>
            <p:nvPr/>
          </p:nvSpPr>
          <p:spPr bwMode="auto">
            <a:xfrm>
              <a:off x="2921000" y="2466975"/>
              <a:ext cx="3924300" cy="801501"/>
            </a:xfrm>
            <a:prstGeom prst="rect">
              <a:avLst/>
            </a:prstGeom>
            <a:noFill/>
            <a:ln w="9525">
              <a:noFill/>
              <a:miter lim="800000"/>
              <a:headEnd/>
              <a:tailEnd/>
            </a:ln>
          </p:spPr>
          <p:txBody>
            <a:bodyPr>
              <a:spAutoFit/>
            </a:bodyPr>
            <a:lstStyle/>
            <a:p>
              <a:r>
                <a:rPr lang="ja-JP" altLang="en-US" sz="2400"/>
                <a:t>③ </a:t>
              </a:r>
              <a:r>
                <a:rPr lang="en-US" altLang="ja-JP" sz="2400"/>
                <a:t>GET</a:t>
              </a:r>
              <a:r>
                <a:rPr lang="ja-JP" altLang="en-US" sz="2400"/>
                <a:t>メソッド（</a:t>
              </a:r>
              <a:r>
                <a:rPr lang="en-US" altLang="ja-JP" sz="2400"/>
                <a:t>ZIP</a:t>
              </a:r>
              <a:r>
                <a:rPr lang="ja-JP" altLang="en-US" sz="2400"/>
                <a:t>取得）</a:t>
              </a:r>
            </a:p>
            <a:p>
              <a:r>
                <a:rPr lang="ja-JP" altLang="en-US" sz="2400"/>
                <a:t>（差分ダウンロードに対応）</a:t>
              </a:r>
            </a:p>
          </p:txBody>
        </p:sp>
        <p:sp>
          <p:nvSpPr>
            <p:cNvPr id="1046" name="AutoShape 97"/>
            <p:cNvSpPr>
              <a:spLocks noChangeArrowheads="1"/>
            </p:cNvSpPr>
            <p:nvPr/>
          </p:nvSpPr>
          <p:spPr bwMode="auto">
            <a:xfrm>
              <a:off x="3594099" y="2190119"/>
              <a:ext cx="3286125" cy="337181"/>
            </a:xfrm>
            <a:prstGeom prst="leftRightArrow">
              <a:avLst>
                <a:gd name="adj1" fmla="val 50000"/>
                <a:gd name="adj2" fmla="val 49993"/>
              </a:avLst>
            </a:prstGeom>
            <a:solidFill>
              <a:srgbClr val="69306A"/>
            </a:solidFill>
            <a:ln w="38100" algn="ctr">
              <a:noFill/>
              <a:miter lim="800000"/>
              <a:headEnd/>
              <a:tailEnd/>
            </a:ln>
          </p:spPr>
          <p:txBody>
            <a:bodyPr anchor="ctr"/>
            <a:lstStyle/>
            <a:p>
              <a:endParaRPr lang="ja-JP" altLang="en-US" sz="800"/>
            </a:p>
          </p:txBody>
        </p:sp>
      </p:grpSp>
      <p:grpSp>
        <p:nvGrpSpPr>
          <p:cNvPr id="5" name="グループ化 47"/>
          <p:cNvGrpSpPr>
            <a:grpSpLocks/>
          </p:cNvGrpSpPr>
          <p:nvPr/>
        </p:nvGrpSpPr>
        <p:grpSpPr bwMode="auto">
          <a:xfrm>
            <a:off x="76200" y="2501900"/>
            <a:ext cx="3873500" cy="4076700"/>
            <a:chOff x="76200" y="2501586"/>
            <a:chExt cx="3873500" cy="4077014"/>
          </a:xfrm>
        </p:grpSpPr>
        <p:sp>
          <p:nvSpPr>
            <p:cNvPr id="1040" name="AutoShape 97"/>
            <p:cNvSpPr>
              <a:spLocks noChangeArrowheads="1"/>
            </p:cNvSpPr>
            <p:nvPr/>
          </p:nvSpPr>
          <p:spPr bwMode="auto">
            <a:xfrm rot="-9527083">
              <a:off x="2177515" y="2501586"/>
              <a:ext cx="354514" cy="2914357"/>
            </a:xfrm>
            <a:prstGeom prst="upArrow">
              <a:avLst>
                <a:gd name="adj1" fmla="val 50000"/>
                <a:gd name="adj2" fmla="val 50009"/>
              </a:avLst>
            </a:prstGeom>
            <a:solidFill>
              <a:srgbClr val="69306A"/>
            </a:solidFill>
            <a:ln w="38100" algn="ctr">
              <a:noFill/>
              <a:miter lim="800000"/>
              <a:headEnd/>
              <a:tailEnd/>
            </a:ln>
          </p:spPr>
          <p:txBody>
            <a:bodyPr anchor="ctr"/>
            <a:lstStyle/>
            <a:p>
              <a:endParaRPr lang="ja-JP" altLang="en-US" sz="800"/>
            </a:p>
          </p:txBody>
        </p:sp>
        <p:sp>
          <p:nvSpPr>
            <p:cNvPr id="1041" name="テキスト ボックス 34"/>
            <p:cNvSpPr txBox="1">
              <a:spLocks noChangeArrowheads="1"/>
            </p:cNvSpPr>
            <p:nvPr/>
          </p:nvSpPr>
          <p:spPr bwMode="auto">
            <a:xfrm>
              <a:off x="76200" y="3582988"/>
              <a:ext cx="3873500" cy="801501"/>
            </a:xfrm>
            <a:prstGeom prst="rect">
              <a:avLst/>
            </a:prstGeom>
            <a:solidFill>
              <a:schemeClr val="bg1"/>
            </a:solidFill>
            <a:ln w="9525">
              <a:noFill/>
              <a:miter lim="800000"/>
              <a:headEnd/>
              <a:tailEnd/>
            </a:ln>
          </p:spPr>
          <p:txBody>
            <a:bodyPr>
              <a:spAutoFit/>
            </a:bodyPr>
            <a:lstStyle/>
            <a:p>
              <a:r>
                <a:rPr lang="en-US" altLang="ja-JP" sz="2400"/>
                <a:t>④ </a:t>
              </a:r>
              <a:r>
                <a:rPr lang="ja-JP" altLang="en-US" sz="2400"/>
                <a:t>ダウンロードした</a:t>
              </a:r>
              <a:r>
                <a:rPr lang="en-US" altLang="ja-JP" sz="2400"/>
                <a:t>ZIP</a:t>
              </a:r>
            </a:p>
            <a:p>
              <a:r>
                <a:rPr lang="ja-JP" altLang="en-US" sz="2400"/>
                <a:t>ファイルの解凍・配置・起動</a:t>
              </a:r>
              <a:endParaRPr lang="en-US" altLang="ja-JP" sz="2400"/>
            </a:p>
          </p:txBody>
        </p:sp>
        <p:pic>
          <p:nvPicPr>
            <p:cNvPr id="1042" name="Picture 8"/>
            <p:cNvPicPr>
              <a:picLocks noChangeAspect="1" noChangeArrowheads="1"/>
            </p:cNvPicPr>
            <p:nvPr/>
          </p:nvPicPr>
          <p:blipFill>
            <a:blip r:embed="rId8" cstate="print"/>
            <a:srcRect/>
            <a:stretch>
              <a:fillRect/>
            </a:stretch>
          </p:blipFill>
          <p:spPr bwMode="auto">
            <a:xfrm>
              <a:off x="698500" y="5526088"/>
              <a:ext cx="1142530" cy="1052512"/>
            </a:xfrm>
            <a:prstGeom prst="rect">
              <a:avLst/>
            </a:prstGeom>
            <a:noFill/>
            <a:ln w="9525">
              <a:noFill/>
              <a:miter lim="800000"/>
              <a:headEnd/>
              <a:tailEnd/>
            </a:ln>
          </p:spPr>
        </p:pic>
        <p:pic>
          <p:nvPicPr>
            <p:cNvPr id="1043" name="Picture 8"/>
            <p:cNvPicPr>
              <a:picLocks noChangeAspect="1" noChangeArrowheads="1"/>
            </p:cNvPicPr>
            <p:nvPr/>
          </p:nvPicPr>
          <p:blipFill>
            <a:blip r:embed="rId8" cstate="print"/>
            <a:srcRect/>
            <a:stretch>
              <a:fillRect/>
            </a:stretch>
          </p:blipFill>
          <p:spPr bwMode="auto">
            <a:xfrm>
              <a:off x="425450" y="5005388"/>
              <a:ext cx="1142530" cy="1052512"/>
            </a:xfrm>
            <a:prstGeom prst="rect">
              <a:avLst/>
            </a:prstGeom>
            <a:noFill/>
            <a:ln w="9525">
              <a:noFill/>
              <a:miter lim="800000"/>
              <a:headEnd/>
              <a:tailEnd/>
            </a:ln>
          </p:spPr>
        </p:pic>
        <p:pic>
          <p:nvPicPr>
            <p:cNvPr id="1044" name="Picture 8"/>
            <p:cNvPicPr>
              <a:picLocks noChangeAspect="1" noChangeArrowheads="1"/>
            </p:cNvPicPr>
            <p:nvPr/>
          </p:nvPicPr>
          <p:blipFill>
            <a:blip r:embed="rId8" cstate="print"/>
            <a:srcRect/>
            <a:stretch>
              <a:fillRect/>
            </a:stretch>
          </p:blipFill>
          <p:spPr bwMode="auto">
            <a:xfrm>
              <a:off x="152400" y="4484688"/>
              <a:ext cx="1142530" cy="105251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6"/>
          <p:cNvSpPr txBox="1">
            <a:spLocks noGrp="1" noChangeArrowheads="1"/>
          </p:cNvSpPr>
          <p:nvPr/>
        </p:nvSpPr>
        <p:spPr bwMode="auto">
          <a:xfrm>
            <a:off x="8478838" y="6254750"/>
            <a:ext cx="504825" cy="396875"/>
          </a:xfrm>
          <a:prstGeom prst="rect">
            <a:avLst/>
          </a:prstGeom>
          <a:noFill/>
          <a:ln w="9525">
            <a:noFill/>
            <a:miter lim="800000"/>
            <a:headEnd/>
            <a:tailEnd/>
          </a:ln>
        </p:spPr>
        <p:txBody>
          <a:bodyPr wrap="none">
            <a:spAutoFit/>
          </a:bodyPr>
          <a:lstStyle/>
          <a:p>
            <a:pPr algn="r" eaLnBrk="1" hangingPunct="1">
              <a:lnSpc>
                <a:spcPct val="100000"/>
              </a:lnSpc>
            </a:pPr>
            <a:fld id="{4D98BB36-D00E-4AE3-9110-652E1FABF517}" type="slidenum">
              <a:rPr lang="en-US" altLang="ja-JP" sz="2000">
                <a:latin typeface="HGP創英角ｺﾞｼｯｸUB" pitchFamily="50" charset="-128"/>
              </a:rPr>
              <a:pPr algn="r" eaLnBrk="1" hangingPunct="1">
                <a:lnSpc>
                  <a:spcPct val="100000"/>
                </a:lnSpc>
              </a:pPr>
              <a:t>43</a:t>
            </a:fld>
            <a:endParaRPr lang="en-US" altLang="ja-JP" sz="2000">
              <a:latin typeface="HGP創英角ｺﾞｼｯｸUB" pitchFamily="50" charset="-128"/>
            </a:endParaRPr>
          </a:p>
        </p:txBody>
      </p:sp>
      <p:sp>
        <p:nvSpPr>
          <p:cNvPr id="49155" name="Rectangle 41"/>
          <p:cNvSpPr>
            <a:spLocks noChangeArrowheads="1"/>
          </p:cNvSpPr>
          <p:nvPr/>
        </p:nvSpPr>
        <p:spPr bwMode="auto">
          <a:xfrm>
            <a:off x="0" y="0"/>
            <a:ext cx="9144000" cy="6858000"/>
          </a:xfrm>
          <a:prstGeom prst="rect">
            <a:avLst/>
          </a:prstGeom>
          <a:solidFill>
            <a:schemeClr val="bg1"/>
          </a:solidFill>
          <a:ln w="9525">
            <a:noFill/>
            <a:miter lim="800000"/>
            <a:headEnd/>
            <a:tailEnd/>
          </a:ln>
        </p:spPr>
        <p:txBody>
          <a:bodyPr wrap="none" anchor="ctr"/>
          <a:lstStyle/>
          <a:p>
            <a:pPr algn="l" eaLnBrk="1" hangingPunct="1">
              <a:lnSpc>
                <a:spcPct val="100000"/>
              </a:lnSpc>
            </a:pPr>
            <a:endParaRPr lang="ja-JP" altLang="en-US" sz="2400" dirty="0">
              <a:latin typeface="HGP創英角ｺﾞｼｯｸUB" pitchFamily="50" charset="-128"/>
            </a:endParaRPr>
          </a:p>
        </p:txBody>
      </p:sp>
      <p:sp>
        <p:nvSpPr>
          <p:cNvPr id="5" name="テキスト ボックス 4"/>
          <p:cNvSpPr txBox="1"/>
          <p:nvPr/>
        </p:nvSpPr>
        <p:spPr>
          <a:xfrm>
            <a:off x="2849880" y="3078480"/>
            <a:ext cx="3444240" cy="701040"/>
          </a:xfrm>
          <a:prstGeom prst="rect">
            <a:avLst/>
          </a:prstGeom>
          <a:noFill/>
        </p:spPr>
        <p:txBody>
          <a:bodyPr wrap="square" rtlCol="0">
            <a:noAutofit/>
          </a:bodyPr>
          <a:lstStyle/>
          <a:p>
            <a:r>
              <a:rPr kumimoji="1" lang="en-US" altLang="ja-JP" dirty="0" smtClean="0"/>
              <a:t>END</a:t>
            </a:r>
            <a:endParaRPr kumimoji="1" lang="ja-JP" altLang="en-US" dirty="0"/>
          </a:p>
        </p:txBody>
      </p:sp>
      <p:sp>
        <p:nvSpPr>
          <p:cNvPr id="6" name="テキスト ボックス 5"/>
          <p:cNvSpPr txBox="1"/>
          <p:nvPr/>
        </p:nvSpPr>
        <p:spPr>
          <a:xfrm>
            <a:off x="381976" y="5694382"/>
            <a:ext cx="8542116" cy="961085"/>
          </a:xfrm>
          <a:prstGeom prst="rect">
            <a:avLst/>
          </a:prstGeom>
          <a:noFill/>
        </p:spPr>
        <p:txBody>
          <a:bodyPr wrap="square" rtlCol="0">
            <a:noAutofit/>
          </a:bodyPr>
          <a:lstStyle/>
          <a:p>
            <a:pPr algn="l"/>
            <a:r>
              <a:rPr lang="en-US" altLang="ja-JP" sz="1050" dirty="0" smtClean="0"/>
              <a:t>※ Windows</a:t>
            </a:r>
            <a:r>
              <a:rPr lang="ja-JP" altLang="en-US" sz="1050" dirty="0" err="1" smtClean="0"/>
              <a:t>、</a:t>
            </a:r>
            <a:r>
              <a:rPr lang="en-US" altLang="ja-JP" sz="1050" dirty="0" smtClean="0"/>
              <a:t>.NET Framework</a:t>
            </a:r>
            <a:r>
              <a:rPr lang="ja-JP" altLang="en-US" sz="1050" dirty="0" err="1" smtClean="0"/>
              <a:t>、</a:t>
            </a:r>
            <a:r>
              <a:rPr lang="en-US" altLang="ja-JP" sz="1050" dirty="0" smtClean="0"/>
              <a:t>Silverlight</a:t>
            </a:r>
            <a:r>
              <a:rPr lang="ja-JP" altLang="en-US" sz="1050" dirty="0" err="1" smtClean="0"/>
              <a:t>、</a:t>
            </a:r>
            <a:r>
              <a:rPr lang="en-US" altLang="ja-JP" sz="1050" dirty="0" smtClean="0"/>
              <a:t>Azure</a:t>
            </a:r>
            <a:r>
              <a:rPr lang="ja-JP" altLang="en-US" sz="1050" dirty="0" smtClean="0"/>
              <a:t>は、</a:t>
            </a:r>
            <a:r>
              <a:rPr lang="en-US" altLang="ja-JP" sz="1050" dirty="0" smtClean="0"/>
              <a:t>Microsoft Corporation</a:t>
            </a:r>
            <a:r>
              <a:rPr lang="ja-JP" altLang="en-US" sz="1050" dirty="0" smtClean="0"/>
              <a:t>の米国およびその他の国における商標もしくは登録商標です。</a:t>
            </a:r>
          </a:p>
          <a:p>
            <a:pPr algn="l"/>
            <a:r>
              <a:rPr lang="en-US" altLang="ja-JP" sz="1050" dirty="0" smtClean="0"/>
              <a:t>※ Java</a:t>
            </a:r>
            <a:r>
              <a:rPr lang="ja-JP" altLang="en-US" sz="1050" dirty="0" smtClean="0"/>
              <a:t>は、</a:t>
            </a:r>
            <a:r>
              <a:rPr lang="en-US" altLang="ja-JP" sz="1050" dirty="0" smtClean="0"/>
              <a:t>Oracle Corporation</a:t>
            </a:r>
            <a:r>
              <a:rPr lang="ja-JP" altLang="en-US" sz="1050" dirty="0" smtClean="0"/>
              <a:t>およびその子会社、関連会社の米国およびその他の国における登録商標です。</a:t>
            </a:r>
          </a:p>
          <a:p>
            <a:pPr algn="l"/>
            <a:r>
              <a:rPr lang="en-US" altLang="ja-JP" sz="1050" dirty="0" smtClean="0"/>
              <a:t>※ </a:t>
            </a:r>
            <a:r>
              <a:rPr lang="en-US" altLang="ja-JP" sz="1050" dirty="0" err="1" smtClean="0"/>
              <a:t>Hadoop</a:t>
            </a:r>
            <a:r>
              <a:rPr lang="ja-JP" altLang="en-US" sz="1050" dirty="0" smtClean="0"/>
              <a:t>は、</a:t>
            </a:r>
            <a:r>
              <a:rPr lang="en-US" altLang="ja-JP" sz="1050" dirty="0" smtClean="0"/>
              <a:t>Apache Software Foundation</a:t>
            </a:r>
            <a:r>
              <a:rPr lang="ja-JP" altLang="en-US" sz="1050" dirty="0" smtClean="0"/>
              <a:t>の米国およびその他の国における商標もしくは登録商標です。</a:t>
            </a:r>
          </a:p>
          <a:p>
            <a:pPr algn="l"/>
            <a:r>
              <a:rPr lang="en-US" altLang="ja-JP" sz="1050" dirty="0" smtClean="0"/>
              <a:t>※ </a:t>
            </a:r>
            <a:r>
              <a:rPr lang="en-US" altLang="ja-JP" sz="1050" dirty="0" err="1" smtClean="0"/>
              <a:t>GitHub</a:t>
            </a:r>
            <a:r>
              <a:rPr lang="ja-JP" altLang="en-US" sz="1050" dirty="0" smtClean="0"/>
              <a:t>は、</a:t>
            </a:r>
            <a:r>
              <a:rPr lang="en-US" altLang="ja-JP" sz="1050" dirty="0" err="1" smtClean="0"/>
              <a:t>GitHub</a:t>
            </a:r>
            <a:r>
              <a:rPr lang="en-US" altLang="ja-JP" sz="1050" dirty="0" smtClean="0"/>
              <a:t> Inc.</a:t>
            </a:r>
            <a:r>
              <a:rPr lang="ja-JP" altLang="en-US" sz="1050" dirty="0" smtClean="0"/>
              <a:t>の商標です。</a:t>
            </a:r>
          </a:p>
          <a:p>
            <a:pPr algn="l"/>
            <a:r>
              <a:rPr lang="en-US" altLang="ja-JP" sz="1050" dirty="0" smtClean="0"/>
              <a:t>※ </a:t>
            </a:r>
            <a:r>
              <a:rPr lang="ja-JP" altLang="en-US" sz="1050" dirty="0" smtClean="0"/>
              <a:t>その他記載の会社名、製品名は、それぞれの会社の商標もしくは登録商標です。</a:t>
            </a:r>
            <a:endParaRPr kumimoji="1" lang="ja-JP" altLang="en-US" sz="10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7"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1.1.</a:t>
            </a:r>
            <a:r>
              <a:rPr lang="ja-JP" altLang="en-US" sz="3200" b="1" dirty="0" smtClean="0">
                <a:cs typeface="Verdana" pitchFamily="34" charset="0"/>
              </a:rPr>
              <a:t> 概要</a:t>
            </a:r>
            <a:endParaRPr lang="en-US" altLang="ja-JP" sz="3200" dirty="0" smtClean="0">
              <a:cs typeface="Verdana" pitchFamily="34" charset="0"/>
            </a:endParaRPr>
          </a:p>
        </p:txBody>
      </p:sp>
      <p:sp>
        <p:nvSpPr>
          <p:cNvPr id="6" name="テキスト ボックス 5"/>
          <p:cNvSpPr txBox="1"/>
          <p:nvPr/>
        </p:nvSpPr>
        <p:spPr>
          <a:xfrm>
            <a:off x="259080" y="914400"/>
            <a:ext cx="8610600" cy="2966720"/>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wrap="square" lIns="216000" tIns="36000" rIns="216000" bIns="36000" anchor="ctr">
            <a:noAutofit/>
          </a:bodyPr>
          <a:lstStyle>
            <a:defPPr>
              <a:defRPr lang="ja-JP"/>
            </a:defPPr>
            <a:lvl1pPr eaLnBrk="1" hangingPunct="1">
              <a:lnSpc>
                <a:spcPct val="100000"/>
              </a:lnSpc>
              <a:spcBef>
                <a:spcPct val="10000"/>
              </a:spcBef>
              <a:defRPr sz="2400"/>
            </a:lvl1pPr>
          </a:lstStyle>
          <a:p>
            <a:pPr algn="l"/>
            <a:r>
              <a:rPr lang="ja-JP" altLang="en-US" dirty="0"/>
              <a:t>　</a:t>
            </a:r>
            <a:r>
              <a:rPr lang="en-US" altLang="ja-JP" dirty="0"/>
              <a:t>Open</a:t>
            </a:r>
            <a:r>
              <a:rPr lang="ja-JP" altLang="en-US" dirty="0"/>
              <a:t>棟梁は、</a:t>
            </a:r>
            <a:r>
              <a:rPr lang="en-US" altLang="ja-JP" dirty="0"/>
              <a:t>.NET Framework </a:t>
            </a:r>
            <a:r>
              <a:rPr lang="en-US" altLang="ja-JP" dirty="0" smtClean="0"/>
              <a:t>3.5 </a:t>
            </a:r>
            <a:r>
              <a:rPr lang="ja-JP" altLang="en-US" dirty="0"/>
              <a:t>以上を前提とした</a:t>
            </a:r>
            <a:r>
              <a:rPr lang="ja-JP" altLang="en-US" dirty="0" smtClean="0"/>
              <a:t>、</a:t>
            </a:r>
            <a:r>
              <a:rPr lang="en-US" altLang="ja-JP" dirty="0" smtClean="0"/>
              <a:t/>
            </a:r>
            <a:br>
              <a:rPr lang="en-US" altLang="ja-JP" dirty="0" smtClean="0"/>
            </a:br>
            <a:r>
              <a:rPr lang="ja-JP" altLang="en-US" dirty="0" smtClean="0"/>
              <a:t>フルスタック</a:t>
            </a:r>
            <a:r>
              <a:rPr lang="ja-JP" altLang="en-US" dirty="0"/>
              <a:t>のアプリケーション・フレームワークです。</a:t>
            </a:r>
            <a:endParaRPr lang="en-US" altLang="ja-JP" dirty="0"/>
          </a:p>
          <a:p>
            <a:pPr algn="l"/>
            <a:endParaRPr lang="en-US" altLang="ja-JP" dirty="0"/>
          </a:p>
          <a:p>
            <a:pPr algn="l"/>
            <a:r>
              <a:rPr lang="ja-JP" altLang="en-US" dirty="0"/>
              <a:t>　</a:t>
            </a:r>
            <a:r>
              <a:rPr lang="en-US" altLang="ja-JP" dirty="0"/>
              <a:t>Web(ASP.NET, ASP.NET MVC)</a:t>
            </a:r>
            <a:r>
              <a:rPr lang="ja-JP" altLang="en-US" dirty="0" err="1"/>
              <a:t>、</a:t>
            </a:r>
            <a:r>
              <a:rPr lang="en-US" altLang="ja-JP" dirty="0"/>
              <a:t>C/S(</a:t>
            </a:r>
            <a:r>
              <a:rPr lang="en-US" altLang="ja-JP" dirty="0" err="1"/>
              <a:t>WinForm</a:t>
            </a:r>
            <a:r>
              <a:rPr lang="en-US" altLang="ja-JP" dirty="0"/>
              <a:t>, WPF)</a:t>
            </a:r>
            <a:r>
              <a:rPr lang="ja-JP" altLang="en-US" dirty="0"/>
              <a:t>、バッチ、</a:t>
            </a:r>
            <a:r>
              <a:rPr lang="en-US" altLang="ja-JP" dirty="0"/>
              <a:t>RIA(Silverlight)</a:t>
            </a:r>
            <a:r>
              <a:rPr lang="ja-JP" altLang="en-US" dirty="0" err="1"/>
              <a:t>、</a:t>
            </a:r>
            <a:r>
              <a:rPr lang="en-US" altLang="ja-JP" dirty="0" err="1"/>
              <a:t>WebAPI</a:t>
            </a:r>
            <a:r>
              <a:rPr lang="ja-JP" altLang="en-US" dirty="0" err="1"/>
              <a:t>、</a:t>
            </a:r>
            <a:r>
              <a:rPr lang="ja-JP" altLang="en-US" dirty="0"/>
              <a:t>組込み等の各種方式に対応し、高品質なアプリケーション開発を可能にします。</a:t>
            </a:r>
            <a:endParaRPr lang="en-US" altLang="ja-JP" dirty="0"/>
          </a:p>
        </p:txBody>
      </p:sp>
      <p:sp>
        <p:nvSpPr>
          <p:cNvPr id="7" name="テキスト ボックス 6"/>
          <p:cNvSpPr txBox="1"/>
          <p:nvPr/>
        </p:nvSpPr>
        <p:spPr>
          <a:xfrm>
            <a:off x="360680" y="3800373"/>
            <a:ext cx="8610600" cy="2559483"/>
          </a:xfrm>
          <a:prstGeom prst="rect">
            <a:avLst/>
          </a:prstGeom>
          <a:noFill/>
        </p:spPr>
        <p:txBody>
          <a:bodyPr wrap="square" rtlCol="0">
            <a:spAutoFit/>
          </a:bodyPr>
          <a:lstStyle/>
          <a:p>
            <a:pPr algn="l"/>
            <a:r>
              <a:rPr lang="ja-JP" altLang="en-US" sz="2400" dirty="0" smtClean="0"/>
              <a:t>　</a:t>
            </a:r>
            <a:endParaRPr lang="en-US" altLang="ja-JP" sz="1200" dirty="0" smtClean="0"/>
          </a:p>
          <a:p>
            <a:pPr algn="l">
              <a:buFont typeface="Wingdings" pitchFamily="2" charset="2"/>
              <a:buChar char="n"/>
            </a:pPr>
            <a:r>
              <a:rPr lang="ja-JP" altLang="en-US" sz="2800" dirty="0" smtClean="0"/>
              <a:t> </a:t>
            </a:r>
            <a:r>
              <a:rPr lang="ja-JP" altLang="en-US" sz="2400" dirty="0" smtClean="0"/>
              <a:t>ドキュメント</a:t>
            </a:r>
          </a:p>
          <a:p>
            <a:pPr lvl="1" algn="l">
              <a:buFont typeface="Wingdings" pitchFamily="2" charset="2"/>
              <a:buChar char="u"/>
            </a:pPr>
            <a:r>
              <a:rPr lang="ja-JP" altLang="en-US" sz="2000" dirty="0" smtClean="0"/>
              <a:t> 利用ガイド、チュートリアル</a:t>
            </a:r>
            <a:endParaRPr lang="en-US" altLang="ja-JP" sz="2000" dirty="0" smtClean="0"/>
          </a:p>
          <a:p>
            <a:pPr lvl="1" algn="l">
              <a:buFont typeface="Wingdings" pitchFamily="2" charset="2"/>
              <a:buChar char="u"/>
            </a:pPr>
            <a:r>
              <a:rPr lang="ja-JP" altLang="en-US" sz="2000" dirty="0" smtClean="0"/>
              <a:t> オフショア開発のための英語版マニュアル</a:t>
            </a:r>
            <a:endParaRPr lang="en-US" altLang="ja-JP" sz="2000" dirty="0" smtClean="0"/>
          </a:p>
          <a:p>
            <a:pPr lvl="1" algn="l"/>
            <a:endParaRPr lang="en-US" altLang="ja-JP" sz="1100" dirty="0" smtClean="0"/>
          </a:p>
          <a:p>
            <a:pPr algn="l">
              <a:buFont typeface="Wingdings" pitchFamily="2" charset="2"/>
              <a:buChar char="n"/>
            </a:pPr>
            <a:r>
              <a:rPr lang="ja-JP" altLang="en-US" sz="2400" dirty="0" smtClean="0"/>
              <a:t> ライセンス</a:t>
            </a:r>
          </a:p>
          <a:p>
            <a:pPr lvl="1" algn="l">
              <a:buFont typeface="Wingdings" pitchFamily="2" charset="2"/>
              <a:buChar char="u"/>
            </a:pPr>
            <a:r>
              <a:rPr lang="ja-JP" altLang="en-US" sz="2000" dirty="0" smtClean="0"/>
              <a:t> </a:t>
            </a:r>
            <a:r>
              <a:rPr lang="en-US" altLang="ja-JP" sz="2000" dirty="0" smtClean="0"/>
              <a:t>source		: Apache License, Version 2.0</a:t>
            </a:r>
          </a:p>
          <a:p>
            <a:pPr lvl="1" algn="l">
              <a:buFont typeface="Wingdings" pitchFamily="2" charset="2"/>
              <a:buChar char="u"/>
            </a:pPr>
            <a:r>
              <a:rPr lang="en-US" altLang="ja-JP" sz="2000" dirty="0" smtClean="0"/>
              <a:t> document	: Creative Commons - CC BY 2.1 JP</a:t>
            </a:r>
            <a:endParaRPr kumimoji="1" lang="ja-JP"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05" name="Group 37"/>
          <p:cNvGraphicFramePr>
            <a:graphicFrameLocks noGrp="1"/>
          </p:cNvGraphicFramePr>
          <p:nvPr/>
        </p:nvGraphicFramePr>
        <p:xfrm>
          <a:off x="74613" y="779463"/>
          <a:ext cx="8993187" cy="5484495"/>
        </p:xfrm>
        <a:graphic>
          <a:graphicData uri="http://schemas.openxmlformats.org/drawingml/2006/table">
            <a:tbl>
              <a:tblPr/>
              <a:tblGrid>
                <a:gridCol w="554037"/>
                <a:gridCol w="1441450"/>
                <a:gridCol w="6997700"/>
              </a:tblGrid>
              <a:tr h="485775">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製品名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r>
              <a:tr h="72560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開発環境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Microsoft Visual Studio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C# 2010 – 2013</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Microsoft Visual Basic 2010 – 2013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2400" b="0" i="0" u="none" strike="noStrike" cap="none" normalizeH="0" baseline="0" dirty="0" smtClean="0">
                        <a:ln>
                          <a:noFill/>
                        </a:ln>
                        <a:solidFill>
                          <a:schemeClr val="tx1"/>
                        </a:solidFill>
                        <a:effectLst/>
                        <a:latin typeface="Verdana" pitchFamily="34" charset="0"/>
                        <a:ea typeface="HGP創英角ｺﾞｼｯｸUB"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実</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行</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環</a:t>
                      </a: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Verdana" pitchFamily="34" charset="0"/>
                          <a:ea typeface="HGP創英角ｺﾞｼｯｸUB" pitchFamily="50" charset="-128"/>
                        </a:rPr>
                        <a:t>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Run</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Verdana" pitchFamily="34" charset="0"/>
                          <a:ea typeface="HGP創英角ｺﾞｼｯｸUB" pitchFamily="50" charset="-128"/>
                        </a:rPr>
                        <a:t>Time</a:t>
                      </a:r>
                      <a:endParaRPr kumimoji="1" lang="en-US" altLang="ja-JP" sz="20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3.5 – 4.5.1</a:t>
                      </a:r>
                      <a:endPar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ASP.NET2.0</a:t>
                      </a:r>
                      <a:r>
                        <a:rPr kumimoji="1" lang="ja-JP" altLang="en-US"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4.0</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AJAX Extensions</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ASP.NET MVC</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 Azure SDK for .NET</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Silverlight</a:t>
                      </a:r>
                      <a:r>
                        <a:rPr kumimoji="1" lang="ja-JP" altLang="en-US"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Windows</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ストアアプリ</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7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Data</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Provider</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.NET Framework Data Provider for SQL Server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OLEDB.NET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ODBC.NET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Oracle Data Provider for .NET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IBM DB2.NET Data Provider</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HiRDB.NET </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データ プロバイダ</a:t>
                      </a:r>
                      <a:endPar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MySQL</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Connector/NET</a:t>
                      </a:r>
                    </a:p>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err="1" smtClean="0">
                          <a:ln>
                            <a:noFill/>
                          </a:ln>
                          <a:solidFill>
                            <a:schemeClr val="tx1"/>
                          </a:solidFill>
                          <a:effectLst/>
                          <a:latin typeface="Verdana" pitchFamily="34" charset="0"/>
                          <a:ea typeface="HGP創英角ｺﾞｼｯｸUB" pitchFamily="50" charset="-128"/>
                          <a:cs typeface="Times New Roman" pitchFamily="18" charset="0"/>
                        </a:rPr>
                        <a:t>PostgreSQL</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Npgsql.NET </a:t>
                      </a:r>
                      <a:r>
                        <a:rPr kumimoji="1" lang="ja-JP" altLang="en-US"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rPr>
                        <a:t>データプロバイダ</a:t>
                      </a:r>
                      <a:endParaRPr kumimoji="1" lang="en-US" altLang="ja-JP" sz="16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WWW</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smtClean="0">
                          <a:ln>
                            <a:noFill/>
                          </a:ln>
                          <a:solidFill>
                            <a:schemeClr val="tx1"/>
                          </a:solidFill>
                          <a:effectLst/>
                          <a:latin typeface="Verdana" pitchFamily="34" charset="0"/>
                          <a:ea typeface="HGP創英角ｺﾞｼｯｸUB" pitchFamily="50" charset="-128"/>
                        </a:rPr>
                        <a:t>Browser</a:t>
                      </a:r>
                      <a:endParaRPr kumimoji="1" lang="en-US" altLang="ja-JP" sz="2000" b="0" i="0" u="none" strike="noStrike" cap="none" normalizeH="0" baseline="0" smtClean="0">
                        <a:ln>
                          <a:noFill/>
                        </a:ln>
                        <a:solidFill>
                          <a:schemeClr val="tx1"/>
                        </a:solidFill>
                        <a:effectLst/>
                        <a:latin typeface="Verdana" pitchFamily="34" charset="0"/>
                        <a:ea typeface="HGP創英角ｺﾞｼｯｸUB"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Internet Explorer Version 6.0,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cs typeface="Times New Roman" pitchFamily="18" charset="0"/>
                        </a:rPr>
                        <a:t>– </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　ダイアログ表示機能を使用しなければ他のブラウザでも利用可能（携帯電話向けの</a:t>
                      </a:r>
                      <a:r>
                        <a:rPr kumimoji="1" lang="en-US" altLang="ja-JP" sz="1600" b="0" i="0" u="none" strike="noStrike" cap="none" normalizeH="0" baseline="0" dirty="0" smtClean="0">
                          <a:ln>
                            <a:noFill/>
                          </a:ln>
                          <a:solidFill>
                            <a:schemeClr val="tx1"/>
                          </a:solidFill>
                          <a:effectLst/>
                          <a:latin typeface="Verdana" pitchFamily="34" charset="0"/>
                          <a:ea typeface="HGP創英角ｺﾞｼｯｸUB" pitchFamily="50" charset="-128"/>
                        </a:rPr>
                        <a:t>CHTML</a:t>
                      </a:r>
                      <a:r>
                        <a:rPr kumimoji="1" lang="ja-JP" altLang="en-US" sz="1600" b="0" i="0" u="none" strike="noStrike" cap="none" normalizeH="0" baseline="0" dirty="0" smtClean="0">
                          <a:ln>
                            <a:noFill/>
                          </a:ln>
                          <a:solidFill>
                            <a:schemeClr val="tx1"/>
                          </a:solidFill>
                          <a:effectLst/>
                          <a:latin typeface="Verdana" pitchFamily="34" charset="0"/>
                          <a:ea typeface="HGP創英角ｺﾞｼｯｸUB" pitchFamily="50" charset="-128"/>
                        </a:rPr>
                        <a:t>もサポート）。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57"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1.2.</a:t>
            </a:r>
            <a:r>
              <a:rPr lang="ja-JP" altLang="en-US" sz="3200" b="1" dirty="0" smtClean="0">
                <a:cs typeface="Verdana" pitchFamily="34" charset="0"/>
              </a:rPr>
              <a:t> </a:t>
            </a:r>
            <a:r>
              <a:rPr lang="ja-JP" altLang="en-US" sz="3200" dirty="0" smtClean="0">
                <a:cs typeface="Verdana" pitchFamily="34" charset="0"/>
              </a:rPr>
              <a:t>前提</a:t>
            </a:r>
            <a:r>
              <a:rPr lang="ja-JP" altLang="en-US" sz="3200" dirty="0">
                <a:cs typeface="Verdana" pitchFamily="34" charset="0"/>
              </a:rPr>
              <a:t>環境</a:t>
            </a:r>
          </a:p>
        </p:txBody>
      </p:sp>
      <p:sp>
        <p:nvSpPr>
          <p:cNvPr id="5" name="Text Box 68"/>
          <p:cNvSpPr txBox="1">
            <a:spLocks noChangeArrowheads="1"/>
          </p:cNvSpPr>
          <p:nvPr/>
        </p:nvSpPr>
        <p:spPr bwMode="auto">
          <a:xfrm>
            <a:off x="-3175" y="5934075"/>
            <a:ext cx="9150350" cy="954107"/>
          </a:xfrm>
          <a:prstGeom prst="rect">
            <a:avLst/>
          </a:prstGeom>
          <a:solidFill>
            <a:srgbClr val="FFFF99"/>
          </a:solidFill>
          <a:ln w="9525">
            <a:noFill/>
            <a:miter lim="800000"/>
            <a:headEnd/>
            <a:tailEnd/>
          </a:ln>
        </p:spPr>
        <p:txBody>
          <a:bodyPr>
            <a:spAutoFit/>
          </a:bodyPr>
          <a:lstStyle/>
          <a:p>
            <a:pPr eaLnBrk="1" hangingPunct="1">
              <a:lnSpc>
                <a:spcPct val="100000"/>
              </a:lnSpc>
              <a:spcBef>
                <a:spcPct val="50000"/>
              </a:spcBef>
            </a:pPr>
            <a:r>
              <a:rPr lang="en-US" altLang="ja-JP" sz="2400" dirty="0"/>
              <a:t>C/S</a:t>
            </a:r>
            <a:r>
              <a:rPr lang="ja-JP" altLang="en-US" sz="2400" dirty="0" err="1"/>
              <a:t>、</a:t>
            </a:r>
            <a:r>
              <a:rPr lang="en-US" altLang="ja-JP" sz="2400" dirty="0"/>
              <a:t>RIA</a:t>
            </a:r>
            <a:r>
              <a:rPr lang="ja-JP" altLang="en-US" sz="2400" dirty="0"/>
              <a:t>など、殆どの案件</a:t>
            </a:r>
            <a:r>
              <a:rPr lang="ja-JP" altLang="en-US" sz="2400" dirty="0" smtClean="0"/>
              <a:t>で</a:t>
            </a:r>
            <a:r>
              <a:rPr lang="en-US" altLang="ja-JP" sz="2400" dirty="0" smtClean="0"/>
              <a:t>Open</a:t>
            </a:r>
            <a:r>
              <a:rPr lang="ja-JP" altLang="en-US" sz="3200" dirty="0" smtClean="0">
                <a:ea typeface="HG行書体" pitchFamily="65" charset="-128"/>
              </a:rPr>
              <a:t>棟梁</a:t>
            </a:r>
            <a:r>
              <a:rPr lang="ja-JP" altLang="en-US" sz="2400" dirty="0" smtClean="0"/>
              <a:t>を</a:t>
            </a:r>
            <a:r>
              <a:rPr lang="ja-JP" altLang="en-US" sz="2400" dirty="0"/>
              <a:t>適用可能です。</a:t>
            </a:r>
            <a:br>
              <a:rPr lang="ja-JP" altLang="en-US" sz="2400" dirty="0"/>
            </a:br>
            <a:r>
              <a:rPr lang="ja-JP" altLang="en-US" sz="2400" dirty="0"/>
              <a:t>今後も</a:t>
            </a:r>
            <a:r>
              <a:rPr lang="en-US" altLang="ja-JP" sz="2400" dirty="0"/>
              <a:t>.NET</a:t>
            </a:r>
            <a:r>
              <a:rPr lang="ja-JP" altLang="en-US" sz="2400" dirty="0" err="1"/>
              <a:t>、</a:t>
            </a:r>
            <a:r>
              <a:rPr lang="en-US" altLang="ja-JP" sz="2400" dirty="0"/>
              <a:t>Visual Studio</a:t>
            </a:r>
            <a:r>
              <a:rPr lang="ja-JP" altLang="en-US" sz="2400" dirty="0"/>
              <a:t>バージョンアップに追随予定です。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0" y="28575"/>
            <a:ext cx="7677150" cy="579438"/>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1.3. </a:t>
            </a:r>
            <a:r>
              <a:rPr lang="ja-JP" altLang="en-US" sz="3200" dirty="0" smtClean="0">
                <a:cs typeface="Verdana" pitchFamily="34" charset="0"/>
              </a:rPr>
              <a:t>標準化</a:t>
            </a:r>
            <a:r>
              <a:rPr lang="ja-JP" altLang="en-US" sz="3200" dirty="0">
                <a:cs typeface="Verdana" pitchFamily="34" charset="0"/>
              </a:rPr>
              <a:t>されていないアプリケーション</a:t>
            </a:r>
          </a:p>
        </p:txBody>
      </p:sp>
      <p:sp>
        <p:nvSpPr>
          <p:cNvPr id="10243" name="Text Box 6"/>
          <p:cNvSpPr txBox="1">
            <a:spLocks noChangeArrowheads="1"/>
          </p:cNvSpPr>
          <p:nvPr/>
        </p:nvSpPr>
        <p:spPr bwMode="auto">
          <a:xfrm>
            <a:off x="1104900" y="927099"/>
            <a:ext cx="7607300" cy="4003715"/>
          </a:xfrm>
          <a:prstGeom prst="rect">
            <a:avLst/>
          </a:prstGeom>
          <a:solidFill>
            <a:srgbClr val="FFFFFF"/>
          </a:solidFill>
          <a:ln w="9525">
            <a:solidFill>
              <a:srgbClr val="000000"/>
            </a:solidFill>
            <a:miter lim="800000"/>
            <a:headEnd/>
            <a:tailEnd/>
          </a:ln>
        </p:spPr>
        <p:txBody>
          <a:bodyPr vert="eaVert" lIns="36000" tIns="36000" rIns="36000" bIns="36000"/>
          <a:lstStyle/>
          <a:p>
            <a:endParaRPr kumimoji="0" lang="ja-JP" altLang="ja-JP" sz="1400" b="1">
              <a:latin typeface="Century" pitchFamily="18" charset="0"/>
              <a:ea typeface="ＭＳ Ｐゴシック" pitchFamily="50" charset="-128"/>
            </a:endParaRPr>
          </a:p>
        </p:txBody>
      </p:sp>
      <p:sp>
        <p:nvSpPr>
          <p:cNvPr id="10244" name="Text Box 7"/>
          <p:cNvSpPr txBox="1">
            <a:spLocks noChangeArrowheads="1"/>
          </p:cNvSpPr>
          <p:nvPr/>
        </p:nvSpPr>
        <p:spPr bwMode="auto">
          <a:xfrm>
            <a:off x="403225" y="927099"/>
            <a:ext cx="577850" cy="4003715"/>
          </a:xfrm>
          <a:prstGeom prst="rect">
            <a:avLst/>
          </a:prstGeom>
          <a:solidFill>
            <a:srgbClr val="FFFFFF"/>
          </a:solidFill>
          <a:ln w="9525">
            <a:solidFill>
              <a:srgbClr val="000000"/>
            </a:solidFill>
            <a:miter lim="800000"/>
            <a:headEnd/>
            <a:tailEnd/>
          </a:ln>
        </p:spPr>
        <p:txBody>
          <a:bodyPr vert="eaVert" lIns="36000" tIns="36000" rIns="36000" bIns="36000"/>
          <a:lstStyle/>
          <a:p>
            <a:r>
              <a:rPr kumimoji="0" lang="en-US" altLang="ja-JP" sz="3200" b="1"/>
              <a:t>UI </a:t>
            </a:r>
            <a:r>
              <a:rPr kumimoji="0" lang="ja-JP" altLang="en-US" sz="3200" b="1"/>
              <a:t>テクノロジ</a:t>
            </a:r>
          </a:p>
        </p:txBody>
      </p:sp>
      <p:sp>
        <p:nvSpPr>
          <p:cNvPr id="10245" name="AutoShape 8"/>
          <p:cNvSpPr>
            <a:spLocks noChangeArrowheads="1"/>
          </p:cNvSpPr>
          <p:nvPr/>
        </p:nvSpPr>
        <p:spPr bwMode="auto">
          <a:xfrm>
            <a:off x="6919913" y="1006475"/>
            <a:ext cx="1982787" cy="608013"/>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ja-JP" altLang="en-US" sz="2400">
                <a:latin typeface="HGP創英角ｺﾞｼｯｸUB" pitchFamily="50" charset="-128"/>
              </a:rPr>
              <a:t>ログ ファイル</a:t>
            </a:r>
          </a:p>
        </p:txBody>
      </p:sp>
      <p:sp>
        <p:nvSpPr>
          <p:cNvPr id="10246" name="AutoShape 9"/>
          <p:cNvSpPr>
            <a:spLocks noChangeArrowheads="1"/>
          </p:cNvSpPr>
          <p:nvPr/>
        </p:nvSpPr>
        <p:spPr bwMode="auto">
          <a:xfrm>
            <a:off x="6719888" y="5702300"/>
            <a:ext cx="1689100" cy="609600"/>
          </a:xfrm>
          <a:prstGeom prst="can">
            <a:avLst>
              <a:gd name="adj" fmla="val 25199"/>
            </a:avLst>
          </a:prstGeom>
          <a:solidFill>
            <a:srgbClr val="E4CA9C"/>
          </a:solidFill>
          <a:ln w="38100">
            <a:solidFill>
              <a:srgbClr val="D69DAF"/>
            </a:solidFill>
            <a:round/>
            <a:headEnd/>
            <a:tailEnd/>
          </a:ln>
        </p:spPr>
        <p:txBody>
          <a:bodyPr wrap="none" lIns="36000" tIns="36000" rIns="36000" bIns="36000" anchor="ctr"/>
          <a:lstStyle/>
          <a:p>
            <a:r>
              <a:rPr kumimoji="0" lang="en-US" altLang="ja-JP" sz="2400" b="1"/>
              <a:t>DBMS</a:t>
            </a:r>
          </a:p>
        </p:txBody>
      </p:sp>
      <p:sp>
        <p:nvSpPr>
          <p:cNvPr id="10247" name="Line 10"/>
          <p:cNvSpPr>
            <a:spLocks noChangeShapeType="1"/>
          </p:cNvSpPr>
          <p:nvPr/>
        </p:nvSpPr>
        <p:spPr bwMode="auto">
          <a:xfrm flipV="1">
            <a:off x="5922963" y="1406525"/>
            <a:ext cx="1006475" cy="496888"/>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48" name="Line 12"/>
          <p:cNvSpPr>
            <a:spLocks noChangeShapeType="1"/>
          </p:cNvSpPr>
          <p:nvPr/>
        </p:nvSpPr>
        <p:spPr bwMode="auto">
          <a:xfrm flipV="1">
            <a:off x="5280025" y="1349375"/>
            <a:ext cx="1508125" cy="457200"/>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49" name="Line 13"/>
          <p:cNvSpPr>
            <a:spLocks noChangeShapeType="1"/>
          </p:cNvSpPr>
          <p:nvPr/>
        </p:nvSpPr>
        <p:spPr bwMode="auto">
          <a:xfrm flipV="1">
            <a:off x="4602163" y="1273175"/>
            <a:ext cx="2082800" cy="450850"/>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grpSp>
        <p:nvGrpSpPr>
          <p:cNvPr id="10250" name="Group 21"/>
          <p:cNvGrpSpPr>
            <a:grpSpLocks/>
          </p:cNvGrpSpPr>
          <p:nvPr/>
        </p:nvGrpSpPr>
        <p:grpSpPr bwMode="auto">
          <a:xfrm>
            <a:off x="6407150" y="4889500"/>
            <a:ext cx="1495425" cy="752475"/>
            <a:chOff x="3520" y="2240"/>
            <a:chExt cx="1172" cy="1145"/>
          </a:xfrm>
        </p:grpSpPr>
        <p:sp>
          <p:nvSpPr>
            <p:cNvPr id="10256" name="Line 14"/>
            <p:cNvSpPr>
              <a:spLocks noChangeShapeType="1"/>
            </p:cNvSpPr>
            <p:nvPr/>
          </p:nvSpPr>
          <p:spPr bwMode="auto">
            <a:xfrm>
              <a:off x="4102" y="2282"/>
              <a:ext cx="323" cy="1089"/>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57" name="Line 15"/>
            <p:cNvSpPr>
              <a:spLocks noChangeShapeType="1"/>
            </p:cNvSpPr>
            <p:nvPr/>
          </p:nvSpPr>
          <p:spPr bwMode="auto">
            <a:xfrm flipH="1">
              <a:off x="4566" y="2240"/>
              <a:ext cx="126" cy="1131"/>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sp>
          <p:nvSpPr>
            <p:cNvPr id="10258" name="Line 16"/>
            <p:cNvSpPr>
              <a:spLocks noChangeShapeType="1"/>
            </p:cNvSpPr>
            <p:nvPr/>
          </p:nvSpPr>
          <p:spPr bwMode="auto">
            <a:xfrm>
              <a:off x="3520" y="2254"/>
              <a:ext cx="751" cy="1131"/>
            </a:xfrm>
            <a:prstGeom prst="line">
              <a:avLst/>
            </a:prstGeom>
            <a:noFill/>
            <a:ln w="63500">
              <a:solidFill>
                <a:schemeClr val="tx1"/>
              </a:solidFill>
              <a:prstDash val="sysDot"/>
              <a:round/>
              <a:headEnd type="oval" w="med" len="med"/>
              <a:tailEnd type="triangle" w="med" len="med"/>
            </a:ln>
          </p:spPr>
          <p:txBody>
            <a:bodyPr/>
            <a:lstStyle/>
            <a:p>
              <a:endParaRPr lang="ja-JP" altLang="en-US"/>
            </a:p>
          </p:txBody>
        </p:sp>
      </p:grpSp>
      <p:sp>
        <p:nvSpPr>
          <p:cNvPr id="30" name="Text Box 17" descr="セーム皮"/>
          <p:cNvSpPr txBox="1">
            <a:spLocks noChangeArrowheads="1"/>
          </p:cNvSpPr>
          <p:nvPr/>
        </p:nvSpPr>
        <p:spPr bwMode="auto">
          <a:xfrm>
            <a:off x="1368425" y="849313"/>
            <a:ext cx="3038475" cy="1200150"/>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eaLnBrk="1" hangingPunct="1">
              <a:lnSpc>
                <a:spcPct val="100000"/>
              </a:lnSpc>
              <a:spcBef>
                <a:spcPct val="50000"/>
              </a:spcBef>
              <a:defRPr/>
            </a:pPr>
            <a:r>
              <a:rPr lang="ja-JP" altLang="en-US" sz="7200" dirty="0">
                <a:latin typeface="HGP創英角ｺﾞｼｯｸUB" pitchFamily="50" charset="-128"/>
              </a:rPr>
              <a:t>？？？</a:t>
            </a:r>
          </a:p>
        </p:txBody>
      </p:sp>
      <p:sp>
        <p:nvSpPr>
          <p:cNvPr id="10252" name="Text Box 18" descr="セーム皮"/>
          <p:cNvSpPr txBox="1">
            <a:spLocks noChangeArrowheads="1"/>
          </p:cNvSpPr>
          <p:nvPr/>
        </p:nvSpPr>
        <p:spPr bwMode="auto">
          <a:xfrm>
            <a:off x="1219200" y="2233538"/>
            <a:ext cx="7378700" cy="2490169"/>
          </a:xfrm>
          <a:prstGeom prst="rect">
            <a:avLst/>
          </a:prstGeom>
          <a:noFill/>
          <a:ln w="9525">
            <a:noFill/>
            <a:miter lim="800000"/>
            <a:headEnd/>
            <a:tailEnd/>
          </a:ln>
        </p:spPr>
        <p:txBody>
          <a:bodyPr>
            <a:spAutoFit/>
          </a:bodyPr>
          <a:lstStyle/>
          <a:p>
            <a:pPr algn="l" eaLnBrk="1" hangingPunct="1">
              <a:lnSpc>
                <a:spcPct val="110000"/>
              </a:lnSpc>
              <a:spcBef>
                <a:spcPts val="0"/>
              </a:spcBef>
            </a:pPr>
            <a:r>
              <a:rPr lang="ja-JP" altLang="en-US" sz="2400" dirty="0" smtClean="0"/>
              <a:t>パートナー依存（丸投げ）</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どの</a:t>
            </a:r>
            <a:r>
              <a:rPr lang="ja-JP" altLang="en-US" sz="2400" dirty="0"/>
              <a:t>ような実装になっているか</a:t>
            </a:r>
            <a:r>
              <a:rPr lang="ja-JP" altLang="en-US" sz="2400" dirty="0" smtClean="0"/>
              <a:t>？</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開発者</a:t>
            </a:r>
            <a:r>
              <a:rPr lang="ja-JP" altLang="en-US" sz="2400" dirty="0"/>
              <a:t>毎に実装がばらばら？</a:t>
            </a:r>
            <a:r>
              <a:rPr lang="ja-JP" altLang="en-US" sz="2400" dirty="0" smtClean="0"/>
              <a:t>？</a:t>
            </a:r>
            <a:endParaRPr lang="en-US" altLang="ja-JP" sz="2400" dirty="0" smtClean="0"/>
          </a:p>
          <a:p>
            <a:pPr algn="l" eaLnBrk="1" hangingPunct="1">
              <a:lnSpc>
                <a:spcPct val="110000"/>
              </a:lnSpc>
              <a:spcBef>
                <a:spcPts val="0"/>
              </a:spcBef>
              <a:buFont typeface="Arial" pitchFamily="34" charset="0"/>
              <a:buChar char="•"/>
            </a:pPr>
            <a:r>
              <a:rPr lang="ja-JP" altLang="en-US" sz="2400" dirty="0" smtClean="0"/>
              <a:t>　問題多発</a:t>
            </a:r>
            <a:endParaRPr lang="en-US" altLang="ja-JP" sz="2400" dirty="0" smtClean="0"/>
          </a:p>
          <a:p>
            <a:pPr lvl="1" algn="l" eaLnBrk="1" hangingPunct="1">
              <a:lnSpc>
                <a:spcPct val="110000"/>
              </a:lnSpc>
              <a:spcBef>
                <a:spcPts val="0"/>
              </a:spcBef>
            </a:pPr>
            <a:r>
              <a:rPr lang="ja-JP" altLang="en-US" sz="2400" dirty="0" smtClean="0"/>
              <a:t>「品質</a:t>
            </a:r>
            <a:r>
              <a:rPr lang="ja-JP" altLang="en-US" sz="2400" dirty="0"/>
              <a:t>、性能が出ない」</a:t>
            </a:r>
            <a:r>
              <a:rPr lang="ja-JP" altLang="en-US" sz="2400" dirty="0" smtClean="0"/>
              <a:t>、</a:t>
            </a:r>
            <a:endParaRPr lang="en-US" altLang="ja-JP" sz="2400" dirty="0" smtClean="0"/>
          </a:p>
          <a:p>
            <a:pPr lvl="1" algn="l" eaLnBrk="1" hangingPunct="1">
              <a:lnSpc>
                <a:spcPct val="110000"/>
              </a:lnSpc>
              <a:spcBef>
                <a:spcPts val="0"/>
              </a:spcBef>
            </a:pPr>
            <a:r>
              <a:rPr lang="ja-JP" altLang="en-US" sz="2400" dirty="0" smtClean="0"/>
              <a:t>「</a:t>
            </a:r>
            <a:r>
              <a:rPr lang="ja-JP" altLang="en-US" sz="2400" dirty="0"/>
              <a:t>デグレード多発」、「問題の分析ができない</a:t>
            </a:r>
            <a:r>
              <a:rPr lang="ja-JP" altLang="en-US" sz="2400" dirty="0" smtClean="0"/>
              <a:t>」</a:t>
            </a:r>
            <a:endParaRPr lang="ja-JP" altLang="en-US" sz="2400" dirty="0"/>
          </a:p>
        </p:txBody>
      </p:sp>
      <p:sp>
        <p:nvSpPr>
          <p:cNvPr id="34" name="AutoShape 19"/>
          <p:cNvSpPr>
            <a:spLocks noChangeArrowheads="1"/>
          </p:cNvSpPr>
          <p:nvPr/>
        </p:nvSpPr>
        <p:spPr bwMode="auto">
          <a:xfrm>
            <a:off x="315913" y="5056188"/>
            <a:ext cx="5991225" cy="1344612"/>
          </a:xfrm>
          <a:prstGeom prst="roundRect">
            <a:avLst>
              <a:gd name="adj" fmla="val 16667"/>
            </a:avLst>
          </a:prstGeom>
          <a:solidFill>
            <a:srgbClr val="E4CAC8"/>
          </a:solidFill>
          <a:ln w="38100">
            <a:solidFill>
              <a:srgbClr val="D69DAF"/>
            </a:solidFill>
            <a:round/>
            <a:headEnd/>
            <a:tailEnd/>
          </a:ln>
          <a:effectLst>
            <a:outerShdw dist="107763" dir="2700000" algn="ctr" rotWithShape="0">
              <a:schemeClr val="bg2">
                <a:alpha val="50000"/>
              </a:schemeClr>
            </a:outerShdw>
          </a:effectLst>
        </p:spPr>
        <p:txBody>
          <a:bodyPr>
            <a:spAutoFit/>
          </a:bodyPr>
          <a:lstStyle/>
          <a:p>
            <a:pPr algn="l" eaLnBrk="1" hangingPunct="1">
              <a:lnSpc>
                <a:spcPct val="100000"/>
              </a:lnSpc>
              <a:spcBef>
                <a:spcPct val="50000"/>
              </a:spcBef>
              <a:defRPr/>
            </a:pPr>
            <a:r>
              <a:rPr lang="ja-JP" altLang="en-US" sz="2400" dirty="0">
                <a:latin typeface="HGP創英角ｺﾞｼｯｸUB" pitchFamily="50" charset="-128"/>
              </a:rPr>
              <a:t>　極端な例ですが、標準化をしない場合、</a:t>
            </a:r>
            <a:br>
              <a:rPr lang="ja-JP" altLang="en-US" sz="2400" dirty="0">
                <a:latin typeface="HGP創英角ｺﾞｼｯｸUB" pitchFamily="50" charset="-128"/>
              </a:rPr>
            </a:br>
            <a:r>
              <a:rPr lang="ja-JP" altLang="en-US" sz="2400" dirty="0">
                <a:latin typeface="HGP創英角ｺﾞｼｯｸUB" pitchFamily="50" charset="-128"/>
              </a:rPr>
              <a:t>上記のように、内部の実装の共通化の具合、実装のバラツキなどが把握できません。</a:t>
            </a:r>
          </a:p>
        </p:txBody>
      </p:sp>
      <p:sp>
        <p:nvSpPr>
          <p:cNvPr id="10254" name="AutoShape 71"/>
          <p:cNvSpPr>
            <a:spLocks noChangeArrowheads="1"/>
          </p:cNvSpPr>
          <p:nvPr/>
        </p:nvSpPr>
        <p:spPr bwMode="auto">
          <a:xfrm>
            <a:off x="698500" y="990600"/>
            <a:ext cx="709613" cy="241300"/>
          </a:xfrm>
          <a:prstGeom prst="rightArrow">
            <a:avLst>
              <a:gd name="adj1" fmla="val 52630"/>
              <a:gd name="adj2" fmla="val 100355"/>
            </a:avLst>
          </a:prstGeom>
          <a:solidFill>
            <a:srgbClr val="69306A"/>
          </a:solidFill>
          <a:ln w="9525">
            <a:solidFill>
              <a:srgbClr val="69306A"/>
            </a:solidFill>
            <a:miter lim="800000"/>
            <a:headEnd/>
            <a:tailEnd/>
          </a:ln>
        </p:spPr>
        <p:txBody>
          <a:bodyPr wrap="none" anchor="ctr"/>
          <a:lstStyle/>
          <a:p>
            <a:endParaRPr kumimoji="0" lang="ja-JP" altLang="en-US" sz="2000" b="1"/>
          </a:p>
        </p:txBody>
      </p:sp>
      <p:sp>
        <p:nvSpPr>
          <p:cNvPr id="10255" name="AutoShape 71"/>
          <p:cNvSpPr>
            <a:spLocks noChangeArrowheads="1"/>
          </p:cNvSpPr>
          <p:nvPr/>
        </p:nvSpPr>
        <p:spPr bwMode="auto">
          <a:xfrm flipH="1">
            <a:off x="698500" y="1282700"/>
            <a:ext cx="709613" cy="241300"/>
          </a:xfrm>
          <a:prstGeom prst="rightArrow">
            <a:avLst>
              <a:gd name="adj1" fmla="val 52630"/>
              <a:gd name="adj2" fmla="val 100355"/>
            </a:avLst>
          </a:prstGeom>
          <a:solidFill>
            <a:srgbClr val="69306A"/>
          </a:solidFill>
          <a:ln w="9525">
            <a:solidFill>
              <a:srgbClr val="69306A"/>
            </a:solidFill>
            <a:miter lim="800000"/>
            <a:headEnd/>
            <a:tailEnd/>
          </a:ln>
        </p:spPr>
        <p:txBody>
          <a:bodyPr wrap="none" anchor="ctr"/>
          <a:lstStyle/>
          <a:p>
            <a:endParaRPr kumimoji="0" lang="ja-JP" altLang="en-US" sz="20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9" name="Group 27"/>
          <p:cNvGraphicFramePr>
            <a:graphicFrameLocks noGrp="1"/>
          </p:cNvGraphicFramePr>
          <p:nvPr/>
        </p:nvGraphicFramePr>
        <p:xfrm>
          <a:off x="342900" y="796925"/>
          <a:ext cx="8467725" cy="4272480"/>
        </p:xfrm>
        <a:graphic>
          <a:graphicData uri="http://schemas.openxmlformats.org/drawingml/2006/table">
            <a:tbl>
              <a:tblPr/>
              <a:tblGrid>
                <a:gridCol w="6029325"/>
                <a:gridCol w="2438400"/>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課 題</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影 響</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共通処理方式（基準）が遵守されない</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プログラム構造がバラバラになる</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保守性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同じ処理を重複して開発してしまう</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生産性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各種チェック処理、排他処理などの</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処理の実装漏れや、実装ミスなど</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品質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不慣れな、難易度の高い処理の実装</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信頼性 低下</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SQL</a:t>
                      </a: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の組み立て実装ミス</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入力値サニタイジング等の処置漏れ</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セキュリティ</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
                      </a:r>
                      <a:b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脆弱性</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2861" name="Text Box 109"/>
          <p:cNvSpPr txBox="1">
            <a:spLocks noChangeArrowheads="1"/>
          </p:cNvSpPr>
          <p:nvPr/>
        </p:nvSpPr>
        <p:spPr bwMode="auto">
          <a:xfrm>
            <a:off x="231775" y="5111750"/>
            <a:ext cx="8667750" cy="1433513"/>
          </a:xfrm>
          <a:prstGeom prst="rect">
            <a:avLst/>
          </a:prstGeom>
          <a:solidFill>
            <a:srgbClr val="FFFF99"/>
          </a:solidFill>
          <a:ln w="9525">
            <a:noFill/>
            <a:miter lim="800000"/>
            <a:headEnd/>
            <a:tailEnd/>
          </a:ln>
        </p:spPr>
        <p:txBody>
          <a:bodyPr>
            <a:spAutoFit/>
          </a:bodyPr>
          <a:lstStyle/>
          <a:p>
            <a:pPr algn="l" eaLnBrk="1" hangingPunct="1">
              <a:lnSpc>
                <a:spcPct val="100000"/>
              </a:lnSpc>
            </a:pPr>
            <a:r>
              <a:rPr lang="ja-JP" altLang="en-US" sz="2800" dirty="0"/>
              <a:t>　アプリケーション開発には様々な課題がありますが、</a:t>
            </a:r>
            <a:br>
              <a:rPr lang="ja-JP" altLang="en-US" sz="2800" dirty="0"/>
            </a:br>
            <a:r>
              <a:rPr lang="ja-JP" altLang="en-US" sz="2800" dirty="0"/>
              <a:t>　</a:t>
            </a:r>
            <a:r>
              <a:rPr lang="en-US" altLang="ja-JP" sz="2800" dirty="0"/>
              <a:t>.NET</a:t>
            </a:r>
            <a:r>
              <a:rPr lang="ja-JP" altLang="en-US" sz="2800" dirty="0"/>
              <a:t>用アプリケーション フレームワーク</a:t>
            </a:r>
            <a:r>
              <a:rPr lang="ja-JP" altLang="en-US" sz="2800" dirty="0" smtClean="0"/>
              <a:t>、</a:t>
            </a:r>
            <a:r>
              <a:rPr lang="en-US" altLang="ja-JP" sz="2800" b="1" dirty="0" smtClean="0"/>
              <a:t>Open</a:t>
            </a:r>
            <a:r>
              <a:rPr lang="ja-JP" altLang="en-US" sz="3200" dirty="0" smtClean="0">
                <a:ea typeface="HG行書体" pitchFamily="65" charset="-128"/>
              </a:rPr>
              <a:t>棟梁</a:t>
            </a:r>
            <a:r>
              <a:rPr lang="ja-JP" altLang="en-US" sz="2800" dirty="0" smtClean="0"/>
              <a:t>を</a:t>
            </a:r>
            <a:r>
              <a:rPr lang="ja-JP" altLang="en-US" sz="2800" dirty="0"/>
              <a:t>導入することで、これらの課題を解決できます。</a:t>
            </a:r>
          </a:p>
        </p:txBody>
      </p:sp>
      <p:sp>
        <p:nvSpPr>
          <p:cNvPr id="24591" name="Line 15"/>
          <p:cNvSpPr>
            <a:spLocks noChangeShapeType="1"/>
          </p:cNvSpPr>
          <p:nvPr/>
        </p:nvSpPr>
        <p:spPr bwMode="auto">
          <a:xfrm>
            <a:off x="2733908" y="6543013"/>
            <a:ext cx="428625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1291" name="Rectangle 3"/>
          <p:cNvSpPr>
            <a:spLocks noChangeArrowheads="1"/>
          </p:cNvSpPr>
          <p:nvPr/>
        </p:nvSpPr>
        <p:spPr bwMode="auto">
          <a:xfrm>
            <a:off x="0" y="23238"/>
            <a:ext cx="7677150" cy="584775"/>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1.4. </a:t>
            </a:r>
            <a:r>
              <a:rPr lang="ja-JP" altLang="en-US" sz="3200" dirty="0" smtClean="0">
                <a:cs typeface="Verdana" pitchFamily="34" charset="0"/>
              </a:rPr>
              <a:t>アプリケーション</a:t>
            </a:r>
            <a:r>
              <a:rPr lang="ja-JP" altLang="en-US" sz="3200" dirty="0">
                <a:cs typeface="Verdana" pitchFamily="34" charset="0"/>
              </a:rPr>
              <a:t>開発における</a:t>
            </a:r>
            <a:r>
              <a:rPr lang="ja-JP" altLang="en-US" sz="3200" dirty="0">
                <a:solidFill>
                  <a:schemeClr val="tx2"/>
                </a:solidFill>
                <a:cs typeface="Verdana" pitchFamily="34" charset="0"/>
              </a:rPr>
              <a:t>課題</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61" name="Text Box 109"/>
          <p:cNvSpPr txBox="1">
            <a:spLocks noChangeArrowheads="1"/>
          </p:cNvSpPr>
          <p:nvPr/>
        </p:nvSpPr>
        <p:spPr bwMode="auto">
          <a:xfrm>
            <a:off x="0" y="5138738"/>
            <a:ext cx="9137650" cy="1692275"/>
          </a:xfrm>
          <a:prstGeom prst="rect">
            <a:avLst/>
          </a:prstGeom>
          <a:solidFill>
            <a:srgbClr val="FFFF99"/>
          </a:solidFill>
          <a:ln w="9525">
            <a:noFill/>
            <a:miter lim="800000"/>
            <a:headEnd/>
            <a:tailEnd/>
          </a:ln>
        </p:spPr>
        <p:txBody>
          <a:bodyPr>
            <a:spAutoFit/>
          </a:bodyPr>
          <a:lstStyle/>
          <a:p>
            <a:pPr algn="l" eaLnBrk="1" hangingPunct="1">
              <a:lnSpc>
                <a:spcPct val="100000"/>
              </a:lnSpc>
            </a:pPr>
            <a:r>
              <a:rPr lang="ja-JP" altLang="en-US" sz="2400" dirty="0" smtClean="0"/>
              <a:t>　大規模プロジェクトを成功させるための要素として、アプリケーション フレームワーク（開発基盤）は、半ば必須です。フレームワーク開発には高いコストがかかりますが、ノウハウが凝縮された実績のある</a:t>
            </a:r>
            <a:r>
              <a:rPr lang="en-US" altLang="ja-JP" sz="2400" b="1" dirty="0" smtClean="0"/>
              <a:t>Open</a:t>
            </a:r>
            <a:r>
              <a:rPr lang="ja-JP" altLang="en-US" sz="2800" dirty="0" smtClean="0">
                <a:ea typeface="HG行書体" pitchFamily="65" charset="-128"/>
              </a:rPr>
              <a:t>棟梁</a:t>
            </a:r>
            <a:r>
              <a:rPr lang="ja-JP" altLang="en-US" sz="2400" dirty="0" smtClean="0"/>
              <a:t>をベースとし、高品質の開発基盤を安価に構築可能です。</a:t>
            </a:r>
            <a:endParaRPr lang="ja-JP" altLang="en-US" sz="2400" dirty="0"/>
          </a:p>
        </p:txBody>
      </p:sp>
      <p:sp>
        <p:nvSpPr>
          <p:cNvPr id="11310" name="Line 7"/>
          <p:cNvSpPr>
            <a:spLocks noChangeShapeType="1"/>
          </p:cNvSpPr>
          <p:nvPr/>
        </p:nvSpPr>
        <p:spPr bwMode="auto">
          <a:xfrm>
            <a:off x="1801780" y="6746875"/>
            <a:ext cx="5334000" cy="0"/>
          </a:xfrm>
          <a:prstGeom prst="line">
            <a:avLst/>
          </a:prstGeom>
          <a:noFill/>
          <a:ln w="63500">
            <a:solidFill>
              <a:srgbClr val="FF0000"/>
            </a:solidFill>
            <a:round/>
            <a:headEnd/>
            <a:tailEnd/>
          </a:ln>
        </p:spPr>
        <p:txBody>
          <a:bodyPr lIns="36000" tIns="36000" rIns="36000" bIns="36000"/>
          <a:lstStyle/>
          <a:p>
            <a:endParaRPr lang="ja-JP" altLang="en-US"/>
          </a:p>
        </p:txBody>
      </p:sp>
      <p:sp>
        <p:nvSpPr>
          <p:cNvPr id="12292" name="Rectangle 3"/>
          <p:cNvSpPr>
            <a:spLocks noChangeArrowheads="1"/>
          </p:cNvSpPr>
          <p:nvPr/>
        </p:nvSpPr>
        <p:spPr bwMode="auto">
          <a:xfrm>
            <a:off x="0" y="-33338"/>
            <a:ext cx="7677150" cy="641351"/>
          </a:xfrm>
          <a:prstGeom prst="rect">
            <a:avLst/>
          </a:prstGeom>
          <a:noFill/>
          <a:ln w="9525">
            <a:noFill/>
            <a:miter lim="800000"/>
            <a:headEnd/>
            <a:tailEnd/>
          </a:ln>
        </p:spPr>
        <p:txBody>
          <a:bodyPr anchor="b">
            <a:spAutoFit/>
          </a:bodyPr>
          <a:lstStyle/>
          <a:p>
            <a:pPr algn="l" eaLnBrk="1" hangingPunct="1">
              <a:lnSpc>
                <a:spcPct val="100000"/>
              </a:lnSpc>
            </a:pPr>
            <a:r>
              <a:rPr lang="en-US" altLang="ja-JP" sz="3200" b="1" dirty="0" smtClean="0">
                <a:ea typeface="Verdana" pitchFamily="34" charset="0"/>
                <a:cs typeface="Verdana" pitchFamily="34" charset="0"/>
              </a:rPr>
              <a:t>1.5. </a:t>
            </a:r>
            <a:r>
              <a:rPr lang="en-US" altLang="ja-JP" sz="3200" b="1" dirty="0" smtClean="0">
                <a:cs typeface="Verdana" pitchFamily="34" charset="0"/>
              </a:rPr>
              <a:t>Open</a:t>
            </a:r>
            <a:r>
              <a:rPr lang="ja-JP" altLang="en-US" sz="3600" dirty="0" smtClean="0">
                <a:ea typeface="HG行書体" pitchFamily="65" charset="-128"/>
                <a:cs typeface="Verdana" pitchFamily="34" charset="0"/>
              </a:rPr>
              <a:t>棟梁</a:t>
            </a:r>
            <a:r>
              <a:rPr lang="ja-JP" altLang="en-US" sz="3200" dirty="0" smtClean="0">
                <a:cs typeface="Verdana" pitchFamily="34" charset="0"/>
              </a:rPr>
              <a:t> </a:t>
            </a:r>
            <a:r>
              <a:rPr lang="ja-JP" altLang="en-US" sz="3200" dirty="0" smtClean="0">
                <a:solidFill>
                  <a:schemeClr val="tx2"/>
                </a:solidFill>
                <a:cs typeface="Verdana" pitchFamily="34" charset="0"/>
              </a:rPr>
              <a:t>適用</a:t>
            </a:r>
            <a:r>
              <a:rPr lang="ja-JP" altLang="en-US" sz="3200" dirty="0">
                <a:solidFill>
                  <a:schemeClr val="tx2"/>
                </a:solidFill>
                <a:cs typeface="Verdana" pitchFamily="34" charset="0"/>
              </a:rPr>
              <a:t>の効果</a:t>
            </a:r>
          </a:p>
        </p:txBody>
      </p:sp>
      <p:graphicFrame>
        <p:nvGraphicFramePr>
          <p:cNvPr id="7" name="Group 56"/>
          <p:cNvGraphicFramePr>
            <a:graphicFrameLocks noGrp="1"/>
          </p:cNvGraphicFramePr>
          <p:nvPr/>
        </p:nvGraphicFramePr>
        <p:xfrm>
          <a:off x="207963" y="815975"/>
          <a:ext cx="8728075" cy="4281760"/>
        </p:xfrm>
        <a:graphic>
          <a:graphicData uri="http://schemas.openxmlformats.org/drawingml/2006/table">
            <a:tbl>
              <a:tblPr/>
              <a:tblGrid>
                <a:gridCol w="5145087"/>
                <a:gridCol w="1085850"/>
                <a:gridCol w="2497138"/>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rPr>
                        <a:t>提供機能の例</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1" i="0" u="none" strike="noStrike" cap="none" normalizeH="0" baseline="0" dirty="0" smtClean="0">
                          <a:ln>
                            <a:noFill/>
                          </a:ln>
                          <a:solidFill>
                            <a:schemeClr val="tx1"/>
                          </a:solidFill>
                          <a:effectLst/>
                          <a:latin typeface="Verdana" pitchFamily="34" charset="0"/>
                          <a:ea typeface="HGP創英角ｺﾞｼｯｸUB" pitchFamily="50" charset="-128"/>
                        </a:rPr>
                        <a:t>効果</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CA9C"/>
                    </a:solid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 </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Ｐ</a:t>
                      </a: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Ｂ</a:t>
                      </a:r>
                      <a:r>
                        <a:rPr kumimoji="1" lang="en-US" altLang="ja-JP" sz="2800" b="0" i="0" u="none" strike="noStrike" cap="none" normalizeH="0" baseline="0" dirty="0" smtClean="0">
                          <a:ln>
                            <a:noFill/>
                          </a:ln>
                          <a:solidFill>
                            <a:schemeClr val="tx1"/>
                          </a:solidFill>
                          <a:effectLst/>
                          <a:latin typeface="+mj-lt"/>
                          <a:ea typeface="HGP創英角ｺﾞｼｯｸUB" pitchFamily="50" charset="-128"/>
                        </a:rPr>
                        <a:t>/</a:t>
                      </a: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Ｄ層に渡る、全レイヤ</a:t>
                      </a:r>
                      <a:br>
                        <a:rPr kumimoji="1" lang="ja-JP" altLang="en-US" sz="2800" b="0" i="0" u="none" strike="noStrike" cap="none" normalizeH="0" baseline="0" dirty="0" smtClean="0">
                          <a:ln>
                            <a:noFill/>
                          </a:ln>
                          <a:solidFill>
                            <a:schemeClr val="tx1"/>
                          </a:solidFill>
                          <a:effectLst/>
                          <a:latin typeface="+mj-lt"/>
                          <a:ea typeface="HGP創英角ｺﾞｼｯｸUB" pitchFamily="50" charset="-128"/>
                        </a:rPr>
                      </a:br>
                      <a:r>
                        <a:rPr kumimoji="1" lang="ja-JP" altLang="en-US" sz="2800" b="0" i="0" u="none" strike="noStrike" cap="none" normalizeH="0" baseline="0" dirty="0" smtClean="0">
                          <a:ln>
                            <a:noFill/>
                          </a:ln>
                          <a:solidFill>
                            <a:schemeClr val="tx1"/>
                          </a:solidFill>
                          <a:effectLst/>
                          <a:latin typeface="+mj-lt"/>
                          <a:ea typeface="HGP創英角ｺﾞｼｯｸUB" pitchFamily="50" charset="-128"/>
                        </a:rPr>
                        <a:t> のアーキテクチャの標準化</a:t>
                      </a:r>
                      <a:endParaRPr kumimoji="1" lang="en-US" altLang="ja-JP" sz="2800" b="0" i="0" u="none" strike="noStrike" cap="none" normalizeH="0" baseline="0" dirty="0" smtClean="0">
                        <a:ln>
                          <a:noFill/>
                        </a:ln>
                        <a:solidFill>
                          <a:schemeClr val="tx1"/>
                        </a:solidFill>
                        <a:effectLst/>
                        <a:latin typeface="+mj-lt"/>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rPr>
                        <a:t>保守性の向上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ja-JP" sz="2800" b="0" baseline="0" dirty="0" smtClean="0">
                          <a:latin typeface="HGP創英角ｺﾞｼｯｸUB" pitchFamily="50" charset="-128"/>
                          <a:ea typeface="HGP創英角ｺﾞｼｯｸUB" pitchFamily="50" charset="-128"/>
                          <a:cs typeface="Tahoma" pitchFamily="34" charset="0"/>
                        </a:rPr>
                        <a:t> </a:t>
                      </a:r>
                      <a:r>
                        <a:rPr lang="ja-JP" altLang="en-US" sz="2800" b="0" dirty="0" smtClean="0">
                          <a:latin typeface="HGP創英角ｺﾞｼｯｸUB" pitchFamily="50" charset="-128"/>
                          <a:ea typeface="HGP創英角ｺﾞｼｯｸUB" pitchFamily="50" charset="-128"/>
                          <a:cs typeface="Tahoma" pitchFamily="34" charset="0"/>
                        </a:rPr>
                        <a:t>ベースクラスのフロー</a:t>
                      </a:r>
                      <a:r>
                        <a:rPr lang="ja-JP" altLang="en-US" sz="2800" b="0" dirty="0" smtClean="0">
                          <a:solidFill>
                            <a:schemeClr val="tx1"/>
                          </a:solidFill>
                          <a:latin typeface="HGP創英角ｺﾞｼｯｸUB" pitchFamily="50" charset="-128"/>
                          <a:ea typeface="HGP創英角ｺﾞｼｯｸUB" pitchFamily="50" charset="-128"/>
                          <a:cs typeface="Tahoma" pitchFamily="34" charset="0"/>
                        </a:rPr>
                        <a:t>制御</a:t>
                      </a:r>
                      <a:r>
                        <a:rPr lang="ja-JP" altLang="en-US" sz="2800" b="0" dirty="0" smtClean="0">
                          <a:latin typeface="HGP創英角ｺﾞｼｯｸUB" pitchFamily="50" charset="-128"/>
                          <a:ea typeface="HGP創英角ｺﾞｼｯｸUB" pitchFamily="50" charset="-128"/>
                          <a:cs typeface="Tahoma" pitchFamily="34" charset="0"/>
                        </a:rPr>
                        <a:t>に</a:t>
                      </a:r>
                      <a:r>
                        <a:rPr lang="en-US" altLang="ja-JP" sz="2800" b="0" dirty="0" smtClean="0">
                          <a:latin typeface="HGP創英角ｺﾞｼｯｸUB" pitchFamily="50" charset="-128"/>
                          <a:ea typeface="HGP創英角ｺﾞｼｯｸUB" pitchFamily="50" charset="-128"/>
                          <a:cs typeface="Tahoma" pitchFamily="34" charset="0"/>
                        </a:rPr>
                        <a:t/>
                      </a:r>
                      <a:br>
                        <a:rPr lang="en-US" altLang="ja-JP" sz="2800" b="0" dirty="0" smtClean="0">
                          <a:latin typeface="HGP創英角ｺﾞｼｯｸUB" pitchFamily="50" charset="-128"/>
                          <a:ea typeface="HGP創英角ｺﾞｼｯｸUB" pitchFamily="50" charset="-128"/>
                          <a:cs typeface="Tahoma" pitchFamily="34" charset="0"/>
                        </a:rPr>
                      </a:br>
                      <a:r>
                        <a:rPr lang="en-US" altLang="ja-JP" sz="2800" b="0" dirty="0" smtClean="0">
                          <a:latin typeface="HGP創英角ｺﾞｼｯｸUB" pitchFamily="50" charset="-128"/>
                          <a:ea typeface="HGP創英角ｺﾞｼｯｸUB" pitchFamily="50" charset="-128"/>
                          <a:cs typeface="Tahoma" pitchFamily="34" charset="0"/>
                        </a:rPr>
                        <a:t> </a:t>
                      </a:r>
                      <a:r>
                        <a:rPr lang="ja-JP" altLang="en-US" sz="2800" b="0" dirty="0" smtClean="0">
                          <a:latin typeface="HGP創英角ｺﾞｼｯｸUB" pitchFamily="50" charset="-128"/>
                          <a:ea typeface="HGP創英角ｺﾞｼｯｸUB" pitchFamily="50" charset="-128"/>
                          <a:cs typeface="Tahoma" pitchFamily="34" charset="0"/>
                        </a:rPr>
                        <a:t>基づいた共通処理の実装</a:t>
                      </a:r>
                      <a:endParaRPr kumimoji="1" lang="ja-JP" altLang="en-US" sz="28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生産性の向上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実績のある部品の再利用</a:t>
                      </a:r>
                      <a:endParaRPr kumimoji="1" lang="ja-JP" altLang="en-US" sz="2800" b="0" i="0" u="none" strike="noStrike" cap="none" normalizeH="0" baseline="0" dirty="0" smtClean="0">
                        <a:ln>
                          <a:noFill/>
                        </a:ln>
                        <a:solidFill>
                          <a:schemeClr val="tx1"/>
                        </a:solidFill>
                        <a:effectLst/>
                        <a:latin typeface="+mj-lt"/>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品質の向上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 </a:t>
                      </a: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SQL</a:t>
                      </a: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とプログラムの分離</a:t>
                      </a:r>
                      <a:b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b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 ・ パラメタライズド クエリ </a:t>
                      </a: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信頼性の向上</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Verdana" pitchFamily="34" charset="0"/>
                          <a:ea typeface="HGP創英角ｺﾞｼｯｸUB" pitchFamily="50" charset="-128"/>
                        </a:rPr>
                        <a:t> </a:t>
                      </a:r>
                      <a:r>
                        <a:rPr kumimoji="1" lang="ja-JP" altLang="en-US" sz="2800" b="0" i="0" u="none" strike="noStrike" kern="1200" cap="none" normalizeH="0" baseline="0" dirty="0" smtClean="0">
                          <a:ln>
                            <a:noFill/>
                          </a:ln>
                          <a:solidFill>
                            <a:schemeClr val="tx1"/>
                          </a:solidFill>
                          <a:effectLst/>
                          <a:latin typeface="+mn-lt"/>
                          <a:ea typeface="HGP創英角ｺﾞｼｯｸUB" pitchFamily="50" charset="-128"/>
                          <a:cs typeface="+mn-cs"/>
                        </a:rPr>
                        <a:t>自動生成（楽観排他を含む）</a:t>
                      </a: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2800" b="0" i="0" u="none" strike="noStrike" cap="none" normalizeH="0" baseline="0" dirty="0" smtClean="0">
                          <a:ln>
                            <a:noFill/>
                          </a:ln>
                          <a:solidFill>
                            <a:schemeClr val="tx1"/>
                          </a:solidFill>
                          <a:effectLst/>
                          <a:latin typeface="Verdana" pitchFamily="34" charset="0"/>
                          <a:ea typeface="HGP創英角ｺﾞｼｯｸUB" pitchFamily="50" charset="-128"/>
                        </a:rPr>
                        <a:t>脆弱性の排除</a:t>
                      </a: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30" name="右矢印 12"/>
          <p:cNvSpPr>
            <a:spLocks noChangeArrowheads="1"/>
          </p:cNvSpPr>
          <p:nvPr/>
        </p:nvSpPr>
        <p:spPr bwMode="auto">
          <a:xfrm>
            <a:off x="5591175" y="895350"/>
            <a:ext cx="685800" cy="4114800"/>
          </a:xfrm>
          <a:prstGeom prst="rightArrow">
            <a:avLst>
              <a:gd name="adj1" fmla="val 78278"/>
              <a:gd name="adj2" fmla="val 48991"/>
            </a:avLst>
          </a:prstGeom>
          <a:solidFill>
            <a:srgbClr val="E4CAC8"/>
          </a:solidFill>
          <a:ln w="38100" algn="ctr">
            <a:solidFill>
              <a:srgbClr val="D69DAF"/>
            </a:solidFill>
            <a:round/>
            <a:headEnd/>
            <a:tailEnd/>
          </a:ln>
        </p:spPr>
        <p:txBody>
          <a:bodyPr lIns="36000" tIns="36000" rIns="36000" bIns="36000"/>
          <a:lstStyle/>
          <a:p>
            <a:endParaRPr kumimoji="0"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標準デザイン">
      <a:majorFont>
        <a:latin typeface="HGP創英角ｺﾞｼｯｸUB"/>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spDef>
    <a:lnDef>
      <a:spPr bwMode="auto">
        <a:xfrm>
          <a:off x="0" y="0"/>
          <a:ext cx="1" cy="1"/>
        </a:xfrm>
        <a:custGeom>
          <a:avLst/>
          <a:gdLst/>
          <a:ahLst/>
          <a:cxnLst/>
          <a:rect l="0" t="0" r="0" b="0"/>
          <a:pathLst/>
        </a:custGeom>
        <a:solidFill>
          <a:srgbClr val="E4CAC8"/>
        </a:solidFill>
        <a:ln w="38100" cap="flat" cmpd="sng" algn="ctr">
          <a:solidFill>
            <a:srgbClr val="D69DAF"/>
          </a:solidFill>
          <a:prstDash val="solid"/>
          <a:round/>
          <a:headEnd type="none" w="med" len="med"/>
          <a:tailEnd type="none" w="med" len="med"/>
        </a:ln>
        <a:effectLst/>
      </a:spPr>
      <a:bodyPr vert="horz" wrap="square" lIns="36000" tIns="36000" rIns="36000" bIns="36000" numCol="1" anchor="t" anchorCtr="0" compatLnSpc="1">
        <a:prstTxWarp prst="textNoShape">
          <a:avLst/>
        </a:prstTxWarp>
      </a:bodyPr>
      <a:lstStyle>
        <a:defPPr marL="0" marR="0" indent="0" algn="ctr" defTabSz="914400" rtl="0" eaLnBrk="0" fontAlgn="base" latinLnBrk="0" hangingPunct="0">
          <a:lnSpc>
            <a:spcPct val="96000"/>
          </a:lnSpc>
          <a:spcBef>
            <a:spcPct val="0"/>
          </a:spcBef>
          <a:spcAft>
            <a:spcPct val="0"/>
          </a:spcAft>
          <a:buClrTx/>
          <a:buSzTx/>
          <a:buFontTx/>
          <a:buNone/>
          <a:tabLst/>
          <a:defRPr kumimoji="0" lang="ja-JP" sz="2000" b="0" i="0" u="none" strike="noStrike" cap="none" normalizeH="0" baseline="0" smtClean="0">
            <a:ln>
              <a:noFill/>
            </a:ln>
            <a:solidFill>
              <a:schemeClr val="tx1"/>
            </a:solidFill>
            <a:effectLst/>
            <a:latin typeface="Verdana" pitchFamily="34" charset="0"/>
            <a:ea typeface="HGP創英角ｺﾞｼｯｸUB" pitchFamily="50" charset="-128"/>
          </a:defRPr>
        </a:defPPr>
      </a:lstStyle>
    </a:ln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7373</TotalTime>
  <Words>2979</Words>
  <Application>Microsoft Office PowerPoint</Application>
  <PresentationFormat>画面に合わせる (4:3)</PresentationFormat>
  <Paragraphs>794</Paragraphs>
  <Slides>44</Slides>
  <Notes>31</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44</vt:i4>
      </vt:variant>
    </vt:vector>
  </HeadingPairs>
  <TitlesOfParts>
    <vt:vector size="46" baseType="lpstr">
      <vt:lpstr>1_標準デザイン</vt:lpstr>
      <vt:lpstr>Visio</vt:lpstr>
      <vt:lpstr>スライド 0</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lpstr>スライド 33</vt:lpstr>
      <vt:lpstr>スライド 34</vt:lpstr>
      <vt:lpstr>スライド 35</vt:lpstr>
      <vt:lpstr>スライド 36</vt:lpstr>
      <vt:lpstr>スライド 37</vt:lpstr>
      <vt:lpstr>スライド 38</vt:lpstr>
      <vt:lpstr>スライド 39</vt:lpstr>
      <vt:lpstr>スライド 40</vt:lpstr>
      <vt:lpstr>スライド 41</vt:lpstr>
      <vt:lpstr>スライド 42</vt:lpstr>
      <vt:lpstr>スライド 43</vt:lpstr>
    </vt:vector>
  </TitlesOfParts>
  <Manager>HitachiSystems Brand Management Office</Manager>
  <Company>Hitachi Systems &amp; Services,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HitachiSystems</dc:title>
  <dc:creator>HitachiSystems</dc:creator>
  <cp:lastModifiedBy>Administrator</cp:lastModifiedBy>
  <cp:revision>875</cp:revision>
  <dcterms:created xsi:type="dcterms:W3CDTF">2004-05-26T10:25:15Z</dcterms:created>
  <dcterms:modified xsi:type="dcterms:W3CDTF">2014-06-30T06:06:53Z</dcterms:modified>
</cp:coreProperties>
</file>