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notesSlides/notesSlide17.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897" r:id="rId1"/>
  </p:sldMasterIdLst>
  <p:notesMasterIdLst>
    <p:notesMasterId r:id="rId28"/>
  </p:notesMasterIdLst>
  <p:handoutMasterIdLst>
    <p:handoutMasterId r:id="rId29"/>
  </p:handoutMasterIdLst>
  <p:sldIdLst>
    <p:sldId id="286" r:id="rId2"/>
    <p:sldId id="418" r:id="rId3"/>
    <p:sldId id="446" r:id="rId4"/>
    <p:sldId id="428" r:id="rId5"/>
    <p:sldId id="429" r:id="rId6"/>
    <p:sldId id="438" r:id="rId7"/>
    <p:sldId id="358" r:id="rId8"/>
    <p:sldId id="368" r:id="rId9"/>
    <p:sldId id="369" r:id="rId10"/>
    <p:sldId id="440" r:id="rId11"/>
    <p:sldId id="337" r:id="rId12"/>
    <p:sldId id="353" r:id="rId13"/>
    <p:sldId id="435" r:id="rId14"/>
    <p:sldId id="441" r:id="rId15"/>
    <p:sldId id="326" r:id="rId16"/>
    <p:sldId id="327" r:id="rId17"/>
    <p:sldId id="401" r:id="rId18"/>
    <p:sldId id="437" r:id="rId19"/>
    <p:sldId id="442" r:id="rId20"/>
    <p:sldId id="395" r:id="rId21"/>
    <p:sldId id="397" r:id="rId22"/>
    <p:sldId id="399" r:id="rId23"/>
    <p:sldId id="443" r:id="rId24"/>
    <p:sldId id="393" r:id="rId25"/>
    <p:sldId id="445" r:id="rId26"/>
    <p:sldId id="390" r:id="rId27"/>
  </p:sldIdLst>
  <p:sldSz cx="9144000" cy="6858000" type="screen4x3"/>
  <p:notesSz cx="6735763" cy="9866313"/>
  <p:defaultTextStyle>
    <a:defPPr>
      <a:defRPr lang="ja-JP"/>
    </a:defPPr>
    <a:lvl1pPr algn="ctr" rtl="0" eaLnBrk="0" fontAlgn="base" hangingPunct="0">
      <a:lnSpc>
        <a:spcPct val="96000"/>
      </a:lnSpc>
      <a:spcBef>
        <a:spcPct val="0"/>
      </a:spcBef>
      <a:spcAft>
        <a:spcPct val="0"/>
      </a:spcAft>
      <a:defRPr kumimoji="1" sz="4000" kern="1200">
        <a:solidFill>
          <a:schemeClr val="tx1"/>
        </a:solidFill>
        <a:latin typeface="Verdana" pitchFamily="34" charset="0"/>
        <a:ea typeface="HGP創英角ｺﾞｼｯｸUB" pitchFamily="50" charset="-128"/>
        <a:cs typeface="+mn-cs"/>
      </a:defRPr>
    </a:lvl1pPr>
    <a:lvl2pPr marL="457200" algn="ctr" rtl="0" eaLnBrk="0" fontAlgn="base" hangingPunct="0">
      <a:lnSpc>
        <a:spcPct val="96000"/>
      </a:lnSpc>
      <a:spcBef>
        <a:spcPct val="0"/>
      </a:spcBef>
      <a:spcAft>
        <a:spcPct val="0"/>
      </a:spcAft>
      <a:defRPr kumimoji="1" sz="4000" kern="1200">
        <a:solidFill>
          <a:schemeClr val="tx1"/>
        </a:solidFill>
        <a:latin typeface="Verdana" pitchFamily="34" charset="0"/>
        <a:ea typeface="HGP創英角ｺﾞｼｯｸUB" pitchFamily="50" charset="-128"/>
        <a:cs typeface="+mn-cs"/>
      </a:defRPr>
    </a:lvl2pPr>
    <a:lvl3pPr marL="914400" algn="ctr" rtl="0" eaLnBrk="0" fontAlgn="base" hangingPunct="0">
      <a:lnSpc>
        <a:spcPct val="96000"/>
      </a:lnSpc>
      <a:spcBef>
        <a:spcPct val="0"/>
      </a:spcBef>
      <a:spcAft>
        <a:spcPct val="0"/>
      </a:spcAft>
      <a:defRPr kumimoji="1" sz="4000" kern="1200">
        <a:solidFill>
          <a:schemeClr val="tx1"/>
        </a:solidFill>
        <a:latin typeface="Verdana" pitchFamily="34" charset="0"/>
        <a:ea typeface="HGP創英角ｺﾞｼｯｸUB" pitchFamily="50" charset="-128"/>
        <a:cs typeface="+mn-cs"/>
      </a:defRPr>
    </a:lvl3pPr>
    <a:lvl4pPr marL="1371600" algn="ctr" rtl="0" eaLnBrk="0" fontAlgn="base" hangingPunct="0">
      <a:lnSpc>
        <a:spcPct val="96000"/>
      </a:lnSpc>
      <a:spcBef>
        <a:spcPct val="0"/>
      </a:spcBef>
      <a:spcAft>
        <a:spcPct val="0"/>
      </a:spcAft>
      <a:defRPr kumimoji="1" sz="4000" kern="1200">
        <a:solidFill>
          <a:schemeClr val="tx1"/>
        </a:solidFill>
        <a:latin typeface="Verdana" pitchFamily="34" charset="0"/>
        <a:ea typeface="HGP創英角ｺﾞｼｯｸUB" pitchFamily="50" charset="-128"/>
        <a:cs typeface="+mn-cs"/>
      </a:defRPr>
    </a:lvl4pPr>
    <a:lvl5pPr marL="1828800" algn="ctr" rtl="0" eaLnBrk="0" fontAlgn="base" hangingPunct="0">
      <a:lnSpc>
        <a:spcPct val="96000"/>
      </a:lnSpc>
      <a:spcBef>
        <a:spcPct val="0"/>
      </a:spcBef>
      <a:spcAft>
        <a:spcPct val="0"/>
      </a:spcAft>
      <a:defRPr kumimoji="1" sz="4000" kern="1200">
        <a:solidFill>
          <a:schemeClr val="tx1"/>
        </a:solidFill>
        <a:latin typeface="Verdana" pitchFamily="34" charset="0"/>
        <a:ea typeface="HGP創英角ｺﾞｼｯｸUB" pitchFamily="50" charset="-128"/>
        <a:cs typeface="+mn-cs"/>
      </a:defRPr>
    </a:lvl5pPr>
    <a:lvl6pPr marL="2286000" algn="l" defTabSz="914400" rtl="0" eaLnBrk="1" latinLnBrk="0" hangingPunct="1">
      <a:defRPr kumimoji="1" sz="4000" kern="1200">
        <a:solidFill>
          <a:schemeClr val="tx1"/>
        </a:solidFill>
        <a:latin typeface="Verdana" pitchFamily="34" charset="0"/>
        <a:ea typeface="HGP創英角ｺﾞｼｯｸUB" pitchFamily="50" charset="-128"/>
        <a:cs typeface="+mn-cs"/>
      </a:defRPr>
    </a:lvl6pPr>
    <a:lvl7pPr marL="2743200" algn="l" defTabSz="914400" rtl="0" eaLnBrk="1" latinLnBrk="0" hangingPunct="1">
      <a:defRPr kumimoji="1" sz="4000" kern="1200">
        <a:solidFill>
          <a:schemeClr val="tx1"/>
        </a:solidFill>
        <a:latin typeface="Verdana" pitchFamily="34" charset="0"/>
        <a:ea typeface="HGP創英角ｺﾞｼｯｸUB" pitchFamily="50" charset="-128"/>
        <a:cs typeface="+mn-cs"/>
      </a:defRPr>
    </a:lvl7pPr>
    <a:lvl8pPr marL="3200400" algn="l" defTabSz="914400" rtl="0" eaLnBrk="1" latinLnBrk="0" hangingPunct="1">
      <a:defRPr kumimoji="1" sz="4000" kern="1200">
        <a:solidFill>
          <a:schemeClr val="tx1"/>
        </a:solidFill>
        <a:latin typeface="Verdana" pitchFamily="34" charset="0"/>
        <a:ea typeface="HGP創英角ｺﾞｼｯｸUB" pitchFamily="50" charset="-128"/>
        <a:cs typeface="+mn-cs"/>
      </a:defRPr>
    </a:lvl8pPr>
    <a:lvl9pPr marL="3657600" algn="l" defTabSz="914400" rtl="0" eaLnBrk="1" latinLnBrk="0" hangingPunct="1">
      <a:defRPr kumimoji="1" sz="4000" kern="1200">
        <a:solidFill>
          <a:schemeClr val="tx1"/>
        </a:solidFill>
        <a:latin typeface="Verdana" pitchFamily="34" charset="0"/>
        <a:ea typeface="HGP創英角ｺﾞｼｯｸUB"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9306A"/>
    <a:srgbClr val="FF9900"/>
    <a:srgbClr val="FFFF99"/>
    <a:srgbClr val="FFCCCC"/>
    <a:srgbClr val="E4CA9C"/>
    <a:srgbClr val="CC6600"/>
    <a:srgbClr val="0000FF"/>
    <a:srgbClr val="000066"/>
    <a:srgbClr val="A5002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37" autoAdjust="0"/>
    <p:restoredTop sz="83124" autoAdjust="0"/>
  </p:normalViewPr>
  <p:slideViewPr>
    <p:cSldViewPr snapToGrid="0">
      <p:cViewPr varScale="1">
        <p:scale>
          <a:sx n="74" d="100"/>
          <a:sy n="74" d="100"/>
        </p:scale>
        <p:origin x="-1522" y="-72"/>
      </p:cViewPr>
      <p:guideLst>
        <p:guide orient="horz" pos="2160"/>
        <p:guide orient="horz" pos="515"/>
        <p:guide orient="horz" pos="3945"/>
        <p:guide orient="horz" pos="268"/>
        <p:guide orient="horz"/>
        <p:guide pos="2877"/>
        <p:guide pos="221"/>
        <p:guide pos="5551"/>
        <p:guide pos="444"/>
        <p:guide pos="53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63" d="100"/>
          <a:sy n="63" d="100"/>
        </p:scale>
        <p:origin x="-3187" y="-77"/>
      </p:cViewPr>
      <p:guideLst>
        <p:guide orient="horz" pos="3108"/>
        <p:guide pos="2122"/>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17825" cy="493713"/>
          </a:xfrm>
          <a:prstGeom prst="rect">
            <a:avLst/>
          </a:prstGeom>
          <a:noFill/>
          <a:ln w="9525">
            <a:noFill/>
            <a:miter lim="800000"/>
            <a:headEnd/>
            <a:tailEnd/>
          </a:ln>
          <a:effectLst/>
        </p:spPr>
        <p:txBody>
          <a:bodyPr vert="horz" wrap="square" lIns="90620" tIns="45310" rIns="90620" bIns="45310" numCol="1" anchor="t" anchorCtr="0" compatLnSpc="1">
            <a:prstTxWarp prst="textNoShape">
              <a:avLst/>
            </a:prstTxWarp>
          </a:bodyPr>
          <a:lstStyle>
            <a:lvl1pPr algn="l"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37891" name="Rectangle 3"/>
          <p:cNvSpPr>
            <a:spLocks noGrp="1" noChangeArrowheads="1"/>
          </p:cNvSpPr>
          <p:nvPr>
            <p:ph type="dt" sz="quarter" idx="1"/>
          </p:nvPr>
        </p:nvSpPr>
        <p:spPr bwMode="auto">
          <a:xfrm>
            <a:off x="3817938" y="0"/>
            <a:ext cx="2917825" cy="493713"/>
          </a:xfrm>
          <a:prstGeom prst="rect">
            <a:avLst/>
          </a:prstGeom>
          <a:noFill/>
          <a:ln w="9525">
            <a:noFill/>
            <a:miter lim="800000"/>
            <a:headEnd/>
            <a:tailEnd/>
          </a:ln>
          <a:effectLst/>
        </p:spPr>
        <p:txBody>
          <a:bodyPr vert="horz" wrap="square" lIns="90620" tIns="45310" rIns="90620" bIns="45310" numCol="1" anchor="t" anchorCtr="0" compatLnSpc="1">
            <a:prstTxWarp prst="textNoShape">
              <a:avLst/>
            </a:prstTxWarp>
          </a:bodyPr>
          <a:lstStyle>
            <a:lvl1pPr algn="r"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37892" name="Rectangle 4"/>
          <p:cNvSpPr>
            <a:spLocks noGrp="1" noChangeArrowheads="1"/>
          </p:cNvSpPr>
          <p:nvPr>
            <p:ph type="ftr" sz="quarter" idx="2"/>
          </p:nvPr>
        </p:nvSpPr>
        <p:spPr bwMode="auto">
          <a:xfrm>
            <a:off x="0" y="9372600"/>
            <a:ext cx="2917825" cy="493713"/>
          </a:xfrm>
          <a:prstGeom prst="rect">
            <a:avLst/>
          </a:prstGeom>
          <a:noFill/>
          <a:ln w="9525">
            <a:noFill/>
            <a:miter lim="800000"/>
            <a:headEnd/>
            <a:tailEnd/>
          </a:ln>
          <a:effectLst/>
        </p:spPr>
        <p:txBody>
          <a:bodyPr vert="horz" wrap="square" lIns="90620" tIns="45310" rIns="90620" bIns="45310" numCol="1" anchor="b" anchorCtr="0" compatLnSpc="1">
            <a:prstTxWarp prst="textNoShape">
              <a:avLst/>
            </a:prstTxWarp>
          </a:bodyPr>
          <a:lstStyle>
            <a:lvl1pPr algn="l"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37893" name="Rectangle 5"/>
          <p:cNvSpPr>
            <a:spLocks noGrp="1" noChangeArrowheads="1"/>
          </p:cNvSpPr>
          <p:nvPr>
            <p:ph type="sldNum" sz="quarter" idx="3"/>
          </p:nvPr>
        </p:nvSpPr>
        <p:spPr bwMode="auto">
          <a:xfrm>
            <a:off x="3817938" y="9372600"/>
            <a:ext cx="2917825" cy="493713"/>
          </a:xfrm>
          <a:prstGeom prst="rect">
            <a:avLst/>
          </a:prstGeom>
          <a:noFill/>
          <a:ln w="9525">
            <a:noFill/>
            <a:miter lim="800000"/>
            <a:headEnd/>
            <a:tailEnd/>
          </a:ln>
          <a:effectLst/>
        </p:spPr>
        <p:txBody>
          <a:bodyPr vert="horz" wrap="square" lIns="90620" tIns="45310" rIns="90620" bIns="45310" numCol="1" anchor="b" anchorCtr="0" compatLnSpc="1">
            <a:prstTxWarp prst="textNoShape">
              <a:avLst/>
            </a:prstTxWarp>
          </a:bodyPr>
          <a:lstStyle>
            <a:lvl1pPr algn="r" defTabSz="906396" eaLnBrk="1" hangingPunct="1">
              <a:lnSpc>
                <a:spcPct val="100000"/>
              </a:lnSpc>
              <a:defRPr kumimoji="1" sz="1200" b="0">
                <a:latin typeface="Times New Roman" pitchFamily="18" charset="0"/>
                <a:ea typeface="ＭＳ Ｐゴシック" pitchFamily="50" charset="-128"/>
              </a:defRPr>
            </a:lvl1pPr>
          </a:lstStyle>
          <a:p>
            <a:pPr>
              <a:defRPr/>
            </a:pPr>
            <a:fld id="{49144240-9F96-4A50-8F6C-37A38B2DC535}" type="slidenum">
              <a:rPr lang="en-US" altLang="ja-JP"/>
              <a:pPr>
                <a:defRPr/>
              </a:pPr>
              <a:t>&lt;#&gt;</a:t>
            </a:fld>
            <a:endParaRPr lang="en-US" altLang="ja-JP"/>
          </a:p>
        </p:txBody>
      </p:sp>
    </p:spTree>
    <p:extLst>
      <p:ext uri="{BB962C8B-B14F-4D97-AF65-F5344CB8AC3E}">
        <p14:creationId xmlns="" xmlns:p14="http://schemas.microsoft.com/office/powerpoint/2010/main" val="6728129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08300" cy="523875"/>
          </a:xfrm>
          <a:prstGeom prst="rect">
            <a:avLst/>
          </a:prstGeom>
          <a:noFill/>
          <a:ln w="9525">
            <a:noFill/>
            <a:miter lim="800000"/>
            <a:headEnd/>
            <a:tailEnd/>
          </a:ln>
          <a:effectLst/>
        </p:spPr>
        <p:txBody>
          <a:bodyPr vert="horz" wrap="square" lIns="90620" tIns="45310" rIns="90620" bIns="45310" numCol="1" anchor="t" anchorCtr="0" compatLnSpc="1">
            <a:prstTxWarp prst="textNoShape">
              <a:avLst/>
            </a:prstTxWarp>
          </a:bodyPr>
          <a:lstStyle>
            <a:lvl1pPr algn="l"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39939" name="Rectangle 3"/>
          <p:cNvSpPr>
            <a:spLocks noGrp="1" noChangeArrowheads="1"/>
          </p:cNvSpPr>
          <p:nvPr>
            <p:ph type="dt" idx="1"/>
          </p:nvPr>
        </p:nvSpPr>
        <p:spPr bwMode="auto">
          <a:xfrm>
            <a:off x="3827463" y="0"/>
            <a:ext cx="2908300" cy="523875"/>
          </a:xfrm>
          <a:prstGeom prst="rect">
            <a:avLst/>
          </a:prstGeom>
          <a:noFill/>
          <a:ln w="9525">
            <a:noFill/>
            <a:miter lim="800000"/>
            <a:headEnd/>
            <a:tailEnd/>
          </a:ln>
          <a:effectLst/>
        </p:spPr>
        <p:txBody>
          <a:bodyPr vert="horz" wrap="square" lIns="90620" tIns="45310" rIns="90620" bIns="45310" numCol="1" anchor="t" anchorCtr="0" compatLnSpc="1">
            <a:prstTxWarp prst="textNoShape">
              <a:avLst/>
            </a:prstTxWarp>
          </a:bodyPr>
          <a:lstStyle>
            <a:lvl1pPr algn="r"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50180" name="Rectangle 4"/>
          <p:cNvSpPr>
            <a:spLocks noGrp="1" noRot="1" noChangeAspect="1" noChangeArrowheads="1" noTextEdit="1"/>
          </p:cNvSpPr>
          <p:nvPr>
            <p:ph type="sldImg" idx="2"/>
          </p:nvPr>
        </p:nvSpPr>
        <p:spPr bwMode="auto">
          <a:xfrm>
            <a:off x="930275" y="736600"/>
            <a:ext cx="4878388" cy="3660775"/>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919163" y="4708525"/>
            <a:ext cx="4897437" cy="4410075"/>
          </a:xfrm>
          <a:prstGeom prst="rect">
            <a:avLst/>
          </a:prstGeom>
          <a:noFill/>
          <a:ln w="9525">
            <a:noFill/>
            <a:miter lim="800000"/>
            <a:headEnd/>
            <a:tailEnd/>
          </a:ln>
          <a:effectLst/>
        </p:spPr>
        <p:txBody>
          <a:bodyPr vert="horz" wrap="square" lIns="90620" tIns="45310" rIns="90620" bIns="4531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9942" name="Rectangle 6"/>
          <p:cNvSpPr>
            <a:spLocks noGrp="1" noChangeArrowheads="1"/>
          </p:cNvSpPr>
          <p:nvPr>
            <p:ph type="ftr" sz="quarter" idx="4"/>
          </p:nvPr>
        </p:nvSpPr>
        <p:spPr bwMode="auto">
          <a:xfrm>
            <a:off x="0" y="9342438"/>
            <a:ext cx="2908300" cy="523875"/>
          </a:xfrm>
          <a:prstGeom prst="rect">
            <a:avLst/>
          </a:prstGeom>
          <a:noFill/>
          <a:ln w="9525">
            <a:noFill/>
            <a:miter lim="800000"/>
            <a:headEnd/>
            <a:tailEnd/>
          </a:ln>
          <a:effectLst/>
        </p:spPr>
        <p:txBody>
          <a:bodyPr vert="horz" wrap="square" lIns="90620" tIns="45310" rIns="90620" bIns="45310" numCol="1" anchor="b" anchorCtr="0" compatLnSpc="1">
            <a:prstTxWarp prst="textNoShape">
              <a:avLst/>
            </a:prstTxWarp>
          </a:bodyPr>
          <a:lstStyle>
            <a:lvl1pPr algn="l"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39943" name="Rectangle 7"/>
          <p:cNvSpPr>
            <a:spLocks noGrp="1" noChangeArrowheads="1"/>
          </p:cNvSpPr>
          <p:nvPr>
            <p:ph type="sldNum" sz="quarter" idx="5"/>
          </p:nvPr>
        </p:nvSpPr>
        <p:spPr bwMode="auto">
          <a:xfrm>
            <a:off x="3827463" y="9342438"/>
            <a:ext cx="2908300" cy="523875"/>
          </a:xfrm>
          <a:prstGeom prst="rect">
            <a:avLst/>
          </a:prstGeom>
          <a:noFill/>
          <a:ln w="9525">
            <a:noFill/>
            <a:miter lim="800000"/>
            <a:headEnd/>
            <a:tailEnd/>
          </a:ln>
          <a:effectLst/>
        </p:spPr>
        <p:txBody>
          <a:bodyPr vert="horz" wrap="square" lIns="90620" tIns="45310" rIns="90620" bIns="45310" numCol="1" anchor="b" anchorCtr="0" compatLnSpc="1">
            <a:prstTxWarp prst="textNoShape">
              <a:avLst/>
            </a:prstTxWarp>
          </a:bodyPr>
          <a:lstStyle>
            <a:lvl1pPr algn="r" defTabSz="906396" eaLnBrk="1" hangingPunct="1">
              <a:lnSpc>
                <a:spcPct val="100000"/>
              </a:lnSpc>
              <a:defRPr kumimoji="1" sz="1200" b="0">
                <a:latin typeface="Times New Roman" pitchFamily="18" charset="0"/>
                <a:ea typeface="ＭＳ Ｐゴシック" pitchFamily="50" charset="-128"/>
              </a:defRPr>
            </a:lvl1pPr>
          </a:lstStyle>
          <a:p>
            <a:pPr>
              <a:defRPr/>
            </a:pPr>
            <a:fld id="{412425AA-E08F-4A66-AEBD-0D1D6D729B51}" type="slidenum">
              <a:rPr lang="en-US" altLang="ja-JP"/>
              <a:pPr>
                <a:defRPr/>
              </a:pPr>
              <a:t>&lt;#&gt;</a:t>
            </a:fld>
            <a:endParaRPr lang="en-US" altLang="ja-JP"/>
          </a:p>
        </p:txBody>
      </p:sp>
    </p:spTree>
    <p:extLst>
      <p:ext uri="{BB962C8B-B14F-4D97-AF65-F5344CB8AC3E}">
        <p14:creationId xmlns="" xmlns:p14="http://schemas.microsoft.com/office/powerpoint/2010/main" val="11974200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pPr defTabSz="904875"/>
            <a:fld id="{0BB20350-5602-4687-9CAF-F22EEA4BB2E6}" type="slidenum">
              <a:rPr lang="en-US" altLang="ja-JP" smtClean="0"/>
              <a:pPr defTabSz="904875"/>
              <a:t>0</a:t>
            </a:fld>
            <a:endParaRPr lang="en-US" altLang="ja-JP"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412425AA-E08F-4A66-AEBD-0D1D6D729B51}" type="slidenum">
              <a:rPr lang="en-US" altLang="ja-JP" smtClean="0"/>
              <a:pPr>
                <a:defRPr/>
              </a:pPr>
              <a:t>9</a:t>
            </a:fld>
            <a:endParaRPr lang="en-US" altLang="ja-JP"/>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pPr defTabSz="904875"/>
            <a:fld id="{84F62FF3-F39B-4187-B97C-0F5EF09E0DA7}" type="slidenum">
              <a:rPr lang="en-US" altLang="ja-JP" smtClean="0"/>
              <a:pPr defTabSz="904875"/>
              <a:t>10</a:t>
            </a:fld>
            <a:endParaRPr lang="en-US" altLang="ja-JP"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pPr defTabSz="904875"/>
            <a:fld id="{D3E70790-0E1C-4381-B951-22666A818698}" type="slidenum">
              <a:rPr lang="en-US" altLang="ja-JP" smtClean="0"/>
              <a:pPr defTabSz="904875"/>
              <a:t>11</a:t>
            </a:fld>
            <a:endParaRPr lang="en-US" altLang="ja-JP"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412425AA-E08F-4A66-AEBD-0D1D6D729B51}" type="slidenum">
              <a:rPr lang="en-US" altLang="ja-JP" smtClean="0"/>
              <a:pPr>
                <a:defRPr/>
              </a:pPr>
              <a:t>12</a:t>
            </a:fld>
            <a:endParaRPr lang="en-US" altLang="ja-JP"/>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412425AA-E08F-4A66-AEBD-0D1D6D729B51}" type="slidenum">
              <a:rPr lang="en-US" altLang="ja-JP" smtClean="0"/>
              <a:pPr>
                <a:defRPr/>
              </a:pPr>
              <a:t>13</a:t>
            </a:fld>
            <a:endParaRPr lang="en-US" altLang="ja-JP"/>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pPr defTabSz="904875"/>
            <a:fld id="{5F26BB75-91C1-4E69-BE9C-B5418467F36D}" type="slidenum">
              <a:rPr lang="en-US" altLang="ja-JP" smtClean="0"/>
              <a:pPr defTabSz="904875"/>
              <a:t>14</a:t>
            </a:fld>
            <a:endParaRPr lang="en-US" altLang="ja-JP"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pPr defTabSz="904875"/>
            <a:fld id="{4389D3D4-E538-48B5-8F4A-DDEBBA79F0EF}" type="slidenum">
              <a:rPr lang="en-US" altLang="ja-JP" smtClean="0"/>
              <a:pPr defTabSz="904875"/>
              <a:t>15</a:t>
            </a:fld>
            <a:endParaRPr lang="en-US" altLang="ja-JP"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8DA02983-D9D9-4B57-915F-2D27C95A59DD}" type="slidenum">
              <a:rPr lang="en-US" altLang="ja-JP" sz="1200">
                <a:latin typeface="Times New Roman" pitchFamily="18" charset="0"/>
                <a:ea typeface="ＭＳ Ｐゴシック" pitchFamily="50" charset="-128"/>
              </a:rPr>
              <a:pPr algn="r" defTabSz="904875" eaLnBrk="1" hangingPunct="1">
                <a:lnSpc>
                  <a:spcPct val="100000"/>
                </a:lnSpc>
              </a:pPr>
              <a:t>16</a:t>
            </a:fld>
            <a:endParaRPr lang="en-US" altLang="ja-JP" sz="1200">
              <a:latin typeface="Times New Roman" pitchFamily="18" charset="0"/>
              <a:ea typeface="ＭＳ Ｐゴシック" pitchFamily="50" charset="-128"/>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8DA02983-D9D9-4B57-915F-2D27C95A59DD}" type="slidenum">
              <a:rPr lang="en-US" altLang="ja-JP" sz="1200">
                <a:latin typeface="Times New Roman" pitchFamily="18" charset="0"/>
                <a:ea typeface="ＭＳ Ｐゴシック" pitchFamily="50" charset="-128"/>
              </a:rPr>
              <a:pPr algn="r" defTabSz="904875" eaLnBrk="1" hangingPunct="1">
                <a:lnSpc>
                  <a:spcPct val="100000"/>
                </a:lnSpc>
              </a:pPr>
              <a:t>17</a:t>
            </a:fld>
            <a:endParaRPr lang="en-US" altLang="ja-JP" sz="1200">
              <a:latin typeface="Times New Roman" pitchFamily="18" charset="0"/>
              <a:ea typeface="ＭＳ Ｐゴシック" pitchFamily="50" charset="-128"/>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412425AA-E08F-4A66-AEBD-0D1D6D729B51}" type="slidenum">
              <a:rPr lang="en-US" altLang="ja-JP" smtClean="0"/>
              <a:pPr>
                <a:defRPr/>
              </a:pPr>
              <a:t>18</a:t>
            </a:fld>
            <a:endParaRPr lang="en-US"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412425AA-E08F-4A66-AEBD-0D1D6D729B51}" type="slidenum">
              <a:rPr lang="en-US" altLang="ja-JP" smtClean="0"/>
              <a:pPr>
                <a:defRPr/>
              </a:pPr>
              <a:t>1</a:t>
            </a:fld>
            <a:endParaRPr lang="en-US" altLang="ja-JP"/>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8087D9B0-ECEB-437C-9ECC-01AD9FBF29A9}" type="slidenum">
              <a:rPr lang="en-US" altLang="ja-JP" sz="1200">
                <a:latin typeface="Times New Roman" pitchFamily="18" charset="0"/>
                <a:ea typeface="ＭＳ Ｐゴシック" pitchFamily="50" charset="-128"/>
              </a:rPr>
              <a:pPr algn="r" defTabSz="904875" eaLnBrk="1" hangingPunct="1">
                <a:lnSpc>
                  <a:spcPct val="100000"/>
                </a:lnSpc>
              </a:pPr>
              <a:t>19</a:t>
            </a:fld>
            <a:endParaRPr lang="en-US" altLang="ja-JP" sz="1200">
              <a:latin typeface="Times New Roman" pitchFamily="18" charset="0"/>
              <a:ea typeface="ＭＳ Ｐゴシック" pitchFamily="50" charset="-128"/>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DF81054F-55C8-4B15-9122-4EC75577FC33}" type="slidenum">
              <a:rPr lang="en-US" altLang="ja-JP" sz="1200">
                <a:latin typeface="Times New Roman" pitchFamily="18" charset="0"/>
                <a:ea typeface="ＭＳ Ｐゴシック" pitchFamily="50" charset="-128"/>
              </a:rPr>
              <a:pPr algn="r" defTabSz="904875" eaLnBrk="1" hangingPunct="1">
                <a:lnSpc>
                  <a:spcPct val="100000"/>
                </a:lnSpc>
              </a:pPr>
              <a:t>20</a:t>
            </a:fld>
            <a:endParaRPr lang="en-US" altLang="ja-JP" sz="1200">
              <a:latin typeface="Times New Roman" pitchFamily="18" charset="0"/>
              <a:ea typeface="ＭＳ Ｐゴシック" pitchFamily="50" charset="-128"/>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0BDA39F6-E380-442B-9A1A-DBBE9A09FE04}" type="slidenum">
              <a:rPr lang="en-US" altLang="ja-JP" sz="1200">
                <a:latin typeface="Times New Roman" pitchFamily="18" charset="0"/>
                <a:ea typeface="ＭＳ Ｐゴシック" pitchFamily="50" charset="-128"/>
              </a:rPr>
              <a:pPr algn="r" defTabSz="904875" eaLnBrk="1" hangingPunct="1">
                <a:lnSpc>
                  <a:spcPct val="100000"/>
                </a:lnSpc>
              </a:pPr>
              <a:t>21</a:t>
            </a:fld>
            <a:endParaRPr lang="en-US" altLang="ja-JP" sz="1200">
              <a:latin typeface="Times New Roman" pitchFamily="18" charset="0"/>
              <a:ea typeface="ＭＳ Ｐゴシック" pitchFamily="50" charset="-128"/>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412425AA-E08F-4A66-AEBD-0D1D6D729B51}" type="slidenum">
              <a:rPr lang="en-US" altLang="ja-JP" smtClean="0"/>
              <a:pPr>
                <a:defRPr/>
              </a:pPr>
              <a:t>22</a:t>
            </a:fld>
            <a:endParaRPr lang="en-US" altLang="ja-JP"/>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22369126-6408-4E01-A4B9-DCF3A61285A1}" type="slidenum">
              <a:rPr lang="en-US" altLang="ja-JP" sz="1200">
                <a:latin typeface="Times New Roman" pitchFamily="18" charset="0"/>
                <a:ea typeface="ＭＳ Ｐゴシック" pitchFamily="50" charset="-128"/>
              </a:rPr>
              <a:pPr algn="r" defTabSz="904875" eaLnBrk="1" hangingPunct="1">
                <a:lnSpc>
                  <a:spcPct val="100000"/>
                </a:lnSpc>
              </a:pPr>
              <a:t>23</a:t>
            </a:fld>
            <a:endParaRPr lang="en-US" altLang="ja-JP" sz="1200">
              <a:latin typeface="Times New Roman" pitchFamily="18" charset="0"/>
              <a:ea typeface="ＭＳ Ｐゴシック" pitchFamily="50" charset="-128"/>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22369126-6408-4E01-A4B9-DCF3A61285A1}" type="slidenum">
              <a:rPr lang="en-US" altLang="ja-JP" sz="1200">
                <a:latin typeface="Times New Roman" pitchFamily="18" charset="0"/>
                <a:ea typeface="ＭＳ Ｐゴシック" pitchFamily="50" charset="-128"/>
              </a:rPr>
              <a:pPr algn="r" defTabSz="904875" eaLnBrk="1" hangingPunct="1">
                <a:lnSpc>
                  <a:spcPct val="100000"/>
                </a:lnSpc>
              </a:pPr>
              <a:t>24</a:t>
            </a:fld>
            <a:endParaRPr lang="en-US" altLang="ja-JP" sz="1200">
              <a:latin typeface="Times New Roman" pitchFamily="18" charset="0"/>
              <a:ea typeface="ＭＳ Ｐゴシック" pitchFamily="50" charset="-128"/>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39" tIns="45319" rIns="90639" bIns="45319" anchor="b"/>
          <a:lstStyle/>
          <a:p>
            <a:pPr algn="r" eaLnBrk="1" hangingPunct="1">
              <a:lnSpc>
                <a:spcPct val="100000"/>
              </a:lnSpc>
            </a:pPr>
            <a:fld id="{52AEC206-0460-4495-AB9E-E35ECDD93EA8}" type="slidenum">
              <a:rPr lang="en-US" altLang="ja-JP" sz="1200">
                <a:latin typeface="Times New Roman" pitchFamily="18" charset="0"/>
                <a:ea typeface="ＭＳ Ｐゴシック" pitchFamily="50" charset="-128"/>
              </a:rPr>
              <a:pPr algn="r" eaLnBrk="1" hangingPunct="1">
                <a:lnSpc>
                  <a:spcPct val="100000"/>
                </a:lnSpc>
              </a:pPr>
              <a:t>25</a:t>
            </a:fld>
            <a:endParaRPr lang="en-US" altLang="ja-JP" sz="1200">
              <a:latin typeface="Times New Roman" pitchFamily="18" charset="0"/>
              <a:ea typeface="ＭＳ Ｐゴシック" pitchFamily="50" charset="-128"/>
            </a:endParaRPr>
          </a:p>
        </p:txBody>
      </p:sp>
      <p:sp>
        <p:nvSpPr>
          <p:cNvPr id="96259" name="Rectangle 2"/>
          <p:cNvSpPr>
            <a:spLocks noGrp="1" noRot="1" noChangeAspect="1" noChangeArrowheads="1" noTextEdit="1"/>
          </p:cNvSpPr>
          <p:nvPr>
            <p:ph type="sldImg"/>
          </p:nvPr>
        </p:nvSpPr>
        <p:spPr>
          <a:xfrm>
            <a:off x="928688" y="747713"/>
            <a:ext cx="4878387" cy="3660775"/>
          </a:xfrm>
          <a:ln/>
        </p:spPr>
      </p:sp>
      <p:sp>
        <p:nvSpPr>
          <p:cNvPr id="96260" name="Rectangle 3"/>
          <p:cNvSpPr>
            <a:spLocks noGrp="1" noChangeArrowheads="1"/>
          </p:cNvSpPr>
          <p:nvPr>
            <p:ph type="body" idx="1"/>
          </p:nvPr>
        </p:nvSpPr>
        <p:spPr>
          <a:noFill/>
          <a:ln/>
        </p:spPr>
        <p:txBody>
          <a:bodyPr lIns="90639" tIns="45319" rIns="90639" bIns="45319"/>
          <a:lstStyle/>
          <a:p>
            <a:pPr eaLnBrk="1" hangingPunct="1"/>
            <a:endParaRPr lang="ja-JP" altLang="ja-JP"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412425AA-E08F-4A66-AEBD-0D1D6D729B51}" type="slidenum">
              <a:rPr lang="en-US" altLang="ja-JP" smtClean="0"/>
              <a:pPr>
                <a:defRPr/>
              </a:pPr>
              <a:t>2</a:t>
            </a:fld>
            <a:endParaRPr lang="en-US"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pPr defTabSz="904875"/>
            <a:fld id="{9A4BDA0D-2969-4218-B828-912E4AD288AA}" type="slidenum">
              <a:rPr lang="en-US" altLang="ja-JP" smtClean="0"/>
              <a:pPr defTabSz="904875"/>
              <a:t>3</a:t>
            </a:fld>
            <a:endParaRPr lang="en-US" altLang="ja-JP"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pPr defTabSz="904875"/>
            <a:fld id="{9A4BDA0D-2969-4218-B828-912E4AD288AA}" type="slidenum">
              <a:rPr lang="en-US" altLang="ja-JP" smtClean="0"/>
              <a:pPr defTabSz="904875"/>
              <a:t>4</a:t>
            </a:fld>
            <a:endParaRPr lang="en-US" altLang="ja-JP"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412425AA-E08F-4A66-AEBD-0D1D6D729B51}" type="slidenum">
              <a:rPr lang="en-US" altLang="ja-JP" smtClean="0"/>
              <a:pPr>
                <a:defRPr/>
              </a:pPr>
              <a:t>5</a:t>
            </a:fld>
            <a:endParaRPr lang="en-US" altLang="ja-JP"/>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pPr defTabSz="904875"/>
            <a:fld id="{FEC66605-D0AE-4FC6-B75C-A2B025C9677A}" type="slidenum">
              <a:rPr lang="en-US" altLang="ja-JP" smtClean="0"/>
              <a:pPr defTabSz="904875"/>
              <a:t>6</a:t>
            </a:fld>
            <a:endParaRPr lang="en-US" altLang="ja-JP"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04875"/>
            <a:fld id="{CD48DC07-CB17-48AC-9409-9ABEC2B43260}" type="slidenum">
              <a:rPr lang="en-US" altLang="ja-JP" smtClean="0"/>
              <a:pPr defTabSz="904875"/>
              <a:t>7</a:t>
            </a:fld>
            <a:endParaRPr lang="en-US" altLang="ja-JP"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pPr defTabSz="904875"/>
            <a:fld id="{CF628527-ABAA-4BF8-A20A-2BFDF02FDCCD}" type="slidenum">
              <a:rPr lang="en-US" altLang="ja-JP" smtClean="0"/>
              <a:pPr defTabSz="904875"/>
              <a:t>8</a:t>
            </a:fld>
            <a:endParaRPr lang="en-US" altLang="ja-JP"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38"/>
          <p:cNvSpPr>
            <a:spLocks noChangeArrowheads="1"/>
          </p:cNvSpPr>
          <p:nvPr userDrawn="1"/>
        </p:nvSpPr>
        <p:spPr bwMode="auto">
          <a:xfrm flipH="1">
            <a:off x="1587" y="0"/>
            <a:ext cx="9142412" cy="1152525"/>
          </a:xfrm>
          <a:prstGeom prst="rect">
            <a:avLst/>
          </a:prstGeom>
          <a:solidFill>
            <a:srgbClr val="D9D9D9"/>
          </a:solidFill>
          <a:ln w="9525">
            <a:noFill/>
            <a:miter lim="800000"/>
            <a:headEnd/>
            <a:tailEnd/>
          </a:ln>
          <a:effectLst/>
        </p:spPr>
        <p:txBody>
          <a:bodyPr wrap="none" lIns="90000" tIns="46800" rIns="90000" bIns="46800" anchor="ctr"/>
          <a:lstStyle/>
          <a:p>
            <a:pPr algn="l" eaLnBrk="1" fontAlgn="auto" hangingPunct="1">
              <a:lnSpc>
                <a:spcPct val="10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endParaRPr>
          </a:p>
        </p:txBody>
      </p:sp>
      <p:sp>
        <p:nvSpPr>
          <p:cNvPr id="3" name="Rectangle 39"/>
          <p:cNvSpPr>
            <a:spLocks noChangeArrowheads="1"/>
          </p:cNvSpPr>
          <p:nvPr userDrawn="1"/>
        </p:nvSpPr>
        <p:spPr bwMode="auto">
          <a:xfrm>
            <a:off x="0" y="1152525"/>
            <a:ext cx="9144000" cy="238125"/>
          </a:xfrm>
          <a:prstGeom prst="rect">
            <a:avLst/>
          </a:prstGeom>
          <a:solidFill>
            <a:srgbClr val="B3B3B3"/>
          </a:solidFill>
          <a:ln w="9525">
            <a:noFill/>
            <a:miter lim="800000"/>
            <a:headEnd/>
            <a:tailEnd/>
          </a:ln>
          <a:effectLst/>
        </p:spPr>
        <p:txBody>
          <a:bodyPr wrap="none" anchor="ctr"/>
          <a:lstStyle/>
          <a:p>
            <a:pPr algn="l" eaLnBrk="1" fontAlgn="auto" hangingPunct="1">
              <a:lnSpc>
                <a:spcPct val="10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1_タイトル スライド">
    <p:spTree>
      <p:nvGrpSpPr>
        <p:cNvPr id="1" name=""/>
        <p:cNvGrpSpPr/>
        <p:nvPr/>
      </p:nvGrpSpPr>
      <p:grpSpPr>
        <a:xfrm>
          <a:off x="0" y="0"/>
          <a:ext cx="0" cy="0"/>
          <a:chOff x="0" y="0"/>
          <a:chExt cx="0" cy="0"/>
        </a:xfrm>
      </p:grpSpPr>
      <p:sp>
        <p:nvSpPr>
          <p:cNvPr id="3" name="Rectangle 17"/>
          <p:cNvSpPr>
            <a:spLocks noChangeArrowheads="1"/>
          </p:cNvSpPr>
          <p:nvPr userDrawn="1"/>
        </p:nvSpPr>
        <p:spPr bwMode="auto">
          <a:xfrm flipH="1">
            <a:off x="0" y="0"/>
            <a:ext cx="9144000" cy="757238"/>
          </a:xfrm>
          <a:prstGeom prst="rect">
            <a:avLst/>
          </a:prstGeom>
          <a:solidFill>
            <a:srgbClr val="D9D9D9"/>
          </a:solidFill>
          <a:ln w="9525">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endParaRPr>
          </a:p>
        </p:txBody>
      </p:sp>
      <p:sp>
        <p:nvSpPr>
          <p:cNvPr id="4" name="Rectangle 18"/>
          <p:cNvSpPr>
            <a:spLocks noChangeArrowheads="1"/>
          </p:cNvSpPr>
          <p:nvPr userDrawn="1"/>
        </p:nvSpPr>
        <p:spPr bwMode="auto">
          <a:xfrm>
            <a:off x="0" y="636588"/>
            <a:ext cx="9144000" cy="120650"/>
          </a:xfrm>
          <a:prstGeom prst="rect">
            <a:avLst/>
          </a:prstGeom>
          <a:solidFill>
            <a:srgbClr val="B3B3B3"/>
          </a:solidFill>
          <a:ln w="9525">
            <a:noFill/>
            <a:miter lim="800000"/>
            <a:headEnd/>
            <a:tailEnd/>
          </a:ln>
          <a:effectLst/>
        </p:spPr>
        <p:txBody>
          <a:bodyPr wrap="none" anchor="ctr"/>
          <a:lstStyle/>
          <a:p>
            <a:pPr fontAlgn="auto">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endParaRPr>
          </a:p>
        </p:txBody>
      </p:sp>
      <p:sp>
        <p:nvSpPr>
          <p:cNvPr id="8" name="スライド番号プレースホルダ 2"/>
          <p:cNvSpPr>
            <a:spLocks/>
          </p:cNvSpPr>
          <p:nvPr userDrawn="1"/>
        </p:nvSpPr>
        <p:spPr bwMode="auto">
          <a:xfrm>
            <a:off x="8620125" y="6545263"/>
            <a:ext cx="473075" cy="304800"/>
          </a:xfrm>
          <a:prstGeom prst="rect">
            <a:avLst/>
          </a:prstGeom>
          <a:noFill/>
          <a:ln w="9525">
            <a:noFill/>
            <a:miter lim="800000"/>
            <a:headEnd/>
            <a:tailEnd/>
          </a:ln>
        </p:spPr>
        <p:txBody>
          <a:bodyPr wrap="none">
            <a:spAutoFit/>
          </a:bodyPr>
          <a:lstStyle>
            <a:lvl1pPr algn="r">
              <a:defRPr sz="1400">
                <a:solidFill>
                  <a:schemeClr val="tx1"/>
                </a:solidFill>
                <a:latin typeface="+mn-lt"/>
                <a:ea typeface="+mn-ea"/>
              </a:defRPr>
            </a:lvl1pPr>
          </a:lstStyle>
          <a:p>
            <a:pPr eaLnBrk="1" hangingPunct="1">
              <a:lnSpc>
                <a:spcPct val="100000"/>
              </a:lnSpc>
              <a:defRPr/>
            </a:pPr>
            <a:fld id="{4B4F3FC1-502D-4C20-B198-145137BD999D}" type="slidenum">
              <a:rPr lang="en-US" altLang="ja-JP"/>
              <a:pPr eaLnBrk="1" hangingPunct="1">
                <a:lnSpc>
                  <a:spcPct val="100000"/>
                </a:lnSpc>
                <a:defRPr/>
              </a:pPr>
              <a:t>&lt;#&gt;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216" r:id="rId1"/>
    <p:sldLayoutId id="2147484233" r:id="rId2"/>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2800">
          <a:solidFill>
            <a:schemeClr val="tx2"/>
          </a:solidFill>
          <a:latin typeface="+mj-lt"/>
          <a:ea typeface="+mj-ea"/>
          <a:cs typeface="+mj-cs"/>
        </a:defRPr>
      </a:lvl1pPr>
      <a:lvl2pPr algn="l" rtl="0" eaLnBrk="0" fontAlgn="base" hangingPunct="0">
        <a:spcBef>
          <a:spcPct val="0"/>
        </a:spcBef>
        <a:spcAft>
          <a:spcPct val="0"/>
        </a:spcAft>
        <a:defRPr kumimoji="1" sz="2800">
          <a:solidFill>
            <a:schemeClr val="tx2"/>
          </a:solidFill>
          <a:latin typeface="HGP創英角ｺﾞｼｯｸUB" pitchFamily="50" charset="-128"/>
          <a:ea typeface="ＭＳ Ｐゴシック" pitchFamily="50" charset="-128"/>
        </a:defRPr>
      </a:lvl2pPr>
      <a:lvl3pPr algn="l" rtl="0" eaLnBrk="0" fontAlgn="base" hangingPunct="0">
        <a:spcBef>
          <a:spcPct val="0"/>
        </a:spcBef>
        <a:spcAft>
          <a:spcPct val="0"/>
        </a:spcAft>
        <a:defRPr kumimoji="1" sz="2800">
          <a:solidFill>
            <a:schemeClr val="tx2"/>
          </a:solidFill>
          <a:latin typeface="HGP創英角ｺﾞｼｯｸUB" pitchFamily="50" charset="-128"/>
          <a:ea typeface="ＭＳ Ｐゴシック" pitchFamily="50" charset="-128"/>
        </a:defRPr>
      </a:lvl3pPr>
      <a:lvl4pPr algn="l" rtl="0" eaLnBrk="0" fontAlgn="base" hangingPunct="0">
        <a:spcBef>
          <a:spcPct val="0"/>
        </a:spcBef>
        <a:spcAft>
          <a:spcPct val="0"/>
        </a:spcAft>
        <a:defRPr kumimoji="1" sz="2800">
          <a:solidFill>
            <a:schemeClr val="tx2"/>
          </a:solidFill>
          <a:latin typeface="HGP創英角ｺﾞｼｯｸUB" pitchFamily="50" charset="-128"/>
          <a:ea typeface="ＭＳ Ｐゴシック" pitchFamily="50" charset="-128"/>
        </a:defRPr>
      </a:lvl4pPr>
      <a:lvl5pPr algn="l" rtl="0" eaLnBrk="0" fontAlgn="base" hangingPunct="0">
        <a:spcBef>
          <a:spcPct val="0"/>
        </a:spcBef>
        <a:spcAft>
          <a:spcPct val="0"/>
        </a:spcAft>
        <a:defRPr kumimoji="1" sz="2800">
          <a:solidFill>
            <a:schemeClr val="tx2"/>
          </a:solidFill>
          <a:latin typeface="HGP創英角ｺﾞｼｯｸUB" pitchFamily="50" charset="-128"/>
          <a:ea typeface="ＭＳ Ｐゴシック" pitchFamily="50" charset="-128"/>
        </a:defRPr>
      </a:lvl5pPr>
      <a:lvl6pPr marL="457200" algn="l" rtl="0" fontAlgn="base">
        <a:spcBef>
          <a:spcPct val="0"/>
        </a:spcBef>
        <a:spcAft>
          <a:spcPct val="0"/>
        </a:spcAft>
        <a:defRPr kumimoji="1" sz="2800">
          <a:solidFill>
            <a:schemeClr val="tx2"/>
          </a:solidFill>
          <a:latin typeface="HGP創英角ｺﾞｼｯｸUB" pitchFamily="50" charset="-128"/>
          <a:ea typeface="ＭＳ Ｐゴシック" pitchFamily="50" charset="-128"/>
        </a:defRPr>
      </a:lvl6pPr>
      <a:lvl7pPr marL="914400" algn="l" rtl="0" fontAlgn="base">
        <a:spcBef>
          <a:spcPct val="0"/>
        </a:spcBef>
        <a:spcAft>
          <a:spcPct val="0"/>
        </a:spcAft>
        <a:defRPr kumimoji="1" sz="2800">
          <a:solidFill>
            <a:schemeClr val="tx2"/>
          </a:solidFill>
          <a:latin typeface="HGP創英角ｺﾞｼｯｸUB" pitchFamily="50" charset="-128"/>
          <a:ea typeface="ＭＳ Ｐゴシック" pitchFamily="50" charset="-128"/>
        </a:defRPr>
      </a:lvl7pPr>
      <a:lvl8pPr marL="1371600" algn="l" rtl="0" fontAlgn="base">
        <a:spcBef>
          <a:spcPct val="0"/>
        </a:spcBef>
        <a:spcAft>
          <a:spcPct val="0"/>
        </a:spcAft>
        <a:defRPr kumimoji="1" sz="2800">
          <a:solidFill>
            <a:schemeClr val="tx2"/>
          </a:solidFill>
          <a:latin typeface="HGP創英角ｺﾞｼｯｸUB" pitchFamily="50" charset="-128"/>
          <a:ea typeface="ＭＳ Ｐゴシック" pitchFamily="50" charset="-128"/>
        </a:defRPr>
      </a:lvl8pPr>
      <a:lvl9pPr marL="1828800" algn="l" rtl="0" fontAlgn="base">
        <a:spcBef>
          <a:spcPct val="0"/>
        </a:spcBef>
        <a:spcAft>
          <a:spcPct val="0"/>
        </a:spcAft>
        <a:defRPr kumimoji="1" sz="2800">
          <a:solidFill>
            <a:schemeClr val="tx2"/>
          </a:solidFill>
          <a:latin typeface="HGP創英角ｺﾞｼｯｸUB"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22.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notesSlide" Target="../notesSlides/notesSlide22.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0.png"/><Relationship Id="rId5" Type="http://schemas.openxmlformats.org/officeDocument/2006/relationships/image" Target="../media/image19.wmf"/><Relationship Id="rId4" Type="http://schemas.openxmlformats.org/officeDocument/2006/relationships/image" Target="../media/image2.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image" Target="../media/image3.wmf"/><Relationship Id="rId4" Type="http://schemas.openxmlformats.org/officeDocument/2006/relationships/image" Target="../media/image2.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60"/>
          <p:cNvSpPr>
            <a:spLocks/>
          </p:cNvSpPr>
          <p:nvPr/>
        </p:nvSpPr>
        <p:spPr bwMode="auto">
          <a:xfrm>
            <a:off x="525463" y="3000375"/>
            <a:ext cx="7902575" cy="1098550"/>
          </a:xfrm>
          <a:prstGeom prst="rect">
            <a:avLst/>
          </a:prstGeom>
          <a:noFill/>
          <a:ln w="9525">
            <a:noFill/>
            <a:miter lim="800000"/>
            <a:headEnd/>
            <a:tailEnd/>
          </a:ln>
        </p:spPr>
        <p:txBody>
          <a:bodyPr anchor="b">
            <a:spAutoFit/>
          </a:bodyPr>
          <a:lstStyle/>
          <a:p>
            <a:pPr algn="l" eaLnBrk="1" hangingPunct="1">
              <a:lnSpc>
                <a:spcPct val="100000"/>
              </a:lnSpc>
            </a:pPr>
            <a:r>
              <a:rPr lang="en-US" altLang="ja-JP" sz="3000" b="1" dirty="0"/>
              <a:t>.NET</a:t>
            </a:r>
            <a:r>
              <a:rPr lang="ja-JP" altLang="en-US" sz="3000" dirty="0"/>
              <a:t>用アプリケーション フレームワーク</a:t>
            </a:r>
          </a:p>
          <a:p>
            <a:pPr algn="r" eaLnBrk="1" hangingPunct="1">
              <a:lnSpc>
                <a:spcPct val="100000"/>
              </a:lnSpc>
            </a:pPr>
            <a:r>
              <a:rPr lang="en-US" altLang="ja-JP" sz="3000" b="1" dirty="0" smtClean="0"/>
              <a:t>Open</a:t>
            </a:r>
            <a:r>
              <a:rPr lang="ja-JP" altLang="en-US" sz="3000" b="1" dirty="0" smtClean="0"/>
              <a:t> </a:t>
            </a:r>
            <a:r>
              <a:rPr lang="ja-JP" altLang="en-US" sz="3600" b="1" dirty="0" smtClean="0">
                <a:ea typeface="HG行書体" pitchFamily="65" charset="-128"/>
              </a:rPr>
              <a:t>棟梁</a:t>
            </a:r>
            <a:r>
              <a:rPr lang="ja-JP" altLang="en-US" sz="3000" b="1" dirty="0"/>
              <a:t> </a:t>
            </a:r>
            <a:r>
              <a:rPr lang="ja-JP" altLang="en-US" sz="3000" dirty="0" smtClean="0"/>
              <a:t>の機能のご紹介</a:t>
            </a:r>
            <a:endParaRPr lang="ja-JP" altLang="en-US" sz="3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noChangeArrowheads="1"/>
          </p:cNvSpPr>
          <p:nvPr/>
        </p:nvSpPr>
        <p:spPr bwMode="auto">
          <a:xfrm>
            <a:off x="474663" y="84376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ja-JP" altLang="en-US" sz="2800" dirty="0" smtClean="0">
                <a:solidFill>
                  <a:srgbClr val="69306A"/>
                </a:solidFill>
              </a:rPr>
              <a:t>機能一覧</a:t>
            </a:r>
            <a:endParaRPr lang="ja-JP" altLang="en-US" sz="2800" dirty="0">
              <a:solidFill>
                <a:srgbClr val="69306A"/>
              </a:solidFill>
            </a:endParaRPr>
          </a:p>
        </p:txBody>
      </p:sp>
      <p:sp>
        <p:nvSpPr>
          <p:cNvPr id="8"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
        <p:nvSpPr>
          <p:cNvPr id="9" name="AutoShape 4"/>
          <p:cNvSpPr>
            <a:spLocks noChangeArrowheads="1"/>
          </p:cNvSpPr>
          <p:nvPr/>
        </p:nvSpPr>
        <p:spPr bwMode="auto">
          <a:xfrm>
            <a:off x="474663" y="1825296"/>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2. </a:t>
            </a:r>
            <a:r>
              <a:rPr lang="ja-JP" altLang="en-US" sz="2800" dirty="0" smtClean="0">
                <a:solidFill>
                  <a:srgbClr val="69306A"/>
                </a:solidFill>
              </a:rPr>
              <a:t>通信制御機能</a:t>
            </a:r>
            <a:endParaRPr lang="ja-JP" altLang="en-US" sz="2800" dirty="0">
              <a:solidFill>
                <a:srgbClr val="69306A"/>
              </a:solidFill>
            </a:endParaRPr>
          </a:p>
        </p:txBody>
      </p:sp>
      <p:sp>
        <p:nvSpPr>
          <p:cNvPr id="11" name="AutoShape 4"/>
          <p:cNvSpPr>
            <a:spLocks noChangeArrowheads="1"/>
          </p:cNvSpPr>
          <p:nvPr/>
        </p:nvSpPr>
        <p:spPr bwMode="auto">
          <a:xfrm>
            <a:off x="474663" y="2806829"/>
            <a:ext cx="8020050" cy="701675"/>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chemeClr val="bg1"/>
                </a:solidFill>
              </a:rPr>
              <a:t>3. </a:t>
            </a:r>
            <a:r>
              <a:rPr lang="en-US" altLang="ja-JP" sz="2800" dirty="0" smtClean="0">
                <a:solidFill>
                  <a:schemeClr val="bg1"/>
                </a:solidFill>
              </a:rPr>
              <a:t>D</a:t>
            </a:r>
            <a:r>
              <a:rPr lang="ja-JP" altLang="en-US" sz="2800" dirty="0" smtClean="0">
                <a:solidFill>
                  <a:schemeClr val="bg1"/>
                </a:solidFill>
              </a:rPr>
              <a:t>層、メンテナンス画面自動生成</a:t>
            </a:r>
            <a:endParaRPr lang="ja-JP" altLang="en-US" sz="2800" dirty="0">
              <a:solidFill>
                <a:schemeClr val="bg1"/>
              </a:solidFill>
            </a:endParaRPr>
          </a:p>
        </p:txBody>
      </p:sp>
      <p:sp>
        <p:nvSpPr>
          <p:cNvPr id="12" name="AutoShape 4"/>
          <p:cNvSpPr>
            <a:spLocks noChangeArrowheads="1"/>
          </p:cNvSpPr>
          <p:nvPr/>
        </p:nvSpPr>
        <p:spPr bwMode="auto">
          <a:xfrm>
            <a:off x="474663" y="3788362"/>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4. </a:t>
            </a:r>
            <a:r>
              <a:rPr lang="ja-JP" altLang="en-US" sz="2800" dirty="0" smtClean="0">
                <a:solidFill>
                  <a:srgbClr val="69306A"/>
                </a:solidFill>
              </a:rPr>
              <a:t>ビジネス・アプリケーション開発支援</a:t>
            </a:r>
            <a:endParaRPr lang="ja-JP" altLang="en-US" sz="2800" dirty="0">
              <a:solidFill>
                <a:srgbClr val="69306A"/>
              </a:solidFill>
            </a:endParaRPr>
          </a:p>
        </p:txBody>
      </p:sp>
      <p:sp>
        <p:nvSpPr>
          <p:cNvPr id="13" name="AutoShape 4"/>
          <p:cNvSpPr>
            <a:spLocks noChangeArrowheads="1"/>
          </p:cNvSpPr>
          <p:nvPr/>
        </p:nvSpPr>
        <p:spPr bwMode="auto">
          <a:xfrm>
            <a:off x="474663" y="5751430"/>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6. </a:t>
            </a:r>
            <a:r>
              <a:rPr lang="ja-JP" altLang="en-US" sz="2800" dirty="0" smtClean="0">
                <a:solidFill>
                  <a:srgbClr val="69306A"/>
                </a:solidFill>
              </a:rPr>
              <a:t>新技術対応</a:t>
            </a:r>
            <a:endParaRPr lang="ja-JP" altLang="en-US" sz="2800" dirty="0">
              <a:solidFill>
                <a:srgbClr val="69306A"/>
              </a:solidFill>
            </a:endParaRPr>
          </a:p>
        </p:txBody>
      </p:sp>
      <p:sp>
        <p:nvSpPr>
          <p:cNvPr id="14" name="AutoShape 4"/>
          <p:cNvSpPr>
            <a:spLocks noChangeArrowheads="1"/>
          </p:cNvSpPr>
          <p:nvPr/>
        </p:nvSpPr>
        <p:spPr bwMode="auto">
          <a:xfrm>
            <a:off x="474663" y="4769895"/>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5. </a:t>
            </a:r>
            <a:r>
              <a:rPr lang="ja-JP" altLang="en-US" sz="2800" dirty="0" smtClean="0">
                <a:solidFill>
                  <a:srgbClr val="69306A"/>
                </a:solidFill>
              </a:rPr>
              <a:t>リッチクライアント・アプリケーション開発支援</a:t>
            </a:r>
            <a:endParaRPr lang="ja-JP" altLang="en-US" sz="2800" dirty="0">
              <a:solidFill>
                <a:srgbClr val="69306A"/>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a:grpSpLocks/>
          </p:cNvGrpSpPr>
          <p:nvPr/>
        </p:nvGrpSpPr>
        <p:grpSpPr bwMode="auto">
          <a:xfrm>
            <a:off x="3181350" y="2047875"/>
            <a:ext cx="5700713" cy="4078288"/>
            <a:chOff x="2004" y="1206"/>
            <a:chExt cx="3591" cy="2569"/>
          </a:xfrm>
        </p:grpSpPr>
        <p:sp>
          <p:nvSpPr>
            <p:cNvPr id="199765" name="Freeform 85"/>
            <p:cNvSpPr>
              <a:spLocks/>
            </p:cNvSpPr>
            <p:nvPr/>
          </p:nvSpPr>
          <p:spPr bwMode="auto">
            <a:xfrm>
              <a:off x="2004" y="1653"/>
              <a:ext cx="3591" cy="2122"/>
            </a:xfrm>
            <a:custGeom>
              <a:avLst/>
              <a:gdLst/>
              <a:ahLst/>
              <a:cxnLst>
                <a:cxn ang="0">
                  <a:pos x="0" y="0"/>
                </a:cxn>
                <a:cxn ang="0">
                  <a:pos x="0" y="834"/>
                </a:cxn>
                <a:cxn ang="0">
                  <a:pos x="1507" y="834"/>
                </a:cxn>
                <a:cxn ang="0">
                  <a:pos x="1507" y="2035"/>
                </a:cxn>
                <a:cxn ang="0">
                  <a:pos x="3591" y="2035"/>
                </a:cxn>
                <a:cxn ang="0">
                  <a:pos x="3591" y="0"/>
                </a:cxn>
                <a:cxn ang="0">
                  <a:pos x="0" y="0"/>
                </a:cxn>
              </a:cxnLst>
              <a:rect l="0" t="0" r="r" b="b"/>
              <a:pathLst>
                <a:path w="3591" h="2035">
                  <a:moveTo>
                    <a:pt x="0" y="0"/>
                  </a:moveTo>
                  <a:lnTo>
                    <a:pt x="0" y="834"/>
                  </a:lnTo>
                  <a:lnTo>
                    <a:pt x="1507" y="834"/>
                  </a:lnTo>
                  <a:lnTo>
                    <a:pt x="1507" y="2035"/>
                  </a:lnTo>
                  <a:lnTo>
                    <a:pt x="3591" y="2035"/>
                  </a:lnTo>
                  <a:lnTo>
                    <a:pt x="3591" y="0"/>
                  </a:lnTo>
                  <a:lnTo>
                    <a:pt x="0" y="0"/>
                  </a:lnTo>
                  <a:close/>
                </a:path>
              </a:pathLst>
            </a:custGeom>
            <a:solidFill>
              <a:srgbClr val="E4CAC8"/>
            </a:solidFill>
            <a:ln w="19050" cap="flat" cmpd="sng">
              <a:noFill/>
              <a:prstDash val="solid"/>
              <a:round/>
              <a:headEnd/>
              <a:tailEn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sp>
          <p:nvSpPr>
            <p:cNvPr id="23569" name="AutoShape 44"/>
            <p:cNvSpPr>
              <a:spLocks noChangeArrowheads="1"/>
            </p:cNvSpPr>
            <p:nvPr/>
          </p:nvSpPr>
          <p:spPr bwMode="auto">
            <a:xfrm rot="5400000">
              <a:off x="4351" y="2505"/>
              <a:ext cx="453" cy="306"/>
            </a:xfrm>
            <a:prstGeom prst="rightArrow">
              <a:avLst>
                <a:gd name="adj1" fmla="val 49676"/>
                <a:gd name="adj2" fmla="val 78954"/>
              </a:avLst>
            </a:prstGeom>
            <a:solidFill>
              <a:srgbClr val="FFFFFF"/>
            </a:solidFill>
            <a:ln w="9525">
              <a:solidFill>
                <a:srgbClr val="000000"/>
              </a:solidFill>
              <a:miter lim="800000"/>
              <a:headEnd/>
              <a:tailEnd/>
            </a:ln>
          </p:spPr>
          <p:txBody>
            <a:bodyPr rot="10800000" vert="eaVert"/>
            <a:lstStyle/>
            <a:p>
              <a:pPr eaLnBrk="1" hangingPunct="1">
                <a:lnSpc>
                  <a:spcPct val="150000"/>
                </a:lnSpc>
              </a:pPr>
              <a:endParaRPr lang="ja-JP" altLang="en-US" sz="2000" b="1"/>
            </a:p>
          </p:txBody>
        </p:sp>
        <p:sp>
          <p:nvSpPr>
            <p:cNvPr id="23570" name="AutoShape 48"/>
            <p:cNvSpPr>
              <a:spLocks noChangeArrowheads="1"/>
            </p:cNvSpPr>
            <p:nvPr/>
          </p:nvSpPr>
          <p:spPr bwMode="auto">
            <a:xfrm rot="7450111">
              <a:off x="3964" y="2505"/>
              <a:ext cx="453" cy="306"/>
            </a:xfrm>
            <a:prstGeom prst="rightArrow">
              <a:avLst>
                <a:gd name="adj1" fmla="val 49676"/>
                <a:gd name="adj2" fmla="val 78954"/>
              </a:avLst>
            </a:prstGeom>
            <a:solidFill>
              <a:srgbClr val="FFFFFF"/>
            </a:solidFill>
            <a:ln w="9525">
              <a:solidFill>
                <a:srgbClr val="000000"/>
              </a:solidFill>
              <a:miter lim="800000"/>
              <a:headEnd/>
              <a:tailEnd/>
            </a:ln>
          </p:spPr>
          <p:txBody>
            <a:bodyPr rot="10800000" vert="eaVert"/>
            <a:lstStyle/>
            <a:p>
              <a:pPr eaLnBrk="1" hangingPunct="1">
                <a:lnSpc>
                  <a:spcPct val="150000"/>
                </a:lnSpc>
              </a:pPr>
              <a:endParaRPr lang="ja-JP" altLang="en-US" sz="2000" b="1"/>
            </a:p>
          </p:txBody>
        </p:sp>
        <p:sp>
          <p:nvSpPr>
            <p:cNvPr id="23571" name="AutoShape 49"/>
            <p:cNvSpPr>
              <a:spLocks noChangeArrowheads="1"/>
            </p:cNvSpPr>
            <p:nvPr/>
          </p:nvSpPr>
          <p:spPr bwMode="auto">
            <a:xfrm rot="14149889" flipH="1">
              <a:off x="4737" y="2505"/>
              <a:ext cx="453" cy="306"/>
            </a:xfrm>
            <a:prstGeom prst="rightArrow">
              <a:avLst>
                <a:gd name="adj1" fmla="val 49676"/>
                <a:gd name="adj2" fmla="val 78954"/>
              </a:avLst>
            </a:prstGeom>
            <a:solidFill>
              <a:srgbClr val="FFFFFF"/>
            </a:solidFill>
            <a:ln w="9525">
              <a:solidFill>
                <a:srgbClr val="000000"/>
              </a:solidFill>
              <a:miter lim="800000"/>
              <a:headEnd/>
              <a:tailEnd/>
            </a:ln>
          </p:spPr>
          <p:txBody>
            <a:bodyPr vert="eaVert"/>
            <a:lstStyle/>
            <a:p>
              <a:pPr eaLnBrk="1" hangingPunct="1">
                <a:lnSpc>
                  <a:spcPct val="150000"/>
                </a:lnSpc>
              </a:pPr>
              <a:endParaRPr lang="ja-JP" altLang="en-US" sz="2000" b="1"/>
            </a:p>
          </p:txBody>
        </p:sp>
        <p:sp>
          <p:nvSpPr>
            <p:cNvPr id="23572" name="AutoShape 32"/>
            <p:cNvSpPr>
              <a:spLocks noChangeArrowheads="1"/>
            </p:cNvSpPr>
            <p:nvPr/>
          </p:nvSpPr>
          <p:spPr bwMode="auto">
            <a:xfrm>
              <a:off x="3648" y="3041"/>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23573" name="AutoShape 33"/>
            <p:cNvSpPr>
              <a:spLocks noChangeArrowheads="1"/>
            </p:cNvSpPr>
            <p:nvPr/>
          </p:nvSpPr>
          <p:spPr bwMode="auto">
            <a:xfrm>
              <a:off x="3719" y="3118"/>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23574" name="AutoShape 34"/>
            <p:cNvSpPr>
              <a:spLocks noChangeArrowheads="1"/>
            </p:cNvSpPr>
            <p:nvPr/>
          </p:nvSpPr>
          <p:spPr bwMode="auto">
            <a:xfrm>
              <a:off x="3790" y="3194"/>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r>
                <a:rPr lang="en-US" altLang="ja-JP" sz="2000" b="1"/>
                <a:t>Dao</a:t>
              </a:r>
            </a:p>
            <a:p>
              <a:pPr eaLnBrk="1" hangingPunct="1"/>
              <a:r>
                <a:rPr lang="ja-JP" altLang="en-US" sz="2000">
                  <a:latin typeface="HGP創英角ｺﾞｼｯｸUB" pitchFamily="50" charset="-128"/>
                </a:rPr>
                <a:t>クラス</a:t>
              </a:r>
            </a:p>
          </p:txBody>
        </p:sp>
        <p:sp>
          <p:nvSpPr>
            <p:cNvPr id="23575" name="AutoShape 54"/>
            <p:cNvSpPr>
              <a:spLocks noChangeArrowheads="1"/>
            </p:cNvSpPr>
            <p:nvPr/>
          </p:nvSpPr>
          <p:spPr bwMode="auto">
            <a:xfrm>
              <a:off x="4631" y="3041"/>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23576" name="AutoShape 55"/>
            <p:cNvSpPr>
              <a:spLocks noChangeArrowheads="1"/>
            </p:cNvSpPr>
            <p:nvPr/>
          </p:nvSpPr>
          <p:spPr bwMode="auto">
            <a:xfrm>
              <a:off x="4702" y="3118"/>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23577" name="AutoShape 56"/>
            <p:cNvSpPr>
              <a:spLocks noChangeArrowheads="1"/>
            </p:cNvSpPr>
            <p:nvPr/>
          </p:nvSpPr>
          <p:spPr bwMode="auto">
            <a:xfrm>
              <a:off x="4773" y="3194"/>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lnSpc>
                  <a:spcPct val="100000"/>
                </a:lnSpc>
              </a:pPr>
              <a:r>
                <a:rPr lang="en-US" altLang="ja-JP" sz="2000" b="1"/>
                <a:t>SQL</a:t>
              </a:r>
            </a:p>
            <a:p>
              <a:pPr eaLnBrk="1" hangingPunct="1">
                <a:lnSpc>
                  <a:spcPct val="100000"/>
                </a:lnSpc>
              </a:pPr>
              <a:r>
                <a:rPr lang="ja-JP" altLang="en-US" sz="2000">
                  <a:latin typeface="HGP創英角ｺﾞｼｯｸUB" pitchFamily="50" charset="-128"/>
                </a:rPr>
                <a:t>ファイル</a:t>
              </a:r>
            </a:p>
          </p:txBody>
        </p:sp>
        <p:sp>
          <p:nvSpPr>
            <p:cNvPr id="199760" name="AutoShape 80"/>
            <p:cNvSpPr>
              <a:spLocks noChangeArrowheads="1"/>
            </p:cNvSpPr>
            <p:nvPr/>
          </p:nvSpPr>
          <p:spPr bwMode="auto">
            <a:xfrm>
              <a:off x="3785" y="1206"/>
              <a:ext cx="1537" cy="278"/>
            </a:xfrm>
            <a:prstGeom prst="wedgeRoundRectCallout">
              <a:avLst>
                <a:gd name="adj1" fmla="val 4394"/>
                <a:gd name="adj2" fmla="val 133093"/>
                <a:gd name="adj3" fmla="val 16667"/>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lIns="36000" tIns="36000" rIns="36000" bIns="36000"/>
            <a:lstStyle/>
            <a:p>
              <a:pPr eaLnBrk="1" hangingPunct="1">
                <a:lnSpc>
                  <a:spcPct val="100000"/>
                </a:lnSpc>
                <a:defRPr/>
              </a:pPr>
              <a:r>
                <a:rPr kumimoji="0" lang="en-US" altLang="en-US" sz="2000" dirty="0" err="1"/>
                <a:t>D層自動生成機能</a:t>
              </a:r>
              <a:endParaRPr kumimoji="0" lang="ja-JP" altLang="en-US" sz="2000" dirty="0"/>
            </a:p>
          </p:txBody>
        </p:sp>
        <p:sp>
          <p:nvSpPr>
            <p:cNvPr id="23579" name="AutoShape 76"/>
            <p:cNvSpPr>
              <a:spLocks noChangeArrowheads="1"/>
            </p:cNvSpPr>
            <p:nvPr/>
          </p:nvSpPr>
          <p:spPr bwMode="auto">
            <a:xfrm>
              <a:off x="3435" y="1885"/>
              <a:ext cx="453" cy="306"/>
            </a:xfrm>
            <a:prstGeom prst="rightArrow">
              <a:avLst>
                <a:gd name="adj1" fmla="val 49676"/>
                <a:gd name="adj2" fmla="val 78954"/>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grpSp>
      <p:grpSp>
        <p:nvGrpSpPr>
          <p:cNvPr id="3" name="Group 88"/>
          <p:cNvGrpSpPr>
            <a:grpSpLocks/>
          </p:cNvGrpSpPr>
          <p:nvPr/>
        </p:nvGrpSpPr>
        <p:grpSpPr bwMode="auto">
          <a:xfrm>
            <a:off x="360363" y="1017588"/>
            <a:ext cx="5086350" cy="3798887"/>
            <a:chOff x="227" y="557"/>
            <a:chExt cx="3204" cy="2393"/>
          </a:xfrm>
        </p:grpSpPr>
        <p:sp>
          <p:nvSpPr>
            <p:cNvPr id="199763" name="Freeform 83"/>
            <p:cNvSpPr>
              <a:spLocks/>
            </p:cNvSpPr>
            <p:nvPr/>
          </p:nvSpPr>
          <p:spPr bwMode="auto">
            <a:xfrm>
              <a:off x="227" y="557"/>
              <a:ext cx="3204" cy="1876"/>
            </a:xfrm>
            <a:custGeom>
              <a:avLst/>
              <a:gdLst/>
              <a:ahLst/>
              <a:cxnLst>
                <a:cxn ang="0">
                  <a:pos x="0" y="0"/>
                </a:cxn>
                <a:cxn ang="0">
                  <a:pos x="0" y="858"/>
                </a:cxn>
                <a:cxn ang="0">
                  <a:pos x="1856" y="858"/>
                </a:cxn>
                <a:cxn ang="0">
                  <a:pos x="1856" y="1851"/>
                </a:cxn>
                <a:cxn ang="0">
                  <a:pos x="3204" y="1851"/>
                </a:cxn>
                <a:cxn ang="0">
                  <a:pos x="3204" y="0"/>
                </a:cxn>
                <a:cxn ang="0">
                  <a:pos x="0" y="0"/>
                </a:cxn>
              </a:cxnLst>
              <a:rect l="0" t="0" r="r" b="b"/>
              <a:pathLst>
                <a:path w="3204" h="1851">
                  <a:moveTo>
                    <a:pt x="0" y="0"/>
                  </a:moveTo>
                  <a:lnTo>
                    <a:pt x="0" y="858"/>
                  </a:lnTo>
                  <a:lnTo>
                    <a:pt x="1856" y="858"/>
                  </a:lnTo>
                  <a:lnTo>
                    <a:pt x="1856" y="1851"/>
                  </a:lnTo>
                  <a:lnTo>
                    <a:pt x="3204" y="1851"/>
                  </a:lnTo>
                  <a:lnTo>
                    <a:pt x="3204" y="0"/>
                  </a:lnTo>
                  <a:lnTo>
                    <a:pt x="0" y="0"/>
                  </a:lnTo>
                  <a:close/>
                </a:path>
              </a:pathLst>
            </a:custGeom>
            <a:solidFill>
              <a:srgbClr val="CCCCA3"/>
            </a:solidFill>
            <a:ln w="19050" cap="flat" cmpd="sng">
              <a:noFill/>
              <a:prstDash val="solid"/>
              <a:round/>
              <a:headEnd/>
              <a:tailEn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sp>
          <p:nvSpPr>
            <p:cNvPr id="23564" name="AutoShape 5"/>
            <p:cNvSpPr>
              <a:spLocks noChangeArrowheads="1"/>
            </p:cNvSpPr>
            <p:nvPr/>
          </p:nvSpPr>
          <p:spPr bwMode="auto">
            <a:xfrm>
              <a:off x="1612" y="715"/>
              <a:ext cx="453" cy="306"/>
            </a:xfrm>
            <a:prstGeom prst="rightArrow">
              <a:avLst>
                <a:gd name="adj1" fmla="val 49676"/>
                <a:gd name="adj2" fmla="val 78954"/>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23565" name="AutoShape 26"/>
            <p:cNvSpPr>
              <a:spLocks noChangeArrowheads="1"/>
            </p:cNvSpPr>
            <p:nvPr/>
          </p:nvSpPr>
          <p:spPr bwMode="auto">
            <a:xfrm>
              <a:off x="2255" y="1813"/>
              <a:ext cx="998" cy="478"/>
            </a:xfrm>
            <a:prstGeom prst="foldedCorner">
              <a:avLst>
                <a:gd name="adj" fmla="val 19338"/>
              </a:avLst>
            </a:prstGeom>
            <a:solidFill>
              <a:srgbClr val="E4CA9C"/>
            </a:solidFill>
            <a:ln w="38100">
              <a:solidFill>
                <a:srgbClr val="D69DAF"/>
              </a:solidFill>
              <a:round/>
              <a:headEnd/>
              <a:tailEnd/>
            </a:ln>
          </p:spPr>
          <p:txBody>
            <a:bodyPr/>
            <a:lstStyle/>
            <a:p>
              <a:pPr eaLnBrk="1" hangingPunct="1"/>
              <a:r>
                <a:rPr lang="en-US" altLang="ja-JP" sz="2000"/>
                <a:t>D</a:t>
              </a:r>
              <a:r>
                <a:rPr lang="ja-JP" altLang="en-US" sz="2000">
                  <a:latin typeface="HGP創英角ｺﾞｼｯｸUB" pitchFamily="50" charset="-128"/>
                </a:rPr>
                <a:t>層定義</a:t>
              </a:r>
            </a:p>
            <a:p>
              <a:pPr eaLnBrk="1" hangingPunct="1"/>
              <a:r>
                <a:rPr lang="ja-JP" altLang="en-US" sz="2000">
                  <a:latin typeface="HGP創英角ｺﾞｼｯｸUB" pitchFamily="50" charset="-128"/>
                </a:rPr>
                <a:t>ファイル</a:t>
              </a:r>
            </a:p>
          </p:txBody>
        </p:sp>
        <p:sp>
          <p:nvSpPr>
            <p:cNvPr id="23566" name="AutoShape 30"/>
            <p:cNvSpPr>
              <a:spLocks noChangeArrowheads="1"/>
            </p:cNvSpPr>
            <p:nvPr/>
          </p:nvSpPr>
          <p:spPr bwMode="auto">
            <a:xfrm rot="5400000">
              <a:off x="2525" y="1319"/>
              <a:ext cx="453" cy="306"/>
            </a:xfrm>
            <a:prstGeom prst="rightArrow">
              <a:avLst>
                <a:gd name="adj1" fmla="val 49676"/>
                <a:gd name="adj2" fmla="val 78954"/>
              </a:avLst>
            </a:prstGeom>
            <a:solidFill>
              <a:srgbClr val="FFFFFF"/>
            </a:solidFill>
            <a:ln w="9525">
              <a:solidFill>
                <a:srgbClr val="000000"/>
              </a:solidFill>
              <a:miter lim="800000"/>
              <a:headEnd/>
              <a:tailEnd/>
            </a:ln>
          </p:spPr>
          <p:txBody>
            <a:bodyPr rot="10800000" vert="eaVert"/>
            <a:lstStyle/>
            <a:p>
              <a:pPr eaLnBrk="1" hangingPunct="1">
                <a:lnSpc>
                  <a:spcPct val="150000"/>
                </a:lnSpc>
              </a:pPr>
              <a:endParaRPr lang="ja-JP" altLang="en-US" sz="2000" b="1"/>
            </a:p>
          </p:txBody>
        </p:sp>
        <p:sp>
          <p:nvSpPr>
            <p:cNvPr id="199759" name="AutoShape 79"/>
            <p:cNvSpPr>
              <a:spLocks noChangeArrowheads="1"/>
            </p:cNvSpPr>
            <p:nvPr/>
          </p:nvSpPr>
          <p:spPr bwMode="auto">
            <a:xfrm>
              <a:off x="269" y="2672"/>
              <a:ext cx="2358" cy="278"/>
            </a:xfrm>
            <a:prstGeom prst="wedgeRoundRectCallout">
              <a:avLst>
                <a:gd name="adj1" fmla="val 33292"/>
                <a:gd name="adj2" fmla="val -153597"/>
                <a:gd name="adj3" fmla="val 16667"/>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lIns="36000" tIns="36000" rIns="36000" bIns="36000"/>
            <a:lstStyle/>
            <a:p>
              <a:pPr eaLnBrk="1" hangingPunct="1">
                <a:lnSpc>
                  <a:spcPct val="100000"/>
                </a:lnSpc>
                <a:defRPr/>
              </a:pPr>
              <a:r>
                <a:rPr kumimoji="0" lang="en-US" altLang="ja-JP" sz="2000" dirty="0"/>
                <a:t>DB</a:t>
              </a:r>
              <a:r>
                <a:rPr kumimoji="0" lang="ja-JP" altLang="en-US" sz="2000" dirty="0"/>
                <a:t>のスキーマ情報の抽出機能</a:t>
              </a:r>
            </a:p>
          </p:txBody>
        </p:sp>
      </p:grpSp>
      <p:sp>
        <p:nvSpPr>
          <p:cNvPr id="23556" name="Rectangle 15"/>
          <p:cNvSpPr>
            <a:spLocks noChangeArrowheads="1"/>
          </p:cNvSpPr>
          <p:nvPr/>
        </p:nvSpPr>
        <p:spPr bwMode="auto">
          <a:xfrm>
            <a:off x="3578225" y="1144588"/>
            <a:ext cx="1584325" cy="758825"/>
          </a:xfrm>
          <a:prstGeom prst="rect">
            <a:avLst/>
          </a:prstGeom>
          <a:solidFill>
            <a:srgbClr val="E4CAC8"/>
          </a:solidFill>
          <a:ln w="38100">
            <a:solidFill>
              <a:srgbClr val="D69DAF"/>
            </a:solidFill>
            <a:miter lim="800000"/>
            <a:headEnd/>
            <a:tailEnd/>
          </a:ln>
        </p:spPr>
        <p:txBody>
          <a:bodyPr/>
          <a:lstStyle/>
          <a:p>
            <a:pPr eaLnBrk="1" hangingPunct="1"/>
            <a:r>
              <a:rPr lang="ja-JP" altLang="en-US" sz="2000">
                <a:latin typeface="ＭＳ Ｐゴシック" pitchFamily="50" charset="-128"/>
              </a:rPr>
              <a:t>メタデータ</a:t>
            </a:r>
          </a:p>
          <a:p>
            <a:pPr eaLnBrk="1" hangingPunct="1"/>
            <a:r>
              <a:rPr lang="ja-JP" altLang="en-US" sz="2000">
                <a:latin typeface="ＭＳ Ｐゴシック" pitchFamily="50" charset="-128"/>
              </a:rPr>
              <a:t>抽出ツール</a:t>
            </a:r>
            <a:endParaRPr lang="ja-JP" altLang="en-US" sz="2000">
              <a:latin typeface="HGP創英角ｺﾞｼｯｸUB" pitchFamily="50" charset="-128"/>
            </a:endParaRPr>
          </a:p>
        </p:txBody>
      </p:sp>
      <p:sp>
        <p:nvSpPr>
          <p:cNvPr id="23557" name="Rectangle 43"/>
          <p:cNvSpPr>
            <a:spLocks noChangeArrowheads="1"/>
          </p:cNvSpPr>
          <p:nvPr/>
        </p:nvSpPr>
        <p:spPr bwMode="auto">
          <a:xfrm>
            <a:off x="6469063" y="3008313"/>
            <a:ext cx="1584325" cy="758825"/>
          </a:xfrm>
          <a:prstGeom prst="rect">
            <a:avLst/>
          </a:prstGeom>
          <a:solidFill>
            <a:srgbClr val="E4CAC8"/>
          </a:solidFill>
          <a:ln w="38100">
            <a:solidFill>
              <a:srgbClr val="D69DAF"/>
            </a:solidFill>
            <a:miter lim="800000"/>
            <a:headEnd/>
            <a:tailEnd/>
          </a:ln>
        </p:spPr>
        <p:txBody>
          <a:bodyPr/>
          <a:lstStyle/>
          <a:p>
            <a:pPr eaLnBrk="1" hangingPunct="1"/>
            <a:r>
              <a:rPr lang="en-US" altLang="ja-JP" sz="2000"/>
              <a:t>D</a:t>
            </a:r>
            <a:r>
              <a:rPr lang="ja-JP" altLang="en-US" sz="2000">
                <a:latin typeface="ＭＳ Ｐゴシック" pitchFamily="50" charset="-128"/>
              </a:rPr>
              <a:t>層</a:t>
            </a:r>
          </a:p>
          <a:p>
            <a:pPr eaLnBrk="1" hangingPunct="1"/>
            <a:r>
              <a:rPr lang="ja-JP" altLang="en-US" sz="2000">
                <a:latin typeface="ＭＳ Ｐゴシック" pitchFamily="50" charset="-128"/>
              </a:rPr>
              <a:t>生成ツール</a:t>
            </a:r>
            <a:endParaRPr lang="ja-JP" altLang="en-US" sz="2000">
              <a:latin typeface="HGP創英角ｺﾞｼｯｸUB" pitchFamily="50" charset="-128"/>
            </a:endParaRPr>
          </a:p>
        </p:txBody>
      </p:sp>
      <p:grpSp>
        <p:nvGrpSpPr>
          <p:cNvPr id="23558" name="Group 63"/>
          <p:cNvGrpSpPr>
            <a:grpSpLocks/>
          </p:cNvGrpSpPr>
          <p:nvPr/>
        </p:nvGrpSpPr>
        <p:grpSpPr bwMode="auto">
          <a:xfrm>
            <a:off x="536575" y="1196975"/>
            <a:ext cx="1689100" cy="1089025"/>
            <a:chOff x="418" y="747"/>
            <a:chExt cx="1064" cy="686"/>
          </a:xfrm>
        </p:grpSpPr>
        <p:sp>
          <p:nvSpPr>
            <p:cNvPr id="23561" name="AutoShape 13"/>
            <p:cNvSpPr>
              <a:spLocks noChangeArrowheads="1"/>
            </p:cNvSpPr>
            <p:nvPr/>
          </p:nvSpPr>
          <p:spPr bwMode="auto">
            <a:xfrm>
              <a:off x="418" y="747"/>
              <a:ext cx="1064" cy="384"/>
            </a:xfrm>
            <a:prstGeom prst="can">
              <a:avLst>
                <a:gd name="adj" fmla="val 25199"/>
              </a:avLst>
            </a:prstGeom>
            <a:solidFill>
              <a:srgbClr val="E4CA9C"/>
            </a:solidFill>
            <a:ln w="38100">
              <a:solidFill>
                <a:srgbClr val="D69DAF"/>
              </a:solidFill>
              <a:round/>
              <a:headEnd/>
              <a:tailEnd/>
            </a:ln>
          </p:spPr>
          <p:txBody>
            <a:bodyPr wrap="none" lIns="36000" tIns="36000" rIns="36000" bIns="36000" anchor="ctr"/>
            <a:lstStyle/>
            <a:p>
              <a:r>
                <a:rPr kumimoji="0" lang="en-US" altLang="ja-JP" sz="2400" b="1"/>
                <a:t>DBMS</a:t>
              </a:r>
            </a:p>
          </p:txBody>
        </p:sp>
        <p:sp>
          <p:nvSpPr>
            <p:cNvPr id="23562" name="Text Box 45"/>
            <p:cNvSpPr txBox="1">
              <a:spLocks noChangeArrowheads="1"/>
            </p:cNvSpPr>
            <p:nvPr/>
          </p:nvSpPr>
          <p:spPr bwMode="auto">
            <a:xfrm>
              <a:off x="470" y="1145"/>
              <a:ext cx="960" cy="288"/>
            </a:xfrm>
            <a:prstGeom prst="rect">
              <a:avLst/>
            </a:prstGeom>
            <a:noFill/>
            <a:ln w="9525">
              <a:noFill/>
              <a:miter lim="800000"/>
              <a:headEnd/>
              <a:tailEnd/>
            </a:ln>
          </p:spPr>
          <p:txBody>
            <a:bodyPr>
              <a:spAutoFit/>
            </a:bodyPr>
            <a:lstStyle/>
            <a:p>
              <a:pPr eaLnBrk="1" hangingPunct="1">
                <a:lnSpc>
                  <a:spcPct val="100000"/>
                </a:lnSpc>
                <a:spcBef>
                  <a:spcPct val="50000"/>
                </a:spcBef>
              </a:pPr>
              <a:r>
                <a:rPr lang="ja-JP" altLang="en-US" sz="2400">
                  <a:latin typeface="HGP創英角ｺﾞｼｯｸUB" pitchFamily="50" charset="-128"/>
                </a:rPr>
                <a:t>スキーマ</a:t>
              </a:r>
            </a:p>
          </p:txBody>
        </p:sp>
      </p:grpSp>
      <p:sp>
        <p:nvSpPr>
          <p:cNvPr id="199739" name="AutoShape 59"/>
          <p:cNvSpPr>
            <a:spLocks noChangeArrowheads="1"/>
          </p:cNvSpPr>
          <p:nvPr/>
        </p:nvSpPr>
        <p:spPr bwMode="auto">
          <a:xfrm>
            <a:off x="127000" y="5314950"/>
            <a:ext cx="5307013" cy="835025"/>
          </a:xfrm>
          <a:prstGeom prst="roundRect">
            <a:avLst>
              <a:gd name="adj" fmla="val 16667"/>
            </a:avLst>
          </a:prstGeom>
          <a:solidFill>
            <a:srgbClr val="E4CAC8"/>
          </a:solidFill>
          <a:ln w="38100" algn="ctr">
            <a:solidFill>
              <a:srgbClr val="D69DAF"/>
            </a:solidFill>
            <a:round/>
            <a:headEnd/>
            <a:tailEnd/>
          </a:ln>
        </p:spPr>
        <p:txBody>
          <a:bodyPr lIns="36000" tIns="0" rIns="36000" bIns="0" anchor="ctr"/>
          <a:lstStyle/>
          <a:p>
            <a:pPr algn="l"/>
            <a:r>
              <a:rPr kumimoji="0" lang="ja-JP" altLang="en-US" sz="2400"/>
              <a:t>スキーマ情報から、</a:t>
            </a:r>
            <a:r>
              <a:rPr kumimoji="0" lang="ja-JP" altLang="en-US" sz="2400">
                <a:latin typeface="HGP創英角ｺﾞｼｯｸUB" pitchFamily="50" charset="-128"/>
              </a:rPr>
              <a:t>テーブル・ビューに</a:t>
            </a:r>
          </a:p>
          <a:p>
            <a:pPr algn="r"/>
            <a:r>
              <a:rPr kumimoji="0" lang="ja-JP" altLang="en-US" sz="2400">
                <a:latin typeface="HGP創英角ｺﾞｼｯｸUB" pitchFamily="50" charset="-128"/>
              </a:rPr>
              <a:t>対応する</a:t>
            </a:r>
            <a:r>
              <a:rPr kumimoji="0" lang="en-US" altLang="ja-JP" sz="2400"/>
              <a:t>Dao/SQL</a:t>
            </a:r>
            <a:r>
              <a:rPr kumimoji="0" lang="ja-JP" altLang="en-US" sz="2400"/>
              <a:t>を生成します。</a:t>
            </a:r>
          </a:p>
        </p:txBody>
      </p:sp>
      <p:sp>
        <p:nvSpPr>
          <p:cNvPr id="23560" name="Rectangle 3"/>
          <p:cNvSpPr>
            <a:spLocks noChangeArrowheads="1"/>
          </p:cNvSpPr>
          <p:nvPr/>
        </p:nvSpPr>
        <p:spPr bwMode="auto">
          <a:xfrm>
            <a:off x="0" y="23813"/>
            <a:ext cx="7677150" cy="584200"/>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3.1. D</a:t>
            </a:r>
            <a:r>
              <a:rPr lang="ja-JP" altLang="en-US" sz="3200" dirty="0"/>
              <a:t>層自動生成ツール </a:t>
            </a:r>
            <a:r>
              <a:rPr lang="en-US" altLang="ja-JP" sz="3200" dirty="0"/>
              <a:t>– </a:t>
            </a:r>
            <a:r>
              <a:rPr lang="ja-JP" altLang="en-US" sz="3200" dirty="0"/>
              <a:t>自動生成</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12"/>
          <p:cNvSpPr>
            <a:spLocks noChangeArrowheads="1"/>
          </p:cNvSpPr>
          <p:nvPr/>
        </p:nvSpPr>
        <p:spPr bwMode="auto">
          <a:xfrm>
            <a:off x="3176462" y="1127125"/>
            <a:ext cx="5805487" cy="1387475"/>
          </a:xfrm>
          <a:prstGeom prst="roundRect">
            <a:avLst>
              <a:gd name="adj" fmla="val 6944"/>
            </a:avLst>
          </a:prstGeom>
          <a:solidFill>
            <a:srgbClr val="E4CAC8"/>
          </a:solidFill>
          <a:ln w="38100" algn="ctr">
            <a:solidFill>
              <a:srgbClr val="D69DAF"/>
            </a:solidFill>
            <a:round/>
            <a:headEnd/>
            <a:tailEnd/>
          </a:ln>
        </p:spPr>
        <p:txBody>
          <a:bodyPr lIns="36000" tIns="0" rIns="36000" bIns="0" anchor="ctr"/>
          <a:lstStyle/>
          <a:p>
            <a:pPr algn="l">
              <a:lnSpc>
                <a:spcPct val="100000"/>
              </a:lnSpc>
              <a:spcBef>
                <a:spcPct val="20000"/>
              </a:spcBef>
            </a:pPr>
            <a:r>
              <a:rPr kumimoji="0" lang="ja-JP" altLang="en-US" sz="2400" dirty="0"/>
              <a:t>　動的パラメタライズド・</a:t>
            </a:r>
            <a:r>
              <a:rPr kumimoji="0" lang="ja-JP" altLang="en-US" sz="2400" dirty="0" smtClean="0"/>
              <a:t>クエリ（後述）を</a:t>
            </a:r>
            <a:r>
              <a:rPr kumimoji="0" lang="ja-JP" altLang="en-US" sz="2400" dirty="0"/>
              <a:t>活用し</a:t>
            </a:r>
            <a:r>
              <a:rPr kumimoji="0" lang="ja-JP" altLang="en-US" sz="2400" dirty="0" smtClean="0"/>
              <a:t>、テーブル</a:t>
            </a:r>
            <a:r>
              <a:rPr kumimoji="0" lang="ja-JP" altLang="en-US" sz="2400" dirty="0"/>
              <a:t>・ビューに対する、</a:t>
            </a:r>
            <a:r>
              <a:rPr kumimoji="0" lang="en-US" altLang="ja-JP" sz="2400" dirty="0"/>
              <a:t>CRUD</a:t>
            </a:r>
            <a:r>
              <a:rPr kumimoji="0" lang="ja-JP" altLang="en-US" sz="2400" dirty="0"/>
              <a:t>処理の</a:t>
            </a:r>
            <a:r>
              <a:rPr kumimoji="0" lang="en-US" altLang="ja-JP" sz="2400" dirty="0"/>
              <a:t>Dao/SQL</a:t>
            </a:r>
            <a:r>
              <a:rPr kumimoji="0" lang="ja-JP" altLang="en-US" sz="2400" dirty="0"/>
              <a:t>を</a:t>
            </a:r>
            <a:r>
              <a:rPr kumimoji="0" lang="en-US" altLang="ja-JP" sz="2400" dirty="0"/>
              <a:t>100%</a:t>
            </a:r>
            <a:r>
              <a:rPr kumimoji="0" lang="ja-JP" altLang="en-US" sz="2400" dirty="0"/>
              <a:t>自動生成します。</a:t>
            </a:r>
          </a:p>
        </p:txBody>
      </p:sp>
      <p:grpSp>
        <p:nvGrpSpPr>
          <p:cNvPr id="24579" name="Group 24"/>
          <p:cNvGrpSpPr>
            <a:grpSpLocks/>
          </p:cNvGrpSpPr>
          <p:nvPr/>
        </p:nvGrpSpPr>
        <p:grpSpPr bwMode="auto">
          <a:xfrm>
            <a:off x="174363" y="979488"/>
            <a:ext cx="2841626" cy="5367337"/>
            <a:chOff x="199" y="533"/>
            <a:chExt cx="1790" cy="3381"/>
          </a:xfrm>
        </p:grpSpPr>
        <p:grpSp>
          <p:nvGrpSpPr>
            <p:cNvPr id="24586" name="Group 21"/>
            <p:cNvGrpSpPr>
              <a:grpSpLocks/>
            </p:cNvGrpSpPr>
            <p:nvPr/>
          </p:nvGrpSpPr>
          <p:grpSpPr bwMode="auto">
            <a:xfrm>
              <a:off x="199" y="533"/>
              <a:ext cx="807" cy="631"/>
              <a:chOff x="199" y="533"/>
              <a:chExt cx="807" cy="631"/>
            </a:xfrm>
          </p:grpSpPr>
          <p:sp>
            <p:nvSpPr>
              <p:cNvPr id="24597" name="AutoShape 17"/>
              <p:cNvSpPr>
                <a:spLocks noChangeArrowheads="1"/>
              </p:cNvSpPr>
              <p:nvPr/>
            </p:nvSpPr>
            <p:spPr bwMode="auto">
              <a:xfrm>
                <a:off x="199" y="533"/>
                <a:ext cx="665"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24598" name="AutoShape 18"/>
              <p:cNvSpPr>
                <a:spLocks noChangeArrowheads="1"/>
              </p:cNvSpPr>
              <p:nvPr/>
            </p:nvSpPr>
            <p:spPr bwMode="auto">
              <a:xfrm>
                <a:off x="270" y="610"/>
                <a:ext cx="665"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24599" name="AutoShape 19"/>
              <p:cNvSpPr>
                <a:spLocks noChangeArrowheads="1"/>
              </p:cNvSpPr>
              <p:nvPr/>
            </p:nvSpPr>
            <p:spPr bwMode="auto">
              <a:xfrm>
                <a:off x="341" y="686"/>
                <a:ext cx="665" cy="478"/>
              </a:xfrm>
              <a:prstGeom prst="foldedCorner">
                <a:avLst>
                  <a:gd name="adj" fmla="val 19338"/>
                </a:avLst>
              </a:prstGeom>
              <a:solidFill>
                <a:srgbClr val="E4CA9C"/>
              </a:solidFill>
              <a:ln w="38100">
                <a:solidFill>
                  <a:srgbClr val="D69DAF"/>
                </a:solidFill>
                <a:round/>
                <a:headEnd/>
                <a:tailEnd/>
              </a:ln>
            </p:spPr>
            <p:txBody>
              <a:bodyPr/>
              <a:lstStyle/>
              <a:p>
                <a:pPr eaLnBrk="1" hangingPunct="1"/>
                <a:r>
                  <a:rPr lang="en-US" altLang="ja-JP" sz="2000" b="1" dirty="0"/>
                  <a:t>Dao</a:t>
                </a:r>
              </a:p>
              <a:p>
                <a:pPr eaLnBrk="1" hangingPunct="1"/>
                <a:r>
                  <a:rPr lang="ja-JP" altLang="en-US" sz="2000" dirty="0"/>
                  <a:t>クラス</a:t>
                </a:r>
              </a:p>
            </p:txBody>
          </p:sp>
        </p:grpSp>
        <p:grpSp>
          <p:nvGrpSpPr>
            <p:cNvPr id="24587" name="Group 22"/>
            <p:cNvGrpSpPr>
              <a:grpSpLocks/>
            </p:cNvGrpSpPr>
            <p:nvPr/>
          </p:nvGrpSpPr>
          <p:grpSpPr bwMode="auto">
            <a:xfrm>
              <a:off x="1182" y="533"/>
              <a:ext cx="807" cy="631"/>
              <a:chOff x="1182" y="533"/>
              <a:chExt cx="807" cy="631"/>
            </a:xfrm>
          </p:grpSpPr>
          <p:sp>
            <p:nvSpPr>
              <p:cNvPr id="24594" name="AutoShape 20"/>
              <p:cNvSpPr>
                <a:spLocks noChangeArrowheads="1"/>
              </p:cNvSpPr>
              <p:nvPr/>
            </p:nvSpPr>
            <p:spPr bwMode="auto">
              <a:xfrm>
                <a:off x="1182" y="533"/>
                <a:ext cx="665"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24595" name="AutoShape 21"/>
              <p:cNvSpPr>
                <a:spLocks noChangeArrowheads="1"/>
              </p:cNvSpPr>
              <p:nvPr/>
            </p:nvSpPr>
            <p:spPr bwMode="auto">
              <a:xfrm>
                <a:off x="1253" y="610"/>
                <a:ext cx="665"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24596" name="AutoShape 22"/>
              <p:cNvSpPr>
                <a:spLocks noChangeArrowheads="1"/>
              </p:cNvSpPr>
              <p:nvPr/>
            </p:nvSpPr>
            <p:spPr bwMode="auto">
              <a:xfrm>
                <a:off x="1324" y="686"/>
                <a:ext cx="665" cy="478"/>
              </a:xfrm>
              <a:prstGeom prst="foldedCorner">
                <a:avLst>
                  <a:gd name="adj" fmla="val 19338"/>
                </a:avLst>
              </a:prstGeom>
              <a:solidFill>
                <a:srgbClr val="E4CA9C"/>
              </a:solidFill>
              <a:ln w="38100">
                <a:solidFill>
                  <a:srgbClr val="D69DAF"/>
                </a:solidFill>
                <a:round/>
                <a:headEnd/>
                <a:tailEnd/>
              </a:ln>
            </p:spPr>
            <p:txBody>
              <a:bodyPr/>
              <a:lstStyle/>
              <a:p>
                <a:pPr eaLnBrk="1" hangingPunct="1">
                  <a:lnSpc>
                    <a:spcPct val="100000"/>
                  </a:lnSpc>
                </a:pPr>
                <a:r>
                  <a:rPr lang="en-US" altLang="ja-JP" sz="2000" b="1" dirty="0"/>
                  <a:t>SQL</a:t>
                </a:r>
              </a:p>
              <a:p>
                <a:pPr eaLnBrk="1" hangingPunct="1">
                  <a:lnSpc>
                    <a:spcPct val="100000"/>
                  </a:lnSpc>
                </a:pPr>
                <a:r>
                  <a:rPr lang="ja-JP" altLang="en-US" sz="2000" dirty="0"/>
                  <a:t>ファイル</a:t>
                </a:r>
              </a:p>
            </p:txBody>
          </p:sp>
        </p:grpSp>
        <p:pic>
          <p:nvPicPr>
            <p:cNvPr id="24588" name="Picture 27"/>
            <p:cNvPicPr>
              <a:picLocks noChangeAspect="1" noChangeArrowheads="1"/>
            </p:cNvPicPr>
            <p:nvPr/>
          </p:nvPicPr>
          <p:blipFill>
            <a:blip r:embed="rId3" cstate="print"/>
            <a:srcRect/>
            <a:stretch>
              <a:fillRect/>
            </a:stretch>
          </p:blipFill>
          <p:spPr bwMode="auto">
            <a:xfrm>
              <a:off x="448" y="1722"/>
              <a:ext cx="1360" cy="1850"/>
            </a:xfrm>
            <a:prstGeom prst="rect">
              <a:avLst/>
            </a:prstGeom>
            <a:noFill/>
            <a:ln w="9525">
              <a:noFill/>
              <a:miter lim="800000"/>
              <a:headEnd/>
              <a:tailEnd/>
            </a:ln>
          </p:spPr>
        </p:pic>
        <p:sp>
          <p:nvSpPr>
            <p:cNvPr id="24589" name="AutoShape 25"/>
            <p:cNvSpPr>
              <a:spLocks noChangeArrowheads="1"/>
            </p:cNvSpPr>
            <p:nvPr/>
          </p:nvSpPr>
          <p:spPr bwMode="auto">
            <a:xfrm>
              <a:off x="468" y="3530"/>
              <a:ext cx="1357" cy="384"/>
            </a:xfrm>
            <a:prstGeom prst="can">
              <a:avLst>
                <a:gd name="adj" fmla="val 25199"/>
              </a:avLst>
            </a:prstGeom>
            <a:solidFill>
              <a:srgbClr val="E4CA9C"/>
            </a:solidFill>
            <a:ln w="38100">
              <a:solidFill>
                <a:srgbClr val="D69DAF"/>
              </a:solidFill>
              <a:round/>
              <a:headEnd/>
              <a:tailEnd/>
            </a:ln>
          </p:spPr>
          <p:txBody>
            <a:bodyPr wrap="none" lIns="36000" tIns="108000" rIns="36000" bIns="36000" anchor="ctr"/>
            <a:lstStyle/>
            <a:p>
              <a:r>
                <a:rPr kumimoji="0" lang="en-US" altLang="ja-JP" sz="2400" b="1"/>
                <a:t>DBMS</a:t>
              </a:r>
            </a:p>
          </p:txBody>
        </p:sp>
        <p:grpSp>
          <p:nvGrpSpPr>
            <p:cNvPr id="24590" name="Group 23"/>
            <p:cNvGrpSpPr>
              <a:grpSpLocks/>
            </p:cNvGrpSpPr>
            <p:nvPr/>
          </p:nvGrpSpPr>
          <p:grpSpPr bwMode="auto">
            <a:xfrm>
              <a:off x="600" y="1194"/>
              <a:ext cx="984" cy="516"/>
              <a:chOff x="600" y="1194"/>
              <a:chExt cx="984" cy="558"/>
            </a:xfrm>
          </p:grpSpPr>
          <p:sp>
            <p:nvSpPr>
              <p:cNvPr id="2" name="Line 18"/>
              <p:cNvSpPr>
                <a:spLocks noChangeShapeType="1"/>
              </p:cNvSpPr>
              <p:nvPr/>
            </p:nvSpPr>
            <p:spPr bwMode="auto">
              <a:xfrm flipH="1">
                <a:off x="600" y="1194"/>
                <a:ext cx="0" cy="558"/>
              </a:xfrm>
              <a:prstGeom prst="line">
                <a:avLst/>
              </a:prstGeom>
              <a:noFill/>
              <a:ln w="127000">
                <a:solidFill>
                  <a:srgbClr val="69306A"/>
                </a:solidFill>
                <a:round/>
                <a:headEnd type="triangle" w="med" len="med"/>
                <a:tailEnd type="triangle" w="med" len="med"/>
              </a:ln>
            </p:spPr>
            <p:txBody>
              <a:bodyPr lIns="36000" tIns="36000" rIns="36000" bIns="36000"/>
              <a:lstStyle/>
              <a:p>
                <a:endParaRPr lang="ja-JP" altLang="en-US"/>
              </a:p>
            </p:txBody>
          </p:sp>
          <p:sp>
            <p:nvSpPr>
              <p:cNvPr id="24592" name="Line 19"/>
              <p:cNvSpPr>
                <a:spLocks noChangeShapeType="1"/>
              </p:cNvSpPr>
              <p:nvPr/>
            </p:nvSpPr>
            <p:spPr bwMode="auto">
              <a:xfrm flipH="1">
                <a:off x="1092" y="1194"/>
                <a:ext cx="0" cy="558"/>
              </a:xfrm>
              <a:prstGeom prst="line">
                <a:avLst/>
              </a:prstGeom>
              <a:noFill/>
              <a:ln w="127000">
                <a:solidFill>
                  <a:srgbClr val="69306A"/>
                </a:solidFill>
                <a:round/>
                <a:headEnd type="triangle" w="med" len="med"/>
                <a:tailEnd type="triangle" w="med" len="med"/>
              </a:ln>
            </p:spPr>
            <p:txBody>
              <a:bodyPr lIns="36000" tIns="36000" rIns="36000" bIns="36000"/>
              <a:lstStyle/>
              <a:p>
                <a:endParaRPr lang="ja-JP" altLang="en-US"/>
              </a:p>
            </p:txBody>
          </p:sp>
          <p:sp>
            <p:nvSpPr>
              <p:cNvPr id="24593" name="Line 20"/>
              <p:cNvSpPr>
                <a:spLocks noChangeShapeType="1"/>
              </p:cNvSpPr>
              <p:nvPr/>
            </p:nvSpPr>
            <p:spPr bwMode="auto">
              <a:xfrm flipH="1">
                <a:off x="1584" y="1194"/>
                <a:ext cx="0" cy="558"/>
              </a:xfrm>
              <a:prstGeom prst="line">
                <a:avLst/>
              </a:prstGeom>
              <a:noFill/>
              <a:ln w="127000">
                <a:solidFill>
                  <a:srgbClr val="69306A"/>
                </a:solidFill>
                <a:round/>
                <a:headEnd type="triangle" w="med" len="med"/>
                <a:tailEnd type="triangle" w="med" len="med"/>
              </a:ln>
            </p:spPr>
            <p:txBody>
              <a:bodyPr lIns="36000" tIns="36000" rIns="36000" bIns="36000"/>
              <a:lstStyle/>
              <a:p>
                <a:endParaRPr lang="ja-JP" altLang="en-US"/>
              </a:p>
            </p:txBody>
          </p:sp>
        </p:grpSp>
      </p:grpSp>
      <p:sp>
        <p:nvSpPr>
          <p:cNvPr id="274437" name="Text Box 5"/>
          <p:cNvSpPr txBox="1">
            <a:spLocks noChangeArrowheads="1"/>
          </p:cNvSpPr>
          <p:nvPr/>
        </p:nvSpPr>
        <p:spPr bwMode="auto">
          <a:xfrm>
            <a:off x="3133600" y="2847975"/>
            <a:ext cx="5848350" cy="3121025"/>
          </a:xfrm>
          <a:prstGeom prst="rect">
            <a:avLst/>
          </a:prstGeom>
          <a:solidFill>
            <a:srgbClr val="FFFF99"/>
          </a:solidFill>
          <a:ln w="9525">
            <a:noFill/>
            <a:miter lim="800000"/>
            <a:headEnd/>
            <a:tailEnd/>
          </a:ln>
        </p:spPr>
        <p:txBody>
          <a:bodyPr wrap="square">
            <a:spAutoFit/>
          </a:bodyPr>
          <a:lstStyle/>
          <a:p>
            <a:pPr algn="l">
              <a:lnSpc>
                <a:spcPct val="100000"/>
              </a:lnSpc>
              <a:spcBef>
                <a:spcPct val="20000"/>
              </a:spcBef>
            </a:pPr>
            <a:r>
              <a:rPr kumimoji="0" lang="ja-JP" altLang="en-US" sz="2400" dirty="0"/>
              <a:t>　この自動生成 ＋ 部品化による重複開発防止の効果により、アプリケーション開発の生産性</a:t>
            </a:r>
            <a:r>
              <a:rPr kumimoji="0" lang="en-US" altLang="ja-JP" sz="2400" dirty="0"/>
              <a:t>/</a:t>
            </a:r>
            <a:r>
              <a:rPr kumimoji="0" lang="ja-JP" altLang="en-US" sz="2400" dirty="0"/>
              <a:t>品質</a:t>
            </a:r>
            <a:r>
              <a:rPr kumimoji="0" lang="en-US" altLang="ja-JP" sz="2400" dirty="0"/>
              <a:t>/</a:t>
            </a:r>
            <a:r>
              <a:rPr kumimoji="0" lang="ja-JP" altLang="en-US" sz="2400" dirty="0"/>
              <a:t>保守性が向上します。</a:t>
            </a:r>
          </a:p>
          <a:p>
            <a:pPr algn="l">
              <a:lnSpc>
                <a:spcPct val="100000"/>
              </a:lnSpc>
              <a:spcBef>
                <a:spcPct val="20000"/>
              </a:spcBef>
            </a:pPr>
            <a:r>
              <a:rPr kumimoji="0" lang="ja-JP" altLang="en-US" sz="2400" dirty="0"/>
              <a:t>　また、実装漏れを起こしやすいＷｅｂアプリケーションのタイムスタンプ楽観排他（タイムスタンプの比較処理や更新処理）を、自動生成された</a:t>
            </a:r>
            <a:r>
              <a:rPr kumimoji="0" lang="en-US" altLang="ja-JP" sz="2400" dirty="0"/>
              <a:t>Dao</a:t>
            </a:r>
            <a:r>
              <a:rPr kumimoji="0" lang="ja-JP" altLang="en-US" sz="2400" dirty="0"/>
              <a:t>内に含めることで、実装漏れの防止を図ります。</a:t>
            </a:r>
          </a:p>
        </p:txBody>
      </p:sp>
      <p:sp>
        <p:nvSpPr>
          <p:cNvPr id="29715" name="Line 19"/>
          <p:cNvSpPr>
            <a:spLocks noChangeShapeType="1"/>
          </p:cNvSpPr>
          <p:nvPr/>
        </p:nvSpPr>
        <p:spPr bwMode="auto">
          <a:xfrm>
            <a:off x="7280472" y="5537200"/>
            <a:ext cx="1504708"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3" name="Line 19"/>
          <p:cNvSpPr>
            <a:spLocks noChangeShapeType="1"/>
          </p:cNvSpPr>
          <p:nvPr/>
        </p:nvSpPr>
        <p:spPr bwMode="auto">
          <a:xfrm>
            <a:off x="3182550" y="5899150"/>
            <a:ext cx="2083927"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24591" name="Line 15"/>
          <p:cNvSpPr>
            <a:spLocks noChangeShapeType="1"/>
          </p:cNvSpPr>
          <p:nvPr/>
        </p:nvSpPr>
        <p:spPr bwMode="auto">
          <a:xfrm>
            <a:off x="5657725" y="3633788"/>
            <a:ext cx="3139030"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4" name="Line 15"/>
          <p:cNvSpPr>
            <a:spLocks noChangeShapeType="1"/>
          </p:cNvSpPr>
          <p:nvPr/>
        </p:nvSpPr>
        <p:spPr bwMode="auto">
          <a:xfrm>
            <a:off x="3217739" y="4030463"/>
            <a:ext cx="4143756"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24585" name="Rectangle 3"/>
          <p:cNvSpPr>
            <a:spLocks noChangeArrowheads="1"/>
          </p:cNvSpPr>
          <p:nvPr/>
        </p:nvSpPr>
        <p:spPr bwMode="auto">
          <a:xfrm>
            <a:off x="-1" y="23238"/>
            <a:ext cx="8183301"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3.2. D</a:t>
            </a:r>
            <a:r>
              <a:rPr lang="ja-JP" altLang="en-US" sz="3200" dirty="0"/>
              <a:t>層自動生成ツール </a:t>
            </a:r>
            <a:r>
              <a:rPr lang="en-US" altLang="ja-JP" sz="3200" dirty="0"/>
              <a:t>– </a:t>
            </a:r>
            <a:r>
              <a:rPr lang="ja-JP" altLang="en-US" sz="3200" dirty="0"/>
              <a:t>生成物と効果</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a:grpSpLocks/>
          </p:cNvGrpSpPr>
          <p:nvPr/>
        </p:nvGrpSpPr>
        <p:grpSpPr bwMode="auto">
          <a:xfrm>
            <a:off x="5924550" y="5581968"/>
            <a:ext cx="1377950" cy="1001712"/>
            <a:chOff x="168" y="533"/>
            <a:chExt cx="868" cy="631"/>
          </a:xfrm>
        </p:grpSpPr>
        <p:sp>
          <p:nvSpPr>
            <p:cNvPr id="3" name="AutoShape 17"/>
            <p:cNvSpPr>
              <a:spLocks noChangeArrowheads="1"/>
            </p:cNvSpPr>
            <p:nvPr/>
          </p:nvSpPr>
          <p:spPr bwMode="auto">
            <a:xfrm>
              <a:off x="168" y="533"/>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4" name="AutoShape 18"/>
            <p:cNvSpPr>
              <a:spLocks noChangeArrowheads="1"/>
            </p:cNvSpPr>
            <p:nvPr/>
          </p:nvSpPr>
          <p:spPr bwMode="auto">
            <a:xfrm>
              <a:off x="239" y="610"/>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5" name="AutoShape 19"/>
            <p:cNvSpPr>
              <a:spLocks noChangeArrowheads="1"/>
            </p:cNvSpPr>
            <p:nvPr/>
          </p:nvSpPr>
          <p:spPr bwMode="auto">
            <a:xfrm>
              <a:off x="310" y="686"/>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r>
                <a:rPr lang="en-US" altLang="ja-JP" sz="2000" b="1"/>
                <a:t>Dao</a:t>
              </a:r>
            </a:p>
            <a:p>
              <a:pPr eaLnBrk="1" hangingPunct="1"/>
              <a:r>
                <a:rPr lang="ja-JP" altLang="en-US" sz="2000"/>
                <a:t>クラス</a:t>
              </a:r>
            </a:p>
          </p:txBody>
        </p:sp>
      </p:grpSp>
      <p:grpSp>
        <p:nvGrpSpPr>
          <p:cNvPr id="6" name="Group 22"/>
          <p:cNvGrpSpPr>
            <a:grpSpLocks/>
          </p:cNvGrpSpPr>
          <p:nvPr/>
        </p:nvGrpSpPr>
        <p:grpSpPr bwMode="auto">
          <a:xfrm>
            <a:off x="7485063" y="5581968"/>
            <a:ext cx="1377950" cy="1001712"/>
            <a:chOff x="1151" y="533"/>
            <a:chExt cx="868" cy="631"/>
          </a:xfrm>
        </p:grpSpPr>
        <p:sp>
          <p:nvSpPr>
            <p:cNvPr id="7" name="AutoShape 20"/>
            <p:cNvSpPr>
              <a:spLocks noChangeArrowheads="1"/>
            </p:cNvSpPr>
            <p:nvPr/>
          </p:nvSpPr>
          <p:spPr bwMode="auto">
            <a:xfrm>
              <a:off x="1151" y="533"/>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8" name="AutoShape 21"/>
            <p:cNvSpPr>
              <a:spLocks noChangeArrowheads="1"/>
            </p:cNvSpPr>
            <p:nvPr/>
          </p:nvSpPr>
          <p:spPr bwMode="auto">
            <a:xfrm>
              <a:off x="1222" y="610"/>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9" name="AutoShape 22"/>
            <p:cNvSpPr>
              <a:spLocks noChangeArrowheads="1"/>
            </p:cNvSpPr>
            <p:nvPr/>
          </p:nvSpPr>
          <p:spPr bwMode="auto">
            <a:xfrm>
              <a:off x="1293" y="686"/>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lnSpc>
                  <a:spcPct val="100000"/>
                </a:lnSpc>
              </a:pPr>
              <a:r>
                <a:rPr lang="en-US" altLang="ja-JP" sz="2000" b="1"/>
                <a:t>SQL</a:t>
              </a:r>
            </a:p>
            <a:p>
              <a:pPr eaLnBrk="1" hangingPunct="1">
                <a:lnSpc>
                  <a:spcPct val="100000"/>
                </a:lnSpc>
              </a:pPr>
              <a:r>
                <a:rPr lang="ja-JP" altLang="en-US" sz="2000"/>
                <a:t>ファイル</a:t>
              </a:r>
            </a:p>
          </p:txBody>
        </p:sp>
      </p:grpSp>
      <p:sp>
        <p:nvSpPr>
          <p:cNvPr id="10" name="AutoShape 25"/>
          <p:cNvSpPr>
            <a:spLocks noChangeArrowheads="1"/>
          </p:cNvSpPr>
          <p:nvPr/>
        </p:nvSpPr>
        <p:spPr bwMode="auto">
          <a:xfrm>
            <a:off x="214313" y="4619625"/>
            <a:ext cx="2841625" cy="609600"/>
          </a:xfrm>
          <a:prstGeom prst="can">
            <a:avLst>
              <a:gd name="adj" fmla="val 25199"/>
            </a:avLst>
          </a:prstGeom>
          <a:solidFill>
            <a:srgbClr val="E4CA9C"/>
          </a:solidFill>
          <a:ln w="38100">
            <a:solidFill>
              <a:srgbClr val="D69DAF"/>
            </a:solidFill>
            <a:round/>
            <a:headEnd/>
            <a:tailEnd/>
          </a:ln>
        </p:spPr>
        <p:txBody>
          <a:bodyPr wrap="none" lIns="36000" tIns="108000" rIns="36000" bIns="36000" anchor="ctr"/>
          <a:lstStyle/>
          <a:p>
            <a:r>
              <a:rPr kumimoji="0" lang="en-US" altLang="ja-JP" sz="2400" b="1"/>
              <a:t>DBMS</a:t>
            </a:r>
          </a:p>
        </p:txBody>
      </p:sp>
      <p:sp>
        <p:nvSpPr>
          <p:cNvPr id="11" name="Line 20"/>
          <p:cNvSpPr>
            <a:spLocks noChangeShapeType="1"/>
          </p:cNvSpPr>
          <p:nvPr/>
        </p:nvSpPr>
        <p:spPr bwMode="auto">
          <a:xfrm rot="5400000" flipH="1">
            <a:off x="4634232" y="4576763"/>
            <a:ext cx="876300" cy="0"/>
          </a:xfrm>
          <a:prstGeom prst="line">
            <a:avLst/>
          </a:prstGeom>
          <a:noFill/>
          <a:ln w="127000">
            <a:solidFill>
              <a:srgbClr val="69306A"/>
            </a:solidFill>
            <a:round/>
            <a:headEnd type="triangle" w="med" len="med"/>
            <a:tailEnd type="triangle" w="med" len="med"/>
          </a:ln>
          <a:scene3d>
            <a:camera prst="orthographicFront">
              <a:rot lat="0" lon="0" rev="0"/>
            </a:camera>
            <a:lightRig rig="threePt" dir="t"/>
          </a:scene3d>
        </p:spPr>
        <p:txBody>
          <a:bodyPr lIns="36000" tIns="36000" rIns="36000" bIns="36000"/>
          <a:lstStyle/>
          <a:p>
            <a:pPr>
              <a:defRPr/>
            </a:pPr>
            <a:endParaRPr lang="ja-JP" altLang="en-US"/>
          </a:p>
        </p:txBody>
      </p:sp>
      <p:sp>
        <p:nvSpPr>
          <p:cNvPr id="12" name="Line 20"/>
          <p:cNvSpPr>
            <a:spLocks noChangeShapeType="1"/>
          </p:cNvSpPr>
          <p:nvPr/>
        </p:nvSpPr>
        <p:spPr bwMode="auto">
          <a:xfrm rot="5400000" flipH="1">
            <a:off x="6200903" y="4576763"/>
            <a:ext cx="876300" cy="0"/>
          </a:xfrm>
          <a:prstGeom prst="line">
            <a:avLst/>
          </a:prstGeom>
          <a:noFill/>
          <a:ln w="127000">
            <a:solidFill>
              <a:srgbClr val="69306A"/>
            </a:solidFill>
            <a:round/>
            <a:headEnd type="triangle" w="med" len="med"/>
            <a:tailEnd type="triangle" w="med" len="med"/>
          </a:ln>
          <a:scene3d>
            <a:camera prst="orthographicFront">
              <a:rot lat="0" lon="0" rev="0"/>
            </a:camera>
            <a:lightRig rig="threePt" dir="t"/>
          </a:scene3d>
        </p:spPr>
        <p:txBody>
          <a:bodyPr lIns="36000" tIns="36000" rIns="36000" bIns="36000"/>
          <a:lstStyle/>
          <a:p>
            <a:pPr>
              <a:defRPr/>
            </a:pPr>
            <a:endParaRPr lang="ja-JP" altLang="en-US"/>
          </a:p>
        </p:txBody>
      </p:sp>
      <p:sp>
        <p:nvSpPr>
          <p:cNvPr id="13" name="Line 20"/>
          <p:cNvSpPr>
            <a:spLocks noChangeShapeType="1"/>
          </p:cNvSpPr>
          <p:nvPr/>
        </p:nvSpPr>
        <p:spPr bwMode="auto">
          <a:xfrm rot="5400000" flipH="1">
            <a:off x="7767575" y="4576763"/>
            <a:ext cx="876300" cy="0"/>
          </a:xfrm>
          <a:prstGeom prst="line">
            <a:avLst/>
          </a:prstGeom>
          <a:noFill/>
          <a:ln w="127000">
            <a:solidFill>
              <a:srgbClr val="69306A"/>
            </a:solidFill>
            <a:round/>
            <a:headEnd type="triangle" w="med" len="med"/>
            <a:tailEnd type="triangle" w="med" len="med"/>
          </a:ln>
          <a:scene3d>
            <a:camera prst="orthographicFront">
              <a:rot lat="0" lon="0" rev="0"/>
            </a:camera>
            <a:lightRig rig="threePt" dir="t"/>
          </a:scene3d>
        </p:spPr>
        <p:txBody>
          <a:bodyPr lIns="36000" tIns="36000" rIns="36000" bIns="36000"/>
          <a:lstStyle/>
          <a:p>
            <a:pPr>
              <a:defRPr/>
            </a:pPr>
            <a:endParaRPr lang="ja-JP" altLang="en-US"/>
          </a:p>
        </p:txBody>
      </p:sp>
      <p:grpSp>
        <p:nvGrpSpPr>
          <p:cNvPr id="14" name="Group 22"/>
          <p:cNvGrpSpPr>
            <a:grpSpLocks/>
          </p:cNvGrpSpPr>
          <p:nvPr/>
        </p:nvGrpSpPr>
        <p:grpSpPr bwMode="auto">
          <a:xfrm>
            <a:off x="622300" y="903288"/>
            <a:ext cx="1866900" cy="1039812"/>
            <a:chOff x="1151" y="533"/>
            <a:chExt cx="868" cy="631"/>
          </a:xfrm>
        </p:grpSpPr>
        <p:sp>
          <p:nvSpPr>
            <p:cNvPr id="15" name="AutoShape 20"/>
            <p:cNvSpPr>
              <a:spLocks noChangeArrowheads="1"/>
            </p:cNvSpPr>
            <p:nvPr/>
          </p:nvSpPr>
          <p:spPr bwMode="auto">
            <a:xfrm>
              <a:off x="1151" y="533"/>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16" name="AutoShape 21"/>
            <p:cNvSpPr>
              <a:spLocks noChangeArrowheads="1"/>
            </p:cNvSpPr>
            <p:nvPr/>
          </p:nvSpPr>
          <p:spPr bwMode="auto">
            <a:xfrm>
              <a:off x="1222" y="610"/>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17" name="AutoShape 22"/>
            <p:cNvSpPr>
              <a:spLocks noChangeArrowheads="1"/>
            </p:cNvSpPr>
            <p:nvPr/>
          </p:nvSpPr>
          <p:spPr bwMode="auto">
            <a:xfrm>
              <a:off x="1293" y="686"/>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lnSpc>
                  <a:spcPct val="100000"/>
                </a:lnSpc>
              </a:pPr>
              <a:r>
                <a:rPr lang="ja-JP" altLang="en-US" sz="2000" b="1"/>
                <a:t>参照系</a:t>
              </a:r>
              <a:r>
                <a:rPr lang="en-US" altLang="ja-JP" sz="2000" b="1"/>
                <a:t>SQL</a:t>
              </a:r>
            </a:p>
            <a:p>
              <a:pPr eaLnBrk="1" hangingPunct="1">
                <a:lnSpc>
                  <a:spcPct val="100000"/>
                </a:lnSpc>
              </a:pPr>
              <a:r>
                <a:rPr lang="ja-JP" altLang="en-US" sz="2000"/>
                <a:t>定義ファイル</a:t>
              </a:r>
            </a:p>
          </p:txBody>
        </p:sp>
      </p:grpSp>
      <p:pic>
        <p:nvPicPr>
          <p:cNvPr id="25" name="Picture 27"/>
          <p:cNvPicPr>
            <a:picLocks noChangeAspect="1" noChangeArrowheads="1"/>
          </p:cNvPicPr>
          <p:nvPr/>
        </p:nvPicPr>
        <p:blipFill>
          <a:blip r:embed="rId3" cstate="print"/>
          <a:srcRect/>
          <a:stretch>
            <a:fillRect/>
          </a:stretch>
        </p:blipFill>
        <p:spPr bwMode="auto">
          <a:xfrm>
            <a:off x="679450" y="2173288"/>
            <a:ext cx="1835150" cy="2495550"/>
          </a:xfrm>
          <a:prstGeom prst="rect">
            <a:avLst/>
          </a:prstGeom>
          <a:noFill/>
          <a:ln w="9525">
            <a:noFill/>
            <a:miter lim="800000"/>
            <a:headEnd/>
            <a:tailEnd/>
          </a:ln>
        </p:spPr>
      </p:pic>
      <p:pic>
        <p:nvPicPr>
          <p:cNvPr id="26" name="Picture 3" descr="c4-020"/>
          <p:cNvPicPr>
            <a:picLocks noChangeAspect="1" noChangeArrowheads="1"/>
          </p:cNvPicPr>
          <p:nvPr/>
        </p:nvPicPr>
        <p:blipFill>
          <a:blip r:embed="rId4" cstate="print"/>
          <a:srcRect/>
          <a:stretch>
            <a:fillRect/>
          </a:stretch>
        </p:blipFill>
        <p:spPr bwMode="auto">
          <a:xfrm>
            <a:off x="4705350" y="2618740"/>
            <a:ext cx="935038" cy="1095375"/>
          </a:xfrm>
          <a:prstGeom prst="rect">
            <a:avLst/>
          </a:prstGeom>
          <a:noFill/>
          <a:ln w="9525">
            <a:noFill/>
            <a:miter lim="800000"/>
            <a:headEnd/>
            <a:tailEnd/>
          </a:ln>
        </p:spPr>
      </p:pic>
      <p:pic>
        <p:nvPicPr>
          <p:cNvPr id="27" name="Picture 4" descr="c4-019"/>
          <p:cNvPicPr>
            <a:picLocks noChangeAspect="1" noChangeArrowheads="1"/>
          </p:cNvPicPr>
          <p:nvPr/>
        </p:nvPicPr>
        <p:blipFill>
          <a:blip r:embed="rId5" cstate="print"/>
          <a:srcRect/>
          <a:stretch>
            <a:fillRect/>
          </a:stretch>
        </p:blipFill>
        <p:spPr bwMode="auto">
          <a:xfrm>
            <a:off x="6148388" y="2618740"/>
            <a:ext cx="935037" cy="1095375"/>
          </a:xfrm>
          <a:prstGeom prst="rect">
            <a:avLst/>
          </a:prstGeom>
          <a:noFill/>
          <a:ln w="9525">
            <a:noFill/>
            <a:miter lim="800000"/>
            <a:headEnd/>
            <a:tailEnd/>
          </a:ln>
        </p:spPr>
      </p:pic>
      <p:pic>
        <p:nvPicPr>
          <p:cNvPr id="28" name="Picture 3" descr="c4-020"/>
          <p:cNvPicPr>
            <a:picLocks noChangeAspect="1" noChangeArrowheads="1"/>
          </p:cNvPicPr>
          <p:nvPr/>
        </p:nvPicPr>
        <p:blipFill>
          <a:blip r:embed="rId4" cstate="print"/>
          <a:srcRect/>
          <a:stretch>
            <a:fillRect/>
          </a:stretch>
        </p:blipFill>
        <p:spPr bwMode="auto">
          <a:xfrm>
            <a:off x="7651750" y="2618740"/>
            <a:ext cx="935038" cy="1095375"/>
          </a:xfrm>
          <a:prstGeom prst="rect">
            <a:avLst/>
          </a:prstGeom>
          <a:noFill/>
          <a:ln w="9525">
            <a:noFill/>
            <a:miter lim="800000"/>
            <a:headEnd/>
            <a:tailEnd/>
          </a:ln>
        </p:spPr>
      </p:pic>
      <p:sp>
        <p:nvSpPr>
          <p:cNvPr id="29" name="Text Box 131"/>
          <p:cNvSpPr txBox="1">
            <a:spLocks noChangeArrowheads="1"/>
          </p:cNvSpPr>
          <p:nvPr/>
        </p:nvSpPr>
        <p:spPr bwMode="auto">
          <a:xfrm>
            <a:off x="4699000" y="3722053"/>
            <a:ext cx="927100" cy="469900"/>
          </a:xfrm>
          <a:prstGeom prst="rect">
            <a:avLst/>
          </a:prstGeom>
          <a:noFill/>
          <a:ln w="9525">
            <a:noFill/>
            <a:miter lim="800000"/>
            <a:headEnd/>
            <a:tailEnd/>
          </a:ln>
        </p:spPr>
        <p:txBody>
          <a:bodyPr/>
          <a:lstStyle/>
          <a:p>
            <a:pPr eaLnBrk="1" hangingPunct="1">
              <a:lnSpc>
                <a:spcPct val="100000"/>
              </a:lnSpc>
            </a:pPr>
            <a:r>
              <a:rPr lang="ja-JP" altLang="en-US" sz="2400"/>
              <a:t>一覧</a:t>
            </a:r>
          </a:p>
        </p:txBody>
      </p:sp>
      <p:sp>
        <p:nvSpPr>
          <p:cNvPr id="30" name="Text Box 131"/>
          <p:cNvSpPr txBox="1">
            <a:spLocks noChangeArrowheads="1"/>
          </p:cNvSpPr>
          <p:nvPr/>
        </p:nvSpPr>
        <p:spPr bwMode="auto">
          <a:xfrm>
            <a:off x="5252070" y="3050368"/>
            <a:ext cx="2779410" cy="683432"/>
          </a:xfrm>
          <a:prstGeom prst="rect">
            <a:avLst/>
          </a:prstGeom>
          <a:solidFill>
            <a:srgbClr val="FFFF99"/>
          </a:solidFill>
          <a:ln w="9525">
            <a:noFill/>
            <a:miter lim="800000"/>
            <a:headEnd/>
            <a:tailEnd/>
          </a:ln>
        </p:spPr>
        <p:txBody>
          <a:bodyPr/>
          <a:lstStyle/>
          <a:p>
            <a:pPr eaLnBrk="1" hangingPunct="1">
              <a:lnSpc>
                <a:spcPct val="100000"/>
              </a:lnSpc>
            </a:pPr>
            <a:r>
              <a:rPr lang="ja-JP" altLang="en-US" sz="2000" dirty="0" smtClean="0"/>
              <a:t>データ編集画面</a:t>
            </a:r>
            <a:endParaRPr lang="en-US" altLang="ja-JP" sz="2000" dirty="0" smtClean="0"/>
          </a:p>
          <a:p>
            <a:pPr eaLnBrk="1" hangingPunct="1">
              <a:lnSpc>
                <a:spcPct val="100000"/>
              </a:lnSpc>
            </a:pPr>
            <a:r>
              <a:rPr lang="ja-JP" altLang="en-US" sz="2000" dirty="0" smtClean="0"/>
              <a:t>（カスタマイズ可能）</a:t>
            </a:r>
          </a:p>
        </p:txBody>
      </p:sp>
      <p:grpSp>
        <p:nvGrpSpPr>
          <p:cNvPr id="18" name="Group 38"/>
          <p:cNvGrpSpPr>
            <a:grpSpLocks/>
          </p:cNvGrpSpPr>
          <p:nvPr/>
        </p:nvGrpSpPr>
        <p:grpSpPr bwMode="auto">
          <a:xfrm>
            <a:off x="5338763" y="4164013"/>
            <a:ext cx="957262" cy="815975"/>
            <a:chOff x="1632" y="1248"/>
            <a:chExt cx="2682" cy="2286"/>
          </a:xfrm>
        </p:grpSpPr>
        <p:sp>
          <p:nvSpPr>
            <p:cNvPr id="32"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sp>
          <p:nvSpPr>
            <p:cNvPr id="33" name="AutoShape 4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sp>
          <p:nvSpPr>
            <p:cNvPr id="34" name="AutoShape 4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grpSp>
      <p:sp>
        <p:nvSpPr>
          <p:cNvPr id="35" name="Text Box 131"/>
          <p:cNvSpPr txBox="1">
            <a:spLocks noChangeArrowheads="1"/>
          </p:cNvSpPr>
          <p:nvPr/>
        </p:nvSpPr>
        <p:spPr bwMode="auto">
          <a:xfrm>
            <a:off x="6146800" y="3722053"/>
            <a:ext cx="927100" cy="469900"/>
          </a:xfrm>
          <a:prstGeom prst="rect">
            <a:avLst/>
          </a:prstGeom>
          <a:noFill/>
          <a:ln w="9525">
            <a:noFill/>
            <a:miter lim="800000"/>
            <a:headEnd/>
            <a:tailEnd/>
          </a:ln>
        </p:spPr>
        <p:txBody>
          <a:bodyPr/>
          <a:lstStyle/>
          <a:p>
            <a:pPr eaLnBrk="1" hangingPunct="1">
              <a:lnSpc>
                <a:spcPct val="100000"/>
              </a:lnSpc>
            </a:pPr>
            <a:r>
              <a:rPr lang="ja-JP" altLang="en-US" sz="2400"/>
              <a:t>詳細</a:t>
            </a:r>
          </a:p>
        </p:txBody>
      </p:sp>
      <p:sp>
        <p:nvSpPr>
          <p:cNvPr id="36" name="Text Box 131"/>
          <p:cNvSpPr txBox="1">
            <a:spLocks noChangeArrowheads="1"/>
          </p:cNvSpPr>
          <p:nvPr/>
        </p:nvSpPr>
        <p:spPr bwMode="auto">
          <a:xfrm>
            <a:off x="7391400" y="3722053"/>
            <a:ext cx="1435100" cy="469900"/>
          </a:xfrm>
          <a:prstGeom prst="rect">
            <a:avLst/>
          </a:prstGeom>
          <a:noFill/>
          <a:ln w="9525">
            <a:noFill/>
            <a:miter lim="800000"/>
            <a:headEnd/>
            <a:tailEnd/>
          </a:ln>
        </p:spPr>
        <p:txBody>
          <a:bodyPr/>
          <a:lstStyle/>
          <a:p>
            <a:pPr eaLnBrk="1" hangingPunct="1">
              <a:lnSpc>
                <a:spcPct val="100000"/>
              </a:lnSpc>
            </a:pPr>
            <a:r>
              <a:rPr lang="ja-JP" altLang="en-US" sz="2400"/>
              <a:t>一覧更新</a:t>
            </a:r>
          </a:p>
        </p:txBody>
      </p:sp>
      <p:sp>
        <p:nvSpPr>
          <p:cNvPr id="44" name="Text Box 131"/>
          <p:cNvSpPr txBox="1">
            <a:spLocks noChangeArrowheads="1"/>
          </p:cNvSpPr>
          <p:nvPr/>
        </p:nvSpPr>
        <p:spPr bwMode="auto">
          <a:xfrm>
            <a:off x="4381500" y="4964113"/>
            <a:ext cx="4457700" cy="469900"/>
          </a:xfrm>
          <a:prstGeom prst="rect">
            <a:avLst/>
          </a:prstGeom>
          <a:noFill/>
          <a:ln w="9525">
            <a:noFill/>
            <a:miter lim="800000"/>
            <a:headEnd/>
            <a:tailEnd/>
          </a:ln>
        </p:spPr>
        <p:txBody>
          <a:bodyPr/>
          <a:lstStyle/>
          <a:p>
            <a:pPr eaLnBrk="1" hangingPunct="1">
              <a:lnSpc>
                <a:spcPct val="100000"/>
              </a:lnSpc>
            </a:pPr>
            <a:r>
              <a:rPr lang="en-US" altLang="ja-JP" sz="2400" dirty="0" err="1"/>
              <a:t>TableAdapter</a:t>
            </a:r>
            <a:r>
              <a:rPr lang="ja-JP" altLang="en-US" sz="2400" dirty="0"/>
              <a:t>と、実行エンジン</a:t>
            </a:r>
          </a:p>
        </p:txBody>
      </p:sp>
      <p:grpSp>
        <p:nvGrpSpPr>
          <p:cNvPr id="19" name="Group 128"/>
          <p:cNvGrpSpPr>
            <a:grpSpLocks/>
          </p:cNvGrpSpPr>
          <p:nvPr/>
        </p:nvGrpSpPr>
        <p:grpSpPr bwMode="auto">
          <a:xfrm>
            <a:off x="6916738" y="4164013"/>
            <a:ext cx="957262" cy="815975"/>
            <a:chOff x="1632" y="1248"/>
            <a:chExt cx="2682" cy="2286"/>
          </a:xfrm>
        </p:grpSpPr>
        <p:sp>
          <p:nvSpPr>
            <p:cNvPr id="46"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47" name="AutoShape 13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48" name="AutoShape 13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grpSp>
      <p:sp>
        <p:nvSpPr>
          <p:cNvPr id="49" name="AutoShape 12"/>
          <p:cNvSpPr>
            <a:spLocks noChangeArrowheads="1"/>
          </p:cNvSpPr>
          <p:nvPr/>
        </p:nvSpPr>
        <p:spPr bwMode="auto">
          <a:xfrm>
            <a:off x="188913" y="5499100"/>
            <a:ext cx="5571807" cy="1155700"/>
          </a:xfrm>
          <a:prstGeom prst="roundRect">
            <a:avLst>
              <a:gd name="adj" fmla="val 6944"/>
            </a:avLst>
          </a:prstGeom>
          <a:solidFill>
            <a:srgbClr val="E4CAC8"/>
          </a:solidFill>
          <a:ln w="38100" algn="ctr">
            <a:solidFill>
              <a:srgbClr val="D69DAF"/>
            </a:solidFill>
            <a:round/>
            <a:headEnd/>
            <a:tailEnd/>
          </a:ln>
        </p:spPr>
        <p:txBody>
          <a:bodyPr lIns="36000" tIns="0" rIns="36000" bIns="0" anchor="ctr"/>
          <a:lstStyle/>
          <a:p>
            <a:pPr algn="l">
              <a:lnSpc>
                <a:spcPct val="100000"/>
              </a:lnSpc>
              <a:spcBef>
                <a:spcPct val="20000"/>
              </a:spcBef>
            </a:pPr>
            <a:r>
              <a:rPr kumimoji="0" lang="ja-JP" altLang="en-US" sz="2400" dirty="0"/>
              <a:t>スキーマ</a:t>
            </a:r>
            <a:r>
              <a:rPr kumimoji="0" lang="ja-JP" altLang="en-US" sz="2400" dirty="0" smtClean="0"/>
              <a:t>情報や</a:t>
            </a:r>
            <a:r>
              <a:rPr kumimoji="0" lang="ja-JP" altLang="en-US" sz="2400" dirty="0"/>
              <a:t>、参照</a:t>
            </a:r>
            <a:r>
              <a:rPr kumimoji="0" lang="ja-JP" altLang="en-US" sz="2400" dirty="0" smtClean="0"/>
              <a:t>系</a:t>
            </a:r>
            <a:r>
              <a:rPr kumimoji="0" lang="en-US" altLang="ja-JP" sz="2400" dirty="0" smtClean="0"/>
              <a:t>SQL</a:t>
            </a:r>
            <a:r>
              <a:rPr kumimoji="0" lang="ja-JP" altLang="en-US" sz="2400" dirty="0" smtClean="0"/>
              <a:t>から</a:t>
            </a:r>
            <a:r>
              <a:rPr kumimoji="0" lang="ja-JP" altLang="en-US" sz="2400" dirty="0"/>
              <a:t>、一覧、詳細、一覧更新</a:t>
            </a:r>
            <a:r>
              <a:rPr kumimoji="0" lang="ja-JP" altLang="en-US" sz="2400" dirty="0" smtClean="0"/>
              <a:t>の各種データ編集画面</a:t>
            </a:r>
            <a:r>
              <a:rPr kumimoji="0" lang="ja-JP" altLang="en-US" sz="2400" dirty="0"/>
              <a:t>を自動生成</a:t>
            </a:r>
            <a:r>
              <a:rPr kumimoji="0" lang="ja-JP" altLang="en-US" sz="2400" dirty="0" smtClean="0"/>
              <a:t>します（</a:t>
            </a:r>
            <a:r>
              <a:rPr kumimoji="0" lang="en-US" altLang="ja-JP" sz="2400" dirty="0" smtClean="0"/>
              <a:t>Excel</a:t>
            </a:r>
            <a:r>
              <a:rPr kumimoji="0" lang="ja-JP" altLang="en-US" sz="2400" dirty="0" smtClean="0"/>
              <a:t>設計書は不要）。</a:t>
            </a:r>
            <a:endParaRPr kumimoji="0" lang="ja-JP" altLang="en-US" sz="2400" dirty="0"/>
          </a:p>
        </p:txBody>
      </p:sp>
      <p:sp>
        <p:nvSpPr>
          <p:cNvPr id="50" name="Rectangle 3"/>
          <p:cNvSpPr>
            <a:spLocks noChangeArrowheads="1"/>
          </p:cNvSpPr>
          <p:nvPr/>
        </p:nvSpPr>
        <p:spPr bwMode="auto">
          <a:xfrm>
            <a:off x="0" y="23238"/>
            <a:ext cx="7677150" cy="584775"/>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3.3. </a:t>
            </a:r>
            <a:r>
              <a:rPr lang="ja-JP" altLang="en-US" sz="3200" dirty="0" smtClean="0"/>
              <a:t>テーブル・データ編集画面の自動生成</a:t>
            </a:r>
            <a:endParaRPr lang="ja-JP" altLang="en-US" sz="3200" dirty="0"/>
          </a:p>
        </p:txBody>
      </p:sp>
      <p:pic>
        <p:nvPicPr>
          <p:cNvPr id="51" name="Picture 3" descr="c4-020"/>
          <p:cNvPicPr>
            <a:picLocks noChangeAspect="1" noChangeArrowheads="1"/>
          </p:cNvPicPr>
          <p:nvPr/>
        </p:nvPicPr>
        <p:blipFill>
          <a:blip r:embed="rId4" cstate="print"/>
          <a:srcRect/>
          <a:stretch>
            <a:fillRect/>
          </a:stretch>
        </p:blipFill>
        <p:spPr bwMode="auto">
          <a:xfrm>
            <a:off x="4705350" y="924560"/>
            <a:ext cx="935038" cy="1095375"/>
          </a:xfrm>
          <a:prstGeom prst="rect">
            <a:avLst/>
          </a:prstGeom>
          <a:noFill/>
          <a:ln w="9525">
            <a:noFill/>
            <a:miter lim="800000"/>
            <a:headEnd/>
            <a:tailEnd/>
          </a:ln>
        </p:spPr>
      </p:pic>
      <p:pic>
        <p:nvPicPr>
          <p:cNvPr id="52" name="Picture 4" descr="c4-019"/>
          <p:cNvPicPr>
            <a:picLocks noChangeAspect="1" noChangeArrowheads="1"/>
          </p:cNvPicPr>
          <p:nvPr/>
        </p:nvPicPr>
        <p:blipFill>
          <a:blip r:embed="rId5" cstate="print"/>
          <a:srcRect/>
          <a:stretch>
            <a:fillRect/>
          </a:stretch>
        </p:blipFill>
        <p:spPr bwMode="auto">
          <a:xfrm>
            <a:off x="6148388" y="924560"/>
            <a:ext cx="935037" cy="1095375"/>
          </a:xfrm>
          <a:prstGeom prst="rect">
            <a:avLst/>
          </a:prstGeom>
          <a:noFill/>
          <a:ln w="9525">
            <a:noFill/>
            <a:miter lim="800000"/>
            <a:headEnd/>
            <a:tailEnd/>
          </a:ln>
        </p:spPr>
      </p:pic>
      <p:pic>
        <p:nvPicPr>
          <p:cNvPr id="53" name="Picture 3" descr="c4-020"/>
          <p:cNvPicPr>
            <a:picLocks noChangeAspect="1" noChangeArrowheads="1"/>
          </p:cNvPicPr>
          <p:nvPr/>
        </p:nvPicPr>
        <p:blipFill>
          <a:blip r:embed="rId4" cstate="print"/>
          <a:srcRect/>
          <a:stretch>
            <a:fillRect/>
          </a:stretch>
        </p:blipFill>
        <p:spPr bwMode="auto">
          <a:xfrm>
            <a:off x="7651750" y="924560"/>
            <a:ext cx="935038" cy="1095375"/>
          </a:xfrm>
          <a:prstGeom prst="rect">
            <a:avLst/>
          </a:prstGeom>
          <a:noFill/>
          <a:ln w="9525">
            <a:noFill/>
            <a:miter lim="800000"/>
            <a:headEnd/>
            <a:tailEnd/>
          </a:ln>
        </p:spPr>
      </p:pic>
      <p:sp>
        <p:nvSpPr>
          <p:cNvPr id="54" name="Text Box 131"/>
          <p:cNvSpPr txBox="1">
            <a:spLocks noChangeArrowheads="1"/>
          </p:cNvSpPr>
          <p:nvPr/>
        </p:nvSpPr>
        <p:spPr bwMode="auto">
          <a:xfrm>
            <a:off x="4699000" y="2027873"/>
            <a:ext cx="927100" cy="469900"/>
          </a:xfrm>
          <a:prstGeom prst="rect">
            <a:avLst/>
          </a:prstGeom>
          <a:noFill/>
          <a:ln w="9525">
            <a:noFill/>
            <a:miter lim="800000"/>
            <a:headEnd/>
            <a:tailEnd/>
          </a:ln>
        </p:spPr>
        <p:txBody>
          <a:bodyPr/>
          <a:lstStyle/>
          <a:p>
            <a:pPr eaLnBrk="1" hangingPunct="1">
              <a:lnSpc>
                <a:spcPct val="100000"/>
              </a:lnSpc>
            </a:pPr>
            <a:r>
              <a:rPr lang="ja-JP" altLang="en-US" sz="2400"/>
              <a:t>一覧</a:t>
            </a:r>
          </a:p>
        </p:txBody>
      </p:sp>
      <p:sp>
        <p:nvSpPr>
          <p:cNvPr id="55" name="Text Box 131"/>
          <p:cNvSpPr txBox="1">
            <a:spLocks noChangeArrowheads="1"/>
          </p:cNvSpPr>
          <p:nvPr/>
        </p:nvSpPr>
        <p:spPr bwMode="auto">
          <a:xfrm>
            <a:off x="5252070" y="1356360"/>
            <a:ext cx="2779410" cy="682252"/>
          </a:xfrm>
          <a:prstGeom prst="rect">
            <a:avLst/>
          </a:prstGeom>
          <a:solidFill>
            <a:srgbClr val="FFFF99"/>
          </a:solidFill>
          <a:ln w="9525">
            <a:noFill/>
            <a:miter lim="800000"/>
            <a:headEnd/>
            <a:tailEnd/>
          </a:ln>
        </p:spPr>
        <p:txBody>
          <a:bodyPr/>
          <a:lstStyle/>
          <a:p>
            <a:pPr eaLnBrk="1" hangingPunct="1">
              <a:lnSpc>
                <a:spcPct val="100000"/>
              </a:lnSpc>
            </a:pPr>
            <a:r>
              <a:rPr lang="ja-JP" altLang="en-US" sz="2000" dirty="0" smtClean="0"/>
              <a:t>テーブル編集画面</a:t>
            </a:r>
            <a:endParaRPr lang="en-US" altLang="ja-JP" sz="2000" dirty="0" smtClean="0"/>
          </a:p>
          <a:p>
            <a:pPr eaLnBrk="1" hangingPunct="1">
              <a:lnSpc>
                <a:spcPct val="100000"/>
              </a:lnSpc>
            </a:pPr>
            <a:r>
              <a:rPr lang="ja-JP" altLang="en-US" sz="2000" dirty="0" smtClean="0"/>
              <a:t>（カスタマイズ可能）</a:t>
            </a:r>
            <a:endParaRPr lang="ja-JP" altLang="en-US" sz="2000" dirty="0"/>
          </a:p>
        </p:txBody>
      </p:sp>
      <p:sp>
        <p:nvSpPr>
          <p:cNvPr id="56" name="Text Box 131"/>
          <p:cNvSpPr txBox="1">
            <a:spLocks noChangeArrowheads="1"/>
          </p:cNvSpPr>
          <p:nvPr/>
        </p:nvSpPr>
        <p:spPr bwMode="auto">
          <a:xfrm>
            <a:off x="6146800" y="2027873"/>
            <a:ext cx="927100" cy="469900"/>
          </a:xfrm>
          <a:prstGeom prst="rect">
            <a:avLst/>
          </a:prstGeom>
          <a:noFill/>
          <a:ln w="9525">
            <a:noFill/>
            <a:miter lim="800000"/>
            <a:headEnd/>
            <a:tailEnd/>
          </a:ln>
        </p:spPr>
        <p:txBody>
          <a:bodyPr/>
          <a:lstStyle/>
          <a:p>
            <a:pPr eaLnBrk="1" hangingPunct="1">
              <a:lnSpc>
                <a:spcPct val="100000"/>
              </a:lnSpc>
            </a:pPr>
            <a:r>
              <a:rPr lang="ja-JP" altLang="en-US" sz="2400"/>
              <a:t>詳細</a:t>
            </a:r>
          </a:p>
        </p:txBody>
      </p:sp>
      <p:sp>
        <p:nvSpPr>
          <p:cNvPr id="57" name="Text Box 131"/>
          <p:cNvSpPr txBox="1">
            <a:spLocks noChangeArrowheads="1"/>
          </p:cNvSpPr>
          <p:nvPr/>
        </p:nvSpPr>
        <p:spPr bwMode="auto">
          <a:xfrm>
            <a:off x="7391400" y="2027873"/>
            <a:ext cx="1435100" cy="469900"/>
          </a:xfrm>
          <a:prstGeom prst="rect">
            <a:avLst/>
          </a:prstGeom>
          <a:noFill/>
          <a:ln w="9525">
            <a:noFill/>
            <a:miter lim="800000"/>
            <a:headEnd/>
            <a:tailEnd/>
          </a:ln>
        </p:spPr>
        <p:txBody>
          <a:bodyPr/>
          <a:lstStyle/>
          <a:p>
            <a:pPr eaLnBrk="1" hangingPunct="1">
              <a:lnSpc>
                <a:spcPct val="100000"/>
              </a:lnSpc>
            </a:pPr>
            <a:r>
              <a:rPr lang="ja-JP" altLang="en-US" sz="2400"/>
              <a:t>一覧更新</a:t>
            </a:r>
          </a:p>
        </p:txBody>
      </p:sp>
      <p:sp>
        <p:nvSpPr>
          <p:cNvPr id="59" name="右矢印 12"/>
          <p:cNvSpPr>
            <a:spLocks noChangeArrowheads="1"/>
          </p:cNvSpPr>
          <p:nvPr/>
        </p:nvSpPr>
        <p:spPr bwMode="auto">
          <a:xfrm>
            <a:off x="3307080" y="956310"/>
            <a:ext cx="1003935" cy="4114800"/>
          </a:xfrm>
          <a:prstGeom prst="rightArrow">
            <a:avLst>
              <a:gd name="adj1" fmla="val 63463"/>
              <a:gd name="adj2" fmla="val 59617"/>
            </a:avLst>
          </a:prstGeom>
          <a:solidFill>
            <a:srgbClr val="E4CAC8"/>
          </a:solidFill>
          <a:ln w="38100" algn="ctr">
            <a:solidFill>
              <a:srgbClr val="D69DAF"/>
            </a:solidFill>
            <a:round/>
            <a:headEnd/>
            <a:tailEnd/>
          </a:ln>
        </p:spPr>
        <p:txBody>
          <a:bodyPr lIns="36000" tIns="36000" rIns="36000" bIns="36000"/>
          <a:lstStyle/>
          <a:p>
            <a:endParaRPr kumimoji="0" lang="ja-JP" altLang="en-US" sz="2000"/>
          </a:p>
        </p:txBody>
      </p:sp>
      <p:sp>
        <p:nvSpPr>
          <p:cNvPr id="60" name="Text Box 131"/>
          <p:cNvSpPr txBox="1">
            <a:spLocks noChangeArrowheads="1"/>
          </p:cNvSpPr>
          <p:nvPr/>
        </p:nvSpPr>
        <p:spPr bwMode="auto">
          <a:xfrm>
            <a:off x="3345180" y="2022792"/>
            <a:ext cx="739140" cy="2092008"/>
          </a:xfrm>
          <a:prstGeom prst="rect">
            <a:avLst/>
          </a:prstGeom>
          <a:noFill/>
          <a:ln w="9525">
            <a:noFill/>
            <a:miter lim="800000"/>
            <a:headEnd/>
            <a:tailEnd/>
          </a:ln>
        </p:spPr>
        <p:txBody>
          <a:bodyPr/>
          <a:lstStyle/>
          <a:p>
            <a:pPr eaLnBrk="1" hangingPunct="1">
              <a:lnSpc>
                <a:spcPct val="100000"/>
              </a:lnSpc>
            </a:pPr>
            <a:r>
              <a:rPr lang="ja-JP" altLang="en-US" sz="2400" dirty="0" smtClean="0"/>
              <a:t>全自</a:t>
            </a:r>
            <a:endParaRPr lang="en-US" altLang="ja-JP" sz="2400" dirty="0" smtClean="0"/>
          </a:p>
          <a:p>
            <a:pPr eaLnBrk="1" hangingPunct="1">
              <a:lnSpc>
                <a:spcPct val="100000"/>
              </a:lnSpc>
            </a:pPr>
            <a:r>
              <a:rPr lang="ja-JP" altLang="en-US" sz="2400" dirty="0" smtClean="0"/>
              <a:t>動</a:t>
            </a:r>
            <a:endParaRPr lang="en-US" altLang="ja-JP" sz="2400" dirty="0" smtClean="0"/>
          </a:p>
          <a:p>
            <a:pPr eaLnBrk="1" hangingPunct="1">
              <a:lnSpc>
                <a:spcPct val="100000"/>
              </a:lnSpc>
            </a:pPr>
            <a:r>
              <a:rPr lang="ja-JP" altLang="en-US" sz="2400" dirty="0" smtClean="0"/>
              <a:t>生</a:t>
            </a:r>
            <a:endParaRPr lang="en-US" altLang="ja-JP" sz="2400" dirty="0" smtClean="0"/>
          </a:p>
          <a:p>
            <a:pPr eaLnBrk="1" hangingPunct="1">
              <a:lnSpc>
                <a:spcPct val="100000"/>
              </a:lnSpc>
            </a:pPr>
            <a:r>
              <a:rPr lang="ja-JP" altLang="en-US" sz="2400" dirty="0" smtClean="0"/>
              <a:t>成</a:t>
            </a:r>
            <a:endParaRPr lang="ja-JP" alt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noChangeArrowheads="1"/>
          </p:cNvSpPr>
          <p:nvPr/>
        </p:nvSpPr>
        <p:spPr bwMode="auto">
          <a:xfrm>
            <a:off x="474663" y="84376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ja-JP" altLang="en-US" sz="2800" dirty="0" smtClean="0">
                <a:solidFill>
                  <a:srgbClr val="69306A"/>
                </a:solidFill>
              </a:rPr>
              <a:t>機能一覧</a:t>
            </a:r>
            <a:endParaRPr lang="ja-JP" altLang="en-US" sz="2800" dirty="0">
              <a:solidFill>
                <a:srgbClr val="69306A"/>
              </a:solidFill>
            </a:endParaRPr>
          </a:p>
        </p:txBody>
      </p:sp>
      <p:sp>
        <p:nvSpPr>
          <p:cNvPr id="8"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
        <p:nvSpPr>
          <p:cNvPr id="9" name="AutoShape 4"/>
          <p:cNvSpPr>
            <a:spLocks noChangeArrowheads="1"/>
          </p:cNvSpPr>
          <p:nvPr/>
        </p:nvSpPr>
        <p:spPr bwMode="auto">
          <a:xfrm>
            <a:off x="474663" y="1825296"/>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2. </a:t>
            </a:r>
            <a:r>
              <a:rPr lang="ja-JP" altLang="en-US" sz="2800" dirty="0" smtClean="0">
                <a:solidFill>
                  <a:srgbClr val="69306A"/>
                </a:solidFill>
              </a:rPr>
              <a:t>通信制御機能</a:t>
            </a:r>
            <a:endParaRPr lang="ja-JP" altLang="en-US" sz="2800" dirty="0">
              <a:solidFill>
                <a:srgbClr val="69306A"/>
              </a:solidFill>
            </a:endParaRPr>
          </a:p>
        </p:txBody>
      </p:sp>
      <p:sp>
        <p:nvSpPr>
          <p:cNvPr id="11" name="AutoShape 4"/>
          <p:cNvSpPr>
            <a:spLocks noChangeArrowheads="1"/>
          </p:cNvSpPr>
          <p:nvPr/>
        </p:nvSpPr>
        <p:spPr bwMode="auto">
          <a:xfrm>
            <a:off x="474663" y="2806829"/>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3. </a:t>
            </a:r>
            <a:r>
              <a:rPr lang="en-US" altLang="ja-JP" sz="2800" dirty="0" smtClean="0">
                <a:solidFill>
                  <a:srgbClr val="69306A"/>
                </a:solidFill>
              </a:rPr>
              <a:t>D</a:t>
            </a:r>
            <a:r>
              <a:rPr lang="ja-JP" altLang="en-US" sz="2800" dirty="0" smtClean="0">
                <a:solidFill>
                  <a:srgbClr val="69306A"/>
                </a:solidFill>
              </a:rPr>
              <a:t>層、メンテナンス画面自動生成</a:t>
            </a:r>
            <a:endParaRPr lang="ja-JP" altLang="en-US" sz="2800" dirty="0">
              <a:solidFill>
                <a:srgbClr val="69306A"/>
              </a:solidFill>
            </a:endParaRPr>
          </a:p>
        </p:txBody>
      </p:sp>
      <p:sp>
        <p:nvSpPr>
          <p:cNvPr id="12" name="AutoShape 4"/>
          <p:cNvSpPr>
            <a:spLocks noChangeArrowheads="1"/>
          </p:cNvSpPr>
          <p:nvPr/>
        </p:nvSpPr>
        <p:spPr bwMode="auto">
          <a:xfrm>
            <a:off x="474663" y="3788362"/>
            <a:ext cx="8020050" cy="701675"/>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chemeClr val="bg1"/>
                </a:solidFill>
              </a:rPr>
              <a:t>4. </a:t>
            </a:r>
            <a:r>
              <a:rPr lang="ja-JP" altLang="en-US" sz="2800" dirty="0" smtClean="0">
                <a:solidFill>
                  <a:schemeClr val="bg1"/>
                </a:solidFill>
              </a:rPr>
              <a:t>ビジネス・アプリケーション開発支援</a:t>
            </a:r>
            <a:endParaRPr lang="ja-JP" altLang="en-US" sz="2800" dirty="0">
              <a:solidFill>
                <a:schemeClr val="bg1"/>
              </a:solidFill>
            </a:endParaRPr>
          </a:p>
        </p:txBody>
      </p:sp>
      <p:sp>
        <p:nvSpPr>
          <p:cNvPr id="13" name="AutoShape 4"/>
          <p:cNvSpPr>
            <a:spLocks noChangeArrowheads="1"/>
          </p:cNvSpPr>
          <p:nvPr/>
        </p:nvSpPr>
        <p:spPr bwMode="auto">
          <a:xfrm>
            <a:off x="474663" y="5751430"/>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6. </a:t>
            </a:r>
            <a:r>
              <a:rPr lang="ja-JP" altLang="en-US" sz="2800" dirty="0" smtClean="0">
                <a:solidFill>
                  <a:srgbClr val="69306A"/>
                </a:solidFill>
              </a:rPr>
              <a:t>新技術対応</a:t>
            </a:r>
            <a:endParaRPr lang="ja-JP" altLang="en-US" sz="2800" dirty="0">
              <a:solidFill>
                <a:srgbClr val="69306A"/>
              </a:solidFill>
            </a:endParaRPr>
          </a:p>
        </p:txBody>
      </p:sp>
      <p:sp>
        <p:nvSpPr>
          <p:cNvPr id="14" name="AutoShape 4"/>
          <p:cNvSpPr>
            <a:spLocks noChangeArrowheads="1"/>
          </p:cNvSpPr>
          <p:nvPr/>
        </p:nvSpPr>
        <p:spPr bwMode="auto">
          <a:xfrm>
            <a:off x="474663" y="4769895"/>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5. </a:t>
            </a:r>
            <a:r>
              <a:rPr lang="ja-JP" altLang="en-US" sz="2800" dirty="0" smtClean="0">
                <a:solidFill>
                  <a:srgbClr val="69306A"/>
                </a:solidFill>
              </a:rPr>
              <a:t>リッチクライアント・アプリケーション開発支援</a:t>
            </a:r>
            <a:endParaRPr lang="ja-JP" altLang="en-US" sz="2800" dirty="0">
              <a:solidFill>
                <a:srgbClr val="69306A"/>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3"/>
          <p:cNvSpPr>
            <a:spLocks noChangeArrowheads="1"/>
          </p:cNvSpPr>
          <p:nvPr/>
        </p:nvSpPr>
        <p:spPr bwMode="auto">
          <a:xfrm>
            <a:off x="6037263" y="2505075"/>
            <a:ext cx="2654300" cy="685800"/>
          </a:xfrm>
          <a:prstGeom prst="flowChartPredefinedProcess">
            <a:avLst/>
          </a:prstGeom>
          <a:solidFill>
            <a:srgbClr val="CCCCCC"/>
          </a:solidFill>
          <a:ln w="9525">
            <a:solidFill>
              <a:schemeClr val="tx1"/>
            </a:solidFill>
            <a:miter lim="800000"/>
            <a:headEnd/>
            <a:tailEnd/>
          </a:ln>
        </p:spPr>
        <p:txBody>
          <a:bodyPr wrap="none" anchor="ctr"/>
          <a:lstStyle/>
          <a:p>
            <a:pPr eaLnBrk="1" hangingPunct="1">
              <a:lnSpc>
                <a:spcPct val="100000"/>
              </a:lnSpc>
            </a:pPr>
            <a:r>
              <a:rPr kumimoji="0" lang="ja-JP" altLang="en-US" sz="2400">
                <a:latin typeface="Century" pitchFamily="18" charset="0"/>
              </a:rPr>
              <a:t>プログラム</a:t>
            </a:r>
          </a:p>
        </p:txBody>
      </p:sp>
      <p:sp>
        <p:nvSpPr>
          <p:cNvPr id="178180" name="AutoShape 4"/>
          <p:cNvSpPr>
            <a:spLocks noChangeArrowheads="1"/>
          </p:cNvSpPr>
          <p:nvPr/>
        </p:nvSpPr>
        <p:spPr bwMode="auto">
          <a:xfrm>
            <a:off x="2447925" y="842963"/>
            <a:ext cx="6165850" cy="819150"/>
          </a:xfrm>
          <a:prstGeom prst="roundRect">
            <a:avLst>
              <a:gd name="adj" fmla="val 16667"/>
            </a:avLst>
          </a:prstGeom>
          <a:solidFill>
            <a:srgbClr val="E4CAC8"/>
          </a:solidFill>
          <a:ln w="38100">
            <a:solidFill>
              <a:srgbClr val="D69DAF"/>
            </a:solidFill>
            <a:round/>
            <a:headEnd/>
            <a:tailEnd/>
          </a:ln>
          <a:effectLst>
            <a:outerShdw dist="107763" dir="2700000" algn="ctr" rotWithShape="0">
              <a:schemeClr val="bg2"/>
            </a:outerShdw>
          </a:effectLst>
        </p:spPr>
        <p:txBody>
          <a:bodyPr anchor="ctr"/>
          <a:lstStyle/>
          <a:p>
            <a:pPr eaLnBrk="1" hangingPunct="1">
              <a:lnSpc>
                <a:spcPct val="100000"/>
              </a:lnSpc>
              <a:defRPr/>
            </a:pPr>
            <a:r>
              <a:rPr lang="ja-JP" altLang="en-US" sz="2000" dirty="0">
                <a:latin typeface="Times New Roman" pitchFamily="18" charset="0"/>
              </a:rPr>
              <a:t>今までは、</a:t>
            </a:r>
            <a:r>
              <a:rPr lang="ja-JP" altLang="en-US" sz="2000" dirty="0"/>
              <a:t>動的</a:t>
            </a:r>
            <a:r>
              <a:rPr lang="en-US" altLang="ja-JP" sz="2000" dirty="0"/>
              <a:t>SQL</a:t>
            </a:r>
            <a:r>
              <a:rPr lang="ja-JP" altLang="en-US" sz="2000" dirty="0"/>
              <a:t>を処理するプログラム中に文字列、</a:t>
            </a:r>
            <a:endParaRPr lang="en-US" altLang="ja-JP" sz="2000" dirty="0"/>
          </a:p>
          <a:p>
            <a:pPr eaLnBrk="1" hangingPunct="1">
              <a:lnSpc>
                <a:spcPct val="100000"/>
              </a:lnSpc>
              <a:defRPr/>
            </a:pPr>
            <a:r>
              <a:rPr lang="ja-JP" altLang="en-US" sz="2000" dirty="0"/>
              <a:t>文字列連結、それに伴う</a:t>
            </a:r>
            <a:r>
              <a:rPr lang="en-US" altLang="ja-JP" sz="2000" dirty="0"/>
              <a:t>IF</a:t>
            </a:r>
            <a:r>
              <a:rPr lang="ja-JP" altLang="en-US" sz="2000" dirty="0"/>
              <a:t>文が散在</a:t>
            </a:r>
            <a:r>
              <a:rPr lang="ja-JP" altLang="en-US" sz="2000" dirty="0">
                <a:latin typeface="Times New Roman" pitchFamily="18" charset="0"/>
              </a:rPr>
              <a:t>していました。</a:t>
            </a:r>
          </a:p>
        </p:txBody>
      </p:sp>
      <p:sp>
        <p:nvSpPr>
          <p:cNvPr id="20484" name="AutoShape 6"/>
          <p:cNvSpPr>
            <a:spLocks/>
          </p:cNvSpPr>
          <p:nvPr/>
        </p:nvSpPr>
        <p:spPr bwMode="auto">
          <a:xfrm>
            <a:off x="446088" y="1866900"/>
            <a:ext cx="4629150" cy="1719263"/>
          </a:xfrm>
          <a:prstGeom prst="accentBorderCallout2">
            <a:avLst>
              <a:gd name="adj1" fmla="val 6648"/>
              <a:gd name="adj2" fmla="val 101579"/>
              <a:gd name="adj3" fmla="val 6648"/>
              <a:gd name="adj4" fmla="val 128366"/>
              <a:gd name="adj5" fmla="val 40704"/>
              <a:gd name="adj6" fmla="val 131713"/>
            </a:avLst>
          </a:prstGeom>
          <a:solidFill>
            <a:srgbClr val="FFFFFF"/>
          </a:solidFill>
          <a:ln w="9525">
            <a:solidFill>
              <a:srgbClr val="000000"/>
            </a:solidFill>
            <a:miter lim="800000"/>
            <a:headEnd/>
            <a:tailEnd/>
          </a:ln>
        </p:spPr>
        <p:txBody>
          <a:bodyPr/>
          <a:lstStyle/>
          <a:p>
            <a:pPr algn="l">
              <a:lnSpc>
                <a:spcPct val="80000"/>
              </a:lnSpc>
            </a:pPr>
            <a:r>
              <a:rPr kumimoji="0" lang="ja-JP" altLang="ja-JP" sz="800" noProof="1">
                <a:solidFill>
                  <a:srgbClr val="008000"/>
                </a:solidFill>
                <a:latin typeface="ＭＳ ゴシック" pitchFamily="49" charset="-128"/>
                <a:ea typeface="ＭＳ ゴシック" pitchFamily="49" charset="-128"/>
              </a:rPr>
              <a:t>'************************************************************************************</a:t>
            </a:r>
          </a:p>
          <a:p>
            <a:pPr algn="l">
              <a:lnSpc>
                <a:spcPct val="80000"/>
              </a:lnSpc>
            </a:pPr>
            <a:r>
              <a:rPr kumimoji="0" lang="en-US" altLang="ja-JP" sz="800" noProof="1">
                <a:solidFill>
                  <a:srgbClr val="008000"/>
                </a:solidFill>
                <a:latin typeface="ＭＳ ゴシック" pitchFamily="49" charset="-128"/>
                <a:ea typeface="ＭＳ ゴシック" pitchFamily="49" charset="-128"/>
              </a:rPr>
              <a:t>'* SQL</a:t>
            </a:r>
            <a:r>
              <a:rPr kumimoji="0" lang="ja-JP" altLang="en-US" sz="800" noProof="1">
                <a:solidFill>
                  <a:srgbClr val="008000"/>
                </a:solidFill>
                <a:latin typeface="ＭＳ ゴシック" pitchFamily="49" charset="-128"/>
                <a:ea typeface="ＭＳ ゴシック" pitchFamily="49" charset="-128"/>
              </a:rPr>
              <a:t>文作成</a:t>
            </a:r>
          </a:p>
          <a:p>
            <a:pPr algn="l">
              <a:lnSpc>
                <a:spcPct val="80000"/>
              </a:lnSpc>
            </a:pPr>
            <a:r>
              <a:rPr kumimoji="0" lang="ja-JP" altLang="ja-JP" sz="800" noProof="1">
                <a:solidFill>
                  <a:srgbClr val="008000"/>
                </a:solidFill>
                <a:latin typeface="ＭＳ ゴシック" pitchFamily="49" charset="-128"/>
                <a:ea typeface="ＭＳ ゴシック" pitchFamily="49" charset="-128"/>
              </a:rPr>
              <a:t>'************************************************************************************</a:t>
            </a:r>
          </a:p>
          <a:p>
            <a:pPr algn="l">
              <a:lnSpc>
                <a:spcPct val="80000"/>
              </a:lnSpc>
            </a:pPr>
            <a:r>
              <a:rPr kumimoji="0" lang="en-US" altLang="ja-JP" sz="800" noProof="1">
                <a:latin typeface="ＭＳ ゴシック" pitchFamily="49" charset="-128"/>
                <a:ea typeface="ＭＳ ゴシック" pitchFamily="49" charset="-128"/>
              </a:rPr>
              <a:t>str_Sql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"SELECT COUNT(DISTINCT xxxxx) AS xxxxx FROM xxxxx"</a:t>
            </a:r>
          </a:p>
          <a:p>
            <a:pPr algn="l">
              <a:lnSpc>
                <a:spcPct val="80000"/>
              </a:lnSpc>
            </a:pPr>
            <a:endParaRPr kumimoji="0" lang="en-US" altLang="ja-JP" sz="800" noProof="1">
              <a:solidFill>
                <a:srgbClr val="A31515"/>
              </a:solidFill>
              <a:latin typeface="ＭＳ ゴシック" pitchFamily="49" charset="-128"/>
              <a:ea typeface="ＭＳ ゴシック" pitchFamily="49" charset="-128"/>
            </a:endParaRPr>
          </a:p>
          <a:p>
            <a:pPr algn="l">
              <a:lnSpc>
                <a:spcPct val="80000"/>
              </a:lnSpc>
            </a:pPr>
            <a:r>
              <a:rPr kumimoji="0" lang="en-US" altLang="ja-JP" sz="800" noProof="1">
                <a:solidFill>
                  <a:srgbClr val="0000FF"/>
                </a:solidFill>
                <a:latin typeface="ＭＳ ゴシック" pitchFamily="49" charset="-128"/>
                <a:ea typeface="ＭＳ ゴシック" pitchFamily="49" charset="-128"/>
              </a:rPr>
              <a:t>If </a:t>
            </a:r>
            <a:r>
              <a:rPr kumimoji="0" lang="en-US" altLang="ja-JP" sz="800" noProof="1">
                <a:latin typeface="ＭＳ ゴシック" pitchFamily="49" charset="-128"/>
                <a:ea typeface="ＭＳ ゴシック" pitchFamily="49" charset="-128"/>
              </a:rPr>
              <a:t>intXXXXX = 0</a:t>
            </a:r>
            <a:r>
              <a:rPr kumimoji="0" lang="en-US" altLang="ja-JP" sz="800" noProof="1">
                <a:solidFill>
                  <a:srgbClr val="0000FF"/>
                </a:solidFill>
                <a:latin typeface="ＭＳ ゴシック" pitchFamily="49" charset="-128"/>
                <a:ea typeface="ＭＳ ゴシック" pitchFamily="49" charset="-128"/>
              </a:rPr>
              <a:t> Then</a:t>
            </a:r>
          </a:p>
          <a:p>
            <a:pPr algn="l">
              <a:lnSpc>
                <a:spcPct val="80000"/>
              </a:lnSpc>
            </a:pP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str_Work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WHERE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 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AND xxxxx LIKE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a:t>
            </a:r>
          </a:p>
          <a:p>
            <a:pPr algn="l">
              <a:lnSpc>
                <a:spcPct val="80000"/>
              </a:lnSpc>
            </a:pPr>
            <a:r>
              <a:rPr kumimoji="0" lang="en-US" altLang="ja-JP" sz="800" noProof="1">
                <a:solidFill>
                  <a:srgbClr val="0000FF"/>
                </a:solidFill>
                <a:latin typeface="ＭＳ ゴシック" pitchFamily="49" charset="-128"/>
                <a:ea typeface="ＭＳ ゴシック" pitchFamily="49" charset="-128"/>
              </a:rPr>
              <a:t>ElseIf </a:t>
            </a:r>
            <a:r>
              <a:rPr kumimoji="0" lang="en-US" altLang="ja-JP" sz="800" noProof="1">
                <a:latin typeface="ＭＳ ゴシック" pitchFamily="49" charset="-128"/>
                <a:ea typeface="ＭＳ ゴシック" pitchFamily="49" charset="-128"/>
              </a:rPr>
              <a:t>intXXXXX = 2</a:t>
            </a:r>
            <a:r>
              <a:rPr kumimoji="0" lang="en-US" altLang="ja-JP" sz="800" noProof="1">
                <a:solidFill>
                  <a:srgbClr val="0000FF"/>
                </a:solidFill>
                <a:latin typeface="ＭＳ ゴシック" pitchFamily="49" charset="-128"/>
                <a:ea typeface="ＭＳ ゴシック" pitchFamily="49" charset="-128"/>
              </a:rPr>
              <a:t> Then</a:t>
            </a:r>
          </a:p>
          <a:p>
            <a:pPr algn="l">
              <a:lnSpc>
                <a:spcPct val="80000"/>
              </a:lnSpc>
            </a:pP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str_Work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WHERE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AND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a:t>
            </a:r>
          </a:p>
          <a:p>
            <a:pPr algn="l">
              <a:lnSpc>
                <a:spcPct val="80000"/>
              </a:lnSpc>
            </a:pPr>
            <a:r>
              <a:rPr kumimoji="0" lang="en-US" altLang="ja-JP" sz="800" noProof="1">
                <a:solidFill>
                  <a:srgbClr val="0000FF"/>
                </a:solidFill>
                <a:latin typeface="ＭＳ ゴシック" pitchFamily="49" charset="-128"/>
                <a:ea typeface="ＭＳ ゴシック" pitchFamily="49" charset="-128"/>
              </a:rPr>
              <a:t>ElseIf </a:t>
            </a:r>
            <a:r>
              <a:rPr kumimoji="0" lang="en-US" altLang="ja-JP" sz="800" noProof="1">
                <a:latin typeface="ＭＳ ゴシック" pitchFamily="49" charset="-128"/>
                <a:ea typeface="ＭＳ ゴシック" pitchFamily="49" charset="-128"/>
              </a:rPr>
              <a:t>intXXXXX = 3</a:t>
            </a:r>
            <a:r>
              <a:rPr kumimoji="0" lang="en-US" altLang="ja-JP" sz="800" noProof="1">
                <a:solidFill>
                  <a:srgbClr val="0000FF"/>
                </a:solidFill>
                <a:latin typeface="ＭＳ ゴシック" pitchFamily="49" charset="-128"/>
                <a:ea typeface="ＭＳ ゴシック" pitchFamily="49" charset="-128"/>
              </a:rPr>
              <a:t> Then</a:t>
            </a:r>
          </a:p>
          <a:p>
            <a:pPr algn="l">
              <a:lnSpc>
                <a:spcPct val="80000"/>
              </a:lnSpc>
            </a:pP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str_Work = </a:t>
            </a:r>
            <a:r>
              <a:rPr kumimoji="0" lang="en-US" altLang="ja-JP" sz="800" noProof="1">
                <a:solidFill>
                  <a:srgbClr val="A31515"/>
                </a:solidFill>
                <a:latin typeface="ＭＳ ゴシック" pitchFamily="49" charset="-128"/>
                <a:ea typeface="ＭＳ ゴシック" pitchFamily="49" charset="-128"/>
              </a:rPr>
              <a:t>" WHERE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AND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_</a:t>
            </a:r>
          </a:p>
          <a:p>
            <a:pPr algn="l">
              <a:lnSpc>
                <a:spcPct val="80000"/>
              </a:lnSpc>
            </a:pP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AND xxxxx IN (SELECT xxxxx FROM xxxxx WHERE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 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a:t>
            </a:r>
          </a:p>
          <a:p>
            <a:pPr algn="l">
              <a:lnSpc>
                <a:spcPct val="80000"/>
              </a:lnSpc>
            </a:pPr>
            <a:r>
              <a:rPr kumimoji="0" lang="en-US" altLang="ja-JP" sz="800" noProof="1">
                <a:solidFill>
                  <a:srgbClr val="0000FF"/>
                </a:solidFill>
                <a:latin typeface="ＭＳ ゴシック" pitchFamily="49" charset="-128"/>
                <a:ea typeface="ＭＳ ゴシック" pitchFamily="49" charset="-128"/>
              </a:rPr>
              <a:t>Else</a:t>
            </a:r>
          </a:p>
          <a:p>
            <a:pPr algn="l">
              <a:lnSpc>
                <a:spcPct val="80000"/>
              </a:lnSpc>
            </a:pP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str_Work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WHERE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AND xxxxx LIKE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 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_</a:t>
            </a:r>
          </a:p>
          <a:p>
            <a:pPr algn="l">
              <a:lnSpc>
                <a:spcPct val="80000"/>
              </a:lnSpc>
            </a:pP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AND xxxxx IN (SELECT xxxxx FROM xxxxx WHERE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a:t>
            </a:r>
          </a:p>
          <a:p>
            <a:pPr algn="just">
              <a:lnSpc>
                <a:spcPct val="80000"/>
              </a:lnSpc>
            </a:pPr>
            <a:r>
              <a:rPr kumimoji="0" lang="en-US" altLang="ja-JP" sz="800" noProof="1">
                <a:solidFill>
                  <a:srgbClr val="0000FF"/>
                </a:solidFill>
                <a:latin typeface="ＭＳ ゴシック" pitchFamily="49" charset="-128"/>
                <a:ea typeface="ＭＳ ゴシック" pitchFamily="49" charset="-128"/>
              </a:rPr>
              <a:t>End If</a:t>
            </a:r>
            <a:endParaRPr kumimoji="0" lang="en-US" altLang="ja-JP" sz="800">
              <a:solidFill>
                <a:srgbClr val="0000FF"/>
              </a:solidFill>
              <a:latin typeface="ＭＳ ゴシック" pitchFamily="49" charset="-128"/>
              <a:ea typeface="ＭＳ ゴシック" pitchFamily="49" charset="-128"/>
            </a:endParaRPr>
          </a:p>
        </p:txBody>
      </p:sp>
      <p:sp>
        <p:nvSpPr>
          <p:cNvPr id="20485" name="AutoShape 7"/>
          <p:cNvSpPr>
            <a:spLocks noChangeArrowheads="1"/>
          </p:cNvSpPr>
          <p:nvPr/>
        </p:nvSpPr>
        <p:spPr bwMode="auto">
          <a:xfrm>
            <a:off x="7038975" y="3368675"/>
            <a:ext cx="647700" cy="647700"/>
          </a:xfrm>
          <a:prstGeom prst="downArrow">
            <a:avLst>
              <a:gd name="adj1" fmla="val 50000"/>
              <a:gd name="adj2" fmla="val 25000"/>
            </a:avLst>
          </a:prstGeom>
          <a:solidFill>
            <a:srgbClr val="69306A"/>
          </a:solidFill>
          <a:ln w="9525">
            <a:solidFill>
              <a:srgbClr val="69306A"/>
            </a:solidFill>
            <a:miter lim="800000"/>
            <a:headEnd/>
            <a:tailEnd/>
          </a:ln>
        </p:spPr>
        <p:txBody>
          <a:bodyPr wrap="none" lIns="72000" tIns="72000" rIns="72000" bIns="72000" anchor="ctr"/>
          <a:lstStyle/>
          <a:p>
            <a:pPr eaLnBrk="1" hangingPunct="1">
              <a:lnSpc>
                <a:spcPct val="150000"/>
              </a:lnSpc>
            </a:pPr>
            <a:endParaRPr lang="ja-JP" altLang="en-US" sz="2000" b="1"/>
          </a:p>
        </p:txBody>
      </p:sp>
      <p:sp>
        <p:nvSpPr>
          <p:cNvPr id="20486" name="AutoShape 8"/>
          <p:cNvSpPr>
            <a:spLocks noChangeArrowheads="1"/>
          </p:cNvSpPr>
          <p:nvPr/>
        </p:nvSpPr>
        <p:spPr bwMode="auto">
          <a:xfrm>
            <a:off x="503238" y="1227138"/>
            <a:ext cx="1512887" cy="465137"/>
          </a:xfrm>
          <a:prstGeom prst="wedgeRoundRectCallout">
            <a:avLst>
              <a:gd name="adj1" fmla="val 8343"/>
              <a:gd name="adj2" fmla="val 104949"/>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ja-JP" altLang="en-US" sz="2400">
                <a:latin typeface="HGP創英角ｺﾞｼｯｸUB" pitchFamily="50" charset="-128"/>
              </a:rPr>
              <a:t>文字列</a:t>
            </a:r>
          </a:p>
        </p:txBody>
      </p:sp>
      <p:sp>
        <p:nvSpPr>
          <p:cNvPr id="20487" name="AutoShape 9"/>
          <p:cNvSpPr>
            <a:spLocks noChangeArrowheads="1"/>
          </p:cNvSpPr>
          <p:nvPr/>
        </p:nvSpPr>
        <p:spPr bwMode="auto">
          <a:xfrm>
            <a:off x="493713" y="3746500"/>
            <a:ext cx="1943100" cy="465138"/>
          </a:xfrm>
          <a:prstGeom prst="wedgeRoundRectCallout">
            <a:avLst>
              <a:gd name="adj1" fmla="val 33088"/>
              <a:gd name="adj2" fmla="val -101875"/>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ja-JP" altLang="en-US" sz="2400">
                <a:latin typeface="HGP創英角ｺﾞｼｯｸUB" pitchFamily="50" charset="-128"/>
              </a:rPr>
              <a:t>文字列連結</a:t>
            </a:r>
          </a:p>
        </p:txBody>
      </p:sp>
      <p:sp>
        <p:nvSpPr>
          <p:cNvPr id="20488" name="AutoShape 11"/>
          <p:cNvSpPr>
            <a:spLocks noChangeArrowheads="1"/>
          </p:cNvSpPr>
          <p:nvPr/>
        </p:nvSpPr>
        <p:spPr bwMode="auto">
          <a:xfrm>
            <a:off x="447675" y="4454525"/>
            <a:ext cx="5010150" cy="1976438"/>
          </a:xfrm>
          <a:prstGeom prst="roundRect">
            <a:avLst>
              <a:gd name="adj" fmla="val 16667"/>
            </a:avLst>
          </a:prstGeom>
          <a:solidFill>
            <a:srgbClr val="E4CAC8"/>
          </a:solidFill>
          <a:ln w="38100" algn="ctr">
            <a:solidFill>
              <a:srgbClr val="D69DAF"/>
            </a:solidFill>
            <a:round/>
            <a:headEnd/>
            <a:tailEnd/>
          </a:ln>
        </p:spPr>
        <p:txBody>
          <a:bodyPr lIns="36000" tIns="0" rIns="36000" bIns="0" anchor="ctr"/>
          <a:lstStyle/>
          <a:p>
            <a:pPr algn="l">
              <a:lnSpc>
                <a:spcPct val="100000"/>
              </a:lnSpc>
            </a:pPr>
            <a:r>
              <a:rPr kumimoji="0" lang="ja-JP" altLang="en-US" sz="2000" dirty="0">
                <a:latin typeface="HGP創英角ｺﾞｼｯｸUB" pitchFamily="50" charset="-128"/>
              </a:rPr>
              <a:t>これは、</a:t>
            </a:r>
            <a:r>
              <a:rPr kumimoji="0" lang="ja-JP" altLang="en-US" sz="2000" dirty="0"/>
              <a:t>動的</a:t>
            </a:r>
            <a:r>
              <a:rPr kumimoji="0" lang="en-US" altLang="ja-JP" sz="2000" dirty="0"/>
              <a:t>SQL</a:t>
            </a:r>
            <a:r>
              <a:rPr kumimoji="0" lang="ja-JP" altLang="en-US" sz="2000" dirty="0"/>
              <a:t>は、</a:t>
            </a:r>
          </a:p>
          <a:p>
            <a:pPr algn="l">
              <a:lnSpc>
                <a:spcPct val="100000"/>
              </a:lnSpc>
            </a:pPr>
            <a:r>
              <a:rPr kumimoji="0" lang="ja-JP" altLang="en-US" sz="2000" dirty="0"/>
              <a:t>・ </a:t>
            </a:r>
            <a:r>
              <a:rPr kumimoji="0" lang="en-US" altLang="ja-JP" sz="2000" dirty="0"/>
              <a:t>WHERE</a:t>
            </a:r>
            <a:r>
              <a:rPr kumimoji="0" lang="ja-JP" altLang="en-US" sz="2000" dirty="0" err="1"/>
              <a:t>、</a:t>
            </a:r>
            <a:r>
              <a:rPr kumimoji="0" lang="ja-JP" altLang="en-US" sz="2000" dirty="0"/>
              <a:t> </a:t>
            </a:r>
            <a:r>
              <a:rPr kumimoji="0" lang="en-US" altLang="ja-JP" sz="2000" dirty="0"/>
              <a:t>JOIN</a:t>
            </a:r>
            <a:r>
              <a:rPr kumimoji="0" lang="ja-JP" altLang="en-US" sz="2000" dirty="0"/>
              <a:t>句の付与・削除</a:t>
            </a:r>
          </a:p>
          <a:p>
            <a:pPr algn="l">
              <a:lnSpc>
                <a:spcPct val="100000"/>
              </a:lnSpc>
            </a:pPr>
            <a:r>
              <a:rPr kumimoji="0" lang="ja-JP" altLang="en-US" sz="2000" dirty="0"/>
              <a:t>・ </a:t>
            </a:r>
            <a:r>
              <a:rPr kumimoji="0" lang="en-US" altLang="ja-JP" sz="2000" dirty="0"/>
              <a:t>AND</a:t>
            </a:r>
            <a:r>
              <a:rPr kumimoji="0" lang="ja-JP" altLang="en-US" sz="2000" dirty="0" err="1"/>
              <a:t>、</a:t>
            </a:r>
            <a:r>
              <a:rPr kumimoji="0" lang="en-US" altLang="ja-JP" sz="2000" dirty="0"/>
              <a:t>OR</a:t>
            </a:r>
            <a:r>
              <a:rPr kumimoji="0" lang="ja-JP" altLang="en-US" sz="2000" dirty="0"/>
              <a:t>演算子の付与・削除</a:t>
            </a:r>
          </a:p>
          <a:p>
            <a:pPr algn="l">
              <a:lnSpc>
                <a:spcPct val="100000"/>
              </a:lnSpc>
            </a:pPr>
            <a:r>
              <a:rPr kumimoji="0" lang="ja-JP" altLang="en-US" sz="2000" dirty="0"/>
              <a:t>・ </a:t>
            </a:r>
            <a:r>
              <a:rPr kumimoji="0" lang="en-US" altLang="ja-JP" sz="2000" dirty="0"/>
              <a:t>IN</a:t>
            </a:r>
            <a:r>
              <a:rPr kumimoji="0" lang="ja-JP" altLang="en-US" sz="2000" dirty="0"/>
              <a:t>句のパラメタを条件数に合わせ用意</a:t>
            </a:r>
          </a:p>
          <a:p>
            <a:pPr algn="l">
              <a:lnSpc>
                <a:spcPct val="100000"/>
              </a:lnSpc>
            </a:pPr>
            <a:r>
              <a:rPr kumimoji="0" lang="ja-JP" altLang="en-US" sz="2000" dirty="0"/>
              <a:t>・ 脆弱性の問題を潜在的に内包するなど、</a:t>
            </a:r>
            <a:endParaRPr kumimoji="0" lang="en-US" altLang="ja-JP" sz="2000" dirty="0"/>
          </a:p>
          <a:p>
            <a:pPr algn="l">
              <a:lnSpc>
                <a:spcPct val="100000"/>
              </a:lnSpc>
            </a:pPr>
            <a:r>
              <a:rPr kumimoji="0" lang="ja-JP" altLang="en-US" sz="2000" dirty="0"/>
              <a:t>　制御が</a:t>
            </a:r>
            <a:r>
              <a:rPr kumimoji="0" lang="ja-JP" altLang="en-US" sz="2000" dirty="0">
                <a:latin typeface="HGP創英角ｺﾞｼｯｸUB" pitchFamily="50" charset="-128"/>
              </a:rPr>
              <a:t>面倒で実装が難しいためです。</a:t>
            </a:r>
          </a:p>
        </p:txBody>
      </p:sp>
      <p:sp>
        <p:nvSpPr>
          <p:cNvPr id="20489" name="AutoShape 12"/>
          <p:cNvSpPr>
            <a:spLocks noChangeArrowheads="1"/>
          </p:cNvSpPr>
          <p:nvPr/>
        </p:nvSpPr>
        <p:spPr bwMode="auto">
          <a:xfrm>
            <a:off x="6740525" y="4192588"/>
            <a:ext cx="1219200" cy="1214437"/>
          </a:xfrm>
          <a:prstGeom prst="can">
            <a:avLst>
              <a:gd name="adj" fmla="val 25000"/>
            </a:avLst>
          </a:prstGeom>
          <a:solidFill>
            <a:srgbClr val="E4CA9C"/>
          </a:solidFill>
          <a:ln w="38100">
            <a:solidFill>
              <a:srgbClr val="D69DAF"/>
            </a:solidFill>
            <a:round/>
            <a:headEnd/>
            <a:tailEnd/>
          </a:ln>
        </p:spPr>
        <p:txBody>
          <a:bodyPr wrap="none" anchor="ctr"/>
          <a:lstStyle/>
          <a:p>
            <a:pPr eaLnBrk="1" hangingPunct="1">
              <a:lnSpc>
                <a:spcPct val="100000"/>
              </a:lnSpc>
            </a:pPr>
            <a:r>
              <a:rPr lang="en-US" altLang="ja-JP" sz="2000" b="1"/>
              <a:t>DBMS</a:t>
            </a:r>
          </a:p>
        </p:txBody>
      </p:sp>
      <p:sp>
        <p:nvSpPr>
          <p:cNvPr id="24591" name="Line 15"/>
          <p:cNvSpPr>
            <a:spLocks noChangeShapeType="1"/>
          </p:cNvSpPr>
          <p:nvPr/>
        </p:nvSpPr>
        <p:spPr bwMode="auto">
          <a:xfrm>
            <a:off x="788988" y="6062663"/>
            <a:ext cx="3724275"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20491" name="AutoShape 9"/>
          <p:cNvSpPr>
            <a:spLocks noChangeArrowheads="1"/>
          </p:cNvSpPr>
          <p:nvPr/>
        </p:nvSpPr>
        <p:spPr bwMode="auto">
          <a:xfrm>
            <a:off x="2911475" y="3746500"/>
            <a:ext cx="993775" cy="465138"/>
          </a:xfrm>
          <a:prstGeom prst="wedgeRoundRectCallout">
            <a:avLst>
              <a:gd name="adj1" fmla="val 33088"/>
              <a:gd name="adj2" fmla="val -101875"/>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en-US" altLang="ja-JP" sz="2400" b="1"/>
              <a:t>IF</a:t>
            </a:r>
            <a:r>
              <a:rPr kumimoji="0" lang="ja-JP" altLang="en-US" sz="2400"/>
              <a:t>文</a:t>
            </a:r>
          </a:p>
        </p:txBody>
      </p:sp>
      <p:sp>
        <p:nvSpPr>
          <p:cNvPr id="20492" name="Rectangle 3"/>
          <p:cNvSpPr>
            <a:spLocks noChangeArrowheads="1"/>
          </p:cNvSpPr>
          <p:nvPr/>
        </p:nvSpPr>
        <p:spPr bwMode="auto">
          <a:xfrm>
            <a:off x="0" y="23238"/>
            <a:ext cx="7677150" cy="584775"/>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4.1.</a:t>
            </a:r>
            <a:r>
              <a:rPr lang="ja-JP" altLang="en-US" sz="3200" b="1" dirty="0" smtClean="0"/>
              <a:t> </a:t>
            </a:r>
            <a:r>
              <a:rPr lang="ja-JP" altLang="en-US" sz="3200" dirty="0" smtClean="0"/>
              <a:t>動的パラメタライズド・クエリ</a:t>
            </a:r>
            <a:r>
              <a:rPr lang="en-US" altLang="ja-JP" sz="3200" dirty="0" smtClean="0"/>
              <a:t>(AS-IS)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9"/>
          <p:cNvSpPr>
            <a:spLocks noChangeArrowheads="1"/>
          </p:cNvSpPr>
          <p:nvPr/>
        </p:nvSpPr>
        <p:spPr bwMode="auto">
          <a:xfrm>
            <a:off x="7734300" y="4164013"/>
            <a:ext cx="1219200" cy="833437"/>
          </a:xfrm>
          <a:prstGeom prst="can">
            <a:avLst>
              <a:gd name="adj" fmla="val 13074"/>
            </a:avLst>
          </a:prstGeom>
          <a:solidFill>
            <a:srgbClr val="E4CA9C"/>
          </a:solidFill>
          <a:ln w="38100">
            <a:solidFill>
              <a:srgbClr val="D69DAF"/>
            </a:solidFill>
            <a:round/>
            <a:headEnd/>
            <a:tailEnd/>
          </a:ln>
        </p:spPr>
        <p:txBody>
          <a:bodyPr wrap="none" anchor="ctr"/>
          <a:lstStyle/>
          <a:p>
            <a:pPr eaLnBrk="1" hangingPunct="1">
              <a:lnSpc>
                <a:spcPct val="100000"/>
              </a:lnSpc>
            </a:pPr>
            <a:r>
              <a:rPr lang="en-US" altLang="ja-JP" sz="2000" b="1"/>
              <a:t>DBMS</a:t>
            </a:r>
            <a:endParaRPr lang="ja-JP" altLang="en-US" sz="2000" b="1"/>
          </a:p>
        </p:txBody>
      </p:sp>
      <p:sp>
        <p:nvSpPr>
          <p:cNvPr id="21507" name="AutoShape 3"/>
          <p:cNvSpPr>
            <a:spLocks noChangeArrowheads="1"/>
          </p:cNvSpPr>
          <p:nvPr/>
        </p:nvSpPr>
        <p:spPr bwMode="auto">
          <a:xfrm>
            <a:off x="5078413" y="3344863"/>
            <a:ext cx="2667000" cy="742950"/>
          </a:xfrm>
          <a:prstGeom prst="flowChartPredefinedProcess">
            <a:avLst/>
          </a:prstGeom>
          <a:solidFill>
            <a:srgbClr val="CCCCA3"/>
          </a:solidFill>
          <a:ln w="9525">
            <a:solidFill>
              <a:schemeClr val="tx1"/>
            </a:solidFill>
            <a:miter lim="800000"/>
            <a:headEnd/>
            <a:tailEnd/>
          </a:ln>
        </p:spPr>
        <p:txBody>
          <a:bodyPr wrap="none" anchor="ctr"/>
          <a:lstStyle/>
          <a:p>
            <a:pPr eaLnBrk="1" hangingPunct="1">
              <a:lnSpc>
                <a:spcPct val="100000"/>
              </a:lnSpc>
            </a:pPr>
            <a:r>
              <a:rPr kumimoji="0" lang="ja-JP" altLang="en-US" sz="2000">
                <a:latin typeface="Century" pitchFamily="18" charset="0"/>
              </a:rPr>
              <a:t>データアクセス</a:t>
            </a:r>
          </a:p>
          <a:p>
            <a:pPr eaLnBrk="1" hangingPunct="1">
              <a:lnSpc>
                <a:spcPct val="100000"/>
              </a:lnSpc>
            </a:pPr>
            <a:r>
              <a:rPr kumimoji="0" lang="ja-JP" altLang="en-US" sz="2000">
                <a:latin typeface="Century" pitchFamily="18" charset="0"/>
              </a:rPr>
              <a:t>部品</a:t>
            </a:r>
          </a:p>
        </p:txBody>
      </p:sp>
      <p:sp>
        <p:nvSpPr>
          <p:cNvPr id="21508" name="AutoShape 4"/>
          <p:cNvSpPr>
            <a:spLocks noChangeArrowheads="1"/>
          </p:cNvSpPr>
          <p:nvPr/>
        </p:nvSpPr>
        <p:spPr bwMode="auto">
          <a:xfrm>
            <a:off x="4751388" y="1911350"/>
            <a:ext cx="2879725" cy="685800"/>
          </a:xfrm>
          <a:prstGeom prst="flowChartPredefinedProcess">
            <a:avLst/>
          </a:prstGeom>
          <a:solidFill>
            <a:srgbClr val="CCCCA3"/>
          </a:solidFill>
          <a:ln w="9525">
            <a:solidFill>
              <a:schemeClr val="tx1"/>
            </a:solidFill>
            <a:miter lim="800000"/>
            <a:headEnd/>
            <a:tailEnd/>
          </a:ln>
        </p:spPr>
        <p:txBody>
          <a:bodyPr wrap="none" anchor="ctr"/>
          <a:lstStyle/>
          <a:p>
            <a:pPr eaLnBrk="1" hangingPunct="1">
              <a:lnSpc>
                <a:spcPct val="100000"/>
              </a:lnSpc>
            </a:pPr>
            <a:r>
              <a:rPr kumimoji="0" lang="ja-JP" altLang="en-US" sz="2400">
                <a:latin typeface="Century" pitchFamily="18" charset="0"/>
              </a:rPr>
              <a:t>プログラム</a:t>
            </a:r>
          </a:p>
        </p:txBody>
      </p:sp>
      <p:sp>
        <p:nvSpPr>
          <p:cNvPr id="21509" name="AutoShape 9"/>
          <p:cNvSpPr>
            <a:spLocks noChangeArrowheads="1"/>
          </p:cNvSpPr>
          <p:nvPr/>
        </p:nvSpPr>
        <p:spPr bwMode="auto">
          <a:xfrm>
            <a:off x="3848100" y="4164013"/>
            <a:ext cx="1219200" cy="833437"/>
          </a:xfrm>
          <a:prstGeom prst="can">
            <a:avLst>
              <a:gd name="adj" fmla="val 13074"/>
            </a:avLst>
          </a:prstGeom>
          <a:solidFill>
            <a:srgbClr val="E4CA9C"/>
          </a:solidFill>
          <a:ln w="38100">
            <a:solidFill>
              <a:srgbClr val="D69DAF"/>
            </a:solidFill>
            <a:round/>
            <a:headEnd/>
            <a:tailEnd/>
          </a:ln>
        </p:spPr>
        <p:txBody>
          <a:bodyPr wrap="none" anchor="ctr"/>
          <a:lstStyle/>
          <a:p>
            <a:pPr eaLnBrk="1" hangingPunct="1">
              <a:lnSpc>
                <a:spcPct val="100000"/>
              </a:lnSpc>
            </a:pPr>
            <a:r>
              <a:rPr lang="en-US" altLang="ja-JP" sz="2000" b="1"/>
              <a:t>XML</a:t>
            </a:r>
            <a:br>
              <a:rPr lang="en-US" altLang="ja-JP" sz="2000" b="1"/>
            </a:br>
            <a:r>
              <a:rPr lang="ja-JP" altLang="en-US" sz="2000">
                <a:latin typeface="Times New Roman" pitchFamily="18" charset="0"/>
              </a:rPr>
              <a:t>ファイル</a:t>
            </a:r>
          </a:p>
        </p:txBody>
      </p:sp>
      <p:sp>
        <p:nvSpPr>
          <p:cNvPr id="21510" name="Freeform 13"/>
          <p:cNvSpPr>
            <a:spLocks/>
          </p:cNvSpPr>
          <p:nvPr/>
        </p:nvSpPr>
        <p:spPr bwMode="auto">
          <a:xfrm>
            <a:off x="4621213" y="2822575"/>
            <a:ext cx="3124200" cy="1265238"/>
          </a:xfrm>
          <a:custGeom>
            <a:avLst/>
            <a:gdLst>
              <a:gd name="T0" fmla="*/ 2147483647 w 1968"/>
              <a:gd name="T1" fmla="*/ 2147483647 h 960"/>
              <a:gd name="T2" fmla="*/ 2147483647 w 1968"/>
              <a:gd name="T3" fmla="*/ 2147483647 h 960"/>
              <a:gd name="T4" fmla="*/ 2147483647 w 1968"/>
              <a:gd name="T5" fmla="*/ 2147483647 h 960"/>
              <a:gd name="T6" fmla="*/ 0 w 1968"/>
              <a:gd name="T7" fmla="*/ 2147483647 h 960"/>
              <a:gd name="T8" fmla="*/ 0 w 1968"/>
              <a:gd name="T9" fmla="*/ 0 h 960"/>
              <a:gd name="T10" fmla="*/ 2147483647 w 1968"/>
              <a:gd name="T11" fmla="*/ 0 h 960"/>
              <a:gd name="T12" fmla="*/ 2147483647 w 1968"/>
              <a:gd name="T13" fmla="*/ 2147483647 h 960"/>
              <a:gd name="T14" fmla="*/ 0 60000 65536"/>
              <a:gd name="T15" fmla="*/ 0 60000 65536"/>
              <a:gd name="T16" fmla="*/ 0 60000 65536"/>
              <a:gd name="T17" fmla="*/ 0 60000 65536"/>
              <a:gd name="T18" fmla="*/ 0 60000 65536"/>
              <a:gd name="T19" fmla="*/ 0 60000 65536"/>
              <a:gd name="T20" fmla="*/ 0 60000 65536"/>
              <a:gd name="T21" fmla="*/ 0 w 1968"/>
              <a:gd name="T22" fmla="*/ 0 h 960"/>
              <a:gd name="T23" fmla="*/ 1968 w 1968"/>
              <a:gd name="T24" fmla="*/ 960 h 9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8" h="960">
                <a:moveTo>
                  <a:pt x="1968" y="336"/>
                </a:moveTo>
                <a:lnTo>
                  <a:pt x="240" y="336"/>
                </a:lnTo>
                <a:lnTo>
                  <a:pt x="240" y="960"/>
                </a:lnTo>
                <a:lnTo>
                  <a:pt x="0" y="960"/>
                </a:lnTo>
                <a:lnTo>
                  <a:pt x="0" y="0"/>
                </a:lnTo>
                <a:lnTo>
                  <a:pt x="1968" y="0"/>
                </a:lnTo>
                <a:lnTo>
                  <a:pt x="1968" y="336"/>
                </a:lnTo>
                <a:close/>
              </a:path>
            </a:pathLst>
          </a:custGeom>
          <a:solidFill>
            <a:srgbClr val="CCCCA3"/>
          </a:solidFill>
          <a:ln w="9525">
            <a:solidFill>
              <a:schemeClr val="tx1"/>
            </a:solidFill>
            <a:round/>
            <a:headEnd/>
            <a:tailEnd/>
          </a:ln>
        </p:spPr>
        <p:txBody>
          <a:bodyPr/>
          <a:lstStyle/>
          <a:p>
            <a:endParaRPr lang="ja-JP" altLang="en-US"/>
          </a:p>
        </p:txBody>
      </p:sp>
      <p:sp>
        <p:nvSpPr>
          <p:cNvPr id="21511" name="Text Box 14"/>
          <p:cNvSpPr txBox="1">
            <a:spLocks noChangeArrowheads="1"/>
          </p:cNvSpPr>
          <p:nvPr/>
        </p:nvSpPr>
        <p:spPr bwMode="auto">
          <a:xfrm>
            <a:off x="4849813" y="2841625"/>
            <a:ext cx="2667000" cy="396875"/>
          </a:xfrm>
          <a:prstGeom prst="rect">
            <a:avLst/>
          </a:prstGeom>
          <a:noFill/>
          <a:ln w="9525">
            <a:noFill/>
            <a:miter lim="800000"/>
            <a:headEnd/>
            <a:tailEnd/>
          </a:ln>
        </p:spPr>
        <p:txBody>
          <a:bodyPr>
            <a:spAutoFit/>
          </a:bodyPr>
          <a:lstStyle/>
          <a:p>
            <a:pPr eaLnBrk="1" hangingPunct="1">
              <a:lnSpc>
                <a:spcPct val="100000"/>
              </a:lnSpc>
              <a:spcBef>
                <a:spcPct val="50000"/>
              </a:spcBef>
            </a:pPr>
            <a:r>
              <a:rPr lang="ja-JP" altLang="en-US" sz="2000">
                <a:latin typeface="Times New Roman" pitchFamily="18" charset="0"/>
              </a:rPr>
              <a:t>フレームワーク</a:t>
            </a:r>
          </a:p>
        </p:txBody>
      </p:sp>
      <p:sp>
        <p:nvSpPr>
          <p:cNvPr id="180240" name="AutoShape 16"/>
          <p:cNvSpPr>
            <a:spLocks noChangeArrowheads="1"/>
          </p:cNvSpPr>
          <p:nvPr/>
        </p:nvSpPr>
        <p:spPr bwMode="auto">
          <a:xfrm>
            <a:off x="4954588" y="4378325"/>
            <a:ext cx="2946400" cy="731838"/>
          </a:xfrm>
          <a:prstGeom prst="wedgeRoundRectCallout">
            <a:avLst>
              <a:gd name="adj1" fmla="val -4366"/>
              <a:gd name="adj2" fmla="val -81889"/>
              <a:gd name="adj3" fmla="val 16667"/>
            </a:avLst>
          </a:prstGeom>
          <a:solidFill>
            <a:schemeClr val="bg1"/>
          </a:solidFill>
          <a:ln w="9525">
            <a:solidFill>
              <a:schemeClr val="tx1"/>
            </a:solidFill>
            <a:miter lim="800000"/>
            <a:headEnd/>
            <a:tailEnd/>
          </a:ln>
        </p:spPr>
        <p:txBody>
          <a:bodyPr/>
          <a:lstStyle/>
          <a:p>
            <a:pPr eaLnBrk="1" hangingPunct="1">
              <a:lnSpc>
                <a:spcPct val="100000"/>
              </a:lnSpc>
            </a:pPr>
            <a:r>
              <a:rPr lang="ja-JP" altLang="en-US" sz="2000">
                <a:latin typeface="Times New Roman" pitchFamily="18" charset="0"/>
              </a:rPr>
              <a:t>動的なパラメタライズド・クエリを内部で処理</a:t>
            </a:r>
          </a:p>
        </p:txBody>
      </p:sp>
      <p:sp>
        <p:nvSpPr>
          <p:cNvPr id="180242" name="AutoShape 18"/>
          <p:cNvSpPr>
            <a:spLocks noChangeArrowheads="1"/>
          </p:cNvSpPr>
          <p:nvPr/>
        </p:nvSpPr>
        <p:spPr bwMode="auto">
          <a:xfrm>
            <a:off x="957263" y="828675"/>
            <a:ext cx="7229475" cy="746125"/>
          </a:xfrm>
          <a:prstGeom prst="roundRect">
            <a:avLst>
              <a:gd name="adj" fmla="val 16667"/>
            </a:avLst>
          </a:prstGeom>
          <a:solidFill>
            <a:srgbClr val="E4CAC8"/>
          </a:solidFill>
          <a:ln w="38100">
            <a:solidFill>
              <a:srgbClr val="D69DAF"/>
            </a:solidFill>
            <a:round/>
            <a:headEnd/>
            <a:tailEnd/>
          </a:ln>
          <a:effectLst>
            <a:outerShdw dist="107763" dir="2700000" algn="ctr" rotWithShape="0">
              <a:schemeClr val="bg2"/>
            </a:outerShdw>
          </a:effectLst>
        </p:spPr>
        <p:txBody>
          <a:bodyPr anchor="ctr"/>
          <a:lstStyle/>
          <a:p>
            <a:pPr eaLnBrk="1" hangingPunct="1">
              <a:lnSpc>
                <a:spcPct val="100000"/>
              </a:lnSpc>
              <a:defRPr/>
            </a:pPr>
            <a:r>
              <a:rPr lang="ja-JP" altLang="en-US" sz="2000" dirty="0">
                <a:latin typeface="Times New Roman" pitchFamily="18" charset="0"/>
              </a:rPr>
              <a:t>動的パラメタライズド・クエリ機能により、文字列、文字列連結、</a:t>
            </a:r>
          </a:p>
          <a:p>
            <a:pPr eaLnBrk="1" hangingPunct="1">
              <a:lnSpc>
                <a:spcPct val="100000"/>
              </a:lnSpc>
              <a:defRPr/>
            </a:pPr>
            <a:r>
              <a:rPr lang="ja-JP" altLang="en-US" sz="2000" dirty="0">
                <a:latin typeface="Times New Roman" pitchFamily="18" charset="0"/>
              </a:rPr>
              <a:t>それに伴う</a:t>
            </a:r>
            <a:r>
              <a:rPr lang="en-US" altLang="ja-JP" sz="2000" dirty="0"/>
              <a:t>IF</a:t>
            </a:r>
            <a:r>
              <a:rPr lang="ja-JP" altLang="en-US" sz="2000" dirty="0">
                <a:latin typeface="Times New Roman" pitchFamily="18" charset="0"/>
              </a:rPr>
              <a:t>文がなくなり、プログラム実装が容易になります。</a:t>
            </a:r>
          </a:p>
        </p:txBody>
      </p:sp>
      <p:sp>
        <p:nvSpPr>
          <p:cNvPr id="180243" name="AutoShape 19"/>
          <p:cNvSpPr>
            <a:spLocks noChangeArrowheads="1"/>
          </p:cNvSpPr>
          <p:nvPr/>
        </p:nvSpPr>
        <p:spPr bwMode="auto">
          <a:xfrm>
            <a:off x="503238" y="1770063"/>
            <a:ext cx="3741737" cy="1066800"/>
          </a:xfrm>
          <a:prstGeom prst="wedgeRoundRectCallout">
            <a:avLst>
              <a:gd name="adj1" fmla="val 79019"/>
              <a:gd name="adj2" fmla="val 8931"/>
              <a:gd name="adj3" fmla="val 16667"/>
            </a:avLst>
          </a:prstGeom>
          <a:solidFill>
            <a:schemeClr val="bg1"/>
          </a:solidFill>
          <a:ln w="9525">
            <a:solidFill>
              <a:schemeClr val="tx1"/>
            </a:solidFill>
            <a:miter lim="800000"/>
            <a:headEnd/>
            <a:tailEnd/>
          </a:ln>
        </p:spPr>
        <p:txBody>
          <a:bodyPr/>
          <a:lstStyle/>
          <a:p>
            <a:pPr eaLnBrk="1" hangingPunct="1">
              <a:lnSpc>
                <a:spcPct val="100000"/>
              </a:lnSpc>
            </a:pPr>
            <a:r>
              <a:rPr lang="ja-JP" altLang="en-US" sz="2000">
                <a:latin typeface="Times New Roman" pitchFamily="18" charset="0"/>
              </a:rPr>
              <a:t>プログラムからは、</a:t>
            </a:r>
            <a:r>
              <a:rPr lang="en-US" altLang="ja-JP" sz="2000"/>
              <a:t>API</a:t>
            </a:r>
            <a:r>
              <a:rPr lang="ja-JP" altLang="en-US" sz="2000">
                <a:latin typeface="Times New Roman" pitchFamily="18" charset="0"/>
              </a:rPr>
              <a:t>から</a:t>
            </a:r>
          </a:p>
          <a:p>
            <a:pPr eaLnBrk="1" hangingPunct="1">
              <a:lnSpc>
                <a:spcPct val="100000"/>
              </a:lnSpc>
            </a:pPr>
            <a:r>
              <a:rPr lang="ja-JP" altLang="en-US" sz="2000">
                <a:latin typeface="Times New Roman" pitchFamily="18" charset="0"/>
              </a:rPr>
              <a:t>パラメタを設定するだけなので、脆弱性を作り込まない。</a:t>
            </a:r>
          </a:p>
        </p:txBody>
      </p:sp>
      <p:sp>
        <p:nvSpPr>
          <p:cNvPr id="21517" name="AutoShape 20"/>
          <p:cNvSpPr>
            <a:spLocks/>
          </p:cNvSpPr>
          <p:nvPr/>
        </p:nvSpPr>
        <p:spPr bwMode="auto">
          <a:xfrm>
            <a:off x="206375" y="2968625"/>
            <a:ext cx="3443288" cy="2081213"/>
          </a:xfrm>
          <a:prstGeom prst="accentBorderCallout2">
            <a:avLst>
              <a:gd name="adj1" fmla="val 6106"/>
              <a:gd name="adj2" fmla="val 102213"/>
              <a:gd name="adj3" fmla="val 6106"/>
              <a:gd name="adj4" fmla="val 109361"/>
              <a:gd name="adj5" fmla="val 58657"/>
              <a:gd name="adj6" fmla="val 117065"/>
            </a:avLst>
          </a:prstGeom>
          <a:solidFill>
            <a:srgbClr val="FFFFFF"/>
          </a:solidFill>
          <a:ln w="9525">
            <a:solidFill>
              <a:srgbClr val="000000"/>
            </a:solidFill>
            <a:miter lim="800000"/>
            <a:headEnd/>
            <a:tailEnd/>
          </a:ln>
        </p:spPr>
        <p:txBody>
          <a:bodyPr/>
          <a:lstStyle/>
          <a:p>
            <a:pPr algn="l"/>
            <a:r>
              <a:rPr kumimoji="0" lang="ja-JP"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xml</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FF0000"/>
                </a:solidFill>
                <a:latin typeface="ＭＳ ゴシック" pitchFamily="49" charset="-128"/>
                <a:ea typeface="ＭＳ ゴシック" pitchFamily="49" charset="-128"/>
              </a:rPr>
              <a:t>version</a:t>
            </a:r>
            <a:r>
              <a:rPr kumimoji="0" lang="en-US" altLang="ja-JP" sz="800" noProof="1">
                <a:solidFill>
                  <a:srgbClr val="0000FF"/>
                </a:solidFill>
                <a:latin typeface="ＭＳ ゴシック" pitchFamily="49" charset="-128"/>
                <a:ea typeface="ＭＳ ゴシック" pitchFamily="49" charset="-128"/>
              </a:rPr>
              <a:t>="1.0" </a:t>
            </a:r>
            <a:r>
              <a:rPr kumimoji="0" lang="en-US" altLang="ja-JP" sz="800" noProof="1">
                <a:solidFill>
                  <a:srgbClr val="FF0000"/>
                </a:solidFill>
                <a:latin typeface="ＭＳ ゴシック" pitchFamily="49" charset="-128"/>
                <a:ea typeface="ＭＳ ゴシック" pitchFamily="49" charset="-128"/>
              </a:rPr>
              <a:t>encoding</a:t>
            </a:r>
            <a:r>
              <a:rPr kumimoji="0" lang="en-US" altLang="ja-JP" sz="800" noProof="1">
                <a:solidFill>
                  <a:srgbClr val="0000FF"/>
                </a:solidFill>
                <a:latin typeface="ＭＳ ゴシック" pitchFamily="49" charset="-128"/>
                <a:ea typeface="ＭＳ ゴシック" pitchFamily="49" charset="-128"/>
              </a:rPr>
              <a:t>="shift_jis" ?&gt;</a:t>
            </a:r>
          </a:p>
          <a:p>
            <a:pPr algn="l"/>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ROOT</a:t>
            </a:r>
            <a:r>
              <a:rPr kumimoji="0" lang="en-US" altLang="ja-JP" sz="800" noProof="1">
                <a:solidFill>
                  <a:srgbClr val="0000FF"/>
                </a:solidFill>
                <a:latin typeface="ＭＳ ゴシック" pitchFamily="49" charset="-128"/>
                <a:ea typeface="ＭＳ ゴシック" pitchFamily="49" charset="-128"/>
              </a:rPr>
              <a:t>&gt;</a:t>
            </a:r>
          </a:p>
          <a:p>
            <a:pPr algn="l"/>
            <a:r>
              <a:rPr kumimoji="0" lang="en-US" altLang="en-US" sz="800" noProof="1">
                <a:solidFill>
                  <a:srgbClr val="0000FF"/>
                </a:solidFill>
                <a:latin typeface="ＭＳ ゴシック" pitchFamily="49" charset="-128"/>
                <a:ea typeface="ＭＳ ゴシック" pitchFamily="49" charset="-128"/>
              </a:rPr>
              <a:t>  </a:t>
            </a:r>
            <a:r>
              <a:rPr kumimoji="0" lang="en-US" altLang="ja-JP" sz="800" noProof="1">
                <a:solidFill>
                  <a:srgbClr val="0000FF"/>
                </a:solidFill>
                <a:latin typeface="ＭＳ ゴシック" pitchFamily="49" charset="-128"/>
                <a:ea typeface="ＭＳ ゴシック" pitchFamily="49" charset="-128"/>
              </a:rPr>
              <a:t>SELECT</a:t>
            </a:r>
            <a:endParaRPr kumimoji="0" lang="en-US" altLang="ja-JP" sz="800">
              <a:solidFill>
                <a:srgbClr val="0000FF"/>
              </a:solidFill>
              <a:latin typeface="ＭＳ ゴシック" pitchFamily="49" charset="-128"/>
              <a:ea typeface="ＭＳ ゴシック" pitchFamily="49" charset="-128"/>
            </a:endParaRPr>
          </a:p>
          <a:p>
            <a:pPr algn="l"/>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 B, C, D</a:t>
            </a:r>
          </a:p>
          <a:p>
            <a:pPr algn="l"/>
            <a:r>
              <a:rPr kumimoji="0" lang="en-US" altLang="ja-JP" sz="800" noProof="1">
                <a:latin typeface="ＭＳ ゴシック" pitchFamily="49" charset="-128"/>
                <a:ea typeface="ＭＳ ゴシック" pitchFamily="49" charset="-128"/>
              </a:rPr>
              <a:t>  FROM T</a:t>
            </a:r>
          </a:p>
          <a:p>
            <a:pPr algn="l"/>
            <a:r>
              <a:rPr kumimoji="0" lang="en-US" altLang="ja-JP" sz="800" noProof="1">
                <a:solidFill>
                  <a:srgbClr val="0000FF"/>
                </a:solidFill>
                <a:latin typeface="ＭＳ ゴシック" pitchFamily="49" charset="-128"/>
                <a:ea typeface="ＭＳ ゴシック" pitchFamily="49" charset="-128"/>
              </a:rPr>
              <a:t>  &lt;</a:t>
            </a:r>
            <a:r>
              <a:rPr kumimoji="0" lang="en-US" altLang="ja-JP" sz="800" noProof="1">
                <a:solidFill>
                  <a:srgbClr val="A31515"/>
                </a:solidFill>
                <a:latin typeface="ＭＳ ゴシック" pitchFamily="49" charset="-128"/>
                <a:ea typeface="ＭＳ ゴシック" pitchFamily="49" charset="-128"/>
              </a:rPr>
              <a:t>WHERE</a:t>
            </a:r>
            <a:r>
              <a:rPr kumimoji="0" lang="en-US" altLang="ja-JP" sz="800" noProof="1">
                <a:solidFill>
                  <a:srgbClr val="0000FF"/>
                </a:solidFill>
                <a:latin typeface="ＭＳ ゴシック" pitchFamily="49" charset="-128"/>
                <a:ea typeface="ＭＳ ゴシック" pitchFamily="49" charset="-128"/>
              </a:rPr>
              <a:t>&gt;</a:t>
            </a:r>
          </a:p>
          <a:p>
            <a:pPr algn="l"/>
            <a:r>
              <a:rPr kumimoji="0" lang="en-US" altLang="ja-JP" sz="800" noProof="1">
                <a:latin typeface="ＭＳ ゴシック" pitchFamily="49" charset="-128"/>
                <a:ea typeface="ＭＳ ゴシック" pitchFamily="49" charset="-128"/>
              </a:rPr>
              <a:t>    WHERE</a:t>
            </a:r>
          </a:p>
          <a:p>
            <a:pPr algn="l"/>
            <a:r>
              <a:rPr kumimoji="0" lang="en-US" altLang="ja-JP" sz="800" noProof="1">
                <a:solidFill>
                  <a:srgbClr val="0000FF"/>
                </a:solidFill>
                <a:latin typeface="ＭＳ ゴシック" pitchFamily="49" charset="-128"/>
                <a:ea typeface="ＭＳ ゴシック" pitchFamily="49" charset="-128"/>
              </a:rPr>
              <a:t>      &lt;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r>
              <a:rPr kumimoji="0" lang="en-US" altLang="ja-JP" sz="800" noProof="1">
                <a:latin typeface="ＭＳ ゴシック" pitchFamily="49" charset="-128"/>
                <a:ea typeface="ＭＳ ゴシック" pitchFamily="49" charset="-128"/>
              </a:rPr>
              <a:t>AND A = @A</a:t>
            </a:r>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p>
          <a:p>
            <a:pPr algn="l"/>
            <a:r>
              <a:rPr kumimoji="0" lang="en-US" altLang="ja-JP" sz="800" noProof="1">
                <a:solidFill>
                  <a:srgbClr val="0000FF"/>
                </a:solidFill>
                <a:latin typeface="ＭＳ ゴシック" pitchFamily="49" charset="-128"/>
                <a:ea typeface="ＭＳ ゴシック" pitchFamily="49" charset="-128"/>
              </a:rPr>
              <a:t>      &lt;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r>
              <a:rPr kumimoji="0" lang="en-US" altLang="ja-JP" sz="800" noProof="1">
                <a:latin typeface="ＭＳ ゴシック" pitchFamily="49" charset="-128"/>
                <a:ea typeface="ＭＳ ゴシック" pitchFamily="49" charset="-128"/>
              </a:rPr>
              <a:t>AND A LIKE @A_LIKE</a:t>
            </a:r>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p>
          <a:p>
            <a:pPr algn="l"/>
            <a:r>
              <a:rPr kumimoji="0" lang="en-US" altLang="ja-JP" sz="800" noProof="1">
                <a:solidFill>
                  <a:srgbClr val="0000FF"/>
                </a:solidFill>
                <a:latin typeface="ＭＳ ゴシック" pitchFamily="49" charset="-128"/>
                <a:ea typeface="ＭＳ ゴシック" pitchFamily="49" charset="-128"/>
              </a:rPr>
              <a:t>      &lt;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r>
              <a:rPr kumimoji="0" lang="en-US" altLang="ja-JP" sz="800" noProof="1">
                <a:latin typeface="ＭＳ ゴシック" pitchFamily="49" charset="-128"/>
                <a:ea typeface="ＭＳ ゴシック" pitchFamily="49" charset="-128"/>
              </a:rPr>
              <a:t>AND </a:t>
            </a:r>
            <a:r>
              <a:rPr kumimoji="0" lang="en-US" altLang="ja-JP" sz="800">
                <a:latin typeface="ＭＳ ゴシック" pitchFamily="49" charset="-128"/>
                <a:ea typeface="ＭＳ ゴシック" pitchFamily="49" charset="-128"/>
              </a:rPr>
              <a:t>B</a:t>
            </a:r>
            <a:r>
              <a:rPr kumimoji="0" lang="en-US" altLang="ja-JP" sz="800" noProof="1">
                <a:latin typeface="ＭＳ ゴシック" pitchFamily="49" charset="-128"/>
                <a:ea typeface="ＭＳ ゴシック" pitchFamily="49" charset="-128"/>
              </a:rPr>
              <a:t> = @</a:t>
            </a:r>
            <a:r>
              <a:rPr kumimoji="0" lang="en-US" altLang="ja-JP" sz="800">
                <a:latin typeface="ＭＳ ゴシック" pitchFamily="49" charset="-128"/>
                <a:ea typeface="ＭＳ ゴシック" pitchFamily="49" charset="-128"/>
              </a:rPr>
              <a:t>B</a:t>
            </a:r>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p>
          <a:p>
            <a:pPr algn="l"/>
            <a:r>
              <a:rPr kumimoji="0" lang="en-US" altLang="ja-JP" sz="800" noProof="1">
                <a:solidFill>
                  <a:srgbClr val="0000FF"/>
                </a:solidFill>
                <a:latin typeface="ＭＳ ゴシック" pitchFamily="49" charset="-128"/>
                <a:ea typeface="ＭＳ ゴシック" pitchFamily="49" charset="-128"/>
              </a:rPr>
              <a:t>      &lt;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r>
              <a:rPr kumimoji="0" lang="en-US" altLang="ja-JP" sz="800" noProof="1">
                <a:latin typeface="ＭＳ ゴシック" pitchFamily="49" charset="-128"/>
                <a:ea typeface="ＭＳ ゴシック" pitchFamily="49" charset="-128"/>
              </a:rPr>
              <a:t>AND </a:t>
            </a:r>
            <a:r>
              <a:rPr kumimoji="0" lang="en-US" altLang="ja-JP" sz="800">
                <a:latin typeface="ＭＳ ゴシック" pitchFamily="49" charset="-128"/>
                <a:ea typeface="ＭＳ ゴシック" pitchFamily="49" charset="-128"/>
              </a:rPr>
              <a:t>B</a:t>
            </a:r>
            <a:r>
              <a:rPr kumimoji="0" lang="en-US" altLang="ja-JP" sz="800" noProof="1">
                <a:latin typeface="ＭＳ ゴシック" pitchFamily="49" charset="-128"/>
                <a:ea typeface="ＭＳ ゴシック" pitchFamily="49" charset="-128"/>
              </a:rPr>
              <a:t> LIKE </a:t>
            </a:r>
            <a:r>
              <a:rPr kumimoji="0" lang="en-US" altLang="ja-JP" sz="800">
                <a:latin typeface="ＭＳ ゴシック" pitchFamily="49" charset="-128"/>
                <a:ea typeface="ＭＳ ゴシック" pitchFamily="49" charset="-128"/>
              </a:rPr>
              <a:t>@B</a:t>
            </a:r>
            <a:r>
              <a:rPr kumimoji="0" lang="en-US" altLang="ja-JP" sz="800" noProof="1">
                <a:latin typeface="ＭＳ ゴシック" pitchFamily="49" charset="-128"/>
                <a:ea typeface="ＭＳ ゴシック" pitchFamily="49" charset="-128"/>
              </a:rPr>
              <a:t>_LIKE</a:t>
            </a:r>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p>
          <a:p>
            <a:pPr algn="l"/>
            <a:r>
              <a:rPr kumimoji="0" lang="en-US" altLang="ja-JP" sz="800" noProof="1">
                <a:solidFill>
                  <a:srgbClr val="0000FF"/>
                </a:solidFill>
                <a:latin typeface="ＭＳ ゴシック" pitchFamily="49" charset="-128"/>
                <a:ea typeface="ＭＳ ゴシック" pitchFamily="49" charset="-128"/>
              </a:rPr>
              <a:t>      &lt;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r>
              <a:rPr kumimoji="0" lang="en-US" altLang="ja-JP" sz="800" noProof="1">
                <a:latin typeface="ＭＳ ゴシック" pitchFamily="49" charset="-128"/>
                <a:ea typeface="ＭＳ ゴシック" pitchFamily="49" charset="-128"/>
              </a:rPr>
              <a:t>AND </a:t>
            </a:r>
            <a:r>
              <a:rPr kumimoji="0" lang="en-US" altLang="ja-JP" sz="800">
                <a:latin typeface="ＭＳ ゴシック" pitchFamily="49" charset="-128"/>
                <a:ea typeface="ＭＳ ゴシック" pitchFamily="49" charset="-128"/>
              </a:rPr>
              <a:t>C</a:t>
            </a:r>
            <a:r>
              <a:rPr kumimoji="0" lang="en-US" altLang="ja-JP" sz="800" noProof="1">
                <a:latin typeface="ＭＳ ゴシック" pitchFamily="49" charset="-128"/>
                <a:ea typeface="ＭＳ ゴシック" pitchFamily="49" charset="-128"/>
              </a:rPr>
              <a:t> = @</a:t>
            </a:r>
            <a:r>
              <a:rPr kumimoji="0" lang="en-US" altLang="ja-JP" sz="800">
                <a:latin typeface="ＭＳ ゴシック" pitchFamily="49" charset="-128"/>
                <a:ea typeface="ＭＳ ゴシック" pitchFamily="49" charset="-128"/>
              </a:rPr>
              <a:t>C</a:t>
            </a:r>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p>
          <a:p>
            <a:pPr algn="l"/>
            <a:r>
              <a:rPr kumimoji="0" lang="en-US" altLang="ja-JP" sz="800" noProof="1">
                <a:solidFill>
                  <a:srgbClr val="0000FF"/>
                </a:solidFill>
                <a:latin typeface="ＭＳ ゴシック" pitchFamily="49" charset="-128"/>
                <a:ea typeface="ＭＳ ゴシック" pitchFamily="49" charset="-128"/>
              </a:rPr>
              <a:t>      &lt;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r>
              <a:rPr kumimoji="0" lang="en-US" altLang="ja-JP" sz="800" noProof="1">
                <a:latin typeface="ＭＳ ゴシック" pitchFamily="49" charset="-128"/>
                <a:ea typeface="ＭＳ ゴシック" pitchFamily="49" charset="-128"/>
              </a:rPr>
              <a:t>AND </a:t>
            </a:r>
            <a:r>
              <a:rPr kumimoji="0" lang="en-US" altLang="ja-JP" sz="800">
                <a:latin typeface="ＭＳ ゴシック" pitchFamily="49" charset="-128"/>
                <a:ea typeface="ＭＳ ゴシック" pitchFamily="49" charset="-128"/>
              </a:rPr>
              <a:t>C</a:t>
            </a:r>
            <a:r>
              <a:rPr kumimoji="0" lang="en-US" altLang="ja-JP" sz="800" noProof="1">
                <a:latin typeface="ＭＳ ゴシック" pitchFamily="49" charset="-128"/>
                <a:ea typeface="ＭＳ ゴシック" pitchFamily="49" charset="-128"/>
              </a:rPr>
              <a:t> LIKE </a:t>
            </a:r>
            <a:r>
              <a:rPr kumimoji="0" lang="en-US" altLang="ja-JP" sz="800">
                <a:latin typeface="ＭＳ ゴシック" pitchFamily="49" charset="-128"/>
                <a:ea typeface="ＭＳ ゴシック" pitchFamily="49" charset="-128"/>
              </a:rPr>
              <a:t>@C</a:t>
            </a:r>
            <a:r>
              <a:rPr kumimoji="0" lang="en-US" altLang="ja-JP" sz="800" noProof="1">
                <a:latin typeface="ＭＳ ゴシック" pitchFamily="49" charset="-128"/>
                <a:ea typeface="ＭＳ ゴシック" pitchFamily="49" charset="-128"/>
              </a:rPr>
              <a:t>_LIKE</a:t>
            </a:r>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p>
          <a:p>
            <a:pPr algn="l"/>
            <a:r>
              <a:rPr kumimoji="0" lang="en-US" altLang="ja-JP" sz="800" noProof="1">
                <a:solidFill>
                  <a:srgbClr val="0000FF"/>
                </a:solidFill>
                <a:latin typeface="ＭＳ ゴシック" pitchFamily="49" charset="-128"/>
                <a:ea typeface="ＭＳ ゴシック" pitchFamily="49" charset="-128"/>
              </a:rPr>
              <a:t>      &lt;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r>
              <a:rPr kumimoji="0" lang="en-US" altLang="ja-JP" sz="800" noProof="1">
                <a:latin typeface="ＭＳ ゴシック" pitchFamily="49" charset="-128"/>
                <a:ea typeface="ＭＳ ゴシック" pitchFamily="49" charset="-128"/>
              </a:rPr>
              <a:t>AND </a:t>
            </a:r>
            <a:r>
              <a:rPr kumimoji="0" lang="en-US" altLang="ja-JP" sz="800">
                <a:latin typeface="ＭＳ ゴシック" pitchFamily="49" charset="-128"/>
                <a:ea typeface="ＭＳ ゴシック" pitchFamily="49" charset="-128"/>
              </a:rPr>
              <a:t>D</a:t>
            </a:r>
            <a:r>
              <a:rPr kumimoji="0" lang="en-US" altLang="ja-JP" sz="800" noProof="1">
                <a:latin typeface="ＭＳ ゴシック" pitchFamily="49" charset="-128"/>
                <a:ea typeface="ＭＳ ゴシック" pitchFamily="49" charset="-128"/>
              </a:rPr>
              <a:t> = @</a:t>
            </a:r>
            <a:r>
              <a:rPr kumimoji="0" lang="en-US" altLang="ja-JP" sz="800">
                <a:latin typeface="ＭＳ ゴシック" pitchFamily="49" charset="-128"/>
                <a:ea typeface="ＭＳ ゴシック" pitchFamily="49" charset="-128"/>
              </a:rPr>
              <a:t>D</a:t>
            </a:r>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p>
          <a:p>
            <a:pPr algn="l"/>
            <a:r>
              <a:rPr kumimoji="0" lang="en-US" altLang="ja-JP" sz="800" noProof="1">
                <a:solidFill>
                  <a:srgbClr val="0000FF"/>
                </a:solidFill>
                <a:latin typeface="ＭＳ ゴシック" pitchFamily="49" charset="-128"/>
                <a:ea typeface="ＭＳ ゴシック" pitchFamily="49" charset="-128"/>
              </a:rPr>
              <a:t>  &lt;/</a:t>
            </a:r>
            <a:r>
              <a:rPr kumimoji="0" lang="en-US" altLang="ja-JP" sz="800" noProof="1">
                <a:solidFill>
                  <a:srgbClr val="A31515"/>
                </a:solidFill>
                <a:latin typeface="ＭＳ ゴシック" pitchFamily="49" charset="-128"/>
                <a:ea typeface="ＭＳ ゴシック" pitchFamily="49" charset="-128"/>
              </a:rPr>
              <a:t>WHERE</a:t>
            </a:r>
            <a:r>
              <a:rPr kumimoji="0" lang="en-US" altLang="ja-JP" sz="800" noProof="1">
                <a:solidFill>
                  <a:srgbClr val="0000FF"/>
                </a:solidFill>
                <a:latin typeface="ＭＳ ゴシック" pitchFamily="49" charset="-128"/>
                <a:ea typeface="ＭＳ ゴシック" pitchFamily="49" charset="-128"/>
              </a:rPr>
              <a:t>&gt;</a:t>
            </a:r>
          </a:p>
          <a:p>
            <a:pPr algn="l"/>
            <a:r>
              <a:rPr kumimoji="0" lang="en-US" altLang="ja-JP" sz="800" noProof="1">
                <a:latin typeface="ＭＳ ゴシック" pitchFamily="49" charset="-128"/>
                <a:ea typeface="ＭＳ ゴシック" pitchFamily="49" charset="-128"/>
              </a:rPr>
              <a:t>  ORDER BY</a:t>
            </a:r>
            <a:r>
              <a:rPr kumimoji="0" lang="en-US" altLang="ja-JP" sz="800" noProof="1">
                <a:solidFill>
                  <a:srgbClr val="0000FF"/>
                </a:solidFill>
                <a:latin typeface="ＭＳ ゴシック" pitchFamily="49" charset="-128"/>
                <a:ea typeface="ＭＳ ゴシック" pitchFamily="49" charset="-128"/>
              </a:rPr>
              <a:t> &lt;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FF0000"/>
                </a:solidFill>
                <a:latin typeface="ＭＳ ゴシック" pitchFamily="49" charset="-128"/>
                <a:ea typeface="ＭＳ ゴシック" pitchFamily="49" charset="-128"/>
              </a:rPr>
              <a:t>name</a:t>
            </a:r>
            <a:r>
              <a:rPr kumimoji="0" lang="en-US" altLang="ja-JP" sz="800" noProof="1">
                <a:solidFill>
                  <a:srgbClr val="0000FF"/>
                </a:solidFill>
                <a:latin typeface="ＭＳ ゴシック" pitchFamily="49" charset="-128"/>
                <a:ea typeface="ＭＳ ゴシック" pitchFamily="49" charset="-128"/>
              </a:rPr>
              <a:t>="SEQUENCE"&gt;</a:t>
            </a:r>
            <a:r>
              <a:rPr kumimoji="0" lang="en-US" altLang="ja-JP" sz="800" noProof="1">
                <a:latin typeface="ＭＳ ゴシック" pitchFamily="49" charset="-128"/>
                <a:ea typeface="ＭＳ ゴシック" pitchFamily="49" charset="-128"/>
              </a:rPr>
              <a:t>A</a:t>
            </a:r>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ELSE</a:t>
            </a:r>
            <a:r>
              <a:rPr kumimoji="0" lang="en-US" altLang="ja-JP" sz="800" noProof="1">
                <a:solidFill>
                  <a:srgbClr val="0000FF"/>
                </a:solidFill>
                <a:latin typeface="ＭＳ ゴシック" pitchFamily="49" charset="-128"/>
                <a:ea typeface="ＭＳ ゴシック" pitchFamily="49" charset="-128"/>
              </a:rPr>
              <a:t>&gt;</a:t>
            </a:r>
            <a:r>
              <a:rPr kumimoji="0" lang="en-US" altLang="ja-JP" sz="800" noProof="1">
                <a:latin typeface="ＭＳ ゴシック" pitchFamily="49" charset="-128"/>
                <a:ea typeface="ＭＳ ゴシック" pitchFamily="49" charset="-128"/>
              </a:rPr>
              <a:t>B</a:t>
            </a:r>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ELSE</a:t>
            </a:r>
            <a:r>
              <a:rPr kumimoji="0" lang="en-US" altLang="ja-JP" sz="800" noProof="1">
                <a:solidFill>
                  <a:srgbClr val="0000FF"/>
                </a:solidFill>
                <a:latin typeface="ＭＳ ゴシック" pitchFamily="49" charset="-128"/>
                <a:ea typeface="ＭＳ ゴシック" pitchFamily="49" charset="-128"/>
              </a:rPr>
              <a:t>&gt;&lt;/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p>
          <a:p>
            <a:pPr algn="just">
              <a:lnSpc>
                <a:spcPct val="85000"/>
              </a:lnSpc>
            </a:pPr>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ROOT</a:t>
            </a:r>
            <a:r>
              <a:rPr kumimoji="0" lang="en-US" altLang="ja-JP" sz="800" noProof="1">
                <a:solidFill>
                  <a:srgbClr val="0000FF"/>
                </a:solidFill>
                <a:latin typeface="ＭＳ ゴシック" pitchFamily="49" charset="-128"/>
                <a:ea typeface="ＭＳ ゴシック" pitchFamily="49" charset="-128"/>
              </a:rPr>
              <a:t>&gt;</a:t>
            </a:r>
            <a:endParaRPr kumimoji="0" lang="en-US" altLang="ja-JP" sz="800">
              <a:solidFill>
                <a:srgbClr val="0000FF"/>
              </a:solidFill>
              <a:latin typeface="ＭＳ ゴシック" pitchFamily="49" charset="-128"/>
              <a:ea typeface="ＭＳ ゴシック" pitchFamily="49" charset="-128"/>
            </a:endParaRPr>
          </a:p>
        </p:txBody>
      </p:sp>
      <p:sp>
        <p:nvSpPr>
          <p:cNvPr id="24" name="Line 19"/>
          <p:cNvSpPr>
            <a:spLocks noChangeShapeType="1"/>
          </p:cNvSpPr>
          <p:nvPr/>
        </p:nvSpPr>
        <p:spPr bwMode="auto">
          <a:xfrm>
            <a:off x="1101725" y="2789238"/>
            <a:ext cx="2474913"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274437" name="Text Box 5"/>
          <p:cNvSpPr txBox="1">
            <a:spLocks noChangeArrowheads="1"/>
          </p:cNvSpPr>
          <p:nvPr/>
        </p:nvSpPr>
        <p:spPr bwMode="auto">
          <a:xfrm>
            <a:off x="-3175" y="5129213"/>
            <a:ext cx="9150350" cy="1570037"/>
          </a:xfrm>
          <a:prstGeom prst="rect">
            <a:avLst/>
          </a:prstGeom>
          <a:solidFill>
            <a:srgbClr val="FFFF99"/>
          </a:solidFill>
          <a:ln w="9525">
            <a:noFill/>
            <a:miter lim="800000"/>
            <a:headEnd/>
            <a:tailEnd/>
          </a:ln>
        </p:spPr>
        <p:txBody>
          <a:bodyPr>
            <a:spAutoFit/>
          </a:bodyPr>
          <a:lstStyle/>
          <a:p>
            <a:pPr>
              <a:lnSpc>
                <a:spcPct val="100000"/>
              </a:lnSpc>
            </a:pPr>
            <a:r>
              <a:rPr kumimoji="0" lang="ja-JP" altLang="en-US" sz="2400" dirty="0"/>
              <a:t>パラメタ設定だけで動的なパラメタライズド・クエリを実行でき、</a:t>
            </a:r>
            <a:br>
              <a:rPr kumimoji="0" lang="ja-JP" altLang="en-US" sz="2400" dirty="0"/>
            </a:br>
            <a:r>
              <a:rPr kumimoji="0" lang="ja-JP" altLang="en-US" sz="2400" dirty="0"/>
              <a:t>開発者は、複雑な文字列連結処理の制御から解放されます。</a:t>
            </a:r>
            <a:br>
              <a:rPr kumimoji="0" lang="ja-JP" altLang="en-US" sz="2400" dirty="0"/>
            </a:br>
            <a:r>
              <a:rPr kumimoji="0" lang="ja-JP" altLang="en-US" sz="2400" dirty="0"/>
              <a:t>このため、アプリケーション開発の生産性</a:t>
            </a:r>
            <a:r>
              <a:rPr kumimoji="0" lang="en-US" altLang="ja-JP" sz="2400" dirty="0"/>
              <a:t>/</a:t>
            </a:r>
            <a:r>
              <a:rPr kumimoji="0" lang="ja-JP" altLang="en-US" sz="2400" dirty="0"/>
              <a:t>品質</a:t>
            </a:r>
            <a:r>
              <a:rPr kumimoji="0" lang="en-US" altLang="ja-JP" sz="2400" dirty="0"/>
              <a:t>/</a:t>
            </a:r>
            <a:r>
              <a:rPr kumimoji="0" lang="ja-JP" altLang="en-US" sz="2400" dirty="0"/>
              <a:t>保守性が向上します。</a:t>
            </a:r>
            <a:endParaRPr kumimoji="0" lang="en-US" altLang="ja-JP" sz="2400" dirty="0"/>
          </a:p>
          <a:p>
            <a:pPr>
              <a:lnSpc>
                <a:spcPct val="100000"/>
              </a:lnSpc>
            </a:pPr>
            <a:r>
              <a:rPr kumimoji="0" lang="ja-JP" altLang="en-US" sz="2400" dirty="0"/>
              <a:t>また、</a:t>
            </a:r>
            <a:r>
              <a:rPr kumimoji="0" lang="en-US" altLang="ja-JP" sz="2400" dirty="0"/>
              <a:t>XML</a:t>
            </a:r>
            <a:r>
              <a:rPr kumimoji="0" lang="ja-JP" altLang="en-US" sz="2400" dirty="0" err="1"/>
              <a:t>での</a:t>
            </a:r>
            <a:r>
              <a:rPr kumimoji="0" lang="ja-JP" altLang="en-US" sz="2400" dirty="0"/>
              <a:t>記述が不要な静的パラメタライズド・クエリもサポート。</a:t>
            </a:r>
            <a:endParaRPr kumimoji="0" lang="en-US" altLang="ja-JP" sz="2400" dirty="0"/>
          </a:p>
        </p:txBody>
      </p:sp>
      <p:grpSp>
        <p:nvGrpSpPr>
          <p:cNvPr id="25" name="グループ化 24"/>
          <p:cNvGrpSpPr/>
          <p:nvPr/>
        </p:nvGrpSpPr>
        <p:grpSpPr>
          <a:xfrm>
            <a:off x="4381500" y="2501900"/>
            <a:ext cx="4114800" cy="1954213"/>
            <a:chOff x="4381500" y="2501900"/>
            <a:chExt cx="4114800" cy="1954213"/>
          </a:xfrm>
        </p:grpSpPr>
        <p:sp>
          <p:nvSpPr>
            <p:cNvPr id="180239" name="AutoShape 15"/>
            <p:cNvSpPr>
              <a:spLocks noChangeArrowheads="1"/>
            </p:cNvSpPr>
            <p:nvPr/>
          </p:nvSpPr>
          <p:spPr bwMode="auto">
            <a:xfrm rot="-2291665">
              <a:off x="4381500" y="3611563"/>
              <a:ext cx="914400" cy="609600"/>
            </a:xfrm>
            <a:prstGeom prst="rightArrow">
              <a:avLst>
                <a:gd name="adj1" fmla="val 38046"/>
                <a:gd name="adj2" fmla="val 51646"/>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180241" name="AutoShape 17"/>
            <p:cNvSpPr>
              <a:spLocks noChangeArrowheads="1"/>
            </p:cNvSpPr>
            <p:nvPr/>
          </p:nvSpPr>
          <p:spPr bwMode="auto">
            <a:xfrm rot="13091665" flipH="1">
              <a:off x="7581900" y="3611563"/>
              <a:ext cx="914400" cy="609600"/>
            </a:xfrm>
            <a:prstGeom prst="rightArrow">
              <a:avLst>
                <a:gd name="adj1" fmla="val 38046"/>
                <a:gd name="adj2" fmla="val 51646"/>
              </a:avLst>
            </a:prstGeom>
            <a:solidFill>
              <a:srgbClr val="69306A"/>
            </a:solidFill>
            <a:ln w="9525">
              <a:solidFill>
                <a:srgbClr val="69306A"/>
              </a:solidFill>
              <a:miter lim="800000"/>
              <a:headEnd/>
              <a:tailEnd/>
            </a:ln>
          </p:spPr>
          <p:txBody>
            <a:bodyPr rot="10800000" wrap="none" anchor="ctr"/>
            <a:lstStyle/>
            <a:p>
              <a:pPr eaLnBrk="1" hangingPunct="1">
                <a:lnSpc>
                  <a:spcPct val="150000"/>
                </a:lnSpc>
              </a:pPr>
              <a:endParaRPr lang="ja-JP" altLang="en-US" sz="2000" b="1"/>
            </a:p>
          </p:txBody>
        </p:sp>
        <p:sp>
          <p:nvSpPr>
            <p:cNvPr id="180250" name="AutoShape 26"/>
            <p:cNvSpPr>
              <a:spLocks noEditPoints="1" noChangeArrowheads="1"/>
            </p:cNvSpPr>
            <p:nvPr/>
          </p:nvSpPr>
          <p:spPr bwMode="auto">
            <a:xfrm>
              <a:off x="7058025" y="3736975"/>
              <a:ext cx="719138" cy="719138"/>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solidFill>
                <a:srgbClr val="000000"/>
              </a:solidFill>
              <a:miter lim="800000"/>
              <a:headEnd/>
              <a:tailEnd/>
            </a:ln>
          </p:spPr>
          <p:txBody>
            <a:bodyPr/>
            <a:lstStyle/>
            <a:p>
              <a:endParaRPr lang="ja-JP" altLang="en-US"/>
            </a:p>
          </p:txBody>
        </p:sp>
        <p:grpSp>
          <p:nvGrpSpPr>
            <p:cNvPr id="2" name="Group 32"/>
            <p:cNvGrpSpPr>
              <a:grpSpLocks/>
            </p:cNvGrpSpPr>
            <p:nvPr/>
          </p:nvGrpSpPr>
          <p:grpSpPr bwMode="auto">
            <a:xfrm>
              <a:off x="5670550" y="2501900"/>
              <a:ext cx="1044575" cy="392113"/>
              <a:chOff x="4992" y="1385"/>
              <a:chExt cx="383" cy="247"/>
            </a:xfrm>
          </p:grpSpPr>
          <p:sp>
            <p:nvSpPr>
              <p:cNvPr id="21524" name="Line 28"/>
              <p:cNvSpPr>
                <a:spLocks noChangeShapeType="1"/>
              </p:cNvSpPr>
              <p:nvPr/>
            </p:nvSpPr>
            <p:spPr bwMode="auto">
              <a:xfrm>
                <a:off x="4992" y="1385"/>
                <a:ext cx="0" cy="247"/>
              </a:xfrm>
              <a:prstGeom prst="line">
                <a:avLst/>
              </a:prstGeom>
              <a:noFill/>
              <a:ln w="63500">
                <a:solidFill>
                  <a:schemeClr val="tx1"/>
                </a:solidFill>
                <a:round/>
                <a:headEnd/>
                <a:tailEnd type="triangle" w="med" len="med"/>
              </a:ln>
            </p:spPr>
            <p:txBody>
              <a:bodyPr lIns="36000" tIns="36000" rIns="36000" bIns="36000"/>
              <a:lstStyle/>
              <a:p>
                <a:endParaRPr lang="ja-JP" altLang="en-US"/>
              </a:p>
            </p:txBody>
          </p:sp>
          <p:sp>
            <p:nvSpPr>
              <p:cNvPr id="21525" name="Line 29"/>
              <p:cNvSpPr>
                <a:spLocks noChangeShapeType="1"/>
              </p:cNvSpPr>
              <p:nvPr/>
            </p:nvSpPr>
            <p:spPr bwMode="auto">
              <a:xfrm>
                <a:off x="5119" y="1385"/>
                <a:ext cx="0" cy="247"/>
              </a:xfrm>
              <a:prstGeom prst="line">
                <a:avLst/>
              </a:prstGeom>
              <a:noFill/>
              <a:ln w="63500">
                <a:solidFill>
                  <a:schemeClr val="tx1"/>
                </a:solidFill>
                <a:round/>
                <a:headEnd/>
                <a:tailEnd type="triangle" w="med" len="med"/>
              </a:ln>
            </p:spPr>
            <p:txBody>
              <a:bodyPr lIns="36000" tIns="36000" rIns="36000" bIns="36000"/>
              <a:lstStyle/>
              <a:p>
                <a:endParaRPr lang="ja-JP" altLang="en-US"/>
              </a:p>
            </p:txBody>
          </p:sp>
          <p:sp>
            <p:nvSpPr>
              <p:cNvPr id="21526" name="Line 30"/>
              <p:cNvSpPr>
                <a:spLocks noChangeShapeType="1"/>
              </p:cNvSpPr>
              <p:nvPr/>
            </p:nvSpPr>
            <p:spPr bwMode="auto">
              <a:xfrm>
                <a:off x="5247" y="1385"/>
                <a:ext cx="0" cy="247"/>
              </a:xfrm>
              <a:prstGeom prst="line">
                <a:avLst/>
              </a:prstGeom>
              <a:noFill/>
              <a:ln w="63500">
                <a:solidFill>
                  <a:schemeClr val="tx1"/>
                </a:solidFill>
                <a:round/>
                <a:headEnd/>
                <a:tailEnd type="triangle" w="med" len="med"/>
              </a:ln>
            </p:spPr>
            <p:txBody>
              <a:bodyPr lIns="36000" tIns="36000" rIns="36000" bIns="36000"/>
              <a:lstStyle/>
              <a:p>
                <a:endParaRPr lang="ja-JP" altLang="en-US"/>
              </a:p>
            </p:txBody>
          </p:sp>
          <p:sp>
            <p:nvSpPr>
              <p:cNvPr id="21527" name="Line 31"/>
              <p:cNvSpPr>
                <a:spLocks noChangeShapeType="1"/>
              </p:cNvSpPr>
              <p:nvPr/>
            </p:nvSpPr>
            <p:spPr bwMode="auto">
              <a:xfrm>
                <a:off x="5375" y="1385"/>
                <a:ext cx="0" cy="247"/>
              </a:xfrm>
              <a:prstGeom prst="line">
                <a:avLst/>
              </a:prstGeom>
              <a:noFill/>
              <a:ln w="63500">
                <a:solidFill>
                  <a:schemeClr val="tx1"/>
                </a:solidFill>
                <a:round/>
                <a:headEnd/>
                <a:tailEnd type="triangle" w="med" len="med"/>
              </a:ln>
            </p:spPr>
            <p:txBody>
              <a:bodyPr lIns="36000" tIns="36000" rIns="36000" bIns="36000"/>
              <a:lstStyle/>
              <a:p>
                <a:endParaRPr lang="ja-JP" altLang="en-US"/>
              </a:p>
            </p:txBody>
          </p:sp>
        </p:grpSp>
      </p:grpSp>
      <p:sp>
        <p:nvSpPr>
          <p:cNvPr id="24591" name="Line 15"/>
          <p:cNvSpPr>
            <a:spLocks noChangeShapeType="1"/>
          </p:cNvSpPr>
          <p:nvPr/>
        </p:nvSpPr>
        <p:spPr bwMode="auto">
          <a:xfrm>
            <a:off x="103188" y="6280150"/>
            <a:ext cx="8820150"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21523" name="Rectangle 3"/>
          <p:cNvSpPr>
            <a:spLocks noChangeArrowheads="1"/>
          </p:cNvSpPr>
          <p:nvPr/>
        </p:nvSpPr>
        <p:spPr bwMode="auto">
          <a:xfrm>
            <a:off x="0" y="28575"/>
            <a:ext cx="7677150" cy="579438"/>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4.2. </a:t>
            </a:r>
            <a:r>
              <a:rPr lang="ja-JP" altLang="en-US" sz="3200" dirty="0" smtClean="0"/>
              <a:t>動的</a:t>
            </a:r>
            <a:r>
              <a:rPr lang="ja-JP" altLang="en-US" sz="3200" dirty="0"/>
              <a:t>パラメタライズド・</a:t>
            </a:r>
            <a:r>
              <a:rPr lang="ja-JP" altLang="en-US" sz="3200" dirty="0" smtClean="0"/>
              <a:t>クエリ</a:t>
            </a:r>
            <a:r>
              <a:rPr lang="en-US" altLang="ja-JP" sz="3200" dirty="0" smtClean="0"/>
              <a:t>(TO-BE)</a:t>
            </a:r>
            <a:endParaRPr lang="ja-JP"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ChangeArrowheads="1"/>
          </p:cNvSpPr>
          <p:nvPr/>
        </p:nvSpPr>
        <p:spPr bwMode="auto">
          <a:xfrm>
            <a:off x="0" y="28575"/>
            <a:ext cx="7677150" cy="579438"/>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4.3. </a:t>
            </a:r>
            <a:r>
              <a:rPr lang="ja-JP" altLang="en-US" sz="3200" dirty="0" smtClean="0"/>
              <a:t>カスタムコントロール</a:t>
            </a:r>
            <a:r>
              <a:rPr lang="ja-JP" altLang="en-US" sz="3200" dirty="0"/>
              <a:t>＆バリデーション</a:t>
            </a:r>
          </a:p>
        </p:txBody>
      </p:sp>
      <p:pic>
        <p:nvPicPr>
          <p:cNvPr id="31747" name="Picture 3"/>
          <p:cNvPicPr>
            <a:picLocks noChangeAspect="1" noChangeArrowheads="1"/>
          </p:cNvPicPr>
          <p:nvPr/>
        </p:nvPicPr>
        <p:blipFill>
          <a:blip r:embed="rId3" cstate="print"/>
          <a:srcRect/>
          <a:stretch>
            <a:fillRect/>
          </a:stretch>
        </p:blipFill>
        <p:spPr bwMode="auto">
          <a:xfrm>
            <a:off x="471488" y="771463"/>
            <a:ext cx="3763962" cy="2717800"/>
          </a:xfrm>
          <a:prstGeom prst="rect">
            <a:avLst/>
          </a:prstGeom>
          <a:noFill/>
          <a:ln w="38100" algn="ctr">
            <a:noFill/>
            <a:miter lim="800000"/>
            <a:headEnd/>
            <a:tailEnd/>
          </a:ln>
        </p:spPr>
      </p:pic>
      <p:pic>
        <p:nvPicPr>
          <p:cNvPr id="31748" name="Picture 4"/>
          <p:cNvPicPr>
            <a:picLocks noChangeAspect="1" noChangeArrowheads="1"/>
          </p:cNvPicPr>
          <p:nvPr/>
        </p:nvPicPr>
        <p:blipFill>
          <a:blip r:embed="rId4" cstate="print"/>
          <a:srcRect/>
          <a:stretch>
            <a:fillRect/>
          </a:stretch>
        </p:blipFill>
        <p:spPr bwMode="auto">
          <a:xfrm>
            <a:off x="1212850" y="3520750"/>
            <a:ext cx="2281238" cy="1765300"/>
          </a:xfrm>
          <a:prstGeom prst="rect">
            <a:avLst/>
          </a:prstGeom>
          <a:noFill/>
          <a:ln w="38100" algn="ctr">
            <a:noFill/>
            <a:miter lim="800000"/>
            <a:headEnd/>
            <a:tailEnd/>
          </a:ln>
        </p:spPr>
      </p:pic>
      <p:pic>
        <p:nvPicPr>
          <p:cNvPr id="31749" name="Picture 7"/>
          <p:cNvPicPr>
            <a:picLocks noChangeAspect="1" noChangeArrowheads="1"/>
          </p:cNvPicPr>
          <p:nvPr/>
        </p:nvPicPr>
        <p:blipFill>
          <a:blip r:embed="rId5" cstate="print"/>
          <a:srcRect/>
          <a:stretch>
            <a:fillRect/>
          </a:stretch>
        </p:blipFill>
        <p:spPr bwMode="auto">
          <a:xfrm>
            <a:off x="4881563" y="771463"/>
            <a:ext cx="3482975" cy="2949575"/>
          </a:xfrm>
          <a:prstGeom prst="rect">
            <a:avLst/>
          </a:prstGeom>
          <a:noFill/>
          <a:ln w="38100" algn="ctr">
            <a:noFill/>
            <a:miter lim="800000"/>
            <a:headEnd/>
            <a:tailEnd/>
          </a:ln>
        </p:spPr>
      </p:pic>
      <p:pic>
        <p:nvPicPr>
          <p:cNvPr id="31750" name="Picture 8"/>
          <p:cNvPicPr>
            <a:picLocks noChangeAspect="1" noChangeArrowheads="1"/>
          </p:cNvPicPr>
          <p:nvPr/>
        </p:nvPicPr>
        <p:blipFill>
          <a:blip r:embed="rId6" cstate="print"/>
          <a:srcRect/>
          <a:stretch>
            <a:fillRect/>
          </a:stretch>
        </p:blipFill>
        <p:spPr bwMode="auto">
          <a:xfrm>
            <a:off x="4600575" y="3786063"/>
            <a:ext cx="4046538" cy="1414462"/>
          </a:xfrm>
          <a:prstGeom prst="rect">
            <a:avLst/>
          </a:prstGeom>
          <a:noFill/>
          <a:ln w="38100" algn="ctr">
            <a:solidFill>
              <a:schemeClr val="tx1"/>
            </a:solidFill>
            <a:miter lim="800000"/>
            <a:headEnd/>
            <a:tailEnd/>
          </a:ln>
        </p:spPr>
      </p:pic>
      <p:sp>
        <p:nvSpPr>
          <p:cNvPr id="31751" name="AutoShape 41"/>
          <p:cNvSpPr>
            <a:spLocks noChangeArrowheads="1"/>
          </p:cNvSpPr>
          <p:nvPr/>
        </p:nvSpPr>
        <p:spPr bwMode="auto">
          <a:xfrm>
            <a:off x="114300" y="5301204"/>
            <a:ext cx="8905875" cy="1284789"/>
          </a:xfrm>
          <a:prstGeom prst="roundRect">
            <a:avLst>
              <a:gd name="adj" fmla="val 9241"/>
            </a:avLst>
          </a:prstGeom>
          <a:solidFill>
            <a:srgbClr val="E4CAC8"/>
          </a:solidFill>
          <a:ln w="38100" algn="ctr">
            <a:solidFill>
              <a:srgbClr val="D69DAF"/>
            </a:solidFill>
            <a:round/>
            <a:headEnd/>
            <a:tailEnd/>
          </a:ln>
        </p:spPr>
        <p:txBody>
          <a:bodyPr lIns="36000" tIns="0" rIns="36000" bIns="0" anchor="ctr"/>
          <a:lstStyle/>
          <a:p>
            <a:pPr algn="l" eaLnBrk="1" hangingPunct="1">
              <a:lnSpc>
                <a:spcPct val="100000"/>
              </a:lnSpc>
              <a:spcBef>
                <a:spcPts val="600"/>
              </a:spcBef>
            </a:pPr>
            <a:r>
              <a:rPr kumimoji="0" lang="ja-JP" altLang="en-US" sz="2000" dirty="0" smtClean="0"/>
              <a:t>　カスタム コントロール（</a:t>
            </a:r>
            <a:r>
              <a:rPr kumimoji="0" lang="en-US" altLang="ja-JP" sz="2000" dirty="0" err="1" smtClean="0"/>
              <a:t>WebForm</a:t>
            </a:r>
            <a:r>
              <a:rPr kumimoji="0" lang="en-US" altLang="ja-JP" sz="2000" dirty="0" smtClean="0"/>
              <a:t>/</a:t>
            </a:r>
            <a:r>
              <a:rPr kumimoji="0" lang="en-US" altLang="ja-JP" sz="2000" dirty="0" err="1" smtClean="0"/>
              <a:t>WindowsForms</a:t>
            </a:r>
            <a:r>
              <a:rPr kumimoji="0" lang="ja-JP" altLang="en-US" sz="2000" dirty="0" smtClean="0"/>
              <a:t>）や、バリデーション フレームワーク</a:t>
            </a:r>
            <a:r>
              <a:rPr kumimoji="0" lang="en-US" altLang="ja-JP" sz="2000" dirty="0" smtClean="0"/>
              <a:t>(WPF)</a:t>
            </a:r>
            <a:r>
              <a:rPr kumimoji="0" lang="ja-JP" altLang="en-US" sz="2000" dirty="0" smtClean="0"/>
              <a:t>を使用して単項目チェックを容易に実装可能。</a:t>
            </a:r>
            <a:r>
              <a:rPr kumimoji="0" lang="en-US" altLang="ja-JP" sz="2000" dirty="0" smtClean="0"/>
              <a:t>VS</a:t>
            </a:r>
            <a:r>
              <a:rPr kumimoji="0" lang="ja-JP" altLang="en-US" sz="2000" dirty="0" smtClean="0"/>
              <a:t>デザイナや</a:t>
            </a:r>
            <a:r>
              <a:rPr kumimoji="0" lang="en-US" altLang="ja-JP" sz="2000" dirty="0" smtClean="0"/>
              <a:t>XAML</a:t>
            </a:r>
            <a:r>
              <a:rPr kumimoji="0" lang="ja-JP" altLang="en-US" sz="2000" dirty="0" smtClean="0"/>
              <a:t>から属性ベースでチェック条件を選択できる。</a:t>
            </a:r>
            <a:r>
              <a:rPr kumimoji="0" lang="en-US" altLang="ja-JP" sz="2000" dirty="0" smtClean="0"/>
              <a:t> </a:t>
            </a:r>
            <a:r>
              <a:rPr kumimoji="0" lang="ja-JP" altLang="en-US" sz="2000" dirty="0" smtClean="0"/>
              <a:t>また、</a:t>
            </a:r>
            <a:r>
              <a:rPr kumimoji="0" lang="en-US" altLang="ja-JP" sz="2000" dirty="0" err="1" smtClean="0"/>
              <a:t>WindowsForms</a:t>
            </a:r>
            <a:r>
              <a:rPr kumimoji="0" lang="ja-JP" altLang="en-US" sz="2000" dirty="0" smtClean="0"/>
              <a:t>版のカスタム コントロールには編集機能も実装されている。</a:t>
            </a:r>
            <a:endParaRPr kumimoji="0" lang="ja-JP" altLang="en-US" sz="2000" b="1" dirty="0" smtClean="0"/>
          </a:p>
        </p:txBody>
      </p:sp>
      <p:sp>
        <p:nvSpPr>
          <p:cNvPr id="11" name="AutoShape 80"/>
          <p:cNvSpPr>
            <a:spLocks noChangeArrowheads="1"/>
          </p:cNvSpPr>
          <p:nvPr/>
        </p:nvSpPr>
        <p:spPr bwMode="auto">
          <a:xfrm>
            <a:off x="3018580" y="2289112"/>
            <a:ext cx="2132153" cy="625475"/>
          </a:xfrm>
          <a:prstGeom prst="wedgeRoundRectCallout">
            <a:avLst>
              <a:gd name="adj1" fmla="val -72185"/>
              <a:gd name="adj2" fmla="val 9093"/>
              <a:gd name="adj3" fmla="val 16667"/>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lIns="36000" tIns="36000" rIns="36000" bIns="36000"/>
          <a:lstStyle/>
          <a:p>
            <a:pPr eaLnBrk="1" hangingPunct="1">
              <a:lnSpc>
                <a:spcPct val="100000"/>
              </a:lnSpc>
              <a:defRPr/>
            </a:pPr>
            <a:r>
              <a:rPr kumimoji="0" lang="en-US" altLang="ja-JP" sz="1600" b="1" dirty="0" err="1" smtClean="0"/>
              <a:t>WebForm</a:t>
            </a:r>
            <a:r>
              <a:rPr kumimoji="0" lang="en-US" altLang="ja-JP" sz="1600" b="1" dirty="0" smtClean="0"/>
              <a:t>/</a:t>
            </a:r>
          </a:p>
          <a:p>
            <a:pPr eaLnBrk="1" hangingPunct="1">
              <a:lnSpc>
                <a:spcPct val="100000"/>
              </a:lnSpc>
              <a:defRPr/>
            </a:pPr>
            <a:r>
              <a:rPr kumimoji="0" lang="en-US" altLang="ja-JP" sz="1600" b="1" dirty="0" err="1" smtClean="0"/>
              <a:t>WindowsForms</a:t>
            </a:r>
            <a:endParaRPr kumimoji="0" lang="ja-JP" altLang="en-US" sz="1600" b="1" dirty="0"/>
          </a:p>
        </p:txBody>
      </p:sp>
      <p:sp>
        <p:nvSpPr>
          <p:cNvPr id="13" name="AutoShape 80"/>
          <p:cNvSpPr>
            <a:spLocks noChangeArrowheads="1"/>
          </p:cNvSpPr>
          <p:nvPr/>
        </p:nvSpPr>
        <p:spPr bwMode="auto">
          <a:xfrm>
            <a:off x="7572375" y="2347850"/>
            <a:ext cx="1009650" cy="508000"/>
          </a:xfrm>
          <a:prstGeom prst="wedgeRoundRectCallout">
            <a:avLst>
              <a:gd name="adj1" fmla="val -72185"/>
              <a:gd name="adj2" fmla="val 9093"/>
              <a:gd name="adj3" fmla="val 16667"/>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lIns="36000" tIns="36000" rIns="36000" bIns="36000" anchor="ctr"/>
          <a:lstStyle/>
          <a:p>
            <a:pPr eaLnBrk="1" hangingPunct="1">
              <a:lnSpc>
                <a:spcPct val="100000"/>
              </a:lnSpc>
              <a:defRPr/>
            </a:pPr>
            <a:r>
              <a:rPr kumimoji="0" lang="en-US" altLang="ja-JP" sz="1600" b="1" dirty="0"/>
              <a:t>WPF</a:t>
            </a:r>
            <a:endParaRPr kumimoji="0" lang="ja-JP" altLang="en-US" sz="1600" b="1" dirty="0"/>
          </a:p>
        </p:txBody>
      </p:sp>
      <p:sp>
        <p:nvSpPr>
          <p:cNvPr id="15" name="角丸四角形 14"/>
          <p:cNvSpPr>
            <a:spLocks noChangeArrowheads="1"/>
          </p:cNvSpPr>
          <p:nvPr/>
        </p:nvSpPr>
        <p:spPr bwMode="auto">
          <a:xfrm>
            <a:off x="1152525" y="3654100"/>
            <a:ext cx="2162175" cy="1543050"/>
          </a:xfrm>
          <a:prstGeom prst="roundRect">
            <a:avLst>
              <a:gd name="adj" fmla="val 5625"/>
            </a:avLst>
          </a:prstGeom>
          <a:noFill/>
          <a:ln w="63500" algn="ctr">
            <a:solidFill>
              <a:srgbClr val="FF0000"/>
            </a:solidFill>
            <a:round/>
            <a:headEnd/>
            <a:tailEnd/>
          </a:ln>
        </p:spPr>
        <p:txBody>
          <a:bodyPr lIns="36000" tIns="36000" rIns="36000" bIns="36000"/>
          <a:lstStyle/>
          <a:p>
            <a:endParaRPr kumimoji="0" lang="ja-JP" altLang="en-US" sz="2000"/>
          </a:p>
        </p:txBody>
      </p:sp>
      <p:sp>
        <p:nvSpPr>
          <p:cNvPr id="16" name="角丸四角形 15"/>
          <p:cNvSpPr>
            <a:spLocks noChangeArrowheads="1"/>
          </p:cNvSpPr>
          <p:nvPr/>
        </p:nvSpPr>
        <p:spPr bwMode="auto">
          <a:xfrm>
            <a:off x="4991100" y="4419475"/>
            <a:ext cx="3000375" cy="581025"/>
          </a:xfrm>
          <a:prstGeom prst="roundRect">
            <a:avLst>
              <a:gd name="adj" fmla="val 5625"/>
            </a:avLst>
          </a:prstGeom>
          <a:noFill/>
          <a:ln w="63500" algn="ctr">
            <a:solidFill>
              <a:srgbClr val="FF0000"/>
            </a:solidFill>
            <a:round/>
            <a:headEnd/>
            <a:tailEnd/>
          </a:ln>
        </p:spPr>
        <p:txBody>
          <a:bodyPr lIns="36000" tIns="36000" rIns="36000" bIns="36000"/>
          <a:lstStyle/>
          <a:p>
            <a:endParaRPr kumimoji="0" lang="ja-JP" altLang="en-US" sz="2000"/>
          </a:p>
        </p:txBody>
      </p:sp>
      <p:sp>
        <p:nvSpPr>
          <p:cNvPr id="12" name="Line 19"/>
          <p:cNvSpPr>
            <a:spLocks noChangeShapeType="1"/>
          </p:cNvSpPr>
          <p:nvPr/>
        </p:nvSpPr>
        <p:spPr bwMode="auto">
          <a:xfrm>
            <a:off x="172839" y="6255230"/>
            <a:ext cx="4468609"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14" name="Line 19"/>
          <p:cNvSpPr>
            <a:spLocks noChangeShapeType="1"/>
          </p:cNvSpPr>
          <p:nvPr/>
        </p:nvSpPr>
        <p:spPr bwMode="auto">
          <a:xfrm>
            <a:off x="6458673" y="5945000"/>
            <a:ext cx="2465408" cy="0"/>
          </a:xfrm>
          <a:prstGeom prst="line">
            <a:avLst/>
          </a:prstGeom>
          <a:noFill/>
          <a:ln w="63500">
            <a:solidFill>
              <a:srgbClr val="FF0000"/>
            </a:solidFill>
            <a:round/>
            <a:headEnd/>
            <a:tailEnd/>
          </a:ln>
        </p:spPr>
        <p:txBody>
          <a:bodyPr lIns="36000" tIns="36000" rIns="36000" bIns="36000"/>
          <a:lstStyle/>
          <a:p>
            <a:endParaRPr lang="ja-JP"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ChangeArrowheads="1"/>
          </p:cNvSpPr>
          <p:nvPr/>
        </p:nvSpPr>
        <p:spPr bwMode="auto">
          <a:xfrm>
            <a:off x="0" y="23238"/>
            <a:ext cx="7677150" cy="584775"/>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4.4. </a:t>
            </a:r>
            <a:r>
              <a:rPr lang="ja-JP" altLang="en-US" sz="3200" b="1" dirty="0" smtClean="0"/>
              <a:t>ヒューマン・ワークフロー機能</a:t>
            </a:r>
            <a:endParaRPr lang="ja-JP" altLang="en-US" sz="3200" dirty="0"/>
          </a:p>
        </p:txBody>
      </p:sp>
      <p:sp>
        <p:nvSpPr>
          <p:cNvPr id="31751" name="AutoShape 41"/>
          <p:cNvSpPr>
            <a:spLocks noChangeArrowheads="1"/>
          </p:cNvSpPr>
          <p:nvPr/>
        </p:nvSpPr>
        <p:spPr bwMode="auto">
          <a:xfrm>
            <a:off x="114300" y="5231756"/>
            <a:ext cx="8905875" cy="1342543"/>
          </a:xfrm>
          <a:prstGeom prst="roundRect">
            <a:avLst>
              <a:gd name="adj" fmla="val 9241"/>
            </a:avLst>
          </a:prstGeom>
          <a:solidFill>
            <a:srgbClr val="E4CAC8"/>
          </a:solidFill>
          <a:ln w="38100" algn="ctr">
            <a:solidFill>
              <a:srgbClr val="D69DAF"/>
            </a:solidFill>
            <a:round/>
            <a:headEnd/>
            <a:tailEnd/>
          </a:ln>
        </p:spPr>
        <p:txBody>
          <a:bodyPr lIns="36000" tIns="0" rIns="36000" bIns="0" anchor="t" anchorCtr="0"/>
          <a:lstStyle/>
          <a:p>
            <a:pPr algn="l"/>
            <a:r>
              <a:rPr lang="en-US" altLang="ja-JP" sz="2000" dirty="0" smtClean="0"/>
              <a:t>WF </a:t>
            </a:r>
            <a:r>
              <a:rPr lang="ja-JP" altLang="en-US" sz="2000" dirty="0" smtClean="0"/>
              <a:t>（</a:t>
            </a:r>
            <a:r>
              <a:rPr lang="en-US" altLang="ja-JP" sz="2000" dirty="0" smtClean="0"/>
              <a:t>Windows Workflow Foundation</a:t>
            </a:r>
            <a:r>
              <a:rPr lang="ja-JP" altLang="en-US" sz="2000" dirty="0" smtClean="0"/>
              <a:t>） を使用しない理由：</a:t>
            </a:r>
            <a:endParaRPr lang="en-US" altLang="ja-JP" sz="2000" dirty="0" smtClean="0"/>
          </a:p>
          <a:p>
            <a:pPr lvl="1" algn="l"/>
            <a:r>
              <a:rPr lang="ja-JP" altLang="en-US" sz="2000" dirty="0" smtClean="0"/>
              <a:t>　ヒューマン・ワークフローというカテゴリが無い（シーケンシャル・ワークフローとステートマシン・ワークフローのみ）。ステートマシン・ワークフローはステータス管理のみで業務ワークフローに適用するには機能が乏しい。</a:t>
            </a:r>
            <a:endParaRPr lang="en-US" altLang="ja-JP" sz="2000" dirty="0" smtClean="0"/>
          </a:p>
        </p:txBody>
      </p:sp>
      <p:pic>
        <p:nvPicPr>
          <p:cNvPr id="77826" name="Picture 2"/>
          <p:cNvPicPr>
            <a:picLocks noChangeAspect="1" noChangeArrowheads="1"/>
          </p:cNvPicPr>
          <p:nvPr/>
        </p:nvPicPr>
        <p:blipFill>
          <a:blip r:embed="rId3" cstate="print"/>
          <a:srcRect/>
          <a:stretch>
            <a:fillRect/>
          </a:stretch>
        </p:blipFill>
        <p:spPr bwMode="auto">
          <a:xfrm>
            <a:off x="208343" y="2126678"/>
            <a:ext cx="2257062" cy="2893056"/>
          </a:xfrm>
          <a:prstGeom prst="rect">
            <a:avLst/>
          </a:prstGeom>
          <a:noFill/>
          <a:ln w="9525">
            <a:noFill/>
            <a:miter lim="800000"/>
            <a:headEnd/>
            <a:tailEnd/>
          </a:ln>
        </p:spPr>
      </p:pic>
      <p:sp>
        <p:nvSpPr>
          <p:cNvPr id="19" name="右矢印 12"/>
          <p:cNvSpPr>
            <a:spLocks noChangeArrowheads="1"/>
          </p:cNvSpPr>
          <p:nvPr/>
        </p:nvSpPr>
        <p:spPr bwMode="auto">
          <a:xfrm>
            <a:off x="2673752" y="2419109"/>
            <a:ext cx="381964" cy="2303374"/>
          </a:xfrm>
          <a:prstGeom prst="rightArrow">
            <a:avLst>
              <a:gd name="adj1" fmla="val 63463"/>
              <a:gd name="adj2" fmla="val 59617"/>
            </a:avLst>
          </a:prstGeom>
          <a:solidFill>
            <a:srgbClr val="69306A"/>
          </a:solidFill>
          <a:ln w="38100" algn="ctr">
            <a:noFill/>
            <a:round/>
            <a:headEnd/>
            <a:tailEnd/>
          </a:ln>
        </p:spPr>
        <p:txBody>
          <a:bodyPr lIns="36000" tIns="36000" rIns="36000" bIns="36000"/>
          <a:lstStyle/>
          <a:p>
            <a:endParaRPr kumimoji="0" lang="ja-JP" altLang="en-US" sz="2000"/>
          </a:p>
        </p:txBody>
      </p:sp>
      <p:pic>
        <p:nvPicPr>
          <p:cNvPr id="77827" name="Picture 3"/>
          <p:cNvPicPr>
            <a:picLocks noChangeAspect="1" noChangeArrowheads="1"/>
          </p:cNvPicPr>
          <p:nvPr/>
        </p:nvPicPr>
        <p:blipFill>
          <a:blip r:embed="rId4" cstate="print"/>
          <a:srcRect/>
          <a:stretch>
            <a:fillRect/>
          </a:stretch>
        </p:blipFill>
        <p:spPr bwMode="auto">
          <a:xfrm>
            <a:off x="3287211" y="2981444"/>
            <a:ext cx="2291788" cy="1219200"/>
          </a:xfrm>
          <a:prstGeom prst="rect">
            <a:avLst/>
          </a:prstGeom>
          <a:noFill/>
          <a:ln w="9525">
            <a:noFill/>
            <a:miter lim="800000"/>
            <a:headEnd/>
            <a:tailEnd/>
          </a:ln>
        </p:spPr>
      </p:pic>
      <p:sp>
        <p:nvSpPr>
          <p:cNvPr id="20" name="AutoShape 12"/>
          <p:cNvSpPr>
            <a:spLocks noChangeArrowheads="1"/>
          </p:cNvSpPr>
          <p:nvPr/>
        </p:nvSpPr>
        <p:spPr bwMode="auto">
          <a:xfrm>
            <a:off x="6358547" y="4317366"/>
            <a:ext cx="2334040" cy="833372"/>
          </a:xfrm>
          <a:prstGeom prst="can">
            <a:avLst>
              <a:gd name="adj" fmla="val 25539"/>
            </a:avLst>
          </a:prstGeom>
          <a:solidFill>
            <a:srgbClr val="E4CA9C"/>
          </a:solidFill>
          <a:ln w="38100">
            <a:solidFill>
              <a:srgbClr val="D69DAF"/>
            </a:solidFill>
            <a:round/>
            <a:headEnd/>
            <a:tailEnd/>
          </a:ln>
        </p:spPr>
        <p:txBody>
          <a:bodyPr wrap="none" anchor="ctr"/>
          <a:lstStyle/>
          <a:p>
            <a:pPr eaLnBrk="1" hangingPunct="1">
              <a:lnSpc>
                <a:spcPct val="100000"/>
              </a:lnSpc>
            </a:pPr>
            <a:r>
              <a:rPr lang="en-US" altLang="ja-JP" sz="1600" b="1" dirty="0" smtClean="0"/>
              <a:t>DBMS</a:t>
            </a:r>
          </a:p>
          <a:p>
            <a:pPr eaLnBrk="1" hangingPunct="1">
              <a:lnSpc>
                <a:spcPct val="100000"/>
              </a:lnSpc>
            </a:pPr>
            <a:r>
              <a:rPr lang="ja-JP" altLang="en-US" sz="1600" b="1" dirty="0" smtClean="0"/>
              <a:t>ステータス・履歴管理</a:t>
            </a:r>
            <a:endParaRPr lang="en-US" altLang="ja-JP" sz="1600" b="1" dirty="0"/>
          </a:p>
        </p:txBody>
      </p:sp>
      <p:pic>
        <p:nvPicPr>
          <p:cNvPr id="77828" name="Picture 4"/>
          <p:cNvPicPr>
            <a:picLocks noChangeAspect="1" noChangeArrowheads="1"/>
          </p:cNvPicPr>
          <p:nvPr/>
        </p:nvPicPr>
        <p:blipFill>
          <a:blip r:embed="rId5" cstate="print"/>
          <a:srcRect/>
          <a:stretch>
            <a:fillRect/>
          </a:stretch>
        </p:blipFill>
        <p:spPr bwMode="auto">
          <a:xfrm>
            <a:off x="6354542" y="2187496"/>
            <a:ext cx="2430684" cy="1464432"/>
          </a:xfrm>
          <a:prstGeom prst="rect">
            <a:avLst/>
          </a:prstGeom>
          <a:noFill/>
          <a:ln w="9525">
            <a:noFill/>
            <a:miter lim="800000"/>
            <a:headEnd/>
            <a:tailEnd/>
          </a:ln>
        </p:spPr>
      </p:pic>
      <p:sp>
        <p:nvSpPr>
          <p:cNvPr id="21" name="AutoShape 80"/>
          <p:cNvSpPr>
            <a:spLocks noChangeArrowheads="1"/>
          </p:cNvSpPr>
          <p:nvPr/>
        </p:nvSpPr>
        <p:spPr bwMode="auto">
          <a:xfrm>
            <a:off x="141427" y="4755387"/>
            <a:ext cx="2509176" cy="349200"/>
          </a:xfrm>
          <a:prstGeom prst="wedgeRoundRectCallout">
            <a:avLst>
              <a:gd name="adj1" fmla="val -8972"/>
              <a:gd name="adj2" fmla="val -95717"/>
              <a:gd name="adj3" fmla="val 16667"/>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lIns="36000" tIns="36000" rIns="36000" bIns="36000" anchor="ctr"/>
          <a:lstStyle/>
          <a:p>
            <a:pPr eaLnBrk="1" hangingPunct="1">
              <a:lnSpc>
                <a:spcPct val="100000"/>
              </a:lnSpc>
              <a:defRPr/>
            </a:pPr>
            <a:r>
              <a:rPr lang="ja-JP" altLang="en-US" sz="1600" dirty="0" smtClean="0"/>
              <a:t>ワークフロー</a:t>
            </a:r>
            <a:endParaRPr kumimoji="0" lang="ja-JP" altLang="en-US" sz="1600" b="1" dirty="0"/>
          </a:p>
        </p:txBody>
      </p:sp>
      <p:sp>
        <p:nvSpPr>
          <p:cNvPr id="22" name="AutoShape 80"/>
          <p:cNvSpPr>
            <a:spLocks noChangeArrowheads="1"/>
          </p:cNvSpPr>
          <p:nvPr/>
        </p:nvSpPr>
        <p:spPr bwMode="auto">
          <a:xfrm>
            <a:off x="3173994" y="4755387"/>
            <a:ext cx="2509176" cy="349200"/>
          </a:xfrm>
          <a:prstGeom prst="wedgeRoundRectCallout">
            <a:avLst>
              <a:gd name="adj1" fmla="val -8972"/>
              <a:gd name="adj2" fmla="val -95717"/>
              <a:gd name="adj3" fmla="val 16667"/>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lIns="36000" tIns="36000" rIns="36000" bIns="36000" anchor="ctr"/>
          <a:lstStyle/>
          <a:p>
            <a:pPr eaLnBrk="1" hangingPunct="1">
              <a:lnSpc>
                <a:spcPct val="100000"/>
              </a:lnSpc>
              <a:defRPr/>
            </a:pPr>
            <a:r>
              <a:rPr lang="ja-JP" altLang="en-US" sz="1600" dirty="0" smtClean="0"/>
              <a:t>ワークフロー定義</a:t>
            </a:r>
            <a:endParaRPr kumimoji="0" lang="ja-JP" altLang="en-US" sz="1600" b="1" dirty="0"/>
          </a:p>
        </p:txBody>
      </p:sp>
      <p:sp>
        <p:nvSpPr>
          <p:cNvPr id="23" name="AutoShape 80"/>
          <p:cNvSpPr>
            <a:spLocks noChangeArrowheads="1"/>
          </p:cNvSpPr>
          <p:nvPr/>
        </p:nvSpPr>
        <p:spPr bwMode="auto">
          <a:xfrm>
            <a:off x="6252901" y="3507132"/>
            <a:ext cx="2648072" cy="347239"/>
          </a:xfrm>
          <a:prstGeom prst="wedgeRoundRectCallout">
            <a:avLst>
              <a:gd name="adj1" fmla="val -11595"/>
              <a:gd name="adj2" fmla="val -82384"/>
              <a:gd name="adj3" fmla="val 16667"/>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lIns="36000" tIns="36000" rIns="36000" bIns="36000" anchor="ctr"/>
          <a:lstStyle/>
          <a:p>
            <a:pPr eaLnBrk="1" hangingPunct="1">
              <a:lnSpc>
                <a:spcPct val="100000"/>
              </a:lnSpc>
              <a:defRPr/>
            </a:pPr>
            <a:r>
              <a:rPr lang="ja-JP" altLang="en-US" sz="1600" dirty="0" smtClean="0"/>
              <a:t>ワークフロー・シミュレータ</a:t>
            </a:r>
            <a:endParaRPr kumimoji="0" lang="ja-JP" altLang="en-US" sz="1600" b="1" dirty="0"/>
          </a:p>
        </p:txBody>
      </p:sp>
      <p:sp>
        <p:nvSpPr>
          <p:cNvPr id="28" name="右矢印 27"/>
          <p:cNvSpPr/>
          <p:nvPr/>
        </p:nvSpPr>
        <p:spPr bwMode="auto">
          <a:xfrm>
            <a:off x="5717894" y="3020994"/>
            <a:ext cx="520861" cy="474562"/>
          </a:xfrm>
          <a:prstGeom prst="rightArrow">
            <a:avLst/>
          </a:prstGeom>
          <a:solidFill>
            <a:srgbClr val="69306A"/>
          </a:solidFill>
          <a:ln w="38100"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indent="0" algn="ctr" defTabSz="914400" rtl="0" eaLnBrk="0" fontAlgn="base" latinLnBrk="0" hangingPunct="0">
              <a:lnSpc>
                <a:spcPct val="96000"/>
              </a:lnSpc>
              <a:spcBef>
                <a:spcPct val="0"/>
              </a:spcBef>
              <a:spcAft>
                <a:spcPct val="0"/>
              </a:spcAft>
              <a:buClrTx/>
              <a:buSzTx/>
              <a:buFontTx/>
              <a:buNone/>
              <a:tabLst/>
            </a:pPr>
            <a:endParaRPr kumimoji="0" lang="ja-JP" altLang="en-US" sz="2000" b="0" i="0" u="none" strike="noStrike" cap="none" normalizeH="0" baseline="0" smtClean="0">
              <a:ln>
                <a:noFill/>
              </a:ln>
              <a:solidFill>
                <a:schemeClr val="tx1"/>
              </a:solidFill>
              <a:effectLst/>
              <a:latin typeface="Verdana" pitchFamily="34" charset="0"/>
              <a:ea typeface="HGP創英角ｺﾞｼｯｸUB" pitchFamily="50" charset="-128"/>
            </a:endParaRPr>
          </a:p>
        </p:txBody>
      </p:sp>
      <p:grpSp>
        <p:nvGrpSpPr>
          <p:cNvPr id="31" name="グループ化 30"/>
          <p:cNvGrpSpPr/>
          <p:nvPr/>
        </p:nvGrpSpPr>
        <p:grpSpPr>
          <a:xfrm>
            <a:off x="6991109" y="4004843"/>
            <a:ext cx="1064873" cy="439842"/>
            <a:chOff x="6979534" y="3946968"/>
            <a:chExt cx="1064873" cy="439842"/>
          </a:xfrm>
        </p:grpSpPr>
        <p:sp>
          <p:nvSpPr>
            <p:cNvPr id="29" name="右矢印 28"/>
            <p:cNvSpPr/>
            <p:nvPr/>
          </p:nvSpPr>
          <p:spPr bwMode="auto">
            <a:xfrm rot="16200000">
              <a:off x="6996894" y="3929608"/>
              <a:ext cx="439841" cy="474562"/>
            </a:xfrm>
            <a:prstGeom prst="rightArrow">
              <a:avLst/>
            </a:prstGeom>
            <a:solidFill>
              <a:srgbClr val="69306A"/>
            </a:solidFill>
            <a:ln w="38100"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indent="0" algn="ctr" defTabSz="914400" rtl="0" eaLnBrk="0" fontAlgn="base" latinLnBrk="0" hangingPunct="0">
                <a:lnSpc>
                  <a:spcPct val="96000"/>
                </a:lnSpc>
                <a:spcBef>
                  <a:spcPct val="0"/>
                </a:spcBef>
                <a:spcAft>
                  <a:spcPct val="0"/>
                </a:spcAft>
                <a:buClrTx/>
                <a:buSzTx/>
                <a:buFontTx/>
                <a:buNone/>
                <a:tabLst/>
              </a:pPr>
              <a:endParaRPr kumimoji="0" lang="ja-JP" altLang="en-US" sz="2000" b="0" i="0" u="none" strike="noStrike" cap="none" normalizeH="0" baseline="0" smtClean="0">
                <a:ln>
                  <a:noFill/>
                </a:ln>
                <a:solidFill>
                  <a:schemeClr val="tx1"/>
                </a:solidFill>
                <a:effectLst/>
                <a:latin typeface="Verdana" pitchFamily="34" charset="0"/>
                <a:ea typeface="HGP創英角ｺﾞｼｯｸUB" pitchFamily="50" charset="-128"/>
              </a:endParaRPr>
            </a:p>
          </p:txBody>
        </p:sp>
        <p:sp>
          <p:nvSpPr>
            <p:cNvPr id="30" name="右矢印 29"/>
            <p:cNvSpPr/>
            <p:nvPr/>
          </p:nvSpPr>
          <p:spPr bwMode="auto">
            <a:xfrm rot="5400000">
              <a:off x="7587206" y="3929609"/>
              <a:ext cx="439840" cy="474562"/>
            </a:xfrm>
            <a:prstGeom prst="rightArrow">
              <a:avLst/>
            </a:prstGeom>
            <a:solidFill>
              <a:srgbClr val="69306A"/>
            </a:solidFill>
            <a:ln w="38100"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indent="0" algn="ctr" defTabSz="914400" rtl="0" eaLnBrk="0" fontAlgn="base" latinLnBrk="0" hangingPunct="0">
                <a:lnSpc>
                  <a:spcPct val="96000"/>
                </a:lnSpc>
                <a:spcBef>
                  <a:spcPct val="0"/>
                </a:spcBef>
                <a:spcAft>
                  <a:spcPct val="0"/>
                </a:spcAft>
                <a:buClrTx/>
                <a:buSzTx/>
                <a:buFontTx/>
                <a:buNone/>
                <a:tabLst/>
              </a:pPr>
              <a:endParaRPr kumimoji="0" lang="ja-JP" altLang="en-US" sz="2000" b="0" i="0" u="none" strike="noStrike" cap="none" normalizeH="0" baseline="0" smtClean="0">
                <a:ln>
                  <a:noFill/>
                </a:ln>
                <a:solidFill>
                  <a:schemeClr val="tx1"/>
                </a:solidFill>
                <a:effectLst/>
                <a:latin typeface="Verdana" pitchFamily="34" charset="0"/>
                <a:ea typeface="HGP創英角ｺﾞｼｯｸUB" pitchFamily="50" charset="-128"/>
              </a:endParaRPr>
            </a:p>
          </p:txBody>
        </p:sp>
      </p:grpSp>
      <p:sp>
        <p:nvSpPr>
          <p:cNvPr id="18" name="AutoShape 41"/>
          <p:cNvSpPr>
            <a:spLocks noChangeArrowheads="1"/>
          </p:cNvSpPr>
          <p:nvPr/>
        </p:nvSpPr>
        <p:spPr bwMode="auto">
          <a:xfrm>
            <a:off x="114300" y="798653"/>
            <a:ext cx="8905875" cy="1284790"/>
          </a:xfrm>
          <a:prstGeom prst="roundRect">
            <a:avLst>
              <a:gd name="adj" fmla="val 9241"/>
            </a:avLst>
          </a:prstGeom>
          <a:solidFill>
            <a:srgbClr val="E4CAC8"/>
          </a:solidFill>
          <a:ln w="38100" algn="ctr">
            <a:solidFill>
              <a:srgbClr val="D69DAF"/>
            </a:solidFill>
            <a:round/>
            <a:headEnd/>
            <a:tailEnd/>
          </a:ln>
        </p:spPr>
        <p:txBody>
          <a:bodyPr lIns="36000" tIns="0" rIns="36000" bIns="0" anchor="t" anchorCtr="0"/>
          <a:lstStyle/>
          <a:p>
            <a:pPr marL="173038" algn="l">
              <a:buFont typeface="Arial" pitchFamily="34" charset="0"/>
              <a:buChar char="•"/>
            </a:pPr>
            <a:r>
              <a:rPr lang="ja-JP" altLang="en-US" sz="2000" dirty="0" smtClean="0"/>
              <a:t> 複雑なヒューマン・ワークフローを定義 </a:t>
            </a:r>
            <a:r>
              <a:rPr lang="en-US" altLang="ja-JP" sz="2000" dirty="0" smtClean="0"/>
              <a:t>&amp; </a:t>
            </a:r>
            <a:r>
              <a:rPr lang="ja-JP" altLang="en-US" sz="2000" dirty="0" smtClean="0"/>
              <a:t>処理可能。</a:t>
            </a:r>
            <a:endParaRPr lang="en-US" altLang="ja-JP" sz="2000" dirty="0" smtClean="0"/>
          </a:p>
          <a:p>
            <a:pPr marL="173038" algn="l">
              <a:buFont typeface="Arial" pitchFamily="34" charset="0"/>
              <a:buChar char="•"/>
            </a:pPr>
            <a:r>
              <a:rPr lang="ja-JP" altLang="en-US" sz="2000" dirty="0" smtClean="0"/>
              <a:t> ワークフロー定義をワークフロー・シミュレータでテスト可能。</a:t>
            </a:r>
            <a:endParaRPr lang="en-US" altLang="ja-JP" sz="2000" dirty="0" smtClean="0"/>
          </a:p>
          <a:p>
            <a:pPr marL="173038" algn="l">
              <a:buFont typeface="Arial" pitchFamily="34" charset="0"/>
              <a:buChar char="•"/>
            </a:pPr>
            <a:r>
              <a:rPr lang="en-US" altLang="ja-JP" sz="2000" dirty="0" smtClean="0"/>
              <a:t> </a:t>
            </a:r>
            <a:r>
              <a:rPr lang="ja-JP" altLang="en-US" sz="2000" dirty="0" smtClean="0"/>
              <a:t>ステータス管理機能・履歴管理機能も持つ。</a:t>
            </a:r>
            <a:endParaRPr lang="en-US" altLang="ja-JP" sz="2000" dirty="0" smtClean="0"/>
          </a:p>
          <a:p>
            <a:pPr marL="173038" algn="l">
              <a:buFont typeface="Arial" pitchFamily="34" charset="0"/>
              <a:buChar char="•"/>
            </a:pPr>
            <a:r>
              <a:rPr lang="ja-JP" altLang="en-US" sz="2000" dirty="0" smtClean="0"/>
              <a:t> 御中ユーザに対応（処理したユーザへの差戻し、返信も可能）。</a:t>
            </a:r>
            <a:endParaRPr lang="en-US" altLang="ja-JP" sz="20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noChangeArrowheads="1"/>
          </p:cNvSpPr>
          <p:nvPr/>
        </p:nvSpPr>
        <p:spPr bwMode="auto">
          <a:xfrm>
            <a:off x="474663" y="84376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ja-JP" altLang="en-US" sz="2800" dirty="0" smtClean="0">
                <a:solidFill>
                  <a:srgbClr val="69306A"/>
                </a:solidFill>
              </a:rPr>
              <a:t>機能一覧</a:t>
            </a:r>
            <a:endParaRPr lang="ja-JP" altLang="en-US" sz="2800" dirty="0">
              <a:solidFill>
                <a:srgbClr val="69306A"/>
              </a:solidFill>
            </a:endParaRPr>
          </a:p>
        </p:txBody>
      </p:sp>
      <p:sp>
        <p:nvSpPr>
          <p:cNvPr id="8"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
        <p:nvSpPr>
          <p:cNvPr id="9" name="AutoShape 4"/>
          <p:cNvSpPr>
            <a:spLocks noChangeArrowheads="1"/>
          </p:cNvSpPr>
          <p:nvPr/>
        </p:nvSpPr>
        <p:spPr bwMode="auto">
          <a:xfrm>
            <a:off x="474663" y="1825296"/>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2. </a:t>
            </a:r>
            <a:r>
              <a:rPr lang="ja-JP" altLang="en-US" sz="2800" dirty="0" smtClean="0">
                <a:solidFill>
                  <a:srgbClr val="69306A"/>
                </a:solidFill>
              </a:rPr>
              <a:t>通信制御機能</a:t>
            </a:r>
            <a:endParaRPr lang="ja-JP" altLang="en-US" sz="2800" dirty="0">
              <a:solidFill>
                <a:srgbClr val="69306A"/>
              </a:solidFill>
            </a:endParaRPr>
          </a:p>
        </p:txBody>
      </p:sp>
      <p:sp>
        <p:nvSpPr>
          <p:cNvPr id="11" name="AutoShape 4"/>
          <p:cNvSpPr>
            <a:spLocks noChangeArrowheads="1"/>
          </p:cNvSpPr>
          <p:nvPr/>
        </p:nvSpPr>
        <p:spPr bwMode="auto">
          <a:xfrm>
            <a:off x="474663" y="2806829"/>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3. </a:t>
            </a:r>
            <a:r>
              <a:rPr lang="en-US" altLang="ja-JP" sz="2800" dirty="0" smtClean="0">
                <a:solidFill>
                  <a:srgbClr val="69306A"/>
                </a:solidFill>
              </a:rPr>
              <a:t>D</a:t>
            </a:r>
            <a:r>
              <a:rPr lang="ja-JP" altLang="en-US" sz="2800" dirty="0" smtClean="0">
                <a:solidFill>
                  <a:srgbClr val="69306A"/>
                </a:solidFill>
              </a:rPr>
              <a:t>層、メンテナンス画面自動生成</a:t>
            </a:r>
            <a:endParaRPr lang="ja-JP" altLang="en-US" sz="2800" dirty="0">
              <a:solidFill>
                <a:srgbClr val="69306A"/>
              </a:solidFill>
            </a:endParaRPr>
          </a:p>
        </p:txBody>
      </p:sp>
      <p:sp>
        <p:nvSpPr>
          <p:cNvPr id="12" name="AutoShape 4"/>
          <p:cNvSpPr>
            <a:spLocks noChangeArrowheads="1"/>
          </p:cNvSpPr>
          <p:nvPr/>
        </p:nvSpPr>
        <p:spPr bwMode="auto">
          <a:xfrm>
            <a:off x="474663" y="3788362"/>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4. </a:t>
            </a:r>
            <a:r>
              <a:rPr lang="ja-JP" altLang="en-US" sz="2800" dirty="0" smtClean="0">
                <a:solidFill>
                  <a:srgbClr val="69306A"/>
                </a:solidFill>
              </a:rPr>
              <a:t>ビジネス・アプリケーション開発支援</a:t>
            </a:r>
            <a:endParaRPr lang="ja-JP" altLang="en-US" sz="2800" dirty="0">
              <a:solidFill>
                <a:srgbClr val="69306A"/>
              </a:solidFill>
            </a:endParaRPr>
          </a:p>
        </p:txBody>
      </p:sp>
      <p:sp>
        <p:nvSpPr>
          <p:cNvPr id="13" name="AutoShape 4"/>
          <p:cNvSpPr>
            <a:spLocks noChangeArrowheads="1"/>
          </p:cNvSpPr>
          <p:nvPr/>
        </p:nvSpPr>
        <p:spPr bwMode="auto">
          <a:xfrm>
            <a:off x="474663" y="5751430"/>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6. </a:t>
            </a:r>
            <a:r>
              <a:rPr lang="ja-JP" altLang="en-US" sz="2800" dirty="0" smtClean="0">
                <a:solidFill>
                  <a:srgbClr val="69306A"/>
                </a:solidFill>
              </a:rPr>
              <a:t>新技術対応</a:t>
            </a:r>
            <a:endParaRPr lang="ja-JP" altLang="en-US" sz="2800" dirty="0">
              <a:solidFill>
                <a:srgbClr val="69306A"/>
              </a:solidFill>
            </a:endParaRPr>
          </a:p>
        </p:txBody>
      </p:sp>
      <p:sp>
        <p:nvSpPr>
          <p:cNvPr id="14" name="AutoShape 4"/>
          <p:cNvSpPr>
            <a:spLocks noChangeArrowheads="1"/>
          </p:cNvSpPr>
          <p:nvPr/>
        </p:nvSpPr>
        <p:spPr bwMode="auto">
          <a:xfrm>
            <a:off x="474663" y="4769895"/>
            <a:ext cx="8020050" cy="701675"/>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chemeClr val="bg1"/>
                </a:solidFill>
              </a:rPr>
              <a:t>5. </a:t>
            </a:r>
            <a:r>
              <a:rPr lang="ja-JP" altLang="en-US" sz="2800" dirty="0" smtClean="0">
                <a:solidFill>
                  <a:schemeClr val="bg1"/>
                </a:solidFill>
              </a:rPr>
              <a:t>リッチクライアント・アプリケーション開発支援</a:t>
            </a:r>
            <a:endParaRPr lang="ja-JP" altLang="en-US" sz="28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noChangeArrowheads="1"/>
          </p:cNvSpPr>
          <p:nvPr/>
        </p:nvSpPr>
        <p:spPr bwMode="auto">
          <a:xfrm>
            <a:off x="474663" y="84376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ja-JP" altLang="en-US" sz="2800" dirty="0" smtClean="0">
                <a:solidFill>
                  <a:srgbClr val="69306A"/>
                </a:solidFill>
              </a:rPr>
              <a:t>機能一覧</a:t>
            </a:r>
            <a:endParaRPr lang="ja-JP" altLang="en-US" sz="2800" dirty="0">
              <a:solidFill>
                <a:srgbClr val="69306A"/>
              </a:solidFill>
            </a:endParaRPr>
          </a:p>
        </p:txBody>
      </p:sp>
      <p:sp>
        <p:nvSpPr>
          <p:cNvPr id="8"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
        <p:nvSpPr>
          <p:cNvPr id="9" name="AutoShape 4"/>
          <p:cNvSpPr>
            <a:spLocks noChangeArrowheads="1"/>
          </p:cNvSpPr>
          <p:nvPr/>
        </p:nvSpPr>
        <p:spPr bwMode="auto">
          <a:xfrm>
            <a:off x="474663" y="1825296"/>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2. </a:t>
            </a:r>
            <a:r>
              <a:rPr lang="ja-JP" altLang="en-US" sz="2800" dirty="0" smtClean="0">
                <a:solidFill>
                  <a:srgbClr val="69306A"/>
                </a:solidFill>
              </a:rPr>
              <a:t>通信制御機能</a:t>
            </a:r>
            <a:endParaRPr lang="ja-JP" altLang="en-US" sz="2800" dirty="0">
              <a:solidFill>
                <a:srgbClr val="69306A"/>
              </a:solidFill>
            </a:endParaRPr>
          </a:p>
        </p:txBody>
      </p:sp>
      <p:sp>
        <p:nvSpPr>
          <p:cNvPr id="11" name="AutoShape 4"/>
          <p:cNvSpPr>
            <a:spLocks noChangeArrowheads="1"/>
          </p:cNvSpPr>
          <p:nvPr/>
        </p:nvSpPr>
        <p:spPr bwMode="auto">
          <a:xfrm>
            <a:off x="474663" y="2806829"/>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3. </a:t>
            </a:r>
            <a:r>
              <a:rPr lang="en-US" altLang="ja-JP" sz="2800" dirty="0" smtClean="0">
                <a:solidFill>
                  <a:srgbClr val="69306A"/>
                </a:solidFill>
              </a:rPr>
              <a:t>D</a:t>
            </a:r>
            <a:r>
              <a:rPr lang="ja-JP" altLang="en-US" sz="2800" dirty="0" smtClean="0">
                <a:solidFill>
                  <a:srgbClr val="69306A"/>
                </a:solidFill>
              </a:rPr>
              <a:t>層、メンテナンス画面自動生成</a:t>
            </a:r>
            <a:endParaRPr lang="ja-JP" altLang="en-US" sz="2800" dirty="0">
              <a:solidFill>
                <a:srgbClr val="69306A"/>
              </a:solidFill>
            </a:endParaRPr>
          </a:p>
        </p:txBody>
      </p:sp>
      <p:sp>
        <p:nvSpPr>
          <p:cNvPr id="12" name="AutoShape 4"/>
          <p:cNvSpPr>
            <a:spLocks noChangeArrowheads="1"/>
          </p:cNvSpPr>
          <p:nvPr/>
        </p:nvSpPr>
        <p:spPr bwMode="auto">
          <a:xfrm>
            <a:off x="474663" y="3788362"/>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4. </a:t>
            </a:r>
            <a:r>
              <a:rPr lang="ja-JP" altLang="en-US" sz="2800" dirty="0" smtClean="0">
                <a:solidFill>
                  <a:srgbClr val="69306A"/>
                </a:solidFill>
              </a:rPr>
              <a:t>ビジネス・アプリケーション開発支援</a:t>
            </a:r>
            <a:endParaRPr lang="ja-JP" altLang="en-US" sz="2800" dirty="0">
              <a:solidFill>
                <a:srgbClr val="69306A"/>
              </a:solidFill>
            </a:endParaRPr>
          </a:p>
        </p:txBody>
      </p:sp>
      <p:sp>
        <p:nvSpPr>
          <p:cNvPr id="13" name="AutoShape 4"/>
          <p:cNvSpPr>
            <a:spLocks noChangeArrowheads="1"/>
          </p:cNvSpPr>
          <p:nvPr/>
        </p:nvSpPr>
        <p:spPr bwMode="auto">
          <a:xfrm>
            <a:off x="474663" y="5751430"/>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6. </a:t>
            </a:r>
            <a:r>
              <a:rPr lang="ja-JP" altLang="en-US" sz="2800" dirty="0" smtClean="0">
                <a:solidFill>
                  <a:srgbClr val="69306A"/>
                </a:solidFill>
              </a:rPr>
              <a:t>新技術対応</a:t>
            </a:r>
            <a:endParaRPr lang="ja-JP" altLang="en-US" sz="2800" dirty="0">
              <a:solidFill>
                <a:srgbClr val="69306A"/>
              </a:solidFill>
            </a:endParaRPr>
          </a:p>
        </p:txBody>
      </p:sp>
      <p:sp>
        <p:nvSpPr>
          <p:cNvPr id="14" name="AutoShape 4"/>
          <p:cNvSpPr>
            <a:spLocks noChangeArrowheads="1"/>
          </p:cNvSpPr>
          <p:nvPr/>
        </p:nvSpPr>
        <p:spPr bwMode="auto">
          <a:xfrm>
            <a:off x="474663" y="4769895"/>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5. </a:t>
            </a:r>
            <a:r>
              <a:rPr lang="ja-JP" altLang="en-US" sz="2800" dirty="0" smtClean="0">
                <a:solidFill>
                  <a:srgbClr val="69306A"/>
                </a:solidFill>
              </a:rPr>
              <a:t>リッチクライアント・アプリケーション開発支援</a:t>
            </a:r>
            <a:endParaRPr lang="ja-JP" altLang="en-US" sz="2800" dirty="0">
              <a:solidFill>
                <a:srgbClr val="69306A"/>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33"/>
          <p:cNvSpPr txBox="1">
            <a:spLocks noChangeArrowheads="1"/>
          </p:cNvSpPr>
          <p:nvPr/>
        </p:nvSpPr>
        <p:spPr bwMode="auto">
          <a:xfrm>
            <a:off x="193675" y="927100"/>
            <a:ext cx="2573338" cy="3814763"/>
          </a:xfrm>
          <a:prstGeom prst="rect">
            <a:avLst/>
          </a:prstGeom>
          <a:solidFill>
            <a:srgbClr val="FFFF99"/>
          </a:solidFill>
          <a:ln w="19050" algn="ctr">
            <a:solidFill>
              <a:schemeClr val="tx1"/>
            </a:solidFill>
            <a:miter lim="800000"/>
            <a:headEnd/>
            <a:tailEnd/>
          </a:ln>
        </p:spPr>
        <p:txBody>
          <a:bodyPr lIns="36000" tIns="36000" rIns="36000" bIns="36000"/>
          <a:lstStyle/>
          <a:p>
            <a:pPr>
              <a:spcBef>
                <a:spcPct val="50000"/>
              </a:spcBef>
            </a:pPr>
            <a:endParaRPr kumimoji="0" lang="ja-JP" altLang="en-US" sz="1200" dirty="0"/>
          </a:p>
          <a:p>
            <a:pPr>
              <a:spcBef>
                <a:spcPct val="50000"/>
              </a:spcBef>
            </a:pPr>
            <a:endParaRPr kumimoji="0" lang="ja-JP" altLang="en-US" sz="1200" dirty="0"/>
          </a:p>
          <a:p>
            <a:pPr>
              <a:spcBef>
                <a:spcPct val="50000"/>
              </a:spcBef>
            </a:pPr>
            <a:endParaRPr kumimoji="0" lang="ja-JP" altLang="en-US" sz="1200" dirty="0"/>
          </a:p>
          <a:p>
            <a:pPr>
              <a:spcBef>
                <a:spcPct val="50000"/>
              </a:spcBef>
            </a:pPr>
            <a:endParaRPr kumimoji="0" lang="ja-JP" altLang="en-US" sz="1200" dirty="0"/>
          </a:p>
          <a:p>
            <a:pPr>
              <a:spcBef>
                <a:spcPct val="50000"/>
              </a:spcBef>
            </a:pPr>
            <a:endParaRPr kumimoji="0" lang="ja-JP" altLang="en-US" sz="1200" dirty="0"/>
          </a:p>
          <a:p>
            <a:pPr>
              <a:spcBef>
                <a:spcPct val="50000"/>
              </a:spcBef>
            </a:pPr>
            <a:r>
              <a:rPr kumimoji="0" lang="ja-JP" altLang="en-US" sz="2000" dirty="0"/>
              <a:t>リッチ クライアント用</a:t>
            </a:r>
            <a:br>
              <a:rPr kumimoji="0" lang="ja-JP" altLang="en-US" sz="2000" dirty="0"/>
            </a:br>
            <a:r>
              <a:rPr kumimoji="0" lang="en-US" altLang="ja-JP" sz="2000" dirty="0"/>
              <a:t>P</a:t>
            </a:r>
            <a:r>
              <a:rPr kumimoji="0" lang="ja-JP" altLang="en-US" sz="2000" dirty="0"/>
              <a:t>層フレームワーク</a:t>
            </a:r>
          </a:p>
          <a:p>
            <a:pPr>
              <a:spcBef>
                <a:spcPct val="50000"/>
              </a:spcBef>
            </a:pPr>
            <a:r>
              <a:rPr lang="en-US" altLang="ja-JP" sz="1400" dirty="0" smtClean="0"/>
              <a:t>Windows </a:t>
            </a:r>
            <a:r>
              <a:rPr lang="en-US" altLang="ja-JP" sz="1400" dirty="0"/>
              <a:t>Forms</a:t>
            </a:r>
            <a:endParaRPr lang="ja-JP" altLang="en-US" sz="1400" dirty="0"/>
          </a:p>
        </p:txBody>
      </p:sp>
      <p:cxnSp>
        <p:nvCxnSpPr>
          <p:cNvPr id="30723" name="直線コネクタ 9"/>
          <p:cNvCxnSpPr>
            <a:cxnSpLocks noChangeShapeType="1"/>
          </p:cNvCxnSpPr>
          <p:nvPr/>
        </p:nvCxnSpPr>
        <p:spPr bwMode="auto">
          <a:xfrm>
            <a:off x="6299200" y="849313"/>
            <a:ext cx="0" cy="5561012"/>
          </a:xfrm>
          <a:prstGeom prst="line">
            <a:avLst/>
          </a:prstGeom>
          <a:noFill/>
          <a:ln w="28575" algn="ctr">
            <a:solidFill>
              <a:srgbClr val="7F7F7F"/>
            </a:solidFill>
            <a:prstDash val="dash"/>
            <a:round/>
            <a:headEnd/>
            <a:tailEnd/>
          </a:ln>
        </p:spPr>
      </p:cxnSp>
      <p:sp>
        <p:nvSpPr>
          <p:cNvPr id="30724" name="AutoShape 64"/>
          <p:cNvSpPr>
            <a:spLocks noChangeArrowheads="1"/>
          </p:cNvSpPr>
          <p:nvPr/>
        </p:nvSpPr>
        <p:spPr bwMode="auto">
          <a:xfrm>
            <a:off x="244475" y="5956300"/>
            <a:ext cx="1879600" cy="565150"/>
          </a:xfrm>
          <a:prstGeom prst="can">
            <a:avLst>
              <a:gd name="adj" fmla="val 25000"/>
            </a:avLst>
          </a:prstGeom>
          <a:solidFill>
            <a:srgbClr val="E4CA9C"/>
          </a:solidFill>
          <a:ln w="38100">
            <a:solidFill>
              <a:srgbClr val="D69DAF"/>
            </a:solidFill>
            <a:round/>
            <a:headEnd/>
            <a:tailEnd/>
          </a:ln>
        </p:spPr>
        <p:txBody>
          <a:bodyPr wrap="none" lIns="36000" tIns="36000" rIns="36000" bIns="36000" anchor="ctr"/>
          <a:lstStyle/>
          <a:p>
            <a:r>
              <a:rPr kumimoji="0" lang="ja-JP" altLang="en-US" sz="2000">
                <a:latin typeface="HGP創英角ｺﾞｼｯｸUB" pitchFamily="50" charset="-128"/>
              </a:rPr>
              <a:t>ログ ファイル</a:t>
            </a:r>
          </a:p>
        </p:txBody>
      </p:sp>
      <p:sp>
        <p:nvSpPr>
          <p:cNvPr id="30725" name="Text Box 63"/>
          <p:cNvSpPr txBox="1">
            <a:spLocks noChangeArrowheads="1"/>
          </p:cNvSpPr>
          <p:nvPr/>
        </p:nvSpPr>
        <p:spPr bwMode="auto">
          <a:xfrm>
            <a:off x="546100" y="5149850"/>
            <a:ext cx="1289050" cy="412750"/>
          </a:xfrm>
          <a:prstGeom prst="rect">
            <a:avLst/>
          </a:prstGeom>
          <a:solidFill>
            <a:srgbClr val="C0C0C0"/>
          </a:solidFill>
          <a:ln w="38100">
            <a:solidFill>
              <a:srgbClr val="000000"/>
            </a:solidFill>
            <a:prstDash val="sysDot"/>
            <a:miter lim="800000"/>
            <a:headEnd/>
            <a:tailEnd/>
          </a:ln>
        </p:spPr>
        <p:txBody>
          <a:bodyPr lIns="36000" tIns="36000" rIns="36000" bIns="36000"/>
          <a:lstStyle/>
          <a:p>
            <a:r>
              <a:rPr kumimoji="0" lang="ja-JP" altLang="en-US" sz="2000">
                <a:latin typeface="Century" pitchFamily="18" charset="0"/>
              </a:rPr>
              <a:t>ログ部品</a:t>
            </a:r>
          </a:p>
        </p:txBody>
      </p:sp>
      <p:sp>
        <p:nvSpPr>
          <p:cNvPr id="30726" name="Rectangle 3"/>
          <p:cNvSpPr>
            <a:spLocks noChangeArrowheads="1"/>
          </p:cNvSpPr>
          <p:nvPr/>
        </p:nvSpPr>
        <p:spPr bwMode="auto">
          <a:xfrm>
            <a:off x="0" y="23813"/>
            <a:ext cx="7677150" cy="584200"/>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5.1. </a:t>
            </a:r>
            <a:r>
              <a:rPr lang="ja-JP" altLang="en-US" sz="3200" dirty="0" smtClean="0"/>
              <a:t>リッチクライアント</a:t>
            </a:r>
            <a:r>
              <a:rPr lang="ja-JP" altLang="en-US" sz="3200" dirty="0"/>
              <a:t>対応フレームワーク</a:t>
            </a:r>
          </a:p>
        </p:txBody>
      </p:sp>
      <p:pic>
        <p:nvPicPr>
          <p:cNvPr id="30727" name="Picture 2" descr="C:\Users\y-maegawa\AppData\Local\Microsoft\Windows\Temporary Internet Files\Content.IE5\QJ3ELJ2P\MC900434828[1].png"/>
          <p:cNvPicPr>
            <a:picLocks noChangeAspect="1" noChangeArrowheads="1"/>
          </p:cNvPicPr>
          <p:nvPr/>
        </p:nvPicPr>
        <p:blipFill>
          <a:blip r:embed="rId3" cstate="print"/>
          <a:srcRect/>
          <a:stretch>
            <a:fillRect/>
          </a:stretch>
        </p:blipFill>
        <p:spPr bwMode="auto">
          <a:xfrm>
            <a:off x="831850" y="1039813"/>
            <a:ext cx="1290638" cy="1292225"/>
          </a:xfrm>
          <a:prstGeom prst="rect">
            <a:avLst/>
          </a:prstGeom>
          <a:noFill/>
          <a:ln w="9525">
            <a:noFill/>
            <a:miter lim="800000"/>
            <a:headEnd/>
            <a:tailEnd/>
          </a:ln>
        </p:spPr>
      </p:pic>
      <p:sp>
        <p:nvSpPr>
          <p:cNvPr id="30728" name="Text Box 40"/>
          <p:cNvSpPr txBox="1">
            <a:spLocks noChangeArrowheads="1"/>
          </p:cNvSpPr>
          <p:nvPr/>
        </p:nvSpPr>
        <p:spPr bwMode="auto">
          <a:xfrm>
            <a:off x="3122613" y="930275"/>
            <a:ext cx="2443162" cy="873125"/>
          </a:xfrm>
          <a:prstGeom prst="rect">
            <a:avLst/>
          </a:prstGeom>
          <a:solidFill>
            <a:srgbClr val="E4CA9C"/>
          </a:solidFill>
          <a:ln w="38100" algn="ctr">
            <a:solidFill>
              <a:srgbClr val="D69DAF"/>
            </a:solidFill>
            <a:miter lim="800000"/>
            <a:headEnd/>
            <a:tailEnd/>
          </a:ln>
        </p:spPr>
        <p:txBody>
          <a:bodyPr/>
          <a:lstStyle/>
          <a:p>
            <a:pPr eaLnBrk="1" hangingPunct="1">
              <a:lnSpc>
                <a:spcPts val="2000"/>
              </a:lnSpc>
              <a:spcBef>
                <a:spcPct val="50000"/>
              </a:spcBef>
            </a:pPr>
            <a:r>
              <a:rPr lang="ja-JP" altLang="en-US" sz="2000"/>
              <a:t>同期呼出</a:t>
            </a:r>
          </a:p>
        </p:txBody>
      </p:sp>
      <p:sp>
        <p:nvSpPr>
          <p:cNvPr id="30729" name="Text Box 40"/>
          <p:cNvSpPr txBox="1">
            <a:spLocks noChangeArrowheads="1"/>
          </p:cNvSpPr>
          <p:nvPr/>
        </p:nvSpPr>
        <p:spPr bwMode="auto">
          <a:xfrm>
            <a:off x="3117850" y="2622550"/>
            <a:ext cx="1781175" cy="1427163"/>
          </a:xfrm>
          <a:prstGeom prst="rect">
            <a:avLst/>
          </a:prstGeom>
          <a:solidFill>
            <a:srgbClr val="FFFFFF"/>
          </a:solidFill>
          <a:ln w="19050" algn="ctr">
            <a:solidFill>
              <a:schemeClr val="tx1"/>
            </a:solidFill>
            <a:miter lim="800000"/>
            <a:headEnd/>
            <a:tailEnd/>
          </a:ln>
        </p:spPr>
        <p:txBody>
          <a:bodyPr lIns="0" rIns="0"/>
          <a:lstStyle/>
          <a:p>
            <a:pPr eaLnBrk="1" hangingPunct="1">
              <a:lnSpc>
                <a:spcPts val="2000"/>
              </a:lnSpc>
              <a:spcBef>
                <a:spcPct val="50000"/>
              </a:spcBef>
            </a:pPr>
            <a:r>
              <a:rPr lang="ja-JP" altLang="en-US" sz="2000"/>
              <a:t>非同期呼出</a:t>
            </a:r>
            <a:br>
              <a:rPr lang="ja-JP" altLang="en-US" sz="2000"/>
            </a:br>
            <a:r>
              <a:rPr lang="ja-JP" altLang="en-US" sz="2000"/>
              <a:t>デリゲード</a:t>
            </a:r>
          </a:p>
        </p:txBody>
      </p:sp>
      <p:sp>
        <p:nvSpPr>
          <p:cNvPr id="30730" name="テキスト ボックス 26"/>
          <p:cNvSpPr>
            <a:spLocks noChangeArrowheads="1"/>
          </p:cNvSpPr>
          <p:nvPr/>
        </p:nvSpPr>
        <p:spPr bwMode="auto">
          <a:xfrm>
            <a:off x="268288" y="3436938"/>
            <a:ext cx="2217737" cy="1227137"/>
          </a:xfrm>
          <a:prstGeom prst="roundRect">
            <a:avLst>
              <a:gd name="adj" fmla="val 16667"/>
            </a:avLst>
          </a:prstGeom>
          <a:solidFill>
            <a:srgbClr val="FFFFFF"/>
          </a:solidFill>
          <a:ln w="9525">
            <a:noFill/>
            <a:round/>
            <a:headEnd/>
            <a:tailEnd/>
          </a:ln>
        </p:spPr>
        <p:txBody>
          <a:bodyPr>
            <a:spAutoFit/>
          </a:bodyPr>
          <a:lstStyle/>
          <a:p>
            <a:pPr algn="l"/>
            <a:r>
              <a:rPr lang="ja-JP" altLang="en-US" sz="1400"/>
              <a:t>バック グラウンドからの</a:t>
            </a:r>
            <a:endParaRPr lang="en-US" altLang="ja-JP" sz="1400"/>
          </a:p>
          <a:p>
            <a:pPr algn="l">
              <a:buFontTx/>
              <a:buChar char="•"/>
            </a:pPr>
            <a:r>
              <a:rPr lang="ja-JP" altLang="en-US" sz="1400"/>
              <a:t> 結果表示</a:t>
            </a:r>
          </a:p>
          <a:p>
            <a:pPr algn="l">
              <a:buFontTx/>
              <a:buChar char="•"/>
            </a:pPr>
            <a:r>
              <a:rPr lang="ja-JP" altLang="en-US" sz="1400"/>
              <a:t> 進捗表示</a:t>
            </a:r>
          </a:p>
          <a:p>
            <a:pPr algn="l">
              <a:buFontTx/>
              <a:buChar char="•"/>
            </a:pPr>
            <a:r>
              <a:rPr lang="ja-JP" altLang="en-US" sz="1400"/>
              <a:t> メッセージボックス表示</a:t>
            </a:r>
          </a:p>
          <a:p>
            <a:pPr algn="l"/>
            <a:r>
              <a:rPr lang="ja-JP" altLang="en-US" sz="1400"/>
              <a:t>をサポートします。</a:t>
            </a:r>
          </a:p>
        </p:txBody>
      </p:sp>
      <p:sp>
        <p:nvSpPr>
          <p:cNvPr id="30731" name="テキスト ボックス 26"/>
          <p:cNvSpPr txBox="1">
            <a:spLocks noChangeArrowheads="1"/>
          </p:cNvSpPr>
          <p:nvPr/>
        </p:nvSpPr>
        <p:spPr bwMode="auto">
          <a:xfrm>
            <a:off x="2254250" y="5934075"/>
            <a:ext cx="1217613" cy="501650"/>
          </a:xfrm>
          <a:prstGeom prst="rect">
            <a:avLst/>
          </a:prstGeom>
          <a:noFill/>
          <a:ln w="9525">
            <a:noFill/>
            <a:miter lim="800000"/>
            <a:headEnd/>
            <a:tailEnd/>
          </a:ln>
        </p:spPr>
        <p:txBody>
          <a:bodyPr>
            <a:spAutoFit/>
          </a:bodyPr>
          <a:lstStyle/>
          <a:p>
            <a:pPr algn="l"/>
            <a:r>
              <a:rPr lang="ja-JP" altLang="en-US" sz="1400"/>
              <a:t>トレースログを</a:t>
            </a:r>
          </a:p>
          <a:p>
            <a:pPr algn="l"/>
            <a:r>
              <a:rPr lang="ja-JP" altLang="en-US" sz="1400"/>
              <a:t>随時書き込み</a:t>
            </a:r>
          </a:p>
        </p:txBody>
      </p:sp>
      <p:pic>
        <p:nvPicPr>
          <p:cNvPr id="30732" name="Picture 72" descr="f-015"/>
          <p:cNvPicPr>
            <a:picLocks noChangeAspect="1" noChangeArrowheads="1"/>
          </p:cNvPicPr>
          <p:nvPr/>
        </p:nvPicPr>
        <p:blipFill>
          <a:blip r:embed="rId4" cstate="print"/>
          <a:srcRect/>
          <a:stretch>
            <a:fillRect/>
          </a:stretch>
        </p:blipFill>
        <p:spPr bwMode="auto">
          <a:xfrm>
            <a:off x="6824663" y="1071563"/>
            <a:ext cx="1485900" cy="1739900"/>
          </a:xfrm>
          <a:prstGeom prst="rect">
            <a:avLst/>
          </a:prstGeom>
          <a:noFill/>
          <a:ln w="9525">
            <a:noFill/>
            <a:miter lim="800000"/>
            <a:headEnd/>
            <a:tailEnd/>
          </a:ln>
        </p:spPr>
      </p:pic>
      <p:grpSp>
        <p:nvGrpSpPr>
          <p:cNvPr id="30733" name="Group 67"/>
          <p:cNvGrpSpPr>
            <a:grpSpLocks/>
          </p:cNvGrpSpPr>
          <p:nvPr/>
        </p:nvGrpSpPr>
        <p:grpSpPr bwMode="auto">
          <a:xfrm>
            <a:off x="7645400" y="1871663"/>
            <a:ext cx="1055688" cy="900112"/>
            <a:chOff x="3857" y="2445"/>
            <a:chExt cx="402" cy="343"/>
          </a:xfrm>
        </p:grpSpPr>
        <p:sp>
          <p:nvSpPr>
            <p:cNvPr id="30763" name="Gear"/>
            <p:cNvSpPr>
              <a:spLocks noEditPoints="1" noChangeArrowheads="1"/>
            </p:cNvSpPr>
            <p:nvPr/>
          </p:nvSpPr>
          <p:spPr bwMode="auto">
            <a:xfrm>
              <a:off x="4080" y="2445"/>
              <a:ext cx="179" cy="1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44 w 21600"/>
                <a:gd name="T13" fmla="*/ 3990 h 21600"/>
                <a:gd name="T14" fmla="*/ 17859 w 21600"/>
                <a:gd name="T15" fmla="*/ 17610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30764" name="AutoShape 75"/>
            <p:cNvSpPr>
              <a:spLocks noEditPoints="1" noChangeArrowheads="1"/>
            </p:cNvSpPr>
            <p:nvPr/>
          </p:nvSpPr>
          <p:spPr bwMode="auto">
            <a:xfrm>
              <a:off x="3857" y="2510"/>
              <a:ext cx="214" cy="18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40 w 21600"/>
                <a:gd name="T13" fmla="*/ 4021 h 21600"/>
                <a:gd name="T14" fmla="*/ 17865 w 21600"/>
                <a:gd name="T15" fmla="*/ 17579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30765" name="AutoShape 76"/>
            <p:cNvSpPr>
              <a:spLocks noEditPoints="1" noChangeArrowheads="1"/>
            </p:cNvSpPr>
            <p:nvPr/>
          </p:nvSpPr>
          <p:spPr bwMode="auto">
            <a:xfrm>
              <a:off x="3996" y="2579"/>
              <a:ext cx="238" cy="20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56 w 21600"/>
                <a:gd name="T13" fmla="*/ 3927 h 21600"/>
                <a:gd name="T14" fmla="*/ 17879 w 21600"/>
                <a:gd name="T15" fmla="*/ 1767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grpSp>
      <p:sp>
        <p:nvSpPr>
          <p:cNvPr id="30734" name="Text Box 77"/>
          <p:cNvSpPr txBox="1">
            <a:spLocks noChangeArrowheads="1"/>
          </p:cNvSpPr>
          <p:nvPr/>
        </p:nvSpPr>
        <p:spPr bwMode="auto">
          <a:xfrm>
            <a:off x="6734175" y="930275"/>
            <a:ext cx="1689100" cy="469900"/>
          </a:xfrm>
          <a:prstGeom prst="rect">
            <a:avLst/>
          </a:prstGeom>
          <a:noFill/>
          <a:ln w="9525">
            <a:noFill/>
            <a:miter lim="800000"/>
            <a:headEnd/>
            <a:tailEnd/>
          </a:ln>
        </p:spPr>
        <p:txBody>
          <a:bodyPr/>
          <a:lstStyle/>
          <a:p>
            <a:pPr eaLnBrk="1" hangingPunct="1">
              <a:lnSpc>
                <a:spcPct val="100000"/>
              </a:lnSpc>
            </a:pPr>
            <a:r>
              <a:rPr lang="en-US" altLang="ja-JP" sz="2000" b="1"/>
              <a:t>Web</a:t>
            </a:r>
            <a:r>
              <a:rPr lang="ja-JP" altLang="en-US" sz="2000"/>
              <a:t>サービス</a:t>
            </a:r>
          </a:p>
        </p:txBody>
      </p:sp>
      <p:sp>
        <p:nvSpPr>
          <p:cNvPr id="30735" name="AutoShape 9"/>
          <p:cNvSpPr>
            <a:spLocks noChangeArrowheads="1"/>
          </p:cNvSpPr>
          <p:nvPr/>
        </p:nvSpPr>
        <p:spPr bwMode="auto">
          <a:xfrm>
            <a:off x="7088188" y="3095625"/>
            <a:ext cx="1052512" cy="488950"/>
          </a:xfrm>
          <a:prstGeom prst="can">
            <a:avLst>
              <a:gd name="adj" fmla="val 30926"/>
            </a:avLst>
          </a:prstGeom>
          <a:solidFill>
            <a:srgbClr val="E4CA9C"/>
          </a:solidFill>
          <a:ln w="38100">
            <a:solidFill>
              <a:srgbClr val="D69DAF"/>
            </a:solidFill>
            <a:round/>
            <a:headEnd/>
            <a:tailEnd/>
          </a:ln>
        </p:spPr>
        <p:txBody>
          <a:bodyPr wrap="none" lIns="36000" tIns="36000" rIns="36000" bIns="36000" anchor="ctr"/>
          <a:lstStyle/>
          <a:p>
            <a:r>
              <a:rPr kumimoji="0" lang="en-US" altLang="ja-JP" sz="1400" b="1"/>
              <a:t>DBMS</a:t>
            </a:r>
          </a:p>
        </p:txBody>
      </p:sp>
      <p:sp>
        <p:nvSpPr>
          <p:cNvPr id="30736" name="Text Box 40"/>
          <p:cNvSpPr txBox="1">
            <a:spLocks noChangeArrowheads="1"/>
          </p:cNvSpPr>
          <p:nvPr/>
        </p:nvSpPr>
        <p:spPr bwMode="auto">
          <a:xfrm>
            <a:off x="3125788" y="1906588"/>
            <a:ext cx="1766887" cy="636587"/>
          </a:xfrm>
          <a:prstGeom prst="rect">
            <a:avLst/>
          </a:prstGeom>
          <a:solidFill>
            <a:srgbClr val="FFCCCC"/>
          </a:solidFill>
          <a:ln w="38100" algn="ctr">
            <a:solidFill>
              <a:srgbClr val="D69DAF"/>
            </a:solidFill>
            <a:miter lim="800000"/>
            <a:headEnd/>
            <a:tailEnd/>
          </a:ln>
        </p:spPr>
        <p:txBody>
          <a:bodyPr/>
          <a:lstStyle/>
          <a:p>
            <a:pPr eaLnBrk="1" hangingPunct="1">
              <a:lnSpc>
                <a:spcPts val="2000"/>
              </a:lnSpc>
              <a:spcBef>
                <a:spcPct val="50000"/>
              </a:spcBef>
            </a:pPr>
            <a:r>
              <a:rPr lang="ja-JP" altLang="en-US" sz="2000"/>
              <a:t>非同期呼出</a:t>
            </a:r>
          </a:p>
        </p:txBody>
      </p:sp>
      <p:sp>
        <p:nvSpPr>
          <p:cNvPr id="30737" name="Line 16"/>
          <p:cNvSpPr>
            <a:spLocks noChangeShapeType="1"/>
          </p:cNvSpPr>
          <p:nvPr/>
        </p:nvSpPr>
        <p:spPr bwMode="auto">
          <a:xfrm flipH="1">
            <a:off x="804863" y="5613400"/>
            <a:ext cx="11112" cy="479425"/>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30738" name="Line 16"/>
          <p:cNvSpPr>
            <a:spLocks noChangeShapeType="1"/>
          </p:cNvSpPr>
          <p:nvPr/>
        </p:nvSpPr>
        <p:spPr bwMode="auto">
          <a:xfrm flipH="1">
            <a:off x="1184275" y="5613400"/>
            <a:ext cx="11113" cy="479425"/>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30739" name="Line 16"/>
          <p:cNvSpPr>
            <a:spLocks noChangeShapeType="1"/>
          </p:cNvSpPr>
          <p:nvPr/>
        </p:nvSpPr>
        <p:spPr bwMode="auto">
          <a:xfrm flipH="1">
            <a:off x="1563688" y="5613400"/>
            <a:ext cx="11112" cy="479425"/>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30740" name="Line 16"/>
          <p:cNvSpPr>
            <a:spLocks noChangeShapeType="1"/>
          </p:cNvSpPr>
          <p:nvPr/>
        </p:nvSpPr>
        <p:spPr bwMode="auto">
          <a:xfrm flipH="1">
            <a:off x="1193800" y="4740275"/>
            <a:ext cx="11113" cy="479425"/>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30741" name="Text Box 40"/>
          <p:cNvSpPr txBox="1">
            <a:spLocks noChangeArrowheads="1"/>
          </p:cNvSpPr>
          <p:nvPr/>
        </p:nvSpPr>
        <p:spPr bwMode="auto">
          <a:xfrm>
            <a:off x="3116263" y="4121150"/>
            <a:ext cx="1779587" cy="623888"/>
          </a:xfrm>
          <a:prstGeom prst="rect">
            <a:avLst/>
          </a:prstGeom>
          <a:solidFill>
            <a:srgbClr val="FFFFFF"/>
          </a:solidFill>
          <a:ln w="19050" algn="ctr">
            <a:solidFill>
              <a:schemeClr val="tx1"/>
            </a:solidFill>
            <a:miter lim="800000"/>
            <a:headEnd/>
            <a:tailEnd/>
          </a:ln>
        </p:spPr>
        <p:txBody>
          <a:bodyPr lIns="0" rIns="0" anchor="ctr"/>
          <a:lstStyle/>
          <a:p>
            <a:pPr eaLnBrk="1" hangingPunct="1">
              <a:lnSpc>
                <a:spcPts val="2000"/>
              </a:lnSpc>
              <a:spcBef>
                <a:spcPct val="50000"/>
              </a:spcBef>
            </a:pPr>
            <a:r>
              <a:rPr lang="ja-JP" altLang="en-US" sz="2000"/>
              <a:t>結果表示</a:t>
            </a:r>
            <a:br>
              <a:rPr lang="ja-JP" altLang="en-US" sz="2000"/>
            </a:br>
            <a:r>
              <a:rPr lang="ja-JP" altLang="en-US" sz="2000"/>
              <a:t>コールバック</a:t>
            </a:r>
          </a:p>
        </p:txBody>
      </p:sp>
      <p:sp>
        <p:nvSpPr>
          <p:cNvPr id="30742" name="Text Box 40"/>
          <p:cNvSpPr txBox="1">
            <a:spLocks noChangeArrowheads="1"/>
          </p:cNvSpPr>
          <p:nvPr/>
        </p:nvSpPr>
        <p:spPr bwMode="auto">
          <a:xfrm>
            <a:off x="2559050" y="3167063"/>
            <a:ext cx="1603375" cy="623887"/>
          </a:xfrm>
          <a:prstGeom prst="rect">
            <a:avLst/>
          </a:prstGeom>
          <a:solidFill>
            <a:srgbClr val="FFFFFF"/>
          </a:solidFill>
          <a:ln w="19050" algn="ctr">
            <a:solidFill>
              <a:schemeClr val="tx1"/>
            </a:solidFill>
            <a:miter lim="800000"/>
            <a:headEnd/>
            <a:tailEnd/>
          </a:ln>
        </p:spPr>
        <p:txBody>
          <a:bodyPr lIns="0" rIns="0" anchor="ctr"/>
          <a:lstStyle/>
          <a:p>
            <a:pPr eaLnBrk="1" hangingPunct="1">
              <a:lnSpc>
                <a:spcPts val="2000"/>
              </a:lnSpc>
              <a:spcBef>
                <a:spcPct val="50000"/>
              </a:spcBef>
            </a:pPr>
            <a:r>
              <a:rPr lang="ja-JP" altLang="en-US" sz="2000"/>
              <a:t>進捗表示</a:t>
            </a:r>
            <a:br>
              <a:rPr lang="ja-JP" altLang="en-US" sz="2000"/>
            </a:br>
            <a:r>
              <a:rPr lang="ja-JP" altLang="en-US" sz="2000"/>
              <a:t>コールバック</a:t>
            </a:r>
          </a:p>
        </p:txBody>
      </p:sp>
      <p:sp>
        <p:nvSpPr>
          <p:cNvPr id="29824" name="AutoShape 128"/>
          <p:cNvSpPr>
            <a:spLocks noChangeArrowheads="1"/>
          </p:cNvSpPr>
          <p:nvPr/>
        </p:nvSpPr>
        <p:spPr bwMode="auto">
          <a:xfrm flipH="1">
            <a:off x="4049713" y="3303588"/>
            <a:ext cx="538162" cy="349250"/>
          </a:xfrm>
          <a:prstGeom prst="rightArrow">
            <a:avLst>
              <a:gd name="adj1" fmla="val 55463"/>
              <a:gd name="adj2" fmla="val 53846"/>
            </a:avLst>
          </a:prstGeom>
          <a:solidFill>
            <a:srgbClr val="69306A"/>
          </a:solidFill>
          <a:ln w="38100" algn="ctr">
            <a:noFill/>
            <a:miter lim="800000"/>
            <a:headEnd/>
            <a:tailEnd/>
          </a:ln>
        </p:spPr>
        <p:txBody>
          <a:bodyPr anchor="ctr">
            <a:spAutoFit/>
          </a:bodyPr>
          <a:lstStyle/>
          <a:p>
            <a:endParaRPr lang="ja-JP" altLang="en-US"/>
          </a:p>
        </p:txBody>
      </p:sp>
      <p:sp>
        <p:nvSpPr>
          <p:cNvPr id="29821" name="AutoShape 125"/>
          <p:cNvSpPr>
            <a:spLocks noChangeArrowheads="1"/>
          </p:cNvSpPr>
          <p:nvPr/>
        </p:nvSpPr>
        <p:spPr bwMode="auto">
          <a:xfrm>
            <a:off x="4651375" y="3149600"/>
            <a:ext cx="2097088" cy="349250"/>
          </a:xfrm>
          <a:prstGeom prst="rightArrow">
            <a:avLst>
              <a:gd name="adj1" fmla="val 55074"/>
              <a:gd name="adj2" fmla="val 54124"/>
            </a:avLst>
          </a:prstGeom>
          <a:solidFill>
            <a:srgbClr val="69306A"/>
          </a:solidFill>
          <a:ln w="38100" algn="ctr">
            <a:noFill/>
            <a:miter lim="800000"/>
            <a:headEnd/>
            <a:tailEnd/>
          </a:ln>
        </p:spPr>
        <p:txBody>
          <a:bodyPr anchor="ctr">
            <a:spAutoFit/>
          </a:bodyPr>
          <a:lstStyle/>
          <a:p>
            <a:endParaRPr lang="ja-JP" altLang="en-US"/>
          </a:p>
        </p:txBody>
      </p:sp>
      <p:sp>
        <p:nvSpPr>
          <p:cNvPr id="29825" name="AutoShape 129"/>
          <p:cNvSpPr>
            <a:spLocks noChangeArrowheads="1"/>
          </p:cNvSpPr>
          <p:nvPr/>
        </p:nvSpPr>
        <p:spPr bwMode="auto">
          <a:xfrm flipH="1">
            <a:off x="4622800" y="3449638"/>
            <a:ext cx="2097088" cy="349250"/>
          </a:xfrm>
          <a:prstGeom prst="rightArrow">
            <a:avLst>
              <a:gd name="adj1" fmla="val 55074"/>
              <a:gd name="adj2" fmla="val 54124"/>
            </a:avLst>
          </a:prstGeom>
          <a:solidFill>
            <a:srgbClr val="69306A"/>
          </a:solidFill>
          <a:ln w="38100" algn="ctr">
            <a:noFill/>
            <a:miter lim="800000"/>
            <a:headEnd/>
            <a:tailEnd/>
          </a:ln>
        </p:spPr>
        <p:txBody>
          <a:bodyPr anchor="ctr">
            <a:spAutoFit/>
          </a:bodyPr>
          <a:lstStyle/>
          <a:p>
            <a:endParaRPr lang="ja-JP" altLang="en-US"/>
          </a:p>
        </p:txBody>
      </p:sp>
      <p:sp>
        <p:nvSpPr>
          <p:cNvPr id="30746" name="テキスト ボックス 3"/>
          <p:cNvSpPr txBox="1">
            <a:spLocks noChangeArrowheads="1"/>
          </p:cNvSpPr>
          <p:nvPr/>
        </p:nvSpPr>
        <p:spPr bwMode="auto">
          <a:xfrm>
            <a:off x="5673409" y="920750"/>
            <a:ext cx="492443" cy="3819525"/>
          </a:xfrm>
          <a:prstGeom prst="rect">
            <a:avLst/>
          </a:prstGeom>
          <a:solidFill>
            <a:srgbClr val="FFFF99"/>
          </a:solidFill>
          <a:ln w="19050">
            <a:solidFill>
              <a:schemeClr val="tx1"/>
            </a:solidFill>
            <a:miter lim="800000"/>
            <a:headEnd/>
            <a:tailEnd/>
          </a:ln>
        </p:spPr>
        <p:txBody>
          <a:bodyPr vert="eaVert">
            <a:spAutoFit/>
          </a:bodyPr>
          <a:lstStyle/>
          <a:p>
            <a:pPr>
              <a:lnSpc>
                <a:spcPct val="100000"/>
              </a:lnSpc>
            </a:pPr>
            <a:r>
              <a:rPr lang="ja-JP" altLang="en-US" sz="2000" dirty="0"/>
              <a:t>通信制御機能</a:t>
            </a:r>
          </a:p>
        </p:txBody>
      </p:sp>
      <p:sp>
        <p:nvSpPr>
          <p:cNvPr id="30747" name="テキスト ボックス 3"/>
          <p:cNvSpPr txBox="1">
            <a:spLocks noChangeArrowheads="1"/>
          </p:cNvSpPr>
          <p:nvPr/>
        </p:nvSpPr>
        <p:spPr bwMode="auto">
          <a:xfrm>
            <a:off x="5065713" y="1895475"/>
            <a:ext cx="508000" cy="2846388"/>
          </a:xfrm>
          <a:prstGeom prst="rect">
            <a:avLst/>
          </a:prstGeom>
          <a:solidFill>
            <a:srgbClr val="FFFF99"/>
          </a:solidFill>
          <a:ln w="19050">
            <a:solidFill>
              <a:schemeClr val="tx1"/>
            </a:solidFill>
            <a:miter lim="800000"/>
            <a:headEnd/>
            <a:tailEnd/>
          </a:ln>
        </p:spPr>
        <p:txBody>
          <a:bodyPr vert="eaVert">
            <a:spAutoFit/>
          </a:bodyPr>
          <a:lstStyle/>
          <a:p>
            <a:pPr>
              <a:lnSpc>
                <a:spcPct val="100000"/>
              </a:lnSpc>
            </a:pPr>
            <a:r>
              <a:rPr lang="ja-JP" altLang="en-US" sz="2000"/>
              <a:t>非同期化フレームワーク</a:t>
            </a:r>
          </a:p>
        </p:txBody>
      </p:sp>
      <p:sp>
        <p:nvSpPr>
          <p:cNvPr id="29817" name="AutoShape 121"/>
          <p:cNvSpPr>
            <a:spLocks noChangeArrowheads="1"/>
          </p:cNvSpPr>
          <p:nvPr/>
        </p:nvSpPr>
        <p:spPr bwMode="auto">
          <a:xfrm flipH="1">
            <a:off x="4627563" y="2840038"/>
            <a:ext cx="533400" cy="349250"/>
          </a:xfrm>
          <a:prstGeom prst="rightArrow">
            <a:avLst>
              <a:gd name="adj1" fmla="val 55463"/>
              <a:gd name="adj2" fmla="val 53370"/>
            </a:avLst>
          </a:prstGeom>
          <a:solidFill>
            <a:srgbClr val="69306A"/>
          </a:solidFill>
          <a:ln w="38100" algn="ctr">
            <a:noFill/>
            <a:miter lim="800000"/>
            <a:headEnd/>
            <a:tailEnd/>
          </a:ln>
        </p:spPr>
        <p:txBody>
          <a:bodyPr anchor="ctr">
            <a:spAutoFit/>
          </a:bodyPr>
          <a:lstStyle/>
          <a:p>
            <a:endParaRPr lang="ja-JP" altLang="en-US"/>
          </a:p>
        </p:txBody>
      </p:sp>
      <p:sp>
        <p:nvSpPr>
          <p:cNvPr id="30749" name="AutoShape 97"/>
          <p:cNvSpPr>
            <a:spLocks noChangeArrowheads="1"/>
          </p:cNvSpPr>
          <p:nvPr/>
        </p:nvSpPr>
        <p:spPr bwMode="auto">
          <a:xfrm>
            <a:off x="2449513" y="1225550"/>
            <a:ext cx="4164012" cy="349250"/>
          </a:xfrm>
          <a:prstGeom prst="rightArrow">
            <a:avLst>
              <a:gd name="adj1" fmla="val 55454"/>
              <a:gd name="adj2" fmla="val 47746"/>
            </a:avLst>
          </a:prstGeom>
          <a:solidFill>
            <a:srgbClr val="69306A"/>
          </a:solidFill>
          <a:ln w="38100" algn="ctr">
            <a:noFill/>
            <a:miter lim="800000"/>
            <a:headEnd/>
            <a:tailEnd/>
          </a:ln>
        </p:spPr>
        <p:txBody>
          <a:bodyPr anchor="ctr">
            <a:spAutoFit/>
          </a:bodyPr>
          <a:lstStyle/>
          <a:p>
            <a:endParaRPr lang="ja-JP" altLang="en-US"/>
          </a:p>
        </p:txBody>
      </p:sp>
      <p:sp>
        <p:nvSpPr>
          <p:cNvPr id="29794" name="AutoShape 98"/>
          <p:cNvSpPr>
            <a:spLocks noChangeArrowheads="1"/>
          </p:cNvSpPr>
          <p:nvPr/>
        </p:nvSpPr>
        <p:spPr bwMode="auto">
          <a:xfrm>
            <a:off x="2562225" y="2201863"/>
            <a:ext cx="2592388" cy="349250"/>
          </a:xfrm>
          <a:prstGeom prst="rightArrow">
            <a:avLst>
              <a:gd name="adj1" fmla="val 55454"/>
              <a:gd name="adj2" fmla="val 58179"/>
            </a:avLst>
          </a:prstGeom>
          <a:solidFill>
            <a:srgbClr val="69306A"/>
          </a:solidFill>
          <a:ln w="38100" algn="ctr">
            <a:noFill/>
            <a:miter lim="800000"/>
            <a:headEnd/>
            <a:tailEnd/>
          </a:ln>
        </p:spPr>
        <p:txBody>
          <a:bodyPr anchor="ctr">
            <a:spAutoFit/>
          </a:bodyPr>
          <a:lstStyle/>
          <a:p>
            <a:endParaRPr lang="ja-JP" altLang="en-US"/>
          </a:p>
        </p:txBody>
      </p:sp>
      <p:sp>
        <p:nvSpPr>
          <p:cNvPr id="29830" name="AutoShape 134"/>
          <p:cNvSpPr>
            <a:spLocks noChangeArrowheads="1"/>
          </p:cNvSpPr>
          <p:nvPr/>
        </p:nvSpPr>
        <p:spPr bwMode="auto">
          <a:xfrm flipH="1">
            <a:off x="2328863" y="3303588"/>
            <a:ext cx="317500" cy="349250"/>
          </a:xfrm>
          <a:prstGeom prst="rightArrow">
            <a:avLst>
              <a:gd name="adj1" fmla="val 56370"/>
              <a:gd name="adj2" fmla="val 53144"/>
            </a:avLst>
          </a:prstGeom>
          <a:solidFill>
            <a:srgbClr val="69306A"/>
          </a:solidFill>
          <a:ln w="38100" algn="ctr">
            <a:noFill/>
            <a:miter lim="800000"/>
            <a:headEnd/>
            <a:tailEnd/>
          </a:ln>
        </p:spPr>
        <p:txBody>
          <a:bodyPr anchor="ctr">
            <a:spAutoFit/>
          </a:bodyPr>
          <a:lstStyle/>
          <a:p>
            <a:endParaRPr lang="ja-JP" altLang="en-US"/>
          </a:p>
        </p:txBody>
      </p:sp>
      <p:sp>
        <p:nvSpPr>
          <p:cNvPr id="30752" name="Text Box 77"/>
          <p:cNvSpPr txBox="1">
            <a:spLocks noChangeArrowheads="1"/>
          </p:cNvSpPr>
          <p:nvPr/>
        </p:nvSpPr>
        <p:spPr bwMode="auto">
          <a:xfrm>
            <a:off x="6299200" y="3751263"/>
            <a:ext cx="2768600" cy="1006475"/>
          </a:xfrm>
          <a:prstGeom prst="rect">
            <a:avLst/>
          </a:prstGeom>
          <a:noFill/>
          <a:ln w="9525">
            <a:noFill/>
            <a:miter lim="800000"/>
            <a:headEnd/>
            <a:tailEnd/>
          </a:ln>
        </p:spPr>
        <p:txBody>
          <a:bodyPr>
            <a:spAutoFit/>
          </a:bodyPr>
          <a:lstStyle/>
          <a:p>
            <a:pPr eaLnBrk="1" hangingPunct="1">
              <a:lnSpc>
                <a:spcPct val="100000"/>
              </a:lnSpc>
            </a:pPr>
            <a:r>
              <a:rPr lang="en-US" altLang="ja-JP" sz="2000"/>
              <a:t>OpenTP1</a:t>
            </a:r>
            <a:r>
              <a:rPr lang="ja-JP" altLang="en-US" sz="2000"/>
              <a:t>など</a:t>
            </a:r>
            <a:br>
              <a:rPr lang="ja-JP" altLang="en-US" sz="2000"/>
            </a:br>
            <a:r>
              <a:rPr lang="ja-JP" altLang="en-US" sz="2000"/>
              <a:t>各種</a:t>
            </a:r>
            <a:r>
              <a:rPr lang="en-US" altLang="ja-JP" sz="2000"/>
              <a:t>AP</a:t>
            </a:r>
            <a:r>
              <a:rPr lang="ja-JP" altLang="en-US" sz="2000"/>
              <a:t>サーバに対する非同期呼出も可能です。</a:t>
            </a:r>
            <a:endParaRPr lang="en-US" altLang="ja-JP" sz="2000"/>
          </a:p>
        </p:txBody>
      </p:sp>
      <p:sp>
        <p:nvSpPr>
          <p:cNvPr id="30753" name="Line 16"/>
          <p:cNvSpPr>
            <a:spLocks noChangeShapeType="1"/>
          </p:cNvSpPr>
          <p:nvPr/>
        </p:nvSpPr>
        <p:spPr bwMode="auto">
          <a:xfrm flipV="1">
            <a:off x="7759700" y="2632075"/>
            <a:ext cx="252413" cy="460375"/>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30754" name="Line 16"/>
          <p:cNvSpPr>
            <a:spLocks noChangeShapeType="1"/>
          </p:cNvSpPr>
          <p:nvPr/>
        </p:nvSpPr>
        <p:spPr bwMode="auto">
          <a:xfrm rot="10800000" flipV="1">
            <a:off x="7427913" y="2713038"/>
            <a:ext cx="252412" cy="460375"/>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30755" name="Freeform 108"/>
          <p:cNvSpPr>
            <a:spLocks/>
          </p:cNvSpPr>
          <p:nvPr/>
        </p:nvSpPr>
        <p:spPr bwMode="auto">
          <a:xfrm>
            <a:off x="1798638" y="4740275"/>
            <a:ext cx="3271837" cy="608013"/>
          </a:xfrm>
          <a:custGeom>
            <a:avLst/>
            <a:gdLst>
              <a:gd name="T0" fmla="*/ 2147483647 w 839"/>
              <a:gd name="T1" fmla="*/ 0 h 571"/>
              <a:gd name="T2" fmla="*/ 2147483647 w 839"/>
              <a:gd name="T3" fmla="*/ 2147483647 h 571"/>
              <a:gd name="T4" fmla="*/ 0 w 839"/>
              <a:gd name="T5" fmla="*/ 2147483647 h 571"/>
              <a:gd name="T6" fmla="*/ 0 60000 65536"/>
              <a:gd name="T7" fmla="*/ 0 60000 65536"/>
              <a:gd name="T8" fmla="*/ 0 60000 65536"/>
              <a:gd name="T9" fmla="*/ 0 w 839"/>
              <a:gd name="T10" fmla="*/ 0 h 571"/>
              <a:gd name="T11" fmla="*/ 839 w 839"/>
              <a:gd name="T12" fmla="*/ 571 h 571"/>
            </a:gdLst>
            <a:ahLst/>
            <a:cxnLst>
              <a:cxn ang="T6">
                <a:pos x="T0" y="T1"/>
              </a:cxn>
              <a:cxn ang="T7">
                <a:pos x="T2" y="T3"/>
              </a:cxn>
              <a:cxn ang="T8">
                <a:pos x="T4" y="T5"/>
              </a:cxn>
            </a:cxnLst>
            <a:rect l="T9" t="T10" r="T11" b="T12"/>
            <a:pathLst>
              <a:path w="839" h="571">
                <a:moveTo>
                  <a:pt x="839" y="0"/>
                </a:moveTo>
                <a:cubicBezTo>
                  <a:pt x="809" y="190"/>
                  <a:pt x="779" y="381"/>
                  <a:pt x="639" y="476"/>
                </a:cubicBezTo>
                <a:cubicBezTo>
                  <a:pt x="499" y="571"/>
                  <a:pt x="249" y="570"/>
                  <a:pt x="0" y="570"/>
                </a:cubicBezTo>
              </a:path>
            </a:pathLst>
          </a:custGeom>
          <a:noFill/>
          <a:ln w="63500" cap="flat" cmpd="sng">
            <a:solidFill>
              <a:schemeClr val="tx1"/>
            </a:solidFill>
            <a:prstDash val="sysDot"/>
            <a:round/>
            <a:headEnd type="oval" w="med" len="med"/>
            <a:tailEnd type="triangle" w="med" len="med"/>
          </a:ln>
        </p:spPr>
        <p:txBody>
          <a:bodyPr>
            <a:spAutoFit/>
          </a:bodyPr>
          <a:lstStyle/>
          <a:p>
            <a:endParaRPr lang="ja-JP" altLang="en-US"/>
          </a:p>
        </p:txBody>
      </p:sp>
      <p:sp>
        <p:nvSpPr>
          <p:cNvPr id="102" name="Text Box 5"/>
          <p:cNvSpPr txBox="1">
            <a:spLocks noChangeArrowheads="1"/>
          </p:cNvSpPr>
          <p:nvPr/>
        </p:nvSpPr>
        <p:spPr bwMode="auto">
          <a:xfrm>
            <a:off x="3589338" y="4941888"/>
            <a:ext cx="5376862" cy="1570037"/>
          </a:xfrm>
          <a:prstGeom prst="rect">
            <a:avLst/>
          </a:prstGeom>
          <a:solidFill>
            <a:srgbClr val="FFFF99"/>
          </a:solidFill>
          <a:ln w="9525">
            <a:noFill/>
            <a:miter lim="800000"/>
            <a:headEnd/>
            <a:tailEnd/>
          </a:ln>
        </p:spPr>
        <p:txBody>
          <a:bodyPr>
            <a:spAutoFit/>
          </a:bodyPr>
          <a:lstStyle/>
          <a:p>
            <a:pPr marL="381000" indent="-381000" algn="l" eaLnBrk="1" hangingPunct="1">
              <a:lnSpc>
                <a:spcPct val="100000"/>
              </a:lnSpc>
              <a:buFontTx/>
              <a:buAutoNum type="circleNumDbPlain"/>
            </a:pPr>
            <a:r>
              <a:rPr lang="en-US" altLang="ja-JP" sz="2400" dirty="0"/>
              <a:t>ASP.NET</a:t>
            </a:r>
            <a:r>
              <a:rPr lang="ja-JP" altLang="en-US" sz="2400" dirty="0"/>
              <a:t>用の</a:t>
            </a:r>
            <a:r>
              <a:rPr lang="en-US" altLang="ja-JP" sz="2400" dirty="0"/>
              <a:t>P</a:t>
            </a:r>
            <a:r>
              <a:rPr lang="ja-JP" altLang="en-US" sz="2400" dirty="0"/>
              <a:t>層フレームワークを</a:t>
            </a:r>
            <a:br>
              <a:rPr lang="ja-JP" altLang="en-US" sz="2400" dirty="0"/>
            </a:br>
            <a:r>
              <a:rPr lang="ja-JP" altLang="en-US" sz="2400" dirty="0"/>
              <a:t>リッチクライアントに移植しました。</a:t>
            </a:r>
          </a:p>
          <a:p>
            <a:pPr marL="381000" indent="-381000" algn="l" eaLnBrk="1" hangingPunct="1">
              <a:lnSpc>
                <a:spcPct val="100000"/>
              </a:lnSpc>
              <a:buFontTx/>
              <a:buAutoNum type="circleNumDbPlain"/>
            </a:pPr>
            <a:r>
              <a:rPr lang="ja-JP" altLang="en-US" sz="2400" dirty="0"/>
              <a:t>非同期フレームワークにより、非同期</a:t>
            </a:r>
            <a:br>
              <a:rPr lang="ja-JP" altLang="en-US" sz="2400" dirty="0"/>
            </a:br>
            <a:r>
              <a:rPr lang="ja-JP" altLang="en-US" sz="2400" dirty="0"/>
              <a:t>要求、非同期ポーリングを実現します。</a:t>
            </a:r>
          </a:p>
        </p:txBody>
      </p:sp>
      <p:sp>
        <p:nvSpPr>
          <p:cNvPr id="5" name="Line 19"/>
          <p:cNvSpPr>
            <a:spLocks noChangeShapeType="1"/>
          </p:cNvSpPr>
          <p:nvPr/>
        </p:nvSpPr>
        <p:spPr bwMode="auto">
          <a:xfrm>
            <a:off x="7673713" y="6103938"/>
            <a:ext cx="925512"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3" name="Line 19"/>
          <p:cNvSpPr>
            <a:spLocks noChangeShapeType="1"/>
          </p:cNvSpPr>
          <p:nvPr/>
        </p:nvSpPr>
        <p:spPr bwMode="auto">
          <a:xfrm>
            <a:off x="4060363" y="6492875"/>
            <a:ext cx="2967037"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29844" name="AutoShape 148"/>
          <p:cNvSpPr>
            <a:spLocks noChangeArrowheads="1"/>
          </p:cNvSpPr>
          <p:nvPr/>
        </p:nvSpPr>
        <p:spPr bwMode="auto">
          <a:xfrm flipH="1">
            <a:off x="2351088" y="4259263"/>
            <a:ext cx="881062" cy="349250"/>
          </a:xfrm>
          <a:prstGeom prst="rightArrow">
            <a:avLst>
              <a:gd name="adj1" fmla="val 56370"/>
              <a:gd name="adj2" fmla="val 64551"/>
            </a:avLst>
          </a:prstGeom>
          <a:solidFill>
            <a:srgbClr val="69306A"/>
          </a:solidFill>
          <a:ln w="38100" algn="ctr">
            <a:noFill/>
            <a:miter lim="800000"/>
            <a:headEnd/>
            <a:tailEnd/>
          </a:ln>
        </p:spPr>
        <p:txBody>
          <a:bodyPr anchor="ctr">
            <a:spAutoFit/>
          </a:bodyPr>
          <a:lstStyle/>
          <a:p>
            <a:endParaRPr lang="ja-JP" altLang="en-US"/>
          </a:p>
        </p:txBody>
      </p:sp>
      <p:sp>
        <p:nvSpPr>
          <p:cNvPr id="29845" name="AutoShape 149"/>
          <p:cNvSpPr>
            <a:spLocks noChangeArrowheads="1"/>
          </p:cNvSpPr>
          <p:nvPr/>
        </p:nvSpPr>
        <p:spPr bwMode="auto">
          <a:xfrm flipH="1">
            <a:off x="4660900" y="4259263"/>
            <a:ext cx="469900" cy="349250"/>
          </a:xfrm>
          <a:prstGeom prst="rightArrow">
            <a:avLst>
              <a:gd name="adj1" fmla="val 55463"/>
              <a:gd name="adj2" fmla="val 53370"/>
            </a:avLst>
          </a:prstGeom>
          <a:solidFill>
            <a:srgbClr val="69306A"/>
          </a:solidFill>
          <a:ln w="38100" algn="ctr">
            <a:noFill/>
            <a:miter lim="800000"/>
            <a:headEnd/>
            <a:tailEnd/>
          </a:ln>
        </p:spPr>
        <p:txBody>
          <a:bodyPr anchor="ctr"/>
          <a:lstStyle/>
          <a:p>
            <a:endParaRPr lang="ja-JP" altLang="en-US"/>
          </a:p>
        </p:txBody>
      </p:sp>
      <p:sp>
        <p:nvSpPr>
          <p:cNvPr id="30761" name="AutoShape 97"/>
          <p:cNvSpPr>
            <a:spLocks noChangeArrowheads="1"/>
          </p:cNvSpPr>
          <p:nvPr/>
        </p:nvSpPr>
        <p:spPr bwMode="auto">
          <a:xfrm flipH="1">
            <a:off x="2449513" y="1479550"/>
            <a:ext cx="4164012" cy="349250"/>
          </a:xfrm>
          <a:prstGeom prst="rightArrow">
            <a:avLst>
              <a:gd name="adj1" fmla="val 55454"/>
              <a:gd name="adj2" fmla="val 47746"/>
            </a:avLst>
          </a:prstGeom>
          <a:solidFill>
            <a:srgbClr val="69306A"/>
          </a:solidFill>
          <a:ln w="38100" algn="ctr">
            <a:noFill/>
            <a:miter lim="800000"/>
            <a:headEnd/>
            <a:tailEnd/>
          </a:ln>
        </p:spPr>
        <p:txBody>
          <a:bodyPr anchor="ctr">
            <a:spAutoFit/>
          </a:bodyPr>
          <a:lstStyle/>
          <a:p>
            <a:endParaRPr lang="ja-JP" altLang="en-US"/>
          </a:p>
        </p:txBody>
      </p:sp>
      <p:sp>
        <p:nvSpPr>
          <p:cNvPr id="45" name="AutoShape 121"/>
          <p:cNvSpPr>
            <a:spLocks noChangeArrowheads="1"/>
          </p:cNvSpPr>
          <p:nvPr/>
        </p:nvSpPr>
        <p:spPr bwMode="auto">
          <a:xfrm>
            <a:off x="4627563" y="3763963"/>
            <a:ext cx="533400" cy="349250"/>
          </a:xfrm>
          <a:prstGeom prst="rightArrow">
            <a:avLst>
              <a:gd name="adj1" fmla="val 55463"/>
              <a:gd name="adj2" fmla="val 53370"/>
            </a:avLst>
          </a:prstGeom>
          <a:solidFill>
            <a:srgbClr val="69306A"/>
          </a:solidFill>
          <a:ln w="38100" algn="ctr">
            <a:noFill/>
            <a:miter lim="800000"/>
            <a:headEnd/>
            <a:tailEnd/>
          </a:ln>
        </p:spPr>
        <p:txBody>
          <a:bodyPr anchor="ctr">
            <a:spAutoFit/>
          </a:bodyPr>
          <a:lstStyle/>
          <a:p>
            <a:endParaRPr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94"/>
                                        </p:tgtEl>
                                        <p:attrNameLst>
                                          <p:attrName>style.visibility</p:attrName>
                                        </p:attrNameLst>
                                      </p:cBhvr>
                                      <p:to>
                                        <p:strVal val="visible"/>
                                      </p:to>
                                    </p:set>
                                    <p:animEffect transition="in" filter="wipe(left)">
                                      <p:cBhvr>
                                        <p:cTn id="7" dur="500"/>
                                        <p:tgtEl>
                                          <p:spTgt spid="29794"/>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9817"/>
                                        </p:tgtEl>
                                        <p:attrNameLst>
                                          <p:attrName>style.visibility</p:attrName>
                                        </p:attrNameLst>
                                      </p:cBhvr>
                                      <p:to>
                                        <p:strVal val="visible"/>
                                      </p:to>
                                    </p:set>
                                    <p:animEffect transition="in" filter="wipe(right)">
                                      <p:cBhvr>
                                        <p:cTn id="11" dur="500"/>
                                        <p:tgtEl>
                                          <p:spTgt spid="2981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821"/>
                                        </p:tgtEl>
                                        <p:attrNameLst>
                                          <p:attrName>style.visibility</p:attrName>
                                        </p:attrNameLst>
                                      </p:cBhvr>
                                      <p:to>
                                        <p:strVal val="visible"/>
                                      </p:to>
                                    </p:set>
                                    <p:animEffect transition="in" filter="wipe(left)">
                                      <p:cBhvr>
                                        <p:cTn id="15" dur="500"/>
                                        <p:tgtEl>
                                          <p:spTgt spid="29821"/>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9825"/>
                                        </p:tgtEl>
                                        <p:attrNameLst>
                                          <p:attrName>style.visibility</p:attrName>
                                        </p:attrNameLst>
                                      </p:cBhvr>
                                      <p:to>
                                        <p:strVal val="visible"/>
                                      </p:to>
                                    </p:set>
                                    <p:animEffect transition="in" filter="wipe(right)">
                                      <p:cBhvr>
                                        <p:cTn id="19" dur="500"/>
                                        <p:tgtEl>
                                          <p:spTgt spid="29825"/>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29824"/>
                                        </p:tgtEl>
                                        <p:attrNameLst>
                                          <p:attrName>style.visibility</p:attrName>
                                        </p:attrNameLst>
                                      </p:cBhvr>
                                      <p:to>
                                        <p:strVal val="visible"/>
                                      </p:to>
                                    </p:set>
                                    <p:animEffect transition="in" filter="wipe(right)">
                                      <p:cBhvr>
                                        <p:cTn id="23" dur="500"/>
                                        <p:tgtEl>
                                          <p:spTgt spid="29824"/>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29830"/>
                                        </p:tgtEl>
                                        <p:attrNameLst>
                                          <p:attrName>style.visibility</p:attrName>
                                        </p:attrNameLst>
                                      </p:cBhvr>
                                      <p:to>
                                        <p:strVal val="visible"/>
                                      </p:to>
                                    </p:set>
                                    <p:animEffect transition="in" filter="wipe(right)">
                                      <p:cBhvr>
                                        <p:cTn id="27" dur="500"/>
                                        <p:tgtEl>
                                          <p:spTgt spid="29830"/>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left)">
                                      <p:cBhvr>
                                        <p:cTn id="31" dur="500"/>
                                        <p:tgtEl>
                                          <p:spTgt spid="45"/>
                                        </p:tgtEl>
                                      </p:cBhvr>
                                    </p:animEffect>
                                  </p:childTnLst>
                                </p:cTn>
                              </p:par>
                            </p:childTnLst>
                          </p:cTn>
                        </p:par>
                        <p:par>
                          <p:cTn id="32" fill="hold">
                            <p:stCondLst>
                              <p:cond delay="3500"/>
                            </p:stCondLst>
                            <p:childTnLst>
                              <p:par>
                                <p:cTn id="33" presetID="22" presetClass="entr" presetSubtype="2" fill="hold" grpId="0" nodeType="afterEffect">
                                  <p:stCondLst>
                                    <p:cond delay="0"/>
                                  </p:stCondLst>
                                  <p:childTnLst>
                                    <p:set>
                                      <p:cBhvr>
                                        <p:cTn id="34" dur="1" fill="hold">
                                          <p:stCondLst>
                                            <p:cond delay="0"/>
                                          </p:stCondLst>
                                        </p:cTn>
                                        <p:tgtEl>
                                          <p:spTgt spid="29845"/>
                                        </p:tgtEl>
                                        <p:attrNameLst>
                                          <p:attrName>style.visibility</p:attrName>
                                        </p:attrNameLst>
                                      </p:cBhvr>
                                      <p:to>
                                        <p:strVal val="visible"/>
                                      </p:to>
                                    </p:set>
                                    <p:animEffect transition="in" filter="wipe(right)">
                                      <p:cBhvr>
                                        <p:cTn id="35" dur="500"/>
                                        <p:tgtEl>
                                          <p:spTgt spid="29845"/>
                                        </p:tgtEl>
                                      </p:cBhvr>
                                    </p:animEffect>
                                  </p:childTnLst>
                                </p:cTn>
                              </p:par>
                            </p:childTnLst>
                          </p:cTn>
                        </p:par>
                        <p:par>
                          <p:cTn id="36" fill="hold">
                            <p:stCondLst>
                              <p:cond delay="4000"/>
                            </p:stCondLst>
                            <p:childTnLst>
                              <p:par>
                                <p:cTn id="37" presetID="22" presetClass="entr" presetSubtype="2" fill="hold" grpId="0" nodeType="afterEffect">
                                  <p:stCondLst>
                                    <p:cond delay="0"/>
                                  </p:stCondLst>
                                  <p:childTnLst>
                                    <p:set>
                                      <p:cBhvr>
                                        <p:cTn id="38" dur="1" fill="hold">
                                          <p:stCondLst>
                                            <p:cond delay="0"/>
                                          </p:stCondLst>
                                        </p:cTn>
                                        <p:tgtEl>
                                          <p:spTgt spid="29844"/>
                                        </p:tgtEl>
                                        <p:attrNameLst>
                                          <p:attrName>style.visibility</p:attrName>
                                        </p:attrNameLst>
                                      </p:cBhvr>
                                      <p:to>
                                        <p:strVal val="visible"/>
                                      </p:to>
                                    </p:set>
                                    <p:animEffect transition="in" filter="wipe(right)">
                                      <p:cBhvr>
                                        <p:cTn id="39" dur="500"/>
                                        <p:tgtEl>
                                          <p:spTgt spid="29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24" grpId="0" animBg="1"/>
      <p:bldP spid="29821" grpId="0" animBg="1"/>
      <p:bldP spid="29825" grpId="0" animBg="1"/>
      <p:bldP spid="29817" grpId="0" animBg="1"/>
      <p:bldP spid="29794" grpId="0" animBg="1"/>
      <p:bldP spid="29830" grpId="0" animBg="1"/>
      <p:bldP spid="29844" grpId="0" animBg="1"/>
      <p:bldP spid="29845" grpId="0" animBg="1"/>
      <p:bldP spid="4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C:\Users\y-maegawa\AppData\Local\Microsoft\Windows\Temporary Internet Files\Content.IE5\QJ3ELJ2P\MC900434828[1].png"/>
          <p:cNvPicPr>
            <a:picLocks noChangeAspect="1" noChangeArrowheads="1"/>
          </p:cNvPicPr>
          <p:nvPr/>
        </p:nvPicPr>
        <p:blipFill>
          <a:blip r:embed="rId3" cstate="print"/>
          <a:srcRect/>
          <a:stretch>
            <a:fillRect/>
          </a:stretch>
        </p:blipFill>
        <p:spPr bwMode="auto">
          <a:xfrm>
            <a:off x="874713" y="812800"/>
            <a:ext cx="1362075" cy="1363663"/>
          </a:xfrm>
          <a:prstGeom prst="rect">
            <a:avLst/>
          </a:prstGeom>
          <a:noFill/>
          <a:ln w="9525">
            <a:noFill/>
            <a:miter lim="800000"/>
            <a:headEnd/>
            <a:tailEnd/>
          </a:ln>
        </p:spPr>
      </p:pic>
      <p:pic>
        <p:nvPicPr>
          <p:cNvPr id="32771" name="Picture 2" descr="C:\Users\y-maegawa\AppData\Local\Microsoft\Windows\Temporary Internet Files\Content.IE5\QJ3ELJ2P\MC900434828[1].png"/>
          <p:cNvPicPr>
            <a:picLocks noChangeAspect="1" noChangeArrowheads="1"/>
          </p:cNvPicPr>
          <p:nvPr/>
        </p:nvPicPr>
        <p:blipFill>
          <a:blip r:embed="rId3" cstate="print"/>
          <a:srcRect/>
          <a:stretch>
            <a:fillRect/>
          </a:stretch>
        </p:blipFill>
        <p:spPr bwMode="auto">
          <a:xfrm>
            <a:off x="2865438" y="800100"/>
            <a:ext cx="1362075" cy="1363663"/>
          </a:xfrm>
          <a:prstGeom prst="rect">
            <a:avLst/>
          </a:prstGeom>
          <a:noFill/>
          <a:ln w="9525">
            <a:noFill/>
            <a:miter lim="800000"/>
            <a:headEnd/>
            <a:tailEnd/>
          </a:ln>
        </p:spPr>
      </p:pic>
      <p:sp>
        <p:nvSpPr>
          <p:cNvPr id="32772" name="Rectangle 3"/>
          <p:cNvSpPr>
            <a:spLocks noChangeArrowheads="1"/>
          </p:cNvSpPr>
          <p:nvPr/>
        </p:nvSpPr>
        <p:spPr bwMode="auto">
          <a:xfrm>
            <a:off x="0" y="28575"/>
            <a:ext cx="7677150" cy="579438"/>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5.2. </a:t>
            </a:r>
            <a:r>
              <a:rPr lang="ja-JP" altLang="en-US" sz="3200" dirty="0" smtClean="0"/>
              <a:t>組み込み</a:t>
            </a:r>
            <a:r>
              <a:rPr lang="ja-JP" altLang="en-US" sz="3200" dirty="0"/>
              <a:t>系アーキテクチャのサポート</a:t>
            </a:r>
          </a:p>
        </p:txBody>
      </p:sp>
      <p:sp>
        <p:nvSpPr>
          <p:cNvPr id="31" name="Text Box 33"/>
          <p:cNvSpPr txBox="1">
            <a:spLocks noChangeArrowheads="1"/>
          </p:cNvSpPr>
          <p:nvPr/>
        </p:nvSpPr>
        <p:spPr bwMode="auto">
          <a:xfrm>
            <a:off x="415918" y="2082800"/>
            <a:ext cx="4270382" cy="2565400"/>
          </a:xfrm>
          <a:prstGeom prst="rect">
            <a:avLst/>
          </a:prstGeom>
          <a:solidFill>
            <a:srgbClr val="FFFF99"/>
          </a:solidFill>
          <a:ln w="19050" algn="ctr">
            <a:solidFill>
              <a:schemeClr val="tx1"/>
            </a:solidFill>
            <a:miter lim="800000"/>
            <a:headEnd/>
            <a:tailEnd/>
          </a:ln>
          <a:scene3d>
            <a:camera prst="orthographicFront"/>
            <a:lightRig rig="threePt" dir="t"/>
          </a:scene3d>
          <a:sp3d>
            <a:bevelT w="0"/>
            <a:bevelB w="0"/>
          </a:sp3d>
        </p:spPr>
        <p:txBody>
          <a:bodyPr lIns="72000" tIns="72000" rIns="72000" bIns="72000"/>
          <a:lstStyle/>
          <a:p>
            <a:pPr>
              <a:lnSpc>
                <a:spcPct val="100000"/>
              </a:lnSpc>
              <a:spcBef>
                <a:spcPct val="50000"/>
              </a:spcBef>
              <a:defRPr/>
            </a:pPr>
            <a:endParaRPr kumimoji="0" lang="en-US" altLang="ja-JP" sz="2000" dirty="0"/>
          </a:p>
        </p:txBody>
      </p:sp>
      <p:sp>
        <p:nvSpPr>
          <p:cNvPr id="32776" name="Text Box 40"/>
          <p:cNvSpPr txBox="1">
            <a:spLocks noChangeArrowheads="1"/>
          </p:cNvSpPr>
          <p:nvPr/>
        </p:nvSpPr>
        <p:spPr bwMode="auto">
          <a:xfrm>
            <a:off x="415925" y="4702175"/>
            <a:ext cx="4268788" cy="695325"/>
          </a:xfrm>
          <a:prstGeom prst="rect">
            <a:avLst/>
          </a:prstGeom>
          <a:solidFill>
            <a:srgbClr val="E4CA9C"/>
          </a:solidFill>
          <a:ln w="38100" algn="ctr">
            <a:solidFill>
              <a:srgbClr val="D69DAF"/>
            </a:solidFill>
            <a:miter lim="800000"/>
            <a:headEnd/>
            <a:tailEnd/>
          </a:ln>
        </p:spPr>
        <p:txBody>
          <a:bodyPr lIns="72000" tIns="72000" rIns="72000" bIns="72000"/>
          <a:lstStyle/>
          <a:p>
            <a:pPr eaLnBrk="1" hangingPunct="1">
              <a:lnSpc>
                <a:spcPts val="2000"/>
              </a:lnSpc>
              <a:spcBef>
                <a:spcPct val="50000"/>
              </a:spcBef>
            </a:pPr>
            <a:r>
              <a:rPr lang="ja-JP" altLang="en-US" sz="2000"/>
              <a:t>バックグラウンド プロセス</a:t>
            </a:r>
            <a:r>
              <a:rPr lang="en-US" altLang="ja-JP" sz="2000"/>
              <a:t/>
            </a:r>
            <a:br>
              <a:rPr lang="en-US" altLang="ja-JP" sz="2000"/>
            </a:br>
            <a:r>
              <a:rPr lang="ja-JP" altLang="en-US" sz="2000"/>
              <a:t>（デバイス類の</a:t>
            </a:r>
            <a:r>
              <a:rPr lang="en-US" altLang="ja-JP" sz="2000"/>
              <a:t>I/O</a:t>
            </a:r>
            <a:r>
              <a:rPr lang="ja-JP" altLang="en-US" sz="2000"/>
              <a:t>を処理）</a:t>
            </a:r>
          </a:p>
        </p:txBody>
      </p:sp>
      <p:pic>
        <p:nvPicPr>
          <p:cNvPr id="32777" name="Picture 8"/>
          <p:cNvPicPr>
            <a:picLocks noChangeAspect="1" noChangeArrowheads="1"/>
          </p:cNvPicPr>
          <p:nvPr/>
        </p:nvPicPr>
        <p:blipFill>
          <a:blip r:embed="rId4" cstate="print"/>
          <a:srcRect/>
          <a:stretch>
            <a:fillRect/>
          </a:stretch>
        </p:blipFill>
        <p:spPr bwMode="auto">
          <a:xfrm>
            <a:off x="646113" y="6084888"/>
            <a:ext cx="784225" cy="722312"/>
          </a:xfrm>
          <a:prstGeom prst="rect">
            <a:avLst/>
          </a:prstGeom>
          <a:noFill/>
          <a:ln w="9525">
            <a:noFill/>
            <a:miter lim="800000"/>
            <a:headEnd/>
            <a:tailEnd/>
          </a:ln>
        </p:spPr>
      </p:pic>
      <p:cxnSp>
        <p:nvCxnSpPr>
          <p:cNvPr id="57" name="直線矢印コネクタ 56"/>
          <p:cNvCxnSpPr/>
          <p:nvPr/>
        </p:nvCxnSpPr>
        <p:spPr bwMode="auto">
          <a:xfrm rot="5400000">
            <a:off x="549275" y="5861050"/>
            <a:ext cx="990600" cy="12700"/>
          </a:xfrm>
          <a:prstGeom prst="straightConnector1">
            <a:avLst/>
          </a:prstGeom>
          <a:solidFill>
            <a:srgbClr val="E4CAC8"/>
          </a:solidFill>
          <a:ln w="63500" cap="flat" cmpd="sng" algn="ctr">
            <a:solidFill>
              <a:schemeClr val="tx1">
                <a:lumMod val="75000"/>
                <a:lumOff val="25000"/>
              </a:schemeClr>
            </a:solidFill>
            <a:prstDash val="solid"/>
            <a:round/>
            <a:headEnd type="arrow" w="med" len="med"/>
            <a:tailEnd type="arrow"/>
          </a:ln>
          <a:effectLst/>
        </p:spPr>
      </p:cxnSp>
      <p:pic>
        <p:nvPicPr>
          <p:cNvPr id="32779" name="Picture 8"/>
          <p:cNvPicPr>
            <a:picLocks noChangeAspect="1" noChangeArrowheads="1"/>
          </p:cNvPicPr>
          <p:nvPr/>
        </p:nvPicPr>
        <p:blipFill>
          <a:blip r:embed="rId4" cstate="print"/>
          <a:srcRect/>
          <a:stretch>
            <a:fillRect/>
          </a:stretch>
        </p:blipFill>
        <p:spPr bwMode="auto">
          <a:xfrm>
            <a:off x="1662113" y="6084888"/>
            <a:ext cx="784225" cy="722312"/>
          </a:xfrm>
          <a:prstGeom prst="rect">
            <a:avLst/>
          </a:prstGeom>
          <a:noFill/>
          <a:ln w="9525">
            <a:noFill/>
            <a:miter lim="800000"/>
            <a:headEnd/>
            <a:tailEnd/>
          </a:ln>
        </p:spPr>
      </p:pic>
      <p:cxnSp>
        <p:nvCxnSpPr>
          <p:cNvPr id="62" name="直線矢印コネクタ 61"/>
          <p:cNvCxnSpPr/>
          <p:nvPr/>
        </p:nvCxnSpPr>
        <p:spPr bwMode="auto">
          <a:xfrm rot="5400000">
            <a:off x="1566863" y="5861050"/>
            <a:ext cx="990600" cy="12700"/>
          </a:xfrm>
          <a:prstGeom prst="straightConnector1">
            <a:avLst/>
          </a:prstGeom>
          <a:solidFill>
            <a:srgbClr val="E4CAC8"/>
          </a:solidFill>
          <a:ln w="63500" cap="flat" cmpd="sng" algn="ctr">
            <a:solidFill>
              <a:schemeClr val="tx1">
                <a:lumMod val="75000"/>
                <a:lumOff val="25000"/>
              </a:schemeClr>
            </a:solidFill>
            <a:prstDash val="solid"/>
            <a:round/>
            <a:headEnd type="arrow" w="med" len="med"/>
            <a:tailEnd type="arrow"/>
          </a:ln>
          <a:effectLst/>
        </p:spPr>
      </p:cxnSp>
      <p:pic>
        <p:nvPicPr>
          <p:cNvPr id="32781" name="Picture 8"/>
          <p:cNvPicPr>
            <a:picLocks noChangeAspect="1" noChangeArrowheads="1"/>
          </p:cNvPicPr>
          <p:nvPr/>
        </p:nvPicPr>
        <p:blipFill>
          <a:blip r:embed="rId4" cstate="print"/>
          <a:srcRect/>
          <a:stretch>
            <a:fillRect/>
          </a:stretch>
        </p:blipFill>
        <p:spPr bwMode="auto">
          <a:xfrm>
            <a:off x="2679700" y="6084888"/>
            <a:ext cx="784225" cy="722312"/>
          </a:xfrm>
          <a:prstGeom prst="rect">
            <a:avLst/>
          </a:prstGeom>
          <a:noFill/>
          <a:ln w="9525">
            <a:noFill/>
            <a:miter lim="800000"/>
            <a:headEnd/>
            <a:tailEnd/>
          </a:ln>
        </p:spPr>
      </p:pic>
      <p:cxnSp>
        <p:nvCxnSpPr>
          <p:cNvPr id="65" name="直線矢印コネクタ 64"/>
          <p:cNvCxnSpPr/>
          <p:nvPr/>
        </p:nvCxnSpPr>
        <p:spPr bwMode="auto">
          <a:xfrm rot="5400000">
            <a:off x="2582863" y="5861050"/>
            <a:ext cx="990600" cy="12700"/>
          </a:xfrm>
          <a:prstGeom prst="straightConnector1">
            <a:avLst/>
          </a:prstGeom>
          <a:solidFill>
            <a:srgbClr val="E4CAC8"/>
          </a:solidFill>
          <a:ln w="63500" cap="flat" cmpd="sng" algn="ctr">
            <a:solidFill>
              <a:schemeClr val="tx1">
                <a:lumMod val="75000"/>
                <a:lumOff val="25000"/>
              </a:schemeClr>
            </a:solidFill>
            <a:prstDash val="solid"/>
            <a:round/>
            <a:headEnd type="arrow" w="med" len="med"/>
            <a:tailEnd type="arrow"/>
          </a:ln>
          <a:effectLst/>
        </p:spPr>
      </p:cxnSp>
      <p:pic>
        <p:nvPicPr>
          <p:cNvPr id="32783" name="Picture 8"/>
          <p:cNvPicPr>
            <a:picLocks noChangeAspect="1" noChangeArrowheads="1"/>
          </p:cNvPicPr>
          <p:nvPr/>
        </p:nvPicPr>
        <p:blipFill>
          <a:blip r:embed="rId4" cstate="print"/>
          <a:srcRect/>
          <a:stretch>
            <a:fillRect/>
          </a:stretch>
        </p:blipFill>
        <p:spPr bwMode="auto">
          <a:xfrm>
            <a:off x="3695700" y="6084888"/>
            <a:ext cx="784225" cy="722312"/>
          </a:xfrm>
          <a:prstGeom prst="rect">
            <a:avLst/>
          </a:prstGeom>
          <a:noFill/>
          <a:ln w="9525">
            <a:noFill/>
            <a:miter lim="800000"/>
            <a:headEnd/>
            <a:tailEnd/>
          </a:ln>
        </p:spPr>
      </p:pic>
      <p:cxnSp>
        <p:nvCxnSpPr>
          <p:cNvPr id="68" name="直線矢印コネクタ 67"/>
          <p:cNvCxnSpPr/>
          <p:nvPr/>
        </p:nvCxnSpPr>
        <p:spPr bwMode="auto">
          <a:xfrm rot="5400000">
            <a:off x="3598863" y="5861050"/>
            <a:ext cx="990600" cy="12700"/>
          </a:xfrm>
          <a:prstGeom prst="straightConnector1">
            <a:avLst/>
          </a:prstGeom>
          <a:solidFill>
            <a:srgbClr val="E4CAC8"/>
          </a:solidFill>
          <a:ln w="63500" cap="flat" cmpd="sng" algn="ctr">
            <a:solidFill>
              <a:schemeClr val="tx1">
                <a:lumMod val="75000"/>
                <a:lumOff val="25000"/>
              </a:schemeClr>
            </a:solidFill>
            <a:prstDash val="solid"/>
            <a:round/>
            <a:headEnd type="arrow" w="med" len="med"/>
            <a:tailEnd type="arrow"/>
          </a:ln>
          <a:effectLst/>
        </p:spPr>
      </p:cxnSp>
      <p:sp>
        <p:nvSpPr>
          <p:cNvPr id="32785" name="Text Box 63"/>
          <p:cNvSpPr txBox="1">
            <a:spLocks noChangeArrowheads="1"/>
          </p:cNvSpPr>
          <p:nvPr/>
        </p:nvSpPr>
        <p:spPr bwMode="auto">
          <a:xfrm>
            <a:off x="415925" y="5645150"/>
            <a:ext cx="4268788" cy="412750"/>
          </a:xfrm>
          <a:prstGeom prst="rect">
            <a:avLst/>
          </a:prstGeom>
          <a:solidFill>
            <a:srgbClr val="C0C0C0"/>
          </a:solidFill>
          <a:ln w="38100">
            <a:solidFill>
              <a:srgbClr val="000000"/>
            </a:solidFill>
            <a:prstDash val="sysDot"/>
            <a:miter lim="800000"/>
            <a:headEnd/>
            <a:tailEnd/>
          </a:ln>
        </p:spPr>
        <p:txBody>
          <a:bodyPr lIns="72000" tIns="72000" rIns="72000" bIns="72000"/>
          <a:lstStyle/>
          <a:p>
            <a:r>
              <a:rPr kumimoji="0" lang="ja-JP" altLang="en-US" sz="2000">
                <a:latin typeface="Century" pitchFamily="18" charset="0"/>
              </a:rPr>
              <a:t>デバイス ドライバ</a:t>
            </a:r>
          </a:p>
        </p:txBody>
      </p:sp>
      <p:sp>
        <p:nvSpPr>
          <p:cNvPr id="95" name="テキスト ボックス 94"/>
          <p:cNvSpPr txBox="1"/>
          <p:nvPr/>
        </p:nvSpPr>
        <p:spPr>
          <a:xfrm>
            <a:off x="444500" y="2108200"/>
            <a:ext cx="2070100" cy="387350"/>
          </a:xfrm>
          <a:prstGeom prst="rect">
            <a:avLst/>
          </a:prstGeom>
          <a:noFill/>
          <a:ln w="38100">
            <a:solidFill>
              <a:schemeClr val="tx1">
                <a:lumMod val="75000"/>
                <a:lumOff val="25000"/>
              </a:schemeClr>
            </a:solidFill>
          </a:ln>
        </p:spPr>
        <p:txBody>
          <a:bodyPr>
            <a:spAutoFit/>
          </a:bodyPr>
          <a:lstStyle/>
          <a:p>
            <a:pPr>
              <a:defRPr/>
            </a:pPr>
            <a:r>
              <a:rPr lang="ja-JP" altLang="en-US" sz="2000" dirty="0"/>
              <a:t>送信</a:t>
            </a:r>
          </a:p>
        </p:txBody>
      </p:sp>
      <p:sp>
        <p:nvSpPr>
          <p:cNvPr id="97" name="テキスト ボックス 96"/>
          <p:cNvSpPr txBox="1"/>
          <p:nvPr/>
        </p:nvSpPr>
        <p:spPr>
          <a:xfrm>
            <a:off x="444500" y="2552700"/>
            <a:ext cx="2070100" cy="387350"/>
          </a:xfrm>
          <a:prstGeom prst="rect">
            <a:avLst/>
          </a:prstGeom>
          <a:noFill/>
          <a:ln w="38100">
            <a:solidFill>
              <a:schemeClr val="tx1">
                <a:lumMod val="75000"/>
                <a:lumOff val="25000"/>
              </a:schemeClr>
            </a:solidFill>
          </a:ln>
        </p:spPr>
        <p:txBody>
          <a:bodyPr>
            <a:spAutoFit/>
          </a:bodyPr>
          <a:lstStyle/>
          <a:p>
            <a:pPr>
              <a:defRPr/>
            </a:pPr>
            <a:r>
              <a:rPr lang="ja-JP" altLang="en-US" sz="2000" dirty="0"/>
              <a:t>受信</a:t>
            </a:r>
          </a:p>
        </p:txBody>
      </p:sp>
      <p:sp>
        <p:nvSpPr>
          <p:cNvPr id="99" name="テキスト ボックス 98"/>
          <p:cNvSpPr txBox="1"/>
          <p:nvPr/>
        </p:nvSpPr>
        <p:spPr>
          <a:xfrm>
            <a:off x="447675" y="4203700"/>
            <a:ext cx="4187825" cy="387350"/>
          </a:xfrm>
          <a:prstGeom prst="rect">
            <a:avLst/>
          </a:prstGeom>
          <a:noFill/>
          <a:ln w="38100">
            <a:solidFill>
              <a:schemeClr val="tx1">
                <a:lumMod val="75000"/>
                <a:lumOff val="25000"/>
              </a:schemeClr>
            </a:solidFill>
          </a:ln>
        </p:spPr>
        <p:txBody>
          <a:bodyPr>
            <a:spAutoFit/>
          </a:bodyPr>
          <a:lstStyle/>
          <a:p>
            <a:pPr>
              <a:defRPr/>
            </a:pPr>
            <a:r>
              <a:rPr lang="ja-JP" altLang="en-US" sz="2000" dirty="0"/>
              <a:t>送信</a:t>
            </a:r>
          </a:p>
        </p:txBody>
      </p:sp>
      <p:sp>
        <p:nvSpPr>
          <p:cNvPr id="100" name="テキスト ボックス 99"/>
          <p:cNvSpPr txBox="1"/>
          <p:nvPr/>
        </p:nvSpPr>
        <p:spPr>
          <a:xfrm>
            <a:off x="447675" y="3759200"/>
            <a:ext cx="4187825" cy="387350"/>
          </a:xfrm>
          <a:prstGeom prst="rect">
            <a:avLst/>
          </a:prstGeom>
          <a:noFill/>
          <a:ln w="38100">
            <a:solidFill>
              <a:schemeClr val="tx1">
                <a:lumMod val="75000"/>
                <a:lumOff val="25000"/>
              </a:schemeClr>
            </a:solidFill>
          </a:ln>
        </p:spPr>
        <p:txBody>
          <a:bodyPr>
            <a:spAutoFit/>
          </a:bodyPr>
          <a:lstStyle/>
          <a:p>
            <a:pPr>
              <a:defRPr/>
            </a:pPr>
            <a:r>
              <a:rPr lang="ja-JP" altLang="en-US" sz="2000" dirty="0"/>
              <a:t>受信</a:t>
            </a:r>
          </a:p>
        </p:txBody>
      </p:sp>
      <p:sp>
        <p:nvSpPr>
          <p:cNvPr id="32790" name="テキスト ボックス 100"/>
          <p:cNvSpPr txBox="1">
            <a:spLocks noChangeArrowheads="1"/>
          </p:cNvSpPr>
          <p:nvPr/>
        </p:nvSpPr>
        <p:spPr bwMode="auto">
          <a:xfrm>
            <a:off x="633413" y="3013075"/>
            <a:ext cx="3833812" cy="682625"/>
          </a:xfrm>
          <a:prstGeom prst="rect">
            <a:avLst/>
          </a:prstGeom>
          <a:noFill/>
          <a:ln w="9525">
            <a:noFill/>
            <a:miter lim="800000"/>
            <a:headEnd/>
            <a:tailEnd/>
          </a:ln>
        </p:spPr>
        <p:txBody>
          <a:bodyPr>
            <a:spAutoFit/>
          </a:bodyPr>
          <a:lstStyle/>
          <a:p>
            <a:r>
              <a:rPr kumimoji="0" lang="ja-JP" altLang="en-US" sz="2000"/>
              <a:t>非同期イベント フレームワーク</a:t>
            </a:r>
            <a:r>
              <a:rPr kumimoji="0" lang="en-US" altLang="ja-JP" sz="2000"/>
              <a:t/>
            </a:r>
            <a:br>
              <a:rPr kumimoji="0" lang="en-US" altLang="ja-JP" sz="2000"/>
            </a:br>
            <a:r>
              <a:rPr kumimoji="0" lang="ja-JP" altLang="en-US" sz="2000"/>
              <a:t>（名前付きパイプにより実装）</a:t>
            </a:r>
            <a:endParaRPr lang="ja-JP" altLang="en-US" sz="2000"/>
          </a:p>
        </p:txBody>
      </p:sp>
      <p:sp>
        <p:nvSpPr>
          <p:cNvPr id="121" name="テキスト ボックス 120"/>
          <p:cNvSpPr txBox="1"/>
          <p:nvPr/>
        </p:nvSpPr>
        <p:spPr>
          <a:xfrm>
            <a:off x="2565400" y="2108200"/>
            <a:ext cx="2070100" cy="387350"/>
          </a:xfrm>
          <a:prstGeom prst="rect">
            <a:avLst/>
          </a:prstGeom>
          <a:noFill/>
          <a:ln w="38100">
            <a:solidFill>
              <a:schemeClr val="tx1">
                <a:lumMod val="75000"/>
                <a:lumOff val="25000"/>
              </a:schemeClr>
            </a:solidFill>
          </a:ln>
        </p:spPr>
        <p:txBody>
          <a:bodyPr>
            <a:spAutoFit/>
          </a:bodyPr>
          <a:lstStyle/>
          <a:p>
            <a:pPr>
              <a:defRPr/>
            </a:pPr>
            <a:r>
              <a:rPr lang="ja-JP" altLang="en-US" sz="2000" dirty="0"/>
              <a:t>送信</a:t>
            </a:r>
          </a:p>
        </p:txBody>
      </p:sp>
      <p:sp>
        <p:nvSpPr>
          <p:cNvPr id="122" name="テキスト ボックス 121"/>
          <p:cNvSpPr txBox="1"/>
          <p:nvPr/>
        </p:nvSpPr>
        <p:spPr>
          <a:xfrm>
            <a:off x="2565400" y="2552700"/>
            <a:ext cx="2070100" cy="387350"/>
          </a:xfrm>
          <a:prstGeom prst="rect">
            <a:avLst/>
          </a:prstGeom>
          <a:noFill/>
          <a:ln w="38100">
            <a:solidFill>
              <a:schemeClr val="tx1">
                <a:lumMod val="75000"/>
                <a:lumOff val="25000"/>
              </a:schemeClr>
            </a:solidFill>
          </a:ln>
        </p:spPr>
        <p:txBody>
          <a:bodyPr>
            <a:spAutoFit/>
          </a:bodyPr>
          <a:lstStyle/>
          <a:p>
            <a:pPr>
              <a:defRPr/>
            </a:pPr>
            <a:r>
              <a:rPr lang="ja-JP" altLang="en-US" sz="2000" dirty="0"/>
              <a:t>受信</a:t>
            </a:r>
          </a:p>
        </p:txBody>
      </p:sp>
      <p:grpSp>
        <p:nvGrpSpPr>
          <p:cNvPr id="2" name="グループ化 33"/>
          <p:cNvGrpSpPr>
            <a:grpSpLocks/>
          </p:cNvGrpSpPr>
          <p:nvPr/>
        </p:nvGrpSpPr>
        <p:grpSpPr bwMode="auto">
          <a:xfrm>
            <a:off x="628650" y="2222500"/>
            <a:ext cx="3844925" cy="2133600"/>
            <a:chOff x="628650" y="2222500"/>
            <a:chExt cx="3844925" cy="2133600"/>
          </a:xfrm>
        </p:grpSpPr>
        <p:cxnSp>
          <p:nvCxnSpPr>
            <p:cNvPr id="32809" name="直線矢印コネクタ 104"/>
            <p:cNvCxnSpPr>
              <a:cxnSpLocks noChangeShapeType="1"/>
            </p:cNvCxnSpPr>
            <p:nvPr/>
          </p:nvCxnSpPr>
          <p:spPr bwMode="auto">
            <a:xfrm rot="5400000">
              <a:off x="-230187" y="3195637"/>
              <a:ext cx="1739900" cy="22225"/>
            </a:xfrm>
            <a:prstGeom prst="straightConnector1">
              <a:avLst/>
            </a:prstGeom>
            <a:noFill/>
            <a:ln w="63500" algn="ctr">
              <a:solidFill>
                <a:srgbClr val="0000FF"/>
              </a:solidFill>
              <a:round/>
              <a:headEnd/>
              <a:tailEnd type="arrow" w="med" len="med"/>
            </a:ln>
          </p:spPr>
        </p:cxnSp>
        <p:sp>
          <p:nvSpPr>
            <p:cNvPr id="108" name="円弧 107"/>
            <p:cNvSpPr/>
            <p:nvPr/>
          </p:nvSpPr>
          <p:spPr bwMode="auto">
            <a:xfrm flipH="1" flipV="1">
              <a:off x="1930400" y="2222500"/>
              <a:ext cx="876300" cy="901700"/>
            </a:xfrm>
            <a:prstGeom prst="arc">
              <a:avLst>
                <a:gd name="adj1" fmla="val 8801617"/>
                <a:gd name="adj2" fmla="val 20998141"/>
              </a:avLst>
            </a:prstGeom>
            <a:noFill/>
            <a:ln w="63500" cap="flat" cmpd="sng" algn="ctr">
              <a:solidFill>
                <a:srgbClr val="0000FF"/>
              </a:solidFill>
              <a:prstDash val="solid"/>
              <a:round/>
              <a:headEnd type="none" w="med" len="med"/>
              <a:tailEnd type="arrow"/>
            </a:ln>
            <a:effectLst/>
          </p:spPr>
          <p:txBody>
            <a:bodyPr anchor="ctr"/>
            <a:lstStyle/>
            <a:p>
              <a:pPr>
                <a:defRPr/>
              </a:pPr>
              <a:endParaRPr lang="ja-JP" altLang="en-US"/>
            </a:p>
          </p:txBody>
        </p:sp>
        <p:cxnSp>
          <p:nvCxnSpPr>
            <p:cNvPr id="32811" name="直線矢印コネクタ 108"/>
            <p:cNvCxnSpPr>
              <a:cxnSpLocks noChangeShapeType="1"/>
            </p:cNvCxnSpPr>
            <p:nvPr/>
          </p:nvCxnSpPr>
          <p:spPr bwMode="auto">
            <a:xfrm rot="16200000" flipV="1">
              <a:off x="-14287" y="3475037"/>
              <a:ext cx="1739900" cy="22225"/>
            </a:xfrm>
            <a:prstGeom prst="straightConnector1">
              <a:avLst/>
            </a:prstGeom>
            <a:noFill/>
            <a:ln w="63500" algn="ctr">
              <a:solidFill>
                <a:srgbClr val="0000FF"/>
              </a:solidFill>
              <a:round/>
              <a:headEnd/>
              <a:tailEnd type="arrow" w="med" len="med"/>
            </a:ln>
          </p:spPr>
        </p:cxnSp>
        <p:sp>
          <p:nvSpPr>
            <p:cNvPr id="114" name="円弧 113"/>
            <p:cNvSpPr/>
            <p:nvPr/>
          </p:nvSpPr>
          <p:spPr bwMode="auto">
            <a:xfrm flipV="1">
              <a:off x="2298700" y="2222500"/>
              <a:ext cx="876300" cy="901700"/>
            </a:xfrm>
            <a:prstGeom prst="arc">
              <a:avLst>
                <a:gd name="adj1" fmla="val 8801617"/>
                <a:gd name="adj2" fmla="val 20998141"/>
              </a:avLst>
            </a:prstGeom>
            <a:noFill/>
            <a:ln w="63500" cap="flat" cmpd="sng" algn="ctr">
              <a:solidFill>
                <a:srgbClr val="0000FF"/>
              </a:solidFill>
              <a:prstDash val="solid"/>
              <a:round/>
              <a:headEnd type="none" w="med" len="med"/>
              <a:tailEnd type="arrow"/>
            </a:ln>
            <a:effectLst/>
          </p:spPr>
          <p:txBody>
            <a:bodyPr anchor="ctr"/>
            <a:lstStyle/>
            <a:p>
              <a:pPr>
                <a:defRPr/>
              </a:pPr>
              <a:endParaRPr lang="ja-JP" altLang="en-US"/>
            </a:p>
          </p:txBody>
        </p:sp>
        <p:cxnSp>
          <p:nvCxnSpPr>
            <p:cNvPr id="32813" name="直線矢印コネクタ 122"/>
            <p:cNvCxnSpPr>
              <a:cxnSpLocks noChangeShapeType="1"/>
            </p:cNvCxnSpPr>
            <p:nvPr/>
          </p:nvCxnSpPr>
          <p:spPr bwMode="auto">
            <a:xfrm rot="5400000">
              <a:off x="3376613" y="3195637"/>
              <a:ext cx="1739900" cy="22225"/>
            </a:xfrm>
            <a:prstGeom prst="straightConnector1">
              <a:avLst/>
            </a:prstGeom>
            <a:noFill/>
            <a:ln w="63500" algn="ctr">
              <a:solidFill>
                <a:srgbClr val="0000FF"/>
              </a:solidFill>
              <a:round/>
              <a:headEnd/>
              <a:tailEnd type="arrow" w="med" len="med"/>
            </a:ln>
          </p:spPr>
        </p:cxnSp>
        <p:cxnSp>
          <p:nvCxnSpPr>
            <p:cNvPr id="32814" name="直線矢印コネクタ 123"/>
            <p:cNvCxnSpPr>
              <a:cxnSpLocks noChangeShapeType="1"/>
            </p:cNvCxnSpPr>
            <p:nvPr/>
          </p:nvCxnSpPr>
          <p:spPr bwMode="auto">
            <a:xfrm rot="16200000" flipV="1">
              <a:off x="3592513" y="3475037"/>
              <a:ext cx="1739900" cy="22225"/>
            </a:xfrm>
            <a:prstGeom prst="straightConnector1">
              <a:avLst/>
            </a:prstGeom>
            <a:noFill/>
            <a:ln w="63500" algn="ctr">
              <a:solidFill>
                <a:srgbClr val="0000FF"/>
              </a:solidFill>
              <a:round/>
              <a:headEnd/>
              <a:tailEnd type="arrow" w="med" len="med"/>
            </a:ln>
          </p:spPr>
        </p:cxnSp>
      </p:grpSp>
      <p:grpSp>
        <p:nvGrpSpPr>
          <p:cNvPr id="3" name="グループ化 129"/>
          <p:cNvGrpSpPr>
            <a:grpSpLocks/>
          </p:cNvGrpSpPr>
          <p:nvPr/>
        </p:nvGrpSpPr>
        <p:grpSpPr bwMode="auto">
          <a:xfrm>
            <a:off x="101600" y="1041400"/>
            <a:ext cx="5003800" cy="4064000"/>
            <a:chOff x="101600" y="1041400"/>
            <a:chExt cx="5003800" cy="4064000"/>
          </a:xfrm>
        </p:grpSpPr>
        <p:sp>
          <p:nvSpPr>
            <p:cNvPr id="125" name="円弧 124"/>
            <p:cNvSpPr/>
            <p:nvPr/>
          </p:nvSpPr>
          <p:spPr bwMode="auto">
            <a:xfrm flipV="1">
              <a:off x="3530600" y="1041400"/>
              <a:ext cx="1447800" cy="1892300"/>
            </a:xfrm>
            <a:prstGeom prst="arc">
              <a:avLst>
                <a:gd name="adj1" fmla="val 17558638"/>
                <a:gd name="adj2" fmla="val 6125301"/>
              </a:avLst>
            </a:prstGeom>
            <a:noFill/>
            <a:ln w="63500" cap="flat" cmpd="sng" algn="ctr">
              <a:solidFill>
                <a:srgbClr val="FF0000"/>
              </a:solidFill>
              <a:prstDash val="solid"/>
              <a:round/>
              <a:headEnd type="none" w="med" len="med"/>
              <a:tailEnd type="arrow"/>
            </a:ln>
            <a:effectLst/>
          </p:spPr>
          <p:txBody>
            <a:bodyPr anchor="ctr"/>
            <a:lstStyle/>
            <a:p>
              <a:pPr>
                <a:defRPr/>
              </a:pPr>
              <a:endParaRPr lang="ja-JP" altLang="en-US"/>
            </a:p>
          </p:txBody>
        </p:sp>
        <p:sp>
          <p:nvSpPr>
            <p:cNvPr id="127" name="円弧 126"/>
            <p:cNvSpPr/>
            <p:nvPr/>
          </p:nvSpPr>
          <p:spPr bwMode="auto">
            <a:xfrm>
              <a:off x="3657600" y="3937000"/>
              <a:ext cx="1447800" cy="1168400"/>
            </a:xfrm>
            <a:prstGeom prst="arc">
              <a:avLst>
                <a:gd name="adj1" fmla="val 17393454"/>
                <a:gd name="adj2" fmla="val 6125301"/>
              </a:avLst>
            </a:prstGeom>
            <a:noFill/>
            <a:ln w="63500" cap="flat" cmpd="sng" algn="ctr">
              <a:solidFill>
                <a:srgbClr val="FF0000"/>
              </a:solidFill>
              <a:prstDash val="solid"/>
              <a:round/>
              <a:headEnd type="none" w="med" len="med"/>
              <a:tailEnd type="arrow"/>
            </a:ln>
            <a:effectLst/>
          </p:spPr>
          <p:txBody>
            <a:bodyPr anchor="ctr"/>
            <a:lstStyle/>
            <a:p>
              <a:pPr>
                <a:defRPr/>
              </a:pPr>
              <a:endParaRPr lang="ja-JP" altLang="en-US"/>
            </a:p>
          </p:txBody>
        </p:sp>
        <p:sp>
          <p:nvSpPr>
            <p:cNvPr id="128" name="円弧 127"/>
            <p:cNvSpPr/>
            <p:nvPr/>
          </p:nvSpPr>
          <p:spPr bwMode="auto">
            <a:xfrm flipH="1" flipV="1">
              <a:off x="101600" y="1041400"/>
              <a:ext cx="1447800" cy="1892300"/>
            </a:xfrm>
            <a:prstGeom prst="arc">
              <a:avLst>
                <a:gd name="adj1" fmla="val 17558638"/>
                <a:gd name="adj2" fmla="val 6125301"/>
              </a:avLst>
            </a:prstGeom>
            <a:noFill/>
            <a:ln w="63500" cap="flat" cmpd="sng" algn="ctr">
              <a:solidFill>
                <a:srgbClr val="FF0000"/>
              </a:solidFill>
              <a:prstDash val="solid"/>
              <a:round/>
              <a:headEnd type="none" w="med" len="med"/>
              <a:tailEnd type="arrow"/>
            </a:ln>
            <a:effectLst/>
          </p:spPr>
          <p:txBody>
            <a:bodyPr anchor="ctr"/>
            <a:lstStyle/>
            <a:p>
              <a:pPr>
                <a:defRPr/>
              </a:pPr>
              <a:endParaRPr lang="ja-JP" altLang="en-US"/>
            </a:p>
          </p:txBody>
        </p:sp>
      </p:grpSp>
      <p:sp>
        <p:nvSpPr>
          <p:cNvPr id="129" name="AutoShape 41"/>
          <p:cNvSpPr>
            <a:spLocks noChangeArrowheads="1"/>
          </p:cNvSpPr>
          <p:nvPr/>
        </p:nvSpPr>
        <p:spPr bwMode="auto">
          <a:xfrm>
            <a:off x="5219700" y="889000"/>
            <a:ext cx="3784600" cy="1638300"/>
          </a:xfrm>
          <a:prstGeom prst="roundRect">
            <a:avLst>
              <a:gd name="adj" fmla="val 9241"/>
            </a:avLst>
          </a:prstGeom>
          <a:solidFill>
            <a:srgbClr val="E4CAC8"/>
          </a:solidFill>
          <a:ln w="38100" algn="ctr">
            <a:solidFill>
              <a:srgbClr val="D69DAF"/>
            </a:solidFill>
            <a:round/>
            <a:headEnd/>
            <a:tailEnd/>
          </a:ln>
        </p:spPr>
        <p:txBody>
          <a:bodyPr lIns="36000" tIns="0" rIns="36000" bIns="0" anchor="ctr"/>
          <a:lstStyle/>
          <a:p>
            <a:pPr algn="l" eaLnBrk="1" hangingPunct="1">
              <a:lnSpc>
                <a:spcPct val="100000"/>
              </a:lnSpc>
              <a:spcBef>
                <a:spcPts val="600"/>
              </a:spcBef>
            </a:pPr>
            <a:r>
              <a:rPr kumimoji="0" lang="ja-JP" altLang="en-US" sz="2000"/>
              <a:t>プッシュ型　</a:t>
            </a:r>
            <a:r>
              <a:rPr kumimoji="0" lang="en-US" altLang="ja-JP" sz="2000"/>
              <a:t>MSG</a:t>
            </a:r>
            <a:r>
              <a:rPr kumimoji="0" lang="ja-JP" altLang="en-US" sz="2000"/>
              <a:t>交換</a:t>
            </a:r>
            <a:endParaRPr kumimoji="0" lang="en-US" altLang="ja-JP" sz="2000"/>
          </a:p>
          <a:p>
            <a:pPr algn="l" eaLnBrk="1" hangingPunct="1">
              <a:lnSpc>
                <a:spcPct val="100000"/>
              </a:lnSpc>
              <a:spcBef>
                <a:spcPts val="600"/>
              </a:spcBef>
            </a:pPr>
            <a:r>
              <a:rPr kumimoji="0" lang="ja-JP" altLang="en-US" sz="2000"/>
              <a:t>＜非同期イベント機能の凡例＞</a:t>
            </a:r>
            <a:r>
              <a:rPr kumimoji="0" lang="en-US" altLang="ja-JP" sz="2000"/>
              <a:t/>
            </a:r>
            <a:br>
              <a:rPr kumimoji="0" lang="en-US" altLang="ja-JP" sz="2000"/>
            </a:br>
            <a:r>
              <a:rPr kumimoji="0" lang="ja-JP" altLang="en-US" sz="2000"/>
              <a:t> ・ </a:t>
            </a:r>
            <a:r>
              <a:rPr kumimoji="0" lang="ja-JP" altLang="en-US" sz="2000">
                <a:solidFill>
                  <a:srgbClr val="0000FF"/>
                </a:solidFill>
              </a:rPr>
              <a:t>➜ </a:t>
            </a:r>
            <a:r>
              <a:rPr kumimoji="0" lang="ja-JP" altLang="en-US" sz="2000"/>
              <a:t>： 非同期単方向</a:t>
            </a:r>
            <a:r>
              <a:rPr kumimoji="0" lang="en-US" altLang="ja-JP" sz="2000"/>
              <a:t>MSG</a:t>
            </a:r>
            <a:br>
              <a:rPr kumimoji="0" lang="en-US" altLang="ja-JP" sz="2000"/>
            </a:br>
            <a:r>
              <a:rPr kumimoji="0" lang="ja-JP" altLang="en-US" sz="2000"/>
              <a:t> ・ </a:t>
            </a:r>
            <a:r>
              <a:rPr kumimoji="0" lang="ja-JP" altLang="en-US" sz="2000">
                <a:solidFill>
                  <a:srgbClr val="FF0000"/>
                </a:solidFill>
              </a:rPr>
              <a:t>➜ </a:t>
            </a:r>
            <a:r>
              <a:rPr kumimoji="0" lang="ja-JP" altLang="en-US" sz="2000"/>
              <a:t>： </a:t>
            </a:r>
            <a:r>
              <a:rPr kumimoji="0" lang="en-US" altLang="ja-JP" sz="2000"/>
              <a:t>MSG</a:t>
            </a:r>
            <a:r>
              <a:rPr kumimoji="0" lang="ja-JP" altLang="en-US" sz="2000"/>
              <a:t>受信＆イベント通知</a:t>
            </a:r>
            <a:endParaRPr kumimoji="0" lang="en-US" altLang="ja-JP" sz="2000"/>
          </a:p>
        </p:txBody>
      </p:sp>
      <p:sp>
        <p:nvSpPr>
          <p:cNvPr id="36" name="AutoShape 41"/>
          <p:cNvSpPr>
            <a:spLocks noChangeArrowheads="1"/>
          </p:cNvSpPr>
          <p:nvPr/>
        </p:nvSpPr>
        <p:spPr bwMode="auto">
          <a:xfrm>
            <a:off x="5499100" y="3911600"/>
            <a:ext cx="3225800" cy="1625600"/>
          </a:xfrm>
          <a:prstGeom prst="roundRect">
            <a:avLst>
              <a:gd name="adj" fmla="val 9241"/>
            </a:avLst>
          </a:prstGeom>
          <a:solidFill>
            <a:srgbClr val="E4CAC8"/>
          </a:solidFill>
          <a:ln w="38100" algn="ctr">
            <a:solidFill>
              <a:srgbClr val="D69DAF"/>
            </a:solidFill>
            <a:round/>
            <a:headEnd/>
            <a:tailEnd/>
          </a:ln>
        </p:spPr>
        <p:txBody>
          <a:bodyPr lIns="36000" tIns="0" rIns="36000" bIns="0" anchor="ctr"/>
          <a:lstStyle/>
          <a:p>
            <a:pPr algn="l" eaLnBrk="1" hangingPunct="1">
              <a:lnSpc>
                <a:spcPct val="100000"/>
              </a:lnSpc>
              <a:spcBef>
                <a:spcPts val="600"/>
              </a:spcBef>
            </a:pPr>
            <a:r>
              <a:rPr kumimoji="0" lang="ja-JP" altLang="en-US" sz="2000"/>
              <a:t>プル型　情報共有</a:t>
            </a:r>
            <a:endParaRPr kumimoji="0" lang="en-US" altLang="ja-JP" sz="2000"/>
          </a:p>
          <a:p>
            <a:pPr algn="l" eaLnBrk="1" hangingPunct="1">
              <a:lnSpc>
                <a:spcPct val="100000"/>
              </a:lnSpc>
              <a:spcBef>
                <a:spcPts val="600"/>
              </a:spcBef>
            </a:pPr>
            <a:r>
              <a:rPr kumimoji="0" lang="ja-JP" altLang="en-US" sz="2000"/>
              <a:t>＜共有メモリ機能の凡例＞</a:t>
            </a:r>
            <a:r>
              <a:rPr kumimoji="0" lang="en-US" altLang="ja-JP" sz="2000"/>
              <a:t/>
            </a:r>
            <a:br>
              <a:rPr kumimoji="0" lang="en-US" altLang="ja-JP" sz="2000"/>
            </a:br>
            <a:r>
              <a:rPr kumimoji="0" lang="ja-JP" altLang="en-US" sz="2000"/>
              <a:t> ・ </a:t>
            </a:r>
            <a:r>
              <a:rPr kumimoji="0" lang="ja-JP" altLang="en-US" sz="2000">
                <a:solidFill>
                  <a:srgbClr val="0000FF"/>
                </a:solidFill>
              </a:rPr>
              <a:t>➟ </a:t>
            </a:r>
            <a:r>
              <a:rPr kumimoji="0" lang="ja-JP" altLang="en-US" sz="2000"/>
              <a:t>： 書き込み</a:t>
            </a:r>
            <a:r>
              <a:rPr kumimoji="0" lang="en-US" altLang="ja-JP" sz="2000"/>
              <a:t/>
            </a:r>
            <a:br>
              <a:rPr kumimoji="0" lang="en-US" altLang="ja-JP" sz="2000"/>
            </a:br>
            <a:r>
              <a:rPr kumimoji="0" lang="ja-JP" altLang="en-US" sz="2000"/>
              <a:t> ・ </a:t>
            </a:r>
            <a:r>
              <a:rPr kumimoji="0" lang="ja-JP" altLang="en-US" sz="2000">
                <a:solidFill>
                  <a:srgbClr val="FF0000"/>
                </a:solidFill>
              </a:rPr>
              <a:t>➟ </a:t>
            </a:r>
            <a:r>
              <a:rPr kumimoji="0" lang="ja-JP" altLang="en-US" sz="2000"/>
              <a:t>： 読み込み</a:t>
            </a:r>
            <a:endParaRPr kumimoji="0" lang="en-US" altLang="ja-JP" sz="2000"/>
          </a:p>
        </p:txBody>
      </p:sp>
      <p:grpSp>
        <p:nvGrpSpPr>
          <p:cNvPr id="4" name="グループ化 62"/>
          <p:cNvGrpSpPr>
            <a:grpSpLocks/>
          </p:cNvGrpSpPr>
          <p:nvPr/>
        </p:nvGrpSpPr>
        <p:grpSpPr bwMode="auto">
          <a:xfrm>
            <a:off x="4089400" y="1587500"/>
            <a:ext cx="4648200" cy="3378200"/>
            <a:chOff x="4089400" y="1587500"/>
            <a:chExt cx="4648200" cy="3378201"/>
          </a:xfrm>
        </p:grpSpPr>
        <p:sp>
          <p:nvSpPr>
            <p:cNvPr id="37" name="テキスト ボックス 36"/>
            <p:cNvSpPr txBox="1"/>
            <p:nvPr/>
          </p:nvSpPr>
          <p:spPr bwMode="auto">
            <a:xfrm>
              <a:off x="5486400" y="2857500"/>
              <a:ext cx="3251200" cy="812800"/>
            </a:xfrm>
            <a:prstGeom prst="rect">
              <a:avLst/>
            </a:prstGeom>
            <a:solidFill>
              <a:srgbClr val="FFFF99"/>
            </a:solidFill>
            <a:ln w="38100">
              <a:solidFill>
                <a:schemeClr val="tx1">
                  <a:lumMod val="75000"/>
                  <a:lumOff val="25000"/>
                </a:schemeClr>
              </a:solidFill>
            </a:ln>
          </p:spPr>
          <p:txBody>
            <a:bodyPr anchor="ctr"/>
            <a:lstStyle/>
            <a:p>
              <a:pPr>
                <a:lnSpc>
                  <a:spcPct val="100000"/>
                </a:lnSpc>
                <a:defRPr/>
              </a:pPr>
              <a:r>
                <a:rPr lang="ja-JP" altLang="en-US" sz="2000" dirty="0"/>
                <a:t>共有メモリ部品</a:t>
              </a:r>
              <a:r>
                <a:rPr lang="en-US" altLang="ja-JP" sz="2000" dirty="0"/>
                <a:t/>
              </a:r>
              <a:br>
                <a:rPr lang="en-US" altLang="ja-JP" sz="2000" dirty="0"/>
              </a:br>
              <a:r>
                <a:rPr lang="en-US" altLang="ja-JP" sz="2000" dirty="0"/>
                <a:t>VS2008</a:t>
              </a:r>
              <a:r>
                <a:rPr lang="ja-JP" altLang="en-US" sz="2000" dirty="0"/>
                <a:t>でも利用可能</a:t>
              </a:r>
            </a:p>
          </p:txBody>
        </p:sp>
        <p:cxnSp>
          <p:nvCxnSpPr>
            <p:cNvPr id="32802" name="直線矢印コネクタ 47"/>
            <p:cNvCxnSpPr>
              <a:cxnSpLocks noChangeShapeType="1"/>
            </p:cNvCxnSpPr>
            <p:nvPr/>
          </p:nvCxnSpPr>
          <p:spPr bwMode="auto">
            <a:xfrm>
              <a:off x="4216400" y="1587500"/>
              <a:ext cx="1447800" cy="1295400"/>
            </a:xfrm>
            <a:prstGeom prst="straightConnector1">
              <a:avLst/>
            </a:prstGeom>
            <a:noFill/>
            <a:ln w="63500" algn="ctr">
              <a:solidFill>
                <a:srgbClr val="0000FF"/>
              </a:solidFill>
              <a:round/>
              <a:headEnd/>
              <a:tailEnd type="triangle" w="med" len="med"/>
            </a:ln>
          </p:spPr>
        </p:cxnSp>
        <p:cxnSp>
          <p:nvCxnSpPr>
            <p:cNvPr id="32803" name="直線矢印コネクタ 48"/>
            <p:cNvCxnSpPr>
              <a:cxnSpLocks noChangeShapeType="1"/>
            </p:cNvCxnSpPr>
            <p:nvPr/>
          </p:nvCxnSpPr>
          <p:spPr bwMode="auto">
            <a:xfrm rot="10800000">
              <a:off x="4089400" y="1714500"/>
              <a:ext cx="1447800" cy="1295400"/>
            </a:xfrm>
            <a:prstGeom prst="straightConnector1">
              <a:avLst/>
            </a:prstGeom>
            <a:noFill/>
            <a:ln w="63500" algn="ctr">
              <a:solidFill>
                <a:srgbClr val="FF0000"/>
              </a:solidFill>
              <a:round/>
              <a:headEnd/>
              <a:tailEnd type="triangle" w="med" len="med"/>
            </a:ln>
          </p:spPr>
        </p:cxnSp>
        <p:cxnSp>
          <p:nvCxnSpPr>
            <p:cNvPr id="32804" name="直線矢印コネクタ 54"/>
            <p:cNvCxnSpPr>
              <a:cxnSpLocks noChangeShapeType="1"/>
            </p:cNvCxnSpPr>
            <p:nvPr/>
          </p:nvCxnSpPr>
          <p:spPr bwMode="auto">
            <a:xfrm rot="5400000" flipH="1" flipV="1">
              <a:off x="4366935" y="3528734"/>
              <a:ext cx="1375334" cy="1117599"/>
            </a:xfrm>
            <a:prstGeom prst="straightConnector1">
              <a:avLst/>
            </a:prstGeom>
            <a:noFill/>
            <a:ln w="63500" algn="ctr">
              <a:solidFill>
                <a:srgbClr val="0000FF"/>
              </a:solidFill>
              <a:round/>
              <a:headEnd/>
              <a:tailEnd type="triangle" w="med" len="med"/>
            </a:ln>
          </p:spPr>
        </p:cxnSp>
        <p:cxnSp>
          <p:nvCxnSpPr>
            <p:cNvPr id="32805" name="直線矢印コネクタ 60"/>
            <p:cNvCxnSpPr>
              <a:cxnSpLocks noChangeShapeType="1"/>
            </p:cNvCxnSpPr>
            <p:nvPr/>
          </p:nvCxnSpPr>
          <p:spPr bwMode="auto">
            <a:xfrm rot="-5400000" flipH="1" flipV="1">
              <a:off x="4481236" y="3719234"/>
              <a:ext cx="1375334" cy="1117599"/>
            </a:xfrm>
            <a:prstGeom prst="straightConnector1">
              <a:avLst/>
            </a:prstGeom>
            <a:noFill/>
            <a:ln w="63500" algn="ctr">
              <a:solidFill>
                <a:srgbClr val="FF0000"/>
              </a:solidFill>
              <a:round/>
              <a:headEnd/>
              <a:tailEnd type="triangle" w="med" len="med"/>
            </a:ln>
          </p:spPr>
        </p:cxnSp>
      </p:grpSp>
      <p:sp>
        <p:nvSpPr>
          <p:cNvPr id="64" name="AutoShape 41"/>
          <p:cNvSpPr>
            <a:spLocks noChangeArrowheads="1"/>
          </p:cNvSpPr>
          <p:nvPr/>
        </p:nvSpPr>
        <p:spPr bwMode="auto">
          <a:xfrm>
            <a:off x="4600575" y="5727700"/>
            <a:ext cx="4403725" cy="774700"/>
          </a:xfrm>
          <a:prstGeom prst="roundRect">
            <a:avLst>
              <a:gd name="adj" fmla="val 9241"/>
            </a:avLst>
          </a:prstGeom>
          <a:solidFill>
            <a:srgbClr val="E4CAC8"/>
          </a:solidFill>
          <a:ln w="38100" algn="ctr">
            <a:solidFill>
              <a:srgbClr val="D69DAF"/>
            </a:solidFill>
            <a:round/>
            <a:headEnd/>
            <a:tailEnd/>
          </a:ln>
        </p:spPr>
        <p:txBody>
          <a:bodyPr lIns="36000" tIns="0" rIns="36000" bIns="0" anchor="ctr"/>
          <a:lstStyle/>
          <a:p>
            <a:pPr algn="l" eaLnBrk="1" hangingPunct="1">
              <a:lnSpc>
                <a:spcPct val="100000"/>
              </a:lnSpc>
              <a:spcBef>
                <a:spcPts val="600"/>
              </a:spcBef>
            </a:pPr>
            <a:r>
              <a:rPr kumimoji="0" lang="ja-JP" altLang="en-US" sz="2000"/>
              <a:t> １</a:t>
            </a:r>
            <a:r>
              <a:rPr kumimoji="0" lang="en-US" altLang="ja-JP" sz="2000"/>
              <a:t>.</a:t>
            </a:r>
            <a:r>
              <a:rPr kumimoji="0" lang="ja-JP" altLang="en-US" sz="2000"/>
              <a:t> 非同期呼出機能との併用が効果的</a:t>
            </a:r>
            <a:r>
              <a:rPr kumimoji="0" lang="en-US" altLang="ja-JP" sz="2000"/>
              <a:t/>
            </a:r>
            <a:br>
              <a:rPr kumimoji="0" lang="en-US" altLang="ja-JP" sz="2000"/>
            </a:br>
            <a:r>
              <a:rPr kumimoji="0" lang="en-US" altLang="ja-JP" sz="2000"/>
              <a:t> </a:t>
            </a:r>
            <a:r>
              <a:rPr kumimoji="0" lang="ja-JP" altLang="en-US" sz="2000"/>
              <a:t>２</a:t>
            </a:r>
            <a:r>
              <a:rPr kumimoji="0" lang="en-US" altLang="ja-JP" sz="2000"/>
              <a:t>. VC++</a:t>
            </a:r>
            <a:r>
              <a:rPr kumimoji="0" lang="ja-JP" altLang="en-US" sz="2000"/>
              <a:t>とのメッセージ交換も可能</a:t>
            </a:r>
            <a:endParaRPr kumimoji="0" lang="en-US" altLang="ja-JP" sz="2000"/>
          </a:p>
        </p:txBody>
      </p:sp>
      <p:sp>
        <p:nvSpPr>
          <p:cNvPr id="32799" name="テキスト ボックス 65"/>
          <p:cNvSpPr txBox="1">
            <a:spLocks noChangeArrowheads="1"/>
          </p:cNvSpPr>
          <p:nvPr/>
        </p:nvSpPr>
        <p:spPr bwMode="auto">
          <a:xfrm>
            <a:off x="647700" y="1473200"/>
            <a:ext cx="1816100" cy="387350"/>
          </a:xfrm>
          <a:prstGeom prst="rect">
            <a:avLst/>
          </a:prstGeom>
          <a:noFill/>
          <a:ln w="38100">
            <a:noFill/>
            <a:miter lim="800000"/>
            <a:headEnd/>
            <a:tailEnd/>
          </a:ln>
        </p:spPr>
        <p:txBody>
          <a:bodyPr>
            <a:spAutoFit/>
          </a:bodyPr>
          <a:lstStyle/>
          <a:p>
            <a:r>
              <a:rPr lang="en-US" altLang="ja-JP" sz="2000"/>
              <a:t>GUI</a:t>
            </a:r>
            <a:r>
              <a:rPr lang="ja-JP" altLang="en-US" sz="2000"/>
              <a:t>プロセス</a:t>
            </a:r>
          </a:p>
        </p:txBody>
      </p:sp>
      <p:sp>
        <p:nvSpPr>
          <p:cNvPr id="32800" name="テキスト ボックス 66"/>
          <p:cNvSpPr txBox="1">
            <a:spLocks noChangeArrowheads="1"/>
          </p:cNvSpPr>
          <p:nvPr/>
        </p:nvSpPr>
        <p:spPr bwMode="auto">
          <a:xfrm>
            <a:off x="2641600" y="1473200"/>
            <a:ext cx="1816100" cy="387350"/>
          </a:xfrm>
          <a:prstGeom prst="rect">
            <a:avLst/>
          </a:prstGeom>
          <a:noFill/>
          <a:ln w="38100">
            <a:noFill/>
            <a:miter lim="800000"/>
            <a:headEnd/>
            <a:tailEnd/>
          </a:ln>
        </p:spPr>
        <p:txBody>
          <a:bodyPr>
            <a:spAutoFit/>
          </a:bodyPr>
          <a:lstStyle/>
          <a:p>
            <a:r>
              <a:rPr lang="en-US" altLang="ja-JP" sz="2000"/>
              <a:t>GUI</a:t>
            </a:r>
            <a:r>
              <a:rPr lang="ja-JP" altLang="en-US" sz="2000"/>
              <a:t>プロセス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ChangeArrowheads="1"/>
          </p:cNvSpPr>
          <p:nvPr/>
        </p:nvSpPr>
        <p:spPr bwMode="auto">
          <a:xfrm>
            <a:off x="0" y="23238"/>
            <a:ext cx="8264324"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5.3. </a:t>
            </a:r>
            <a:r>
              <a:rPr lang="ja-JP" altLang="en-US" sz="3200" dirty="0" smtClean="0"/>
              <a:t>リッチクライアント</a:t>
            </a:r>
            <a:r>
              <a:rPr lang="en-US" altLang="ja-JP" sz="3200" dirty="0"/>
              <a:t>Web</a:t>
            </a:r>
            <a:r>
              <a:rPr lang="ja-JP" altLang="en-US" sz="3200" dirty="0"/>
              <a:t>デプロイツール</a:t>
            </a:r>
          </a:p>
        </p:txBody>
      </p:sp>
      <p:pic>
        <p:nvPicPr>
          <p:cNvPr id="1028" name="Picture 6" descr="f-015"/>
          <p:cNvPicPr>
            <a:picLocks noChangeAspect="1" noChangeArrowheads="1"/>
          </p:cNvPicPr>
          <p:nvPr/>
        </p:nvPicPr>
        <p:blipFill>
          <a:blip r:embed="rId4" cstate="print"/>
          <a:srcRect/>
          <a:stretch>
            <a:fillRect/>
          </a:stretch>
        </p:blipFill>
        <p:spPr bwMode="auto">
          <a:xfrm>
            <a:off x="7137400" y="885825"/>
            <a:ext cx="1857375" cy="2178050"/>
          </a:xfrm>
          <a:prstGeom prst="rect">
            <a:avLst/>
          </a:prstGeom>
          <a:noFill/>
          <a:ln w="9525">
            <a:noFill/>
            <a:miter lim="800000"/>
            <a:headEnd/>
            <a:tailEnd/>
          </a:ln>
        </p:spPr>
      </p:pic>
      <p:pic>
        <p:nvPicPr>
          <p:cNvPr id="1029" name="Picture 7" descr="d3-083"/>
          <p:cNvPicPr>
            <a:picLocks noChangeAspect="1" noChangeArrowheads="1"/>
          </p:cNvPicPr>
          <p:nvPr/>
        </p:nvPicPr>
        <p:blipFill>
          <a:blip r:embed="rId5" cstate="print"/>
          <a:srcRect/>
          <a:stretch>
            <a:fillRect/>
          </a:stretch>
        </p:blipFill>
        <p:spPr bwMode="auto">
          <a:xfrm>
            <a:off x="231775" y="955675"/>
            <a:ext cx="1884363" cy="1446213"/>
          </a:xfrm>
          <a:prstGeom prst="rect">
            <a:avLst/>
          </a:prstGeom>
          <a:noFill/>
          <a:ln w="9525">
            <a:noFill/>
            <a:miter lim="800000"/>
            <a:headEnd/>
            <a:tailEnd/>
          </a:ln>
        </p:spPr>
      </p:pic>
      <p:pic>
        <p:nvPicPr>
          <p:cNvPr id="1030" name="Picture 25" descr="MC900431588[1]"/>
          <p:cNvPicPr>
            <a:picLocks noChangeAspect="1" noChangeArrowheads="1"/>
          </p:cNvPicPr>
          <p:nvPr/>
        </p:nvPicPr>
        <p:blipFill>
          <a:blip r:embed="rId6" cstate="print"/>
          <a:srcRect/>
          <a:stretch>
            <a:fillRect/>
          </a:stretch>
        </p:blipFill>
        <p:spPr bwMode="auto">
          <a:xfrm>
            <a:off x="6924675" y="2233613"/>
            <a:ext cx="922338" cy="922337"/>
          </a:xfrm>
          <a:prstGeom prst="rect">
            <a:avLst/>
          </a:prstGeom>
          <a:noFill/>
          <a:ln w="9525">
            <a:noFill/>
            <a:miter lim="800000"/>
            <a:headEnd/>
            <a:tailEnd/>
          </a:ln>
        </p:spPr>
      </p:pic>
      <p:sp>
        <p:nvSpPr>
          <p:cNvPr id="1031" name="角丸四角形吹き出し 11"/>
          <p:cNvSpPr>
            <a:spLocks noChangeArrowheads="1"/>
          </p:cNvSpPr>
          <p:nvPr/>
        </p:nvSpPr>
        <p:spPr bwMode="auto">
          <a:xfrm>
            <a:off x="4521200" y="3557588"/>
            <a:ext cx="4359275" cy="1306512"/>
          </a:xfrm>
          <a:prstGeom prst="wedgeRoundRectCallout">
            <a:avLst>
              <a:gd name="adj1" fmla="val 21204"/>
              <a:gd name="adj2" fmla="val -71454"/>
              <a:gd name="adj3" fmla="val 16667"/>
            </a:avLst>
          </a:prstGeom>
          <a:solidFill>
            <a:schemeClr val="bg1"/>
          </a:solidFill>
          <a:ln w="6350" algn="ctr">
            <a:solidFill>
              <a:schemeClr val="tx1"/>
            </a:solidFill>
            <a:round/>
            <a:headEnd/>
            <a:tailEnd/>
          </a:ln>
        </p:spPr>
        <p:txBody>
          <a:bodyPr lIns="90000" tIns="46800" rIns="90000" bIns="46800"/>
          <a:lstStyle/>
          <a:p>
            <a:r>
              <a:rPr lang="ja-JP" altLang="en-US" sz="2400"/>
              <a:t>配置マニュフェスト ファイルと</a:t>
            </a:r>
            <a:r>
              <a:rPr lang="en-US" altLang="ja-JP" sz="2400"/>
              <a:t/>
            </a:r>
            <a:br>
              <a:rPr lang="en-US" altLang="ja-JP" sz="2400"/>
            </a:br>
            <a:r>
              <a:rPr lang="en-US" altLang="ja-JP" sz="2400"/>
              <a:t>ZIP</a:t>
            </a:r>
            <a:r>
              <a:rPr lang="ja-JP" altLang="en-US" sz="2400"/>
              <a:t>ファイル </a:t>
            </a:r>
            <a:r>
              <a:rPr lang="en-US" altLang="ja-JP" sz="2400"/>
              <a:t>× n</a:t>
            </a:r>
            <a:r>
              <a:rPr lang="ja-JP" altLang="en-US" sz="2400"/>
              <a:t>　（プログラム</a:t>
            </a:r>
            <a:r>
              <a:rPr lang="en-US" altLang="ja-JP" sz="2400"/>
              <a:t/>
            </a:r>
            <a:br>
              <a:rPr lang="en-US" altLang="ja-JP" sz="2400"/>
            </a:br>
            <a:r>
              <a:rPr lang="ja-JP" altLang="en-US" sz="2400"/>
              <a:t>一式を圧縮した</a:t>
            </a:r>
            <a:r>
              <a:rPr lang="en-US" altLang="ja-JP" sz="2400"/>
              <a:t>ZIP</a:t>
            </a:r>
            <a:r>
              <a:rPr lang="ja-JP" altLang="en-US" sz="2400"/>
              <a:t>ファイル群）</a:t>
            </a:r>
          </a:p>
        </p:txBody>
      </p:sp>
      <p:grpSp>
        <p:nvGrpSpPr>
          <p:cNvPr id="2" name="グループ化 26"/>
          <p:cNvGrpSpPr>
            <a:grpSpLocks/>
          </p:cNvGrpSpPr>
          <p:nvPr/>
        </p:nvGrpSpPr>
        <p:grpSpPr bwMode="auto">
          <a:xfrm>
            <a:off x="133350" y="1212850"/>
            <a:ext cx="3305175" cy="2170113"/>
            <a:chOff x="133350" y="1212850"/>
            <a:chExt cx="3305175" cy="2169926"/>
          </a:xfrm>
        </p:grpSpPr>
        <p:sp>
          <p:nvSpPr>
            <p:cNvPr id="1049" name="テキスト ボックス 29"/>
            <p:cNvSpPr txBox="1">
              <a:spLocks noChangeArrowheads="1"/>
            </p:cNvSpPr>
            <p:nvPr/>
          </p:nvSpPr>
          <p:spPr bwMode="auto">
            <a:xfrm>
              <a:off x="133350" y="2581275"/>
              <a:ext cx="2635250" cy="801501"/>
            </a:xfrm>
            <a:prstGeom prst="rect">
              <a:avLst/>
            </a:prstGeom>
            <a:noFill/>
            <a:ln w="9525">
              <a:noFill/>
              <a:miter lim="800000"/>
              <a:headEnd/>
              <a:tailEnd/>
            </a:ln>
          </p:spPr>
          <p:txBody>
            <a:bodyPr>
              <a:spAutoFit/>
            </a:bodyPr>
            <a:lstStyle/>
            <a:p>
              <a:r>
                <a:rPr lang="ja-JP" altLang="en-US" sz="2400"/>
                <a:t>① ツール経由で</a:t>
              </a:r>
            </a:p>
            <a:p>
              <a:r>
                <a:rPr lang="ja-JP" altLang="en-US" sz="2400"/>
                <a:t>アプリ起動指示</a:t>
              </a:r>
            </a:p>
          </p:txBody>
        </p:sp>
        <p:graphicFrame>
          <p:nvGraphicFramePr>
            <p:cNvPr id="1026" name="Object 30"/>
            <p:cNvGraphicFramePr>
              <a:graphicFrameLocks noChangeAspect="1"/>
            </p:cNvGraphicFramePr>
            <p:nvPr/>
          </p:nvGraphicFramePr>
          <p:xfrm>
            <a:off x="2262187" y="1212850"/>
            <a:ext cx="1176338" cy="1144588"/>
          </p:xfrm>
          <a:graphic>
            <a:graphicData uri="http://schemas.openxmlformats.org/presentationml/2006/ole">
              <p:oleObj spid="_x0000_s1031" name="Visio" r:id="rId7" imgW="954619" imgH="928616" progId="">
                <p:embed/>
              </p:oleObj>
            </a:graphicData>
          </a:graphic>
        </p:graphicFrame>
      </p:grpSp>
      <p:pic>
        <p:nvPicPr>
          <p:cNvPr id="1033" name="Picture 25" descr="MC900431588[1]"/>
          <p:cNvPicPr>
            <a:picLocks noChangeAspect="1" noChangeArrowheads="1"/>
          </p:cNvPicPr>
          <p:nvPr/>
        </p:nvPicPr>
        <p:blipFill>
          <a:blip r:embed="rId6" cstate="print"/>
          <a:srcRect/>
          <a:stretch>
            <a:fillRect/>
          </a:stretch>
        </p:blipFill>
        <p:spPr bwMode="auto">
          <a:xfrm>
            <a:off x="7288213" y="2349500"/>
            <a:ext cx="922337" cy="922338"/>
          </a:xfrm>
          <a:prstGeom prst="rect">
            <a:avLst/>
          </a:prstGeom>
          <a:noFill/>
          <a:ln w="9525">
            <a:noFill/>
            <a:miter lim="800000"/>
            <a:headEnd/>
            <a:tailEnd/>
          </a:ln>
        </p:spPr>
      </p:pic>
      <p:pic>
        <p:nvPicPr>
          <p:cNvPr id="1034" name="Picture 25" descr="MC900431588[1]"/>
          <p:cNvPicPr>
            <a:picLocks noChangeAspect="1" noChangeArrowheads="1"/>
          </p:cNvPicPr>
          <p:nvPr/>
        </p:nvPicPr>
        <p:blipFill>
          <a:blip r:embed="rId6" cstate="print"/>
          <a:srcRect/>
          <a:stretch>
            <a:fillRect/>
          </a:stretch>
        </p:blipFill>
        <p:spPr bwMode="auto">
          <a:xfrm>
            <a:off x="7653338" y="2466975"/>
            <a:ext cx="922337" cy="922338"/>
          </a:xfrm>
          <a:prstGeom prst="rect">
            <a:avLst/>
          </a:prstGeom>
          <a:noFill/>
          <a:ln w="9525">
            <a:noFill/>
            <a:miter lim="800000"/>
            <a:headEnd/>
            <a:tailEnd/>
          </a:ln>
        </p:spPr>
      </p:pic>
      <p:pic>
        <p:nvPicPr>
          <p:cNvPr id="1035" name="Picture 25" descr="MC900431588[1]"/>
          <p:cNvPicPr>
            <a:picLocks noChangeAspect="1" noChangeArrowheads="1"/>
          </p:cNvPicPr>
          <p:nvPr/>
        </p:nvPicPr>
        <p:blipFill>
          <a:blip r:embed="rId6" cstate="print"/>
          <a:srcRect/>
          <a:stretch>
            <a:fillRect/>
          </a:stretch>
        </p:blipFill>
        <p:spPr bwMode="auto">
          <a:xfrm>
            <a:off x="8016875" y="2582863"/>
            <a:ext cx="922338" cy="922337"/>
          </a:xfrm>
          <a:prstGeom prst="rect">
            <a:avLst/>
          </a:prstGeom>
          <a:noFill/>
          <a:ln w="9525">
            <a:noFill/>
            <a:miter lim="800000"/>
            <a:headEnd/>
            <a:tailEnd/>
          </a:ln>
        </p:spPr>
      </p:pic>
      <p:sp>
        <p:nvSpPr>
          <p:cNvPr id="37" name="AutoShape 41"/>
          <p:cNvSpPr>
            <a:spLocks noChangeArrowheads="1"/>
          </p:cNvSpPr>
          <p:nvPr/>
        </p:nvSpPr>
        <p:spPr bwMode="auto">
          <a:xfrm>
            <a:off x="2820725" y="5177425"/>
            <a:ext cx="6111875" cy="1425575"/>
          </a:xfrm>
          <a:prstGeom prst="roundRect">
            <a:avLst>
              <a:gd name="adj" fmla="val 9241"/>
            </a:avLst>
          </a:prstGeom>
          <a:solidFill>
            <a:srgbClr val="E4CAC8"/>
          </a:solidFill>
          <a:ln w="38100" algn="ctr">
            <a:solidFill>
              <a:srgbClr val="D69DAF"/>
            </a:solidFill>
            <a:round/>
            <a:headEnd/>
            <a:tailEnd/>
          </a:ln>
        </p:spPr>
        <p:txBody>
          <a:bodyPr lIns="36000" tIns="0" rIns="36000" bIns="0" anchor="ctr"/>
          <a:lstStyle/>
          <a:p>
            <a:pPr algn="l" eaLnBrk="1" hangingPunct="1">
              <a:lnSpc>
                <a:spcPct val="100000"/>
              </a:lnSpc>
            </a:pPr>
            <a:r>
              <a:rPr kumimoji="0" lang="ja-JP" altLang="en-US" sz="2400"/>
              <a:t>　デプロイ ツールには、</a:t>
            </a:r>
            <a:r>
              <a:rPr kumimoji="0" lang="en-US" altLang="ja-JP" sz="2400"/>
              <a:t>ZIP</a:t>
            </a:r>
            <a:r>
              <a:rPr kumimoji="0" lang="ja-JP" altLang="en-US" sz="2400"/>
              <a:t>ファイル・配置マニュフェスト生成、</a:t>
            </a:r>
            <a:r>
              <a:rPr kumimoji="0" lang="en-US" altLang="ja-JP" sz="2400"/>
              <a:t>MD5</a:t>
            </a:r>
            <a:r>
              <a:rPr kumimoji="0" lang="ja-JP" altLang="en-US" sz="2400"/>
              <a:t>ハッシュのチェック、サイレント モード実行の各機能を実装している。</a:t>
            </a:r>
            <a:endParaRPr kumimoji="0" lang="en-US" altLang="ja-JP" sz="2400"/>
          </a:p>
        </p:txBody>
      </p:sp>
      <p:grpSp>
        <p:nvGrpSpPr>
          <p:cNvPr id="3" name="グループ化 40"/>
          <p:cNvGrpSpPr>
            <a:grpSpLocks/>
          </p:cNvGrpSpPr>
          <p:nvPr/>
        </p:nvGrpSpPr>
        <p:grpSpPr bwMode="auto">
          <a:xfrm>
            <a:off x="3594100" y="873125"/>
            <a:ext cx="3286125" cy="1095375"/>
            <a:chOff x="3594099" y="873125"/>
            <a:chExt cx="3286125" cy="1095375"/>
          </a:xfrm>
        </p:grpSpPr>
        <p:sp>
          <p:nvSpPr>
            <p:cNvPr id="1047" name="テキスト ボックス 12"/>
            <p:cNvSpPr txBox="1">
              <a:spLocks noChangeArrowheads="1"/>
            </p:cNvSpPr>
            <p:nvPr/>
          </p:nvSpPr>
          <p:spPr bwMode="auto">
            <a:xfrm>
              <a:off x="3702050" y="873125"/>
              <a:ext cx="3076575" cy="801501"/>
            </a:xfrm>
            <a:prstGeom prst="rect">
              <a:avLst/>
            </a:prstGeom>
            <a:noFill/>
            <a:ln w="9525">
              <a:noFill/>
              <a:miter lim="800000"/>
              <a:headEnd/>
              <a:tailEnd/>
            </a:ln>
          </p:spPr>
          <p:txBody>
            <a:bodyPr>
              <a:spAutoFit/>
            </a:bodyPr>
            <a:lstStyle/>
            <a:p>
              <a:r>
                <a:rPr lang="ja-JP" altLang="en-US" sz="2400"/>
                <a:t>② </a:t>
              </a:r>
              <a:r>
                <a:rPr lang="en-US" altLang="ja-JP" sz="2400"/>
                <a:t>HEAD</a:t>
              </a:r>
              <a:r>
                <a:rPr lang="ja-JP" altLang="en-US" sz="2400"/>
                <a:t>メソッド</a:t>
              </a:r>
              <a:endParaRPr lang="en-US" altLang="ja-JP" sz="2400"/>
            </a:p>
            <a:p>
              <a:r>
                <a:rPr lang="ja-JP" altLang="en-US" sz="2400"/>
                <a:t>（更新確認）</a:t>
              </a:r>
            </a:p>
          </p:txBody>
        </p:sp>
        <p:sp>
          <p:nvSpPr>
            <p:cNvPr id="1048" name="AutoShape 97"/>
            <p:cNvSpPr>
              <a:spLocks noChangeArrowheads="1"/>
            </p:cNvSpPr>
            <p:nvPr/>
          </p:nvSpPr>
          <p:spPr bwMode="auto">
            <a:xfrm>
              <a:off x="3594099" y="1631319"/>
              <a:ext cx="3286125" cy="337181"/>
            </a:xfrm>
            <a:prstGeom prst="leftRightArrow">
              <a:avLst>
                <a:gd name="adj1" fmla="val 50000"/>
                <a:gd name="adj2" fmla="val 49993"/>
              </a:avLst>
            </a:prstGeom>
            <a:solidFill>
              <a:srgbClr val="69306A"/>
            </a:solidFill>
            <a:ln w="38100" algn="ctr">
              <a:noFill/>
              <a:miter lim="800000"/>
              <a:headEnd/>
              <a:tailEnd/>
            </a:ln>
          </p:spPr>
          <p:txBody>
            <a:bodyPr anchor="ctr"/>
            <a:lstStyle/>
            <a:p>
              <a:endParaRPr lang="ja-JP" altLang="en-US" sz="800"/>
            </a:p>
          </p:txBody>
        </p:sp>
      </p:grpSp>
      <p:grpSp>
        <p:nvGrpSpPr>
          <p:cNvPr id="4" name="グループ化 41"/>
          <p:cNvGrpSpPr>
            <a:grpSpLocks/>
          </p:cNvGrpSpPr>
          <p:nvPr/>
        </p:nvGrpSpPr>
        <p:grpSpPr bwMode="auto">
          <a:xfrm>
            <a:off x="2921000" y="2190750"/>
            <a:ext cx="3959225" cy="1077913"/>
            <a:chOff x="2921000" y="2190119"/>
            <a:chExt cx="3959224" cy="1078357"/>
          </a:xfrm>
        </p:grpSpPr>
        <p:sp>
          <p:nvSpPr>
            <p:cNvPr id="1045" name="テキスト ボックス 14"/>
            <p:cNvSpPr txBox="1">
              <a:spLocks noChangeArrowheads="1"/>
            </p:cNvSpPr>
            <p:nvPr/>
          </p:nvSpPr>
          <p:spPr bwMode="auto">
            <a:xfrm>
              <a:off x="2921000" y="2466975"/>
              <a:ext cx="3924300" cy="801501"/>
            </a:xfrm>
            <a:prstGeom prst="rect">
              <a:avLst/>
            </a:prstGeom>
            <a:noFill/>
            <a:ln w="9525">
              <a:noFill/>
              <a:miter lim="800000"/>
              <a:headEnd/>
              <a:tailEnd/>
            </a:ln>
          </p:spPr>
          <p:txBody>
            <a:bodyPr>
              <a:spAutoFit/>
            </a:bodyPr>
            <a:lstStyle/>
            <a:p>
              <a:r>
                <a:rPr lang="ja-JP" altLang="en-US" sz="2400"/>
                <a:t>③ </a:t>
              </a:r>
              <a:r>
                <a:rPr lang="en-US" altLang="ja-JP" sz="2400"/>
                <a:t>GET</a:t>
              </a:r>
              <a:r>
                <a:rPr lang="ja-JP" altLang="en-US" sz="2400"/>
                <a:t>メソッド（</a:t>
              </a:r>
              <a:r>
                <a:rPr lang="en-US" altLang="ja-JP" sz="2400"/>
                <a:t>ZIP</a:t>
              </a:r>
              <a:r>
                <a:rPr lang="ja-JP" altLang="en-US" sz="2400"/>
                <a:t>取得）</a:t>
              </a:r>
            </a:p>
            <a:p>
              <a:r>
                <a:rPr lang="ja-JP" altLang="en-US" sz="2400"/>
                <a:t>（差分ダウンロードに対応）</a:t>
              </a:r>
            </a:p>
          </p:txBody>
        </p:sp>
        <p:sp>
          <p:nvSpPr>
            <p:cNvPr id="1046" name="AutoShape 97"/>
            <p:cNvSpPr>
              <a:spLocks noChangeArrowheads="1"/>
            </p:cNvSpPr>
            <p:nvPr/>
          </p:nvSpPr>
          <p:spPr bwMode="auto">
            <a:xfrm>
              <a:off x="3594099" y="2190119"/>
              <a:ext cx="3286125" cy="337181"/>
            </a:xfrm>
            <a:prstGeom prst="leftRightArrow">
              <a:avLst>
                <a:gd name="adj1" fmla="val 50000"/>
                <a:gd name="adj2" fmla="val 49993"/>
              </a:avLst>
            </a:prstGeom>
            <a:solidFill>
              <a:srgbClr val="69306A"/>
            </a:solidFill>
            <a:ln w="38100" algn="ctr">
              <a:noFill/>
              <a:miter lim="800000"/>
              <a:headEnd/>
              <a:tailEnd/>
            </a:ln>
          </p:spPr>
          <p:txBody>
            <a:bodyPr anchor="ctr"/>
            <a:lstStyle/>
            <a:p>
              <a:endParaRPr lang="ja-JP" altLang="en-US" sz="800"/>
            </a:p>
          </p:txBody>
        </p:sp>
      </p:grpSp>
      <p:grpSp>
        <p:nvGrpSpPr>
          <p:cNvPr id="5" name="グループ化 47"/>
          <p:cNvGrpSpPr>
            <a:grpSpLocks/>
          </p:cNvGrpSpPr>
          <p:nvPr/>
        </p:nvGrpSpPr>
        <p:grpSpPr bwMode="auto">
          <a:xfrm>
            <a:off x="76200" y="2501900"/>
            <a:ext cx="3873500" cy="4076700"/>
            <a:chOff x="76200" y="2501586"/>
            <a:chExt cx="3873500" cy="4077014"/>
          </a:xfrm>
        </p:grpSpPr>
        <p:sp>
          <p:nvSpPr>
            <p:cNvPr id="1040" name="AutoShape 97"/>
            <p:cNvSpPr>
              <a:spLocks noChangeArrowheads="1"/>
            </p:cNvSpPr>
            <p:nvPr/>
          </p:nvSpPr>
          <p:spPr bwMode="auto">
            <a:xfrm rot="-9527083">
              <a:off x="2177515" y="2501586"/>
              <a:ext cx="354514" cy="2914357"/>
            </a:xfrm>
            <a:prstGeom prst="upArrow">
              <a:avLst>
                <a:gd name="adj1" fmla="val 50000"/>
                <a:gd name="adj2" fmla="val 50009"/>
              </a:avLst>
            </a:prstGeom>
            <a:solidFill>
              <a:srgbClr val="69306A"/>
            </a:solidFill>
            <a:ln w="38100" algn="ctr">
              <a:noFill/>
              <a:miter lim="800000"/>
              <a:headEnd/>
              <a:tailEnd/>
            </a:ln>
          </p:spPr>
          <p:txBody>
            <a:bodyPr anchor="ctr"/>
            <a:lstStyle/>
            <a:p>
              <a:endParaRPr lang="ja-JP" altLang="en-US" sz="800"/>
            </a:p>
          </p:txBody>
        </p:sp>
        <p:sp>
          <p:nvSpPr>
            <p:cNvPr id="1041" name="テキスト ボックス 34"/>
            <p:cNvSpPr txBox="1">
              <a:spLocks noChangeArrowheads="1"/>
            </p:cNvSpPr>
            <p:nvPr/>
          </p:nvSpPr>
          <p:spPr bwMode="auto">
            <a:xfrm>
              <a:off x="76200" y="3582988"/>
              <a:ext cx="3873500" cy="801501"/>
            </a:xfrm>
            <a:prstGeom prst="rect">
              <a:avLst/>
            </a:prstGeom>
            <a:solidFill>
              <a:schemeClr val="bg1"/>
            </a:solidFill>
            <a:ln w="9525">
              <a:noFill/>
              <a:miter lim="800000"/>
              <a:headEnd/>
              <a:tailEnd/>
            </a:ln>
          </p:spPr>
          <p:txBody>
            <a:bodyPr>
              <a:spAutoFit/>
            </a:bodyPr>
            <a:lstStyle/>
            <a:p>
              <a:r>
                <a:rPr lang="en-US" altLang="ja-JP" sz="2400"/>
                <a:t>④ </a:t>
              </a:r>
              <a:r>
                <a:rPr lang="ja-JP" altLang="en-US" sz="2400"/>
                <a:t>ダウンロードした</a:t>
              </a:r>
              <a:r>
                <a:rPr lang="en-US" altLang="ja-JP" sz="2400"/>
                <a:t>ZIP</a:t>
              </a:r>
            </a:p>
            <a:p>
              <a:r>
                <a:rPr lang="ja-JP" altLang="en-US" sz="2400"/>
                <a:t>ファイルの解凍・配置・起動</a:t>
              </a:r>
              <a:endParaRPr lang="en-US" altLang="ja-JP" sz="2400"/>
            </a:p>
          </p:txBody>
        </p:sp>
        <p:pic>
          <p:nvPicPr>
            <p:cNvPr id="1042" name="Picture 8"/>
            <p:cNvPicPr>
              <a:picLocks noChangeAspect="1" noChangeArrowheads="1"/>
            </p:cNvPicPr>
            <p:nvPr/>
          </p:nvPicPr>
          <p:blipFill>
            <a:blip r:embed="rId8" cstate="print"/>
            <a:srcRect/>
            <a:stretch>
              <a:fillRect/>
            </a:stretch>
          </p:blipFill>
          <p:spPr bwMode="auto">
            <a:xfrm>
              <a:off x="698500" y="5526088"/>
              <a:ext cx="1142530" cy="1052512"/>
            </a:xfrm>
            <a:prstGeom prst="rect">
              <a:avLst/>
            </a:prstGeom>
            <a:noFill/>
            <a:ln w="9525">
              <a:noFill/>
              <a:miter lim="800000"/>
              <a:headEnd/>
              <a:tailEnd/>
            </a:ln>
          </p:spPr>
        </p:pic>
        <p:pic>
          <p:nvPicPr>
            <p:cNvPr id="1043" name="Picture 8"/>
            <p:cNvPicPr>
              <a:picLocks noChangeAspect="1" noChangeArrowheads="1"/>
            </p:cNvPicPr>
            <p:nvPr/>
          </p:nvPicPr>
          <p:blipFill>
            <a:blip r:embed="rId8" cstate="print"/>
            <a:srcRect/>
            <a:stretch>
              <a:fillRect/>
            </a:stretch>
          </p:blipFill>
          <p:spPr bwMode="auto">
            <a:xfrm>
              <a:off x="425450" y="5005388"/>
              <a:ext cx="1142530" cy="1052512"/>
            </a:xfrm>
            <a:prstGeom prst="rect">
              <a:avLst/>
            </a:prstGeom>
            <a:noFill/>
            <a:ln w="9525">
              <a:noFill/>
              <a:miter lim="800000"/>
              <a:headEnd/>
              <a:tailEnd/>
            </a:ln>
          </p:spPr>
        </p:pic>
        <p:pic>
          <p:nvPicPr>
            <p:cNvPr id="1044" name="Picture 8"/>
            <p:cNvPicPr>
              <a:picLocks noChangeAspect="1" noChangeArrowheads="1"/>
            </p:cNvPicPr>
            <p:nvPr/>
          </p:nvPicPr>
          <p:blipFill>
            <a:blip r:embed="rId8" cstate="print"/>
            <a:srcRect/>
            <a:stretch>
              <a:fillRect/>
            </a:stretch>
          </p:blipFill>
          <p:spPr bwMode="auto">
            <a:xfrm>
              <a:off x="152400" y="4484688"/>
              <a:ext cx="1142530" cy="1052512"/>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noChangeArrowheads="1"/>
          </p:cNvSpPr>
          <p:nvPr/>
        </p:nvSpPr>
        <p:spPr bwMode="auto">
          <a:xfrm>
            <a:off x="474663" y="84376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ja-JP" altLang="en-US" sz="2800" dirty="0" smtClean="0">
                <a:solidFill>
                  <a:srgbClr val="69306A"/>
                </a:solidFill>
              </a:rPr>
              <a:t>機能一覧</a:t>
            </a:r>
            <a:endParaRPr lang="ja-JP" altLang="en-US" sz="2800" dirty="0">
              <a:solidFill>
                <a:srgbClr val="69306A"/>
              </a:solidFill>
            </a:endParaRPr>
          </a:p>
        </p:txBody>
      </p:sp>
      <p:sp>
        <p:nvSpPr>
          <p:cNvPr id="8"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
        <p:nvSpPr>
          <p:cNvPr id="9" name="AutoShape 4"/>
          <p:cNvSpPr>
            <a:spLocks noChangeArrowheads="1"/>
          </p:cNvSpPr>
          <p:nvPr/>
        </p:nvSpPr>
        <p:spPr bwMode="auto">
          <a:xfrm>
            <a:off x="474663" y="1825296"/>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2. </a:t>
            </a:r>
            <a:r>
              <a:rPr lang="ja-JP" altLang="en-US" sz="2800" dirty="0" smtClean="0">
                <a:solidFill>
                  <a:srgbClr val="69306A"/>
                </a:solidFill>
              </a:rPr>
              <a:t>通信制御機能</a:t>
            </a:r>
            <a:endParaRPr lang="ja-JP" altLang="en-US" sz="2800" dirty="0">
              <a:solidFill>
                <a:srgbClr val="69306A"/>
              </a:solidFill>
            </a:endParaRPr>
          </a:p>
        </p:txBody>
      </p:sp>
      <p:sp>
        <p:nvSpPr>
          <p:cNvPr id="11" name="AutoShape 4"/>
          <p:cNvSpPr>
            <a:spLocks noChangeArrowheads="1"/>
          </p:cNvSpPr>
          <p:nvPr/>
        </p:nvSpPr>
        <p:spPr bwMode="auto">
          <a:xfrm>
            <a:off x="474663" y="2806829"/>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3. </a:t>
            </a:r>
            <a:r>
              <a:rPr lang="en-US" altLang="ja-JP" sz="2800" dirty="0" smtClean="0">
                <a:solidFill>
                  <a:srgbClr val="69306A"/>
                </a:solidFill>
              </a:rPr>
              <a:t>D</a:t>
            </a:r>
            <a:r>
              <a:rPr lang="ja-JP" altLang="en-US" sz="2800" dirty="0" smtClean="0">
                <a:solidFill>
                  <a:srgbClr val="69306A"/>
                </a:solidFill>
              </a:rPr>
              <a:t>層、メンテナンス画面自動生成</a:t>
            </a:r>
            <a:endParaRPr lang="ja-JP" altLang="en-US" sz="2800" dirty="0">
              <a:solidFill>
                <a:srgbClr val="69306A"/>
              </a:solidFill>
            </a:endParaRPr>
          </a:p>
        </p:txBody>
      </p:sp>
      <p:sp>
        <p:nvSpPr>
          <p:cNvPr id="12" name="AutoShape 4"/>
          <p:cNvSpPr>
            <a:spLocks noChangeArrowheads="1"/>
          </p:cNvSpPr>
          <p:nvPr/>
        </p:nvSpPr>
        <p:spPr bwMode="auto">
          <a:xfrm>
            <a:off x="474663" y="3788362"/>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4. </a:t>
            </a:r>
            <a:r>
              <a:rPr lang="ja-JP" altLang="en-US" sz="2800" dirty="0" smtClean="0">
                <a:solidFill>
                  <a:srgbClr val="69306A"/>
                </a:solidFill>
              </a:rPr>
              <a:t>ビジネス・アプリケーション開発支援</a:t>
            </a:r>
            <a:endParaRPr lang="ja-JP" altLang="en-US" sz="2800" dirty="0">
              <a:solidFill>
                <a:srgbClr val="69306A"/>
              </a:solidFill>
            </a:endParaRPr>
          </a:p>
        </p:txBody>
      </p:sp>
      <p:sp>
        <p:nvSpPr>
          <p:cNvPr id="13" name="AutoShape 4"/>
          <p:cNvSpPr>
            <a:spLocks noChangeArrowheads="1"/>
          </p:cNvSpPr>
          <p:nvPr/>
        </p:nvSpPr>
        <p:spPr bwMode="auto">
          <a:xfrm>
            <a:off x="474663" y="5751430"/>
            <a:ext cx="8020050" cy="701675"/>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chemeClr val="bg1"/>
                </a:solidFill>
              </a:rPr>
              <a:t>6. </a:t>
            </a:r>
            <a:r>
              <a:rPr lang="ja-JP" altLang="en-US" sz="2800" dirty="0" smtClean="0">
                <a:solidFill>
                  <a:schemeClr val="bg1"/>
                </a:solidFill>
              </a:rPr>
              <a:t>新技術対応</a:t>
            </a:r>
            <a:endParaRPr lang="ja-JP" altLang="en-US" sz="2800" dirty="0">
              <a:solidFill>
                <a:schemeClr val="bg1"/>
              </a:solidFill>
            </a:endParaRPr>
          </a:p>
        </p:txBody>
      </p:sp>
      <p:sp>
        <p:nvSpPr>
          <p:cNvPr id="14" name="AutoShape 4"/>
          <p:cNvSpPr>
            <a:spLocks noChangeArrowheads="1"/>
          </p:cNvSpPr>
          <p:nvPr/>
        </p:nvSpPr>
        <p:spPr bwMode="auto">
          <a:xfrm>
            <a:off x="474663" y="4769895"/>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5. </a:t>
            </a:r>
            <a:r>
              <a:rPr lang="ja-JP" altLang="en-US" sz="2800" dirty="0" smtClean="0">
                <a:solidFill>
                  <a:srgbClr val="69306A"/>
                </a:solidFill>
              </a:rPr>
              <a:t>リッチクライアント・アプリケーション開発支援</a:t>
            </a:r>
            <a:endParaRPr lang="ja-JP" altLang="en-US" sz="2800" dirty="0">
              <a:solidFill>
                <a:srgbClr val="69306A"/>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角丸四角形 89"/>
          <p:cNvSpPr>
            <a:spLocks noChangeArrowheads="1"/>
          </p:cNvSpPr>
          <p:nvPr/>
        </p:nvSpPr>
        <p:spPr bwMode="auto">
          <a:xfrm>
            <a:off x="5675313" y="3076575"/>
            <a:ext cx="2865437" cy="1931988"/>
          </a:xfrm>
          <a:prstGeom prst="roundRect">
            <a:avLst>
              <a:gd name="adj" fmla="val 7375"/>
            </a:avLst>
          </a:prstGeom>
          <a:solidFill>
            <a:srgbClr val="FFCCCC"/>
          </a:solidFill>
          <a:ln w="38100" algn="ctr">
            <a:solidFill>
              <a:srgbClr val="D69DAF"/>
            </a:solidFill>
            <a:round/>
            <a:headEnd/>
            <a:tailEnd/>
          </a:ln>
        </p:spPr>
        <p:txBody>
          <a:bodyPr/>
          <a:lstStyle/>
          <a:p>
            <a:r>
              <a:rPr lang="ja-JP" altLang="en-US" sz="2000"/>
              <a:t>非</a:t>
            </a:r>
            <a:r>
              <a:rPr lang="en-US" altLang="ja-JP" sz="2000"/>
              <a:t>.NET(Java</a:t>
            </a:r>
            <a:r>
              <a:rPr lang="ja-JP" altLang="en-US" sz="2000"/>
              <a:t>など</a:t>
            </a:r>
            <a:r>
              <a:rPr lang="en-US" altLang="ja-JP" sz="2000"/>
              <a:t>)(*)</a:t>
            </a:r>
            <a:endParaRPr lang="ja-JP" altLang="en-US" sz="2000"/>
          </a:p>
          <a:p>
            <a:pPr algn="l" eaLnBrk="1" hangingPunct="1">
              <a:lnSpc>
                <a:spcPct val="90000"/>
              </a:lnSpc>
            </a:pPr>
            <a:endParaRPr lang="ja-JP" altLang="en-US" sz="2000">
              <a:solidFill>
                <a:schemeClr val="tx2"/>
              </a:solidFill>
            </a:endParaRPr>
          </a:p>
        </p:txBody>
      </p:sp>
      <p:sp>
        <p:nvSpPr>
          <p:cNvPr id="35843" name="角丸四角形 94"/>
          <p:cNvSpPr>
            <a:spLocks noChangeArrowheads="1"/>
          </p:cNvSpPr>
          <p:nvPr/>
        </p:nvSpPr>
        <p:spPr bwMode="auto">
          <a:xfrm>
            <a:off x="5675313" y="865188"/>
            <a:ext cx="2865437" cy="1919287"/>
          </a:xfrm>
          <a:prstGeom prst="roundRect">
            <a:avLst>
              <a:gd name="adj" fmla="val 7375"/>
            </a:avLst>
          </a:prstGeom>
          <a:solidFill>
            <a:srgbClr val="FFCCCC"/>
          </a:solidFill>
          <a:ln w="38100" algn="ctr">
            <a:solidFill>
              <a:srgbClr val="D69DAF"/>
            </a:solidFill>
            <a:round/>
            <a:headEnd/>
            <a:tailEnd/>
          </a:ln>
        </p:spPr>
        <p:txBody>
          <a:bodyPr/>
          <a:lstStyle/>
          <a:p>
            <a:pPr algn="l" eaLnBrk="1" hangingPunct="1">
              <a:lnSpc>
                <a:spcPct val="90000"/>
              </a:lnSpc>
            </a:pPr>
            <a:r>
              <a:rPr lang="en-US" altLang="ja-JP" sz="2000"/>
              <a:t>.NET</a:t>
            </a:r>
            <a:r>
              <a:rPr lang="ja-JP" altLang="en-US" sz="2000"/>
              <a:t> プログラム</a:t>
            </a:r>
          </a:p>
        </p:txBody>
      </p:sp>
      <p:sp>
        <p:nvSpPr>
          <p:cNvPr id="35844" name="角丸四角形 88"/>
          <p:cNvSpPr>
            <a:spLocks noChangeArrowheads="1"/>
          </p:cNvSpPr>
          <p:nvPr/>
        </p:nvSpPr>
        <p:spPr bwMode="auto">
          <a:xfrm>
            <a:off x="249238" y="3081338"/>
            <a:ext cx="3676650" cy="2252662"/>
          </a:xfrm>
          <a:prstGeom prst="roundRect">
            <a:avLst>
              <a:gd name="adj" fmla="val 5384"/>
            </a:avLst>
          </a:prstGeom>
          <a:solidFill>
            <a:srgbClr val="E4CA9C"/>
          </a:solidFill>
          <a:ln w="38100" algn="ctr">
            <a:solidFill>
              <a:srgbClr val="D69DAF"/>
            </a:solidFill>
            <a:round/>
            <a:headEnd/>
            <a:tailEnd/>
          </a:ln>
        </p:spPr>
        <p:txBody>
          <a:bodyPr/>
          <a:lstStyle/>
          <a:p>
            <a:pPr algn="l" eaLnBrk="1" hangingPunct="1">
              <a:lnSpc>
                <a:spcPct val="90000"/>
              </a:lnSpc>
            </a:pPr>
            <a:r>
              <a:rPr lang="en-US" altLang="ja-JP" sz="2000"/>
              <a:t>Windows</a:t>
            </a:r>
            <a:r>
              <a:rPr lang="ja-JP" altLang="en-US" sz="2000"/>
              <a:t> </a:t>
            </a:r>
            <a:r>
              <a:rPr lang="en-US" altLang="ja-JP" sz="2000"/>
              <a:t>Forms / WPF</a:t>
            </a:r>
            <a:endParaRPr lang="ja-JP" altLang="en-US" sz="2000"/>
          </a:p>
        </p:txBody>
      </p:sp>
      <p:sp>
        <p:nvSpPr>
          <p:cNvPr id="35845" name="角丸四角形 90"/>
          <p:cNvSpPr>
            <a:spLocks noChangeArrowheads="1"/>
          </p:cNvSpPr>
          <p:nvPr/>
        </p:nvSpPr>
        <p:spPr bwMode="auto">
          <a:xfrm>
            <a:off x="249238" y="833438"/>
            <a:ext cx="3667125" cy="2144712"/>
          </a:xfrm>
          <a:prstGeom prst="roundRect">
            <a:avLst>
              <a:gd name="adj" fmla="val 5384"/>
            </a:avLst>
          </a:prstGeom>
          <a:solidFill>
            <a:srgbClr val="E4CA9C"/>
          </a:solidFill>
          <a:ln w="38100" algn="ctr">
            <a:solidFill>
              <a:srgbClr val="D69DAF"/>
            </a:solidFill>
            <a:round/>
            <a:headEnd/>
            <a:tailEnd/>
          </a:ln>
        </p:spPr>
        <p:txBody>
          <a:bodyPr/>
          <a:lstStyle/>
          <a:p>
            <a:pPr algn="l" eaLnBrk="1" hangingPunct="1">
              <a:lnSpc>
                <a:spcPct val="90000"/>
              </a:lnSpc>
            </a:pPr>
            <a:r>
              <a:rPr lang="en-US" altLang="ja-JP" sz="2000"/>
              <a:t>Silverlight</a:t>
            </a:r>
          </a:p>
          <a:p>
            <a:pPr algn="l" eaLnBrk="1" hangingPunct="1">
              <a:lnSpc>
                <a:spcPct val="90000"/>
              </a:lnSpc>
            </a:pPr>
            <a:r>
              <a:rPr lang="ja-JP" altLang="en-US" sz="2000"/>
              <a:t>ストアアプリ</a:t>
            </a:r>
          </a:p>
        </p:txBody>
      </p:sp>
      <p:sp>
        <p:nvSpPr>
          <p:cNvPr id="35846" name="Rectangle 3"/>
          <p:cNvSpPr>
            <a:spLocks noChangeArrowheads="1"/>
          </p:cNvSpPr>
          <p:nvPr/>
        </p:nvSpPr>
        <p:spPr bwMode="auto">
          <a:xfrm>
            <a:off x="0" y="28575"/>
            <a:ext cx="7677150" cy="579438"/>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6.1.</a:t>
            </a:r>
            <a:r>
              <a:rPr lang="ja-JP" altLang="en-US" sz="3200" b="1" dirty="0" smtClean="0"/>
              <a:t> </a:t>
            </a:r>
            <a:r>
              <a:rPr lang="en-US" altLang="ja-JP" sz="3200" dirty="0" smtClean="0"/>
              <a:t>Silverlight</a:t>
            </a:r>
            <a:r>
              <a:rPr lang="ja-JP" altLang="en-US" sz="3200" dirty="0"/>
              <a:t>・ストアアプリ対応</a:t>
            </a:r>
          </a:p>
        </p:txBody>
      </p:sp>
      <p:pic>
        <p:nvPicPr>
          <p:cNvPr id="35847" name="Picture 2" descr="C:\Users\y-maegawa\AppData\Local\Microsoft\Windows\Temporary Internet Files\Content.IE5\QJ3ELJ2P\MC900434828[1].png"/>
          <p:cNvPicPr>
            <a:picLocks noChangeAspect="1" noChangeArrowheads="1"/>
          </p:cNvPicPr>
          <p:nvPr/>
        </p:nvPicPr>
        <p:blipFill>
          <a:blip r:embed="rId3" cstate="print"/>
          <a:srcRect/>
          <a:stretch>
            <a:fillRect/>
          </a:stretch>
        </p:blipFill>
        <p:spPr bwMode="auto">
          <a:xfrm>
            <a:off x="509588" y="3484563"/>
            <a:ext cx="984250" cy="984250"/>
          </a:xfrm>
          <a:prstGeom prst="rect">
            <a:avLst/>
          </a:prstGeom>
          <a:noFill/>
          <a:ln w="9525">
            <a:noFill/>
            <a:miter lim="800000"/>
            <a:headEnd/>
            <a:tailEnd/>
          </a:ln>
        </p:spPr>
      </p:pic>
      <p:sp>
        <p:nvSpPr>
          <p:cNvPr id="8" name="円柱 7"/>
          <p:cNvSpPr/>
          <p:nvPr/>
        </p:nvSpPr>
        <p:spPr bwMode="auto">
          <a:xfrm>
            <a:off x="1577975" y="3854450"/>
            <a:ext cx="504825" cy="481013"/>
          </a:xfrm>
          <a:prstGeom prst="can">
            <a:avLst/>
          </a:prstGeom>
          <a:gradFill flip="none" rotWithShape="1">
            <a:gsLst>
              <a:gs pos="0">
                <a:schemeClr val="accent6">
                  <a:lumMod val="60000"/>
                  <a:lumOff val="40000"/>
                </a:schemeClr>
              </a:gs>
              <a:gs pos="100000">
                <a:schemeClr val="accent6">
                  <a:lumMod val="20000"/>
                  <a:lumOff val="80000"/>
                </a:schemeClr>
              </a:gs>
            </a:gsLst>
            <a:lin ang="8100000" scaled="1"/>
            <a:tileRect/>
          </a:gradFill>
          <a:ln w="9525" cap="flat" cmpd="sng" algn="ctr">
            <a:noFill/>
            <a:prstDash val="solid"/>
            <a:round/>
            <a:headEnd type="none" w="med" len="med"/>
            <a:tailEnd type="none" w="med" len="med"/>
          </a:ln>
          <a:effectLst/>
        </p:spPr>
        <p:txBody>
          <a:bodyPr anchor="ctr"/>
          <a:lstStyle/>
          <a:p>
            <a:pPr algn="l" eaLnBrk="1" hangingPunct="1">
              <a:lnSpc>
                <a:spcPct val="90000"/>
              </a:lnSpc>
              <a:defRPr/>
            </a:pPr>
            <a:endParaRPr lang="ja-JP" altLang="en-US" sz="2800">
              <a:solidFill>
                <a:schemeClr val="tx2"/>
              </a:solidFill>
              <a:cs typeface="Verdana" pitchFamily="34" charset="0"/>
            </a:endParaRPr>
          </a:p>
        </p:txBody>
      </p:sp>
      <p:cxnSp>
        <p:nvCxnSpPr>
          <p:cNvPr id="35849" name="直線コネクタ 9"/>
          <p:cNvCxnSpPr>
            <a:cxnSpLocks noChangeShapeType="1"/>
          </p:cNvCxnSpPr>
          <p:nvPr/>
        </p:nvCxnSpPr>
        <p:spPr bwMode="auto">
          <a:xfrm>
            <a:off x="4792663" y="839788"/>
            <a:ext cx="0" cy="4537075"/>
          </a:xfrm>
          <a:prstGeom prst="line">
            <a:avLst/>
          </a:prstGeom>
          <a:noFill/>
          <a:ln w="28575" algn="ctr">
            <a:solidFill>
              <a:srgbClr val="7F7F7F"/>
            </a:solidFill>
            <a:prstDash val="dash"/>
            <a:round/>
            <a:headEnd/>
            <a:tailEnd/>
          </a:ln>
        </p:spPr>
      </p:cxnSp>
      <p:sp>
        <p:nvSpPr>
          <p:cNvPr id="35850" name="テキスト ボックス 15"/>
          <p:cNvSpPr txBox="1">
            <a:spLocks noChangeArrowheads="1"/>
          </p:cNvSpPr>
          <p:nvPr/>
        </p:nvSpPr>
        <p:spPr bwMode="auto">
          <a:xfrm>
            <a:off x="1281113" y="4341813"/>
            <a:ext cx="1085850" cy="296862"/>
          </a:xfrm>
          <a:prstGeom prst="rect">
            <a:avLst/>
          </a:prstGeom>
          <a:noFill/>
          <a:ln w="9525">
            <a:noFill/>
            <a:miter lim="800000"/>
            <a:headEnd/>
            <a:tailEnd/>
          </a:ln>
        </p:spPr>
        <p:txBody>
          <a:bodyPr wrap="none">
            <a:spAutoFit/>
          </a:bodyPr>
          <a:lstStyle/>
          <a:p>
            <a:r>
              <a:rPr lang="en-US" altLang="ja-JP" sz="1400"/>
              <a:t>DataTable</a:t>
            </a:r>
            <a:endParaRPr lang="ja-JP" altLang="en-US" sz="1400"/>
          </a:p>
        </p:txBody>
      </p:sp>
      <p:sp>
        <p:nvSpPr>
          <p:cNvPr id="35851" name="テキスト ボックス 19"/>
          <p:cNvSpPr txBox="1">
            <a:spLocks noChangeArrowheads="1"/>
          </p:cNvSpPr>
          <p:nvPr/>
        </p:nvSpPr>
        <p:spPr bwMode="auto">
          <a:xfrm>
            <a:off x="5237163" y="5075238"/>
            <a:ext cx="3740150" cy="266700"/>
          </a:xfrm>
          <a:prstGeom prst="rect">
            <a:avLst/>
          </a:prstGeom>
          <a:noFill/>
          <a:ln w="9525">
            <a:noFill/>
            <a:miter lim="800000"/>
            <a:headEnd/>
            <a:tailEnd/>
          </a:ln>
        </p:spPr>
        <p:txBody>
          <a:bodyPr>
            <a:spAutoFit/>
          </a:bodyPr>
          <a:lstStyle/>
          <a:p>
            <a:pPr algn="l"/>
            <a:r>
              <a:rPr kumimoji="0" lang="en-US" altLang="ja-JP" sz="1200"/>
              <a:t>(*) </a:t>
            </a:r>
            <a:r>
              <a:rPr kumimoji="0" lang="ja-JP" altLang="en-US" sz="1200"/>
              <a:t>非</a:t>
            </a:r>
            <a:r>
              <a:rPr kumimoji="0" lang="en-US" altLang="ja-JP" sz="1200"/>
              <a:t>.NET</a:t>
            </a:r>
            <a:r>
              <a:rPr kumimoji="0" lang="ja-JP" altLang="en-US" sz="1200"/>
              <a:t>側に、同様の</a:t>
            </a:r>
            <a:r>
              <a:rPr kumimoji="0" lang="en-US" altLang="ja-JP" sz="1200"/>
              <a:t>DTO</a:t>
            </a:r>
            <a:r>
              <a:rPr kumimoji="0" lang="ja-JP" altLang="en-US" sz="1200"/>
              <a:t>部品の作成が必要です。</a:t>
            </a:r>
            <a:endParaRPr lang="ja-JP" altLang="en-US" sz="1200"/>
          </a:p>
        </p:txBody>
      </p:sp>
      <p:pic>
        <p:nvPicPr>
          <p:cNvPr id="35852" name="Picture 2" descr="C:\Users\y-maegawa\AppData\Local\Microsoft\Windows\Temporary Internet Files\Content.IE5\QJ3ELJ2P\MC900434828[1].png"/>
          <p:cNvPicPr>
            <a:picLocks noChangeAspect="1" noChangeArrowheads="1"/>
          </p:cNvPicPr>
          <p:nvPr/>
        </p:nvPicPr>
        <p:blipFill>
          <a:blip r:embed="rId3" cstate="print"/>
          <a:srcRect/>
          <a:stretch>
            <a:fillRect/>
          </a:stretch>
        </p:blipFill>
        <p:spPr bwMode="auto">
          <a:xfrm>
            <a:off x="1946275" y="1071563"/>
            <a:ext cx="984250" cy="985837"/>
          </a:xfrm>
          <a:prstGeom prst="rect">
            <a:avLst/>
          </a:prstGeom>
          <a:noFill/>
          <a:ln w="9525">
            <a:noFill/>
            <a:miter lim="800000"/>
            <a:headEnd/>
            <a:tailEnd/>
          </a:ln>
        </p:spPr>
      </p:pic>
      <p:sp>
        <p:nvSpPr>
          <p:cNvPr id="35853" name="テキスト ボックス 45"/>
          <p:cNvSpPr txBox="1">
            <a:spLocks noChangeArrowheads="1"/>
          </p:cNvSpPr>
          <p:nvPr/>
        </p:nvSpPr>
        <p:spPr bwMode="auto">
          <a:xfrm>
            <a:off x="3971925" y="976313"/>
            <a:ext cx="1635125" cy="327025"/>
          </a:xfrm>
          <a:prstGeom prst="rect">
            <a:avLst/>
          </a:prstGeom>
          <a:solidFill>
            <a:schemeClr val="bg1"/>
          </a:solidFill>
          <a:ln w="9525">
            <a:noFill/>
            <a:miter lim="800000"/>
            <a:headEnd/>
            <a:tailEnd/>
          </a:ln>
        </p:spPr>
        <p:txBody>
          <a:bodyPr wrap="none">
            <a:spAutoFit/>
          </a:bodyPr>
          <a:lstStyle/>
          <a:p>
            <a:r>
              <a:rPr lang="en-US" altLang="ja-JP" sz="1600"/>
              <a:t>REST or SOAP</a:t>
            </a:r>
          </a:p>
        </p:txBody>
      </p:sp>
      <p:sp>
        <p:nvSpPr>
          <p:cNvPr id="102" name="Text Box 5"/>
          <p:cNvSpPr txBox="1">
            <a:spLocks noChangeArrowheads="1"/>
          </p:cNvSpPr>
          <p:nvPr/>
        </p:nvSpPr>
        <p:spPr bwMode="auto">
          <a:xfrm>
            <a:off x="0" y="5429250"/>
            <a:ext cx="9144000" cy="1262063"/>
          </a:xfrm>
          <a:prstGeom prst="rect">
            <a:avLst/>
          </a:prstGeom>
          <a:solidFill>
            <a:srgbClr val="FFFF99"/>
          </a:solidFill>
          <a:ln w="9525">
            <a:noFill/>
            <a:miter lim="800000"/>
            <a:headEnd/>
            <a:tailEnd/>
          </a:ln>
        </p:spPr>
        <p:txBody>
          <a:bodyPr>
            <a:spAutoFit/>
          </a:bodyPr>
          <a:lstStyle/>
          <a:p>
            <a:pPr eaLnBrk="1" hangingPunct="1">
              <a:lnSpc>
                <a:spcPct val="100000"/>
              </a:lnSpc>
            </a:pPr>
            <a:r>
              <a:rPr lang="en-US" altLang="ja-JP" sz="2400" dirty="0"/>
              <a:t>Silverlight</a:t>
            </a:r>
            <a:r>
              <a:rPr lang="ja-JP" altLang="en-US" sz="2400" dirty="0"/>
              <a:t>・ストアアプリを</a:t>
            </a:r>
            <a:r>
              <a:rPr lang="en-US" altLang="ja-JP" sz="2400" dirty="0"/>
              <a:t>UI</a:t>
            </a:r>
            <a:r>
              <a:rPr lang="ja-JP" altLang="en-US" sz="2400" dirty="0"/>
              <a:t>に選定した場合も</a:t>
            </a:r>
            <a:r>
              <a:rPr lang="ja-JP" altLang="en-US" sz="2400" dirty="0" smtClean="0"/>
              <a:t>、</a:t>
            </a:r>
            <a:r>
              <a:rPr lang="en-US" altLang="ja-JP" sz="2400" b="1" dirty="0" smtClean="0"/>
              <a:t>Open</a:t>
            </a:r>
            <a:r>
              <a:rPr lang="ja-JP" altLang="en-US" sz="2800" dirty="0" smtClean="0">
                <a:ea typeface="HG行書体" pitchFamily="65" charset="-128"/>
              </a:rPr>
              <a:t>棟梁</a:t>
            </a:r>
            <a:r>
              <a:rPr lang="ja-JP" altLang="en-US" sz="2400" dirty="0" smtClean="0"/>
              <a:t>の</a:t>
            </a:r>
            <a:r>
              <a:rPr lang="ja-JP" altLang="en-US" sz="2400" dirty="0"/>
              <a:t>提供する実績ある処理方式で業務アプリケーションを開発可能です。</a:t>
            </a:r>
          </a:p>
          <a:p>
            <a:pPr eaLnBrk="1" hangingPunct="1">
              <a:lnSpc>
                <a:spcPct val="100000"/>
              </a:lnSpc>
            </a:pPr>
            <a:r>
              <a:rPr lang="ja-JP" altLang="en-US" sz="2400" dirty="0"/>
              <a:t>また、</a:t>
            </a:r>
            <a:r>
              <a:rPr lang="en-US" altLang="ja-JP" sz="2400" dirty="0"/>
              <a:t>.NET </a:t>
            </a:r>
            <a:r>
              <a:rPr lang="ja-JP" altLang="en-US" sz="2400" dirty="0"/>
              <a:t>⇔ 非</a:t>
            </a:r>
            <a:r>
              <a:rPr lang="en-US" altLang="ja-JP" sz="2400" dirty="0"/>
              <a:t>.NET</a:t>
            </a:r>
            <a:r>
              <a:rPr lang="ja-JP" altLang="en-US" sz="2400" dirty="0"/>
              <a:t>システム間の相互運用も実現可能です。</a:t>
            </a:r>
          </a:p>
        </p:txBody>
      </p:sp>
      <p:sp>
        <p:nvSpPr>
          <p:cNvPr id="3" name="Line 19"/>
          <p:cNvSpPr>
            <a:spLocks noChangeShapeType="1"/>
          </p:cNvSpPr>
          <p:nvPr/>
        </p:nvSpPr>
        <p:spPr bwMode="auto">
          <a:xfrm>
            <a:off x="342900" y="1493838"/>
            <a:ext cx="1362075"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5" name="Line 19"/>
          <p:cNvSpPr>
            <a:spLocks noChangeShapeType="1"/>
          </p:cNvSpPr>
          <p:nvPr/>
        </p:nvSpPr>
        <p:spPr bwMode="auto">
          <a:xfrm>
            <a:off x="139700" y="5892800"/>
            <a:ext cx="3225800"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6" name="Line 19"/>
          <p:cNvSpPr>
            <a:spLocks noChangeShapeType="1"/>
          </p:cNvSpPr>
          <p:nvPr/>
        </p:nvSpPr>
        <p:spPr bwMode="auto">
          <a:xfrm>
            <a:off x="1279525" y="6648450"/>
            <a:ext cx="6581775"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35858" name="AutoShape 9"/>
          <p:cNvSpPr>
            <a:spLocks noChangeArrowheads="1"/>
          </p:cNvSpPr>
          <p:nvPr/>
        </p:nvSpPr>
        <p:spPr bwMode="auto">
          <a:xfrm>
            <a:off x="7556500" y="1466850"/>
            <a:ext cx="854075" cy="488950"/>
          </a:xfrm>
          <a:prstGeom prst="can">
            <a:avLst>
              <a:gd name="adj" fmla="val 30926"/>
            </a:avLst>
          </a:prstGeom>
          <a:solidFill>
            <a:srgbClr val="E4CA9C"/>
          </a:solidFill>
          <a:ln w="38100">
            <a:solidFill>
              <a:srgbClr val="D69DAF"/>
            </a:solidFill>
            <a:round/>
            <a:headEnd/>
            <a:tailEnd/>
          </a:ln>
        </p:spPr>
        <p:txBody>
          <a:bodyPr wrap="none" lIns="36000" tIns="36000" rIns="36000" bIns="36000" anchor="ctr"/>
          <a:lstStyle/>
          <a:p>
            <a:r>
              <a:rPr kumimoji="0" lang="en-US" altLang="ja-JP" sz="1400" b="1"/>
              <a:t>DBMS</a:t>
            </a:r>
          </a:p>
        </p:txBody>
      </p:sp>
      <p:sp>
        <p:nvSpPr>
          <p:cNvPr id="35859" name="AutoShape 9"/>
          <p:cNvSpPr>
            <a:spLocks noChangeArrowheads="1"/>
          </p:cNvSpPr>
          <p:nvPr/>
        </p:nvSpPr>
        <p:spPr bwMode="auto">
          <a:xfrm>
            <a:off x="7556500" y="3694113"/>
            <a:ext cx="854075" cy="488950"/>
          </a:xfrm>
          <a:prstGeom prst="can">
            <a:avLst>
              <a:gd name="adj" fmla="val 30926"/>
            </a:avLst>
          </a:prstGeom>
          <a:solidFill>
            <a:srgbClr val="E4CA9C"/>
          </a:solidFill>
          <a:ln w="38100">
            <a:solidFill>
              <a:srgbClr val="D69DAF"/>
            </a:solidFill>
            <a:round/>
            <a:headEnd/>
            <a:tailEnd/>
          </a:ln>
        </p:spPr>
        <p:txBody>
          <a:bodyPr wrap="none" lIns="36000" tIns="36000" rIns="36000" bIns="36000" anchor="ctr"/>
          <a:lstStyle/>
          <a:p>
            <a:r>
              <a:rPr kumimoji="0" lang="en-US" altLang="ja-JP" sz="1400" b="1"/>
              <a:t>DBMS</a:t>
            </a:r>
          </a:p>
        </p:txBody>
      </p:sp>
      <p:grpSp>
        <p:nvGrpSpPr>
          <p:cNvPr id="4" name="グループ化 43"/>
          <p:cNvGrpSpPr>
            <a:grpSpLocks/>
          </p:cNvGrpSpPr>
          <p:nvPr/>
        </p:nvGrpSpPr>
        <p:grpSpPr bwMode="auto">
          <a:xfrm>
            <a:off x="357188" y="1358900"/>
            <a:ext cx="8077200" cy="3887788"/>
            <a:chOff x="357188" y="1358900"/>
            <a:chExt cx="8077200" cy="3887788"/>
          </a:xfrm>
        </p:grpSpPr>
        <p:sp>
          <p:nvSpPr>
            <p:cNvPr id="15" name="円柱 14"/>
            <p:cNvSpPr/>
            <p:nvPr/>
          </p:nvSpPr>
          <p:spPr bwMode="auto">
            <a:xfrm>
              <a:off x="3219450" y="3854450"/>
              <a:ext cx="504825" cy="481013"/>
            </a:xfrm>
            <a:prstGeom prst="can">
              <a:avLst/>
            </a:prstGeom>
            <a:gradFill flip="none" rotWithShape="1">
              <a:gsLst>
                <a:gs pos="0">
                  <a:schemeClr val="accent6">
                    <a:lumMod val="60000"/>
                    <a:lumOff val="40000"/>
                  </a:schemeClr>
                </a:gs>
                <a:gs pos="100000">
                  <a:schemeClr val="accent6">
                    <a:lumMod val="20000"/>
                    <a:lumOff val="80000"/>
                  </a:schemeClr>
                </a:gs>
              </a:gsLst>
              <a:lin ang="8100000" scaled="1"/>
              <a:tileRect/>
            </a:gradFill>
            <a:ln w="9525" cap="flat" cmpd="sng" algn="ctr">
              <a:noFill/>
              <a:prstDash val="solid"/>
              <a:round/>
              <a:headEnd type="none" w="med" len="med"/>
              <a:tailEnd type="none" w="med" len="med"/>
            </a:ln>
            <a:effectLst/>
          </p:spPr>
          <p:txBody>
            <a:bodyPr anchor="ctr"/>
            <a:lstStyle/>
            <a:p>
              <a:pPr algn="l" eaLnBrk="1" hangingPunct="1">
                <a:lnSpc>
                  <a:spcPct val="90000"/>
                </a:lnSpc>
                <a:defRPr/>
              </a:pPr>
              <a:endParaRPr lang="ja-JP" altLang="en-US" sz="2800">
                <a:solidFill>
                  <a:schemeClr val="tx2"/>
                </a:solidFill>
                <a:cs typeface="Verdana" pitchFamily="34" charset="0"/>
              </a:endParaRPr>
            </a:p>
          </p:txBody>
        </p:sp>
        <p:sp>
          <p:nvSpPr>
            <p:cNvPr id="35862" name="下カーブ矢印 16"/>
            <p:cNvSpPr>
              <a:spLocks noChangeArrowheads="1"/>
            </p:cNvSpPr>
            <p:nvPr/>
          </p:nvSpPr>
          <p:spPr bwMode="auto">
            <a:xfrm flipH="1">
              <a:off x="2106613" y="3779838"/>
              <a:ext cx="885825" cy="241300"/>
            </a:xfrm>
            <a:prstGeom prst="curvedDownArrow">
              <a:avLst>
                <a:gd name="adj1" fmla="val 62255"/>
                <a:gd name="adj2" fmla="val 142984"/>
                <a:gd name="adj3" fmla="val 58051"/>
              </a:avLst>
            </a:prstGeom>
            <a:solidFill>
              <a:srgbClr val="69306A"/>
            </a:solidFill>
            <a:ln w="9525" algn="ctr">
              <a:noFill/>
              <a:round/>
              <a:headEnd/>
              <a:tailEnd/>
            </a:ln>
          </p:spPr>
          <p:txBody>
            <a:bodyPr anchor="ctr"/>
            <a:lstStyle/>
            <a:p>
              <a:pPr algn="l" eaLnBrk="1" hangingPunct="1">
                <a:lnSpc>
                  <a:spcPct val="90000"/>
                </a:lnSpc>
              </a:pPr>
              <a:endParaRPr lang="ja-JP" altLang="en-US" sz="2800">
                <a:solidFill>
                  <a:schemeClr val="tx2"/>
                </a:solidFill>
              </a:endParaRPr>
            </a:p>
          </p:txBody>
        </p:sp>
        <p:sp>
          <p:nvSpPr>
            <p:cNvPr id="35863" name="テキスト ボックス 17"/>
            <p:cNvSpPr txBox="1">
              <a:spLocks noChangeArrowheads="1"/>
            </p:cNvSpPr>
            <p:nvPr/>
          </p:nvSpPr>
          <p:spPr bwMode="auto">
            <a:xfrm>
              <a:off x="3187700" y="4341813"/>
              <a:ext cx="569913" cy="296862"/>
            </a:xfrm>
            <a:prstGeom prst="rect">
              <a:avLst/>
            </a:prstGeom>
            <a:noFill/>
            <a:ln w="9525">
              <a:noFill/>
              <a:miter lim="800000"/>
              <a:headEnd/>
              <a:tailEnd/>
            </a:ln>
          </p:spPr>
          <p:txBody>
            <a:bodyPr wrap="none">
              <a:spAutoFit/>
            </a:bodyPr>
            <a:lstStyle/>
            <a:p>
              <a:r>
                <a:rPr lang="en-US" altLang="ja-JP" sz="1400"/>
                <a:t>DTO</a:t>
              </a:r>
              <a:endParaRPr lang="ja-JP" altLang="en-US" sz="1400"/>
            </a:p>
          </p:txBody>
        </p:sp>
        <p:sp>
          <p:nvSpPr>
            <p:cNvPr id="35864" name="角丸四角形 22"/>
            <p:cNvSpPr>
              <a:spLocks noChangeArrowheads="1"/>
            </p:cNvSpPr>
            <p:nvPr/>
          </p:nvSpPr>
          <p:spPr bwMode="auto">
            <a:xfrm>
              <a:off x="357188" y="4676775"/>
              <a:ext cx="3451225" cy="569913"/>
            </a:xfrm>
            <a:prstGeom prst="roundRect">
              <a:avLst>
                <a:gd name="adj" fmla="val 12653"/>
              </a:avLst>
            </a:prstGeom>
            <a:solidFill>
              <a:srgbClr val="FFFFFF"/>
            </a:solidFill>
            <a:ln w="12700" algn="ctr">
              <a:noFill/>
              <a:round/>
              <a:headEnd/>
              <a:tailEnd/>
            </a:ln>
          </p:spPr>
          <p:txBody>
            <a:bodyPr anchor="ctr"/>
            <a:lstStyle/>
            <a:p>
              <a:pPr algn="l" eaLnBrk="1" hangingPunct="1">
                <a:lnSpc>
                  <a:spcPct val="90000"/>
                </a:lnSpc>
              </a:pPr>
              <a:r>
                <a:rPr kumimoji="0" lang="ja-JP" altLang="en-US" sz="1400"/>
                <a:t>・ </a:t>
              </a:r>
              <a:r>
                <a:rPr kumimoji="0" lang="en-US" altLang="ja-JP" sz="1400"/>
                <a:t>DTO</a:t>
              </a:r>
              <a:r>
                <a:rPr kumimoji="0" lang="ja-JP" altLang="en-US" sz="1400"/>
                <a:t>と</a:t>
              </a:r>
              <a:r>
                <a:rPr kumimoji="0" lang="en-US" altLang="ja-JP" sz="1400"/>
                <a:t>DataTable</a:t>
              </a:r>
              <a:r>
                <a:rPr kumimoji="0" lang="ja-JP" altLang="en-US" sz="1400"/>
                <a:t>の相互変換を実現</a:t>
              </a:r>
            </a:p>
            <a:p>
              <a:pPr algn="l" eaLnBrk="1" hangingPunct="1">
                <a:lnSpc>
                  <a:spcPct val="90000"/>
                </a:lnSpc>
              </a:pPr>
              <a:r>
                <a:rPr kumimoji="0" lang="ja-JP" altLang="en-US" sz="1400"/>
                <a:t>・ 画面上での一覧編集内容を</a:t>
              </a:r>
              <a:r>
                <a:rPr kumimoji="0" lang="en-US" altLang="ja-JP" sz="1400"/>
                <a:t>DTO</a:t>
              </a:r>
              <a:r>
                <a:rPr kumimoji="0" lang="ja-JP" altLang="en-US" sz="1400"/>
                <a:t>に変換</a:t>
              </a:r>
              <a:endParaRPr kumimoji="0" lang="en-US" altLang="ja-JP" sz="1400"/>
            </a:p>
          </p:txBody>
        </p:sp>
        <p:sp>
          <p:nvSpPr>
            <p:cNvPr id="26" name="円柱 25"/>
            <p:cNvSpPr/>
            <p:nvPr/>
          </p:nvSpPr>
          <p:spPr bwMode="auto">
            <a:xfrm>
              <a:off x="3024188" y="1403350"/>
              <a:ext cx="503237" cy="482600"/>
            </a:xfrm>
            <a:prstGeom prst="can">
              <a:avLst/>
            </a:prstGeom>
            <a:gradFill flip="none" rotWithShape="1">
              <a:gsLst>
                <a:gs pos="0">
                  <a:schemeClr val="accent6">
                    <a:lumMod val="60000"/>
                    <a:lumOff val="40000"/>
                  </a:schemeClr>
                </a:gs>
                <a:gs pos="100000">
                  <a:schemeClr val="accent6">
                    <a:lumMod val="20000"/>
                    <a:lumOff val="80000"/>
                  </a:schemeClr>
                </a:gs>
              </a:gsLst>
              <a:lin ang="8100000" scaled="1"/>
              <a:tileRect/>
            </a:gradFill>
            <a:ln w="9525" cap="flat" cmpd="sng" algn="ctr">
              <a:noFill/>
              <a:prstDash val="solid"/>
              <a:round/>
              <a:headEnd type="none" w="med" len="med"/>
              <a:tailEnd type="none" w="med" len="med"/>
            </a:ln>
            <a:effectLst/>
          </p:spPr>
          <p:txBody>
            <a:bodyPr anchor="ctr"/>
            <a:lstStyle/>
            <a:p>
              <a:pPr algn="l" eaLnBrk="1" hangingPunct="1">
                <a:lnSpc>
                  <a:spcPct val="90000"/>
                </a:lnSpc>
                <a:defRPr/>
              </a:pPr>
              <a:endParaRPr lang="ja-JP" altLang="en-US" sz="2800">
                <a:solidFill>
                  <a:schemeClr val="tx2"/>
                </a:solidFill>
                <a:cs typeface="Verdana" pitchFamily="34" charset="0"/>
              </a:endParaRPr>
            </a:p>
          </p:txBody>
        </p:sp>
        <p:sp>
          <p:nvSpPr>
            <p:cNvPr id="35866" name="テキスト ボックス 26"/>
            <p:cNvSpPr txBox="1">
              <a:spLocks noChangeArrowheads="1"/>
            </p:cNvSpPr>
            <p:nvPr/>
          </p:nvSpPr>
          <p:spPr bwMode="auto">
            <a:xfrm>
              <a:off x="2994025" y="1892300"/>
              <a:ext cx="569913" cy="296863"/>
            </a:xfrm>
            <a:prstGeom prst="rect">
              <a:avLst/>
            </a:prstGeom>
            <a:noFill/>
            <a:ln w="9525">
              <a:noFill/>
              <a:miter lim="800000"/>
              <a:headEnd/>
              <a:tailEnd/>
            </a:ln>
          </p:spPr>
          <p:txBody>
            <a:bodyPr wrap="none">
              <a:spAutoFit/>
            </a:bodyPr>
            <a:lstStyle/>
            <a:p>
              <a:r>
                <a:rPr lang="en-US" altLang="ja-JP" sz="1400"/>
                <a:t>DTO</a:t>
              </a:r>
              <a:endParaRPr lang="ja-JP" altLang="en-US" sz="1400"/>
            </a:p>
          </p:txBody>
        </p:sp>
        <p:sp>
          <p:nvSpPr>
            <p:cNvPr id="35867" name="角丸四角形 27"/>
            <p:cNvSpPr>
              <a:spLocks noChangeArrowheads="1"/>
            </p:cNvSpPr>
            <p:nvPr/>
          </p:nvSpPr>
          <p:spPr bwMode="auto">
            <a:xfrm>
              <a:off x="357188" y="2339975"/>
              <a:ext cx="3452812" cy="550863"/>
            </a:xfrm>
            <a:prstGeom prst="roundRect">
              <a:avLst>
                <a:gd name="adj" fmla="val 16667"/>
              </a:avLst>
            </a:prstGeom>
            <a:solidFill>
              <a:srgbClr val="FFFFFF"/>
            </a:solidFill>
            <a:ln w="12700" algn="ctr">
              <a:noFill/>
              <a:round/>
              <a:headEnd/>
              <a:tailEnd/>
            </a:ln>
          </p:spPr>
          <p:txBody>
            <a:bodyPr anchor="ctr"/>
            <a:lstStyle/>
            <a:p>
              <a:pPr algn="l" eaLnBrk="1" hangingPunct="1">
                <a:lnSpc>
                  <a:spcPct val="90000"/>
                </a:lnSpc>
              </a:pPr>
              <a:r>
                <a:rPr lang="ja-JP" altLang="en-US" sz="1400">
                  <a:solidFill>
                    <a:schemeClr val="tx2"/>
                  </a:solidFill>
                </a:rPr>
                <a:t>・ 画面上に</a:t>
              </a:r>
              <a:r>
                <a:rPr lang="en-US" altLang="ja-JP" sz="1400">
                  <a:solidFill>
                    <a:schemeClr val="tx2"/>
                  </a:solidFill>
                </a:rPr>
                <a:t>DTO</a:t>
              </a:r>
              <a:r>
                <a:rPr lang="ja-JP" altLang="en-US" sz="1400">
                  <a:solidFill>
                    <a:schemeClr val="tx2"/>
                  </a:solidFill>
                </a:rPr>
                <a:t>を</a:t>
              </a:r>
              <a:r>
                <a:rPr lang="en-US" altLang="ja-JP" sz="1400">
                  <a:solidFill>
                    <a:schemeClr val="tx2"/>
                  </a:solidFill>
                </a:rPr>
                <a:t>Bind</a:t>
              </a:r>
            </a:p>
            <a:p>
              <a:pPr algn="l" eaLnBrk="1" hangingPunct="1">
                <a:lnSpc>
                  <a:spcPct val="90000"/>
                </a:lnSpc>
              </a:pPr>
              <a:r>
                <a:rPr lang="ja-JP" altLang="en-US" sz="1400">
                  <a:solidFill>
                    <a:schemeClr val="tx2"/>
                  </a:solidFill>
                </a:rPr>
                <a:t>・ 画面上での一覧編集内容を</a:t>
              </a:r>
              <a:r>
                <a:rPr lang="en-US" altLang="ja-JP" sz="1400">
                  <a:solidFill>
                    <a:schemeClr val="tx2"/>
                  </a:solidFill>
                </a:rPr>
                <a:t>DTO</a:t>
              </a:r>
              <a:r>
                <a:rPr lang="ja-JP" altLang="en-US" sz="1400">
                  <a:solidFill>
                    <a:schemeClr val="tx2"/>
                  </a:solidFill>
                </a:rPr>
                <a:t>が保持</a:t>
              </a:r>
              <a:endParaRPr lang="en-US" altLang="ja-JP" sz="1400">
                <a:solidFill>
                  <a:schemeClr val="tx2"/>
                </a:solidFill>
              </a:endParaRPr>
            </a:p>
          </p:txBody>
        </p:sp>
        <p:sp>
          <p:nvSpPr>
            <p:cNvPr id="35868" name="下カーブ矢印 30"/>
            <p:cNvSpPr>
              <a:spLocks noChangeArrowheads="1"/>
            </p:cNvSpPr>
            <p:nvPr/>
          </p:nvSpPr>
          <p:spPr bwMode="auto">
            <a:xfrm rot="10800000" flipH="1">
              <a:off x="2320925" y="4111625"/>
              <a:ext cx="885825" cy="241300"/>
            </a:xfrm>
            <a:prstGeom prst="curvedDownArrow">
              <a:avLst>
                <a:gd name="adj1" fmla="val 62255"/>
                <a:gd name="adj2" fmla="val 142984"/>
                <a:gd name="adj3" fmla="val 58051"/>
              </a:avLst>
            </a:prstGeom>
            <a:solidFill>
              <a:srgbClr val="69306A"/>
            </a:solidFill>
            <a:ln w="9525" algn="ctr">
              <a:noFill/>
              <a:round/>
              <a:headEnd/>
              <a:tailEnd/>
            </a:ln>
          </p:spPr>
          <p:txBody>
            <a:bodyPr rot="10800000" anchor="ctr"/>
            <a:lstStyle/>
            <a:p>
              <a:pPr algn="l" eaLnBrk="1" hangingPunct="1">
                <a:lnSpc>
                  <a:spcPct val="90000"/>
                </a:lnSpc>
              </a:pPr>
              <a:endParaRPr lang="ja-JP" altLang="en-US" sz="2800">
                <a:solidFill>
                  <a:schemeClr val="tx2"/>
                </a:solidFill>
              </a:endParaRPr>
            </a:p>
          </p:txBody>
        </p:sp>
        <p:sp>
          <p:nvSpPr>
            <p:cNvPr id="92" name="円柱 91"/>
            <p:cNvSpPr/>
            <p:nvPr/>
          </p:nvSpPr>
          <p:spPr bwMode="auto">
            <a:xfrm>
              <a:off x="5892800" y="1358900"/>
              <a:ext cx="504825" cy="481013"/>
            </a:xfrm>
            <a:prstGeom prst="can">
              <a:avLst/>
            </a:prstGeom>
            <a:gradFill flip="none" rotWithShape="1">
              <a:gsLst>
                <a:gs pos="0">
                  <a:schemeClr val="accent6">
                    <a:lumMod val="60000"/>
                    <a:lumOff val="40000"/>
                  </a:schemeClr>
                </a:gs>
                <a:gs pos="100000">
                  <a:schemeClr val="accent6">
                    <a:lumMod val="20000"/>
                    <a:lumOff val="80000"/>
                  </a:schemeClr>
                </a:gs>
              </a:gsLst>
              <a:lin ang="8100000" scaled="1"/>
              <a:tileRect/>
            </a:gradFill>
            <a:ln w="9525" cap="flat" cmpd="sng" algn="ctr">
              <a:noFill/>
              <a:prstDash val="solid"/>
              <a:round/>
              <a:headEnd type="none" w="med" len="med"/>
              <a:tailEnd type="none" w="med" len="med"/>
            </a:ln>
            <a:effectLst/>
          </p:spPr>
          <p:txBody>
            <a:bodyPr anchor="ctr"/>
            <a:lstStyle/>
            <a:p>
              <a:pPr algn="l" eaLnBrk="1" hangingPunct="1">
                <a:lnSpc>
                  <a:spcPct val="90000"/>
                </a:lnSpc>
                <a:defRPr/>
              </a:pPr>
              <a:endParaRPr lang="ja-JP" altLang="en-US" sz="2800">
                <a:solidFill>
                  <a:schemeClr val="tx2"/>
                </a:solidFill>
                <a:cs typeface="Verdana" pitchFamily="34" charset="0"/>
              </a:endParaRPr>
            </a:p>
          </p:txBody>
        </p:sp>
        <p:sp>
          <p:nvSpPr>
            <p:cNvPr id="35870" name="テキスト ボックス 92"/>
            <p:cNvSpPr txBox="1">
              <a:spLocks noChangeArrowheads="1"/>
            </p:cNvSpPr>
            <p:nvPr/>
          </p:nvSpPr>
          <p:spPr bwMode="auto">
            <a:xfrm>
              <a:off x="5861050" y="1849438"/>
              <a:ext cx="569913" cy="296862"/>
            </a:xfrm>
            <a:prstGeom prst="rect">
              <a:avLst/>
            </a:prstGeom>
            <a:noFill/>
            <a:ln w="9525">
              <a:noFill/>
              <a:miter lim="800000"/>
              <a:headEnd/>
              <a:tailEnd/>
            </a:ln>
          </p:spPr>
          <p:txBody>
            <a:bodyPr wrap="none">
              <a:spAutoFit/>
            </a:bodyPr>
            <a:lstStyle/>
            <a:p>
              <a:r>
                <a:rPr lang="en-US" altLang="ja-JP" sz="1400"/>
                <a:t>DTO</a:t>
              </a:r>
              <a:endParaRPr lang="ja-JP" altLang="en-US" sz="1400"/>
            </a:p>
          </p:txBody>
        </p:sp>
        <p:sp>
          <p:nvSpPr>
            <p:cNvPr id="35871" name="角丸四角形 93"/>
            <p:cNvSpPr>
              <a:spLocks noChangeArrowheads="1"/>
            </p:cNvSpPr>
            <p:nvPr/>
          </p:nvSpPr>
          <p:spPr bwMode="auto">
            <a:xfrm>
              <a:off x="5765800" y="2146300"/>
              <a:ext cx="2668588" cy="539750"/>
            </a:xfrm>
            <a:prstGeom prst="roundRect">
              <a:avLst>
                <a:gd name="adj" fmla="val 16667"/>
              </a:avLst>
            </a:prstGeom>
            <a:solidFill>
              <a:srgbClr val="FFFFFF"/>
            </a:solidFill>
            <a:ln w="12700" algn="ctr">
              <a:noFill/>
              <a:round/>
              <a:headEnd/>
              <a:tailEnd/>
            </a:ln>
          </p:spPr>
          <p:txBody>
            <a:bodyPr anchor="ctr"/>
            <a:lstStyle/>
            <a:p>
              <a:pPr algn="l" eaLnBrk="1" hangingPunct="1">
                <a:lnSpc>
                  <a:spcPct val="90000"/>
                </a:lnSpc>
              </a:pPr>
              <a:r>
                <a:rPr lang="ja-JP" altLang="en-US" sz="1400">
                  <a:solidFill>
                    <a:schemeClr val="tx2"/>
                  </a:solidFill>
                </a:rPr>
                <a:t>・ 一覧取得</a:t>
              </a:r>
            </a:p>
            <a:p>
              <a:pPr algn="l" eaLnBrk="1" hangingPunct="1">
                <a:lnSpc>
                  <a:spcPct val="90000"/>
                </a:lnSpc>
              </a:pPr>
              <a:r>
                <a:rPr lang="ja-JP" altLang="en-US" sz="1400">
                  <a:solidFill>
                    <a:schemeClr val="tx2"/>
                  </a:solidFill>
                </a:rPr>
                <a:t>・ 編集内容取得と</a:t>
              </a:r>
              <a:r>
                <a:rPr kumimoji="0" lang="ja-JP" altLang="en-US" sz="1400"/>
                <a:t>一括更新</a:t>
              </a:r>
              <a:endParaRPr lang="ja-JP" altLang="en-US" sz="1400">
                <a:solidFill>
                  <a:schemeClr val="tx2"/>
                </a:solidFill>
              </a:endParaRPr>
            </a:p>
          </p:txBody>
        </p:sp>
        <p:sp>
          <p:nvSpPr>
            <p:cNvPr id="35872" name="右矢印 41"/>
            <p:cNvSpPr>
              <a:spLocks noChangeArrowheads="1"/>
            </p:cNvSpPr>
            <p:nvPr/>
          </p:nvSpPr>
          <p:spPr bwMode="auto">
            <a:xfrm rot="1256913" flipH="1">
              <a:off x="3897313" y="2881313"/>
              <a:ext cx="1808162" cy="292100"/>
            </a:xfrm>
            <a:prstGeom prst="leftRightArrow">
              <a:avLst>
                <a:gd name="adj1" fmla="val 50000"/>
                <a:gd name="adj2" fmla="val 123804"/>
              </a:avLst>
            </a:prstGeom>
            <a:solidFill>
              <a:srgbClr val="69306A"/>
            </a:solidFill>
            <a:ln w="9525" algn="ctr">
              <a:noFill/>
              <a:round/>
              <a:headEnd/>
              <a:tailEnd/>
            </a:ln>
          </p:spPr>
          <p:txBody>
            <a:bodyPr anchor="ctr"/>
            <a:lstStyle/>
            <a:p>
              <a:pPr algn="l" eaLnBrk="1" hangingPunct="1">
                <a:lnSpc>
                  <a:spcPct val="90000"/>
                </a:lnSpc>
              </a:pPr>
              <a:endParaRPr lang="ja-JP" altLang="en-US" sz="2800">
                <a:solidFill>
                  <a:schemeClr val="tx2"/>
                </a:solidFill>
              </a:endParaRPr>
            </a:p>
          </p:txBody>
        </p:sp>
        <p:sp>
          <p:nvSpPr>
            <p:cNvPr id="35873" name="Document"/>
            <p:cNvSpPr>
              <a:spLocks noEditPoints="1" noChangeArrowheads="1"/>
            </p:cNvSpPr>
            <p:nvPr/>
          </p:nvSpPr>
          <p:spPr bwMode="auto">
            <a:xfrm>
              <a:off x="4408488" y="2716213"/>
              <a:ext cx="771525" cy="5969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0 w 21600"/>
                <a:gd name="T11" fmla="*/ 0 h 21600"/>
                <a:gd name="T12" fmla="*/ 2147483647 w 21600"/>
                <a:gd name="T13" fmla="*/ 0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964 w 21600"/>
                <a:gd name="T25" fmla="*/ 804 h 21600"/>
                <a:gd name="T26" fmla="*/ 20636 w 21600"/>
                <a:gd name="T27" fmla="*/ 164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FF"/>
            </a:solidFill>
            <a:ln w="9525">
              <a:solidFill>
                <a:srgbClr val="000000"/>
              </a:solidFill>
              <a:miter lim="800000"/>
              <a:headEnd/>
              <a:tailEnd/>
            </a:ln>
          </p:spPr>
          <p:txBody>
            <a:bodyPr anchor="ctr"/>
            <a:lstStyle/>
            <a:p>
              <a:r>
                <a:rPr kumimoji="0" lang="en-US" altLang="ja-JP" sz="1400" b="1"/>
                <a:t>TEXT</a:t>
              </a:r>
              <a:endParaRPr kumimoji="0" lang="ja-JP" altLang="en-US" sz="1400" b="1"/>
            </a:p>
          </p:txBody>
        </p:sp>
        <p:sp>
          <p:nvSpPr>
            <p:cNvPr id="35874" name="右矢印 41"/>
            <p:cNvSpPr>
              <a:spLocks noChangeArrowheads="1"/>
            </p:cNvSpPr>
            <p:nvPr/>
          </p:nvSpPr>
          <p:spPr bwMode="auto">
            <a:xfrm flipH="1">
              <a:off x="3897313" y="1690688"/>
              <a:ext cx="1808162" cy="292100"/>
            </a:xfrm>
            <a:prstGeom prst="leftRightArrow">
              <a:avLst>
                <a:gd name="adj1" fmla="val 50000"/>
                <a:gd name="adj2" fmla="val 123804"/>
              </a:avLst>
            </a:prstGeom>
            <a:solidFill>
              <a:srgbClr val="69306A"/>
            </a:solidFill>
            <a:ln w="9525" algn="ctr">
              <a:noFill/>
              <a:round/>
              <a:headEnd/>
              <a:tailEnd/>
            </a:ln>
          </p:spPr>
          <p:txBody>
            <a:bodyPr anchor="ctr"/>
            <a:lstStyle/>
            <a:p>
              <a:pPr algn="l" eaLnBrk="1" hangingPunct="1">
                <a:lnSpc>
                  <a:spcPct val="90000"/>
                </a:lnSpc>
              </a:pPr>
              <a:endParaRPr lang="ja-JP" altLang="en-US" sz="2800">
                <a:solidFill>
                  <a:schemeClr val="tx2"/>
                </a:solidFill>
              </a:endParaRPr>
            </a:p>
          </p:txBody>
        </p:sp>
        <p:sp>
          <p:nvSpPr>
            <p:cNvPr id="35875" name="Document"/>
            <p:cNvSpPr>
              <a:spLocks noEditPoints="1" noChangeArrowheads="1"/>
            </p:cNvSpPr>
            <p:nvPr/>
          </p:nvSpPr>
          <p:spPr bwMode="auto">
            <a:xfrm>
              <a:off x="4408488" y="1527175"/>
              <a:ext cx="771525" cy="5969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0 w 21600"/>
                <a:gd name="T11" fmla="*/ 0 h 21600"/>
                <a:gd name="T12" fmla="*/ 2147483647 w 21600"/>
                <a:gd name="T13" fmla="*/ 0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964 w 21600"/>
                <a:gd name="T25" fmla="*/ 804 h 21600"/>
                <a:gd name="T26" fmla="*/ 20636 w 21600"/>
                <a:gd name="T27" fmla="*/ 164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FF"/>
            </a:solidFill>
            <a:ln w="9525">
              <a:solidFill>
                <a:srgbClr val="000000"/>
              </a:solidFill>
              <a:miter lim="800000"/>
              <a:headEnd/>
              <a:tailEnd/>
            </a:ln>
          </p:spPr>
          <p:txBody>
            <a:bodyPr anchor="ctr"/>
            <a:lstStyle/>
            <a:p>
              <a:r>
                <a:rPr kumimoji="0" lang="en-US" altLang="ja-JP" sz="1400" b="1"/>
                <a:t>TEXT</a:t>
              </a:r>
              <a:endParaRPr kumimoji="0" lang="ja-JP" altLang="en-US" sz="1400" b="1"/>
            </a:p>
          </p:txBody>
        </p:sp>
        <p:sp>
          <p:nvSpPr>
            <p:cNvPr id="35876" name="右矢印 41"/>
            <p:cNvSpPr>
              <a:spLocks noChangeArrowheads="1"/>
            </p:cNvSpPr>
            <p:nvPr/>
          </p:nvSpPr>
          <p:spPr bwMode="auto">
            <a:xfrm flipH="1">
              <a:off x="3897313" y="3897313"/>
              <a:ext cx="1808162" cy="292100"/>
            </a:xfrm>
            <a:prstGeom prst="leftRightArrow">
              <a:avLst>
                <a:gd name="adj1" fmla="val 50000"/>
                <a:gd name="adj2" fmla="val 123804"/>
              </a:avLst>
            </a:prstGeom>
            <a:solidFill>
              <a:srgbClr val="69306A"/>
            </a:solidFill>
            <a:ln w="9525" algn="ctr">
              <a:noFill/>
              <a:round/>
              <a:headEnd/>
              <a:tailEnd/>
            </a:ln>
          </p:spPr>
          <p:txBody>
            <a:bodyPr anchor="ctr"/>
            <a:lstStyle/>
            <a:p>
              <a:pPr algn="l" eaLnBrk="1" hangingPunct="1">
                <a:lnSpc>
                  <a:spcPct val="90000"/>
                </a:lnSpc>
              </a:pPr>
              <a:endParaRPr lang="ja-JP" altLang="en-US" sz="2800">
                <a:solidFill>
                  <a:schemeClr val="tx2"/>
                </a:solidFill>
              </a:endParaRPr>
            </a:p>
          </p:txBody>
        </p:sp>
        <p:sp>
          <p:nvSpPr>
            <p:cNvPr id="35877" name="Document"/>
            <p:cNvSpPr>
              <a:spLocks noEditPoints="1" noChangeArrowheads="1"/>
            </p:cNvSpPr>
            <p:nvPr/>
          </p:nvSpPr>
          <p:spPr bwMode="auto">
            <a:xfrm>
              <a:off x="4408488" y="3733800"/>
              <a:ext cx="771525" cy="5969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0 w 21600"/>
                <a:gd name="T11" fmla="*/ 0 h 21600"/>
                <a:gd name="T12" fmla="*/ 2147483647 w 21600"/>
                <a:gd name="T13" fmla="*/ 0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964 w 21600"/>
                <a:gd name="T25" fmla="*/ 804 h 21600"/>
                <a:gd name="T26" fmla="*/ 20636 w 21600"/>
                <a:gd name="T27" fmla="*/ 164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FF"/>
            </a:solidFill>
            <a:ln w="9525">
              <a:solidFill>
                <a:srgbClr val="000000"/>
              </a:solidFill>
              <a:miter lim="800000"/>
              <a:headEnd/>
              <a:tailEnd/>
            </a:ln>
          </p:spPr>
          <p:txBody>
            <a:bodyPr anchor="ctr"/>
            <a:lstStyle/>
            <a:p>
              <a:r>
                <a:rPr kumimoji="0" lang="en-US" altLang="ja-JP" sz="1400" b="1"/>
                <a:t>TEXT</a:t>
              </a:r>
              <a:endParaRPr kumimoji="0" lang="ja-JP" altLang="en-US" sz="1400" b="1"/>
            </a:p>
          </p:txBody>
        </p:sp>
        <p:sp>
          <p:nvSpPr>
            <p:cNvPr id="35878" name="下カーブ矢印 16"/>
            <p:cNvSpPr>
              <a:spLocks noChangeArrowheads="1"/>
            </p:cNvSpPr>
            <p:nvPr/>
          </p:nvSpPr>
          <p:spPr bwMode="auto">
            <a:xfrm flipH="1">
              <a:off x="6430963" y="1408113"/>
              <a:ext cx="885825" cy="241300"/>
            </a:xfrm>
            <a:prstGeom prst="curvedDownArrow">
              <a:avLst>
                <a:gd name="adj1" fmla="val 62255"/>
                <a:gd name="adj2" fmla="val 142984"/>
                <a:gd name="adj3" fmla="val 58051"/>
              </a:avLst>
            </a:prstGeom>
            <a:solidFill>
              <a:srgbClr val="69306A"/>
            </a:solidFill>
            <a:ln w="9525" algn="ctr">
              <a:noFill/>
              <a:round/>
              <a:headEnd/>
              <a:tailEnd/>
            </a:ln>
          </p:spPr>
          <p:txBody>
            <a:bodyPr anchor="ctr"/>
            <a:lstStyle/>
            <a:p>
              <a:pPr algn="l" eaLnBrk="1" hangingPunct="1">
                <a:lnSpc>
                  <a:spcPct val="90000"/>
                </a:lnSpc>
              </a:pPr>
              <a:endParaRPr lang="ja-JP" altLang="en-US" sz="2800">
                <a:solidFill>
                  <a:schemeClr val="tx2"/>
                </a:solidFill>
              </a:endParaRPr>
            </a:p>
          </p:txBody>
        </p:sp>
        <p:sp>
          <p:nvSpPr>
            <p:cNvPr id="35879" name="下カーブ矢印 30"/>
            <p:cNvSpPr>
              <a:spLocks noChangeArrowheads="1"/>
            </p:cNvSpPr>
            <p:nvPr/>
          </p:nvSpPr>
          <p:spPr bwMode="auto">
            <a:xfrm rot="10800000" flipH="1">
              <a:off x="6645275" y="1739900"/>
              <a:ext cx="885825" cy="241300"/>
            </a:xfrm>
            <a:prstGeom prst="curvedDownArrow">
              <a:avLst>
                <a:gd name="adj1" fmla="val 62255"/>
                <a:gd name="adj2" fmla="val 142984"/>
                <a:gd name="adj3" fmla="val 58051"/>
              </a:avLst>
            </a:prstGeom>
            <a:solidFill>
              <a:srgbClr val="69306A"/>
            </a:solidFill>
            <a:ln w="9525" algn="ctr">
              <a:noFill/>
              <a:round/>
              <a:headEnd/>
              <a:tailEnd/>
            </a:ln>
          </p:spPr>
          <p:txBody>
            <a:bodyPr rot="10800000" anchor="ctr"/>
            <a:lstStyle/>
            <a:p>
              <a:pPr algn="l" eaLnBrk="1" hangingPunct="1">
                <a:lnSpc>
                  <a:spcPct val="90000"/>
                </a:lnSpc>
              </a:pPr>
              <a:endParaRPr lang="ja-JP" altLang="en-US" sz="2800">
                <a:solidFill>
                  <a:schemeClr val="tx2"/>
                </a:solidFill>
              </a:endParaRPr>
            </a:p>
          </p:txBody>
        </p:sp>
        <p:sp>
          <p:nvSpPr>
            <p:cNvPr id="2" name="円柱 91"/>
            <p:cNvSpPr/>
            <p:nvPr/>
          </p:nvSpPr>
          <p:spPr bwMode="auto">
            <a:xfrm>
              <a:off x="5892800" y="3586163"/>
              <a:ext cx="504825" cy="481012"/>
            </a:xfrm>
            <a:prstGeom prst="can">
              <a:avLst/>
            </a:prstGeom>
            <a:gradFill flip="none" rotWithShape="1">
              <a:gsLst>
                <a:gs pos="0">
                  <a:schemeClr val="accent6">
                    <a:lumMod val="60000"/>
                    <a:lumOff val="40000"/>
                  </a:schemeClr>
                </a:gs>
                <a:gs pos="100000">
                  <a:schemeClr val="accent6">
                    <a:lumMod val="20000"/>
                    <a:lumOff val="80000"/>
                  </a:schemeClr>
                </a:gs>
              </a:gsLst>
              <a:lin ang="8100000" scaled="1"/>
              <a:tileRect/>
            </a:gradFill>
            <a:ln w="9525" cap="flat" cmpd="sng" algn="ctr">
              <a:noFill/>
              <a:prstDash val="solid"/>
              <a:round/>
              <a:headEnd type="none" w="med" len="med"/>
              <a:tailEnd type="none" w="med" len="med"/>
            </a:ln>
            <a:effectLst/>
          </p:spPr>
          <p:txBody>
            <a:bodyPr anchor="ctr"/>
            <a:lstStyle/>
            <a:p>
              <a:pPr algn="l" eaLnBrk="1" hangingPunct="1">
                <a:lnSpc>
                  <a:spcPct val="90000"/>
                </a:lnSpc>
                <a:defRPr/>
              </a:pPr>
              <a:endParaRPr lang="ja-JP" altLang="en-US" sz="2800">
                <a:solidFill>
                  <a:schemeClr val="tx2"/>
                </a:solidFill>
                <a:cs typeface="Verdana" pitchFamily="34" charset="0"/>
              </a:endParaRPr>
            </a:p>
          </p:txBody>
        </p:sp>
        <p:sp>
          <p:nvSpPr>
            <p:cNvPr id="35881" name="テキスト ボックス 92"/>
            <p:cNvSpPr txBox="1">
              <a:spLocks noChangeArrowheads="1"/>
            </p:cNvSpPr>
            <p:nvPr/>
          </p:nvSpPr>
          <p:spPr bwMode="auto">
            <a:xfrm>
              <a:off x="5861050" y="4076700"/>
              <a:ext cx="569913" cy="296863"/>
            </a:xfrm>
            <a:prstGeom prst="rect">
              <a:avLst/>
            </a:prstGeom>
            <a:noFill/>
            <a:ln w="9525">
              <a:noFill/>
              <a:miter lim="800000"/>
              <a:headEnd/>
              <a:tailEnd/>
            </a:ln>
          </p:spPr>
          <p:txBody>
            <a:bodyPr wrap="none">
              <a:spAutoFit/>
            </a:bodyPr>
            <a:lstStyle/>
            <a:p>
              <a:r>
                <a:rPr lang="en-US" altLang="ja-JP" sz="1400"/>
                <a:t>DTO</a:t>
              </a:r>
              <a:endParaRPr lang="ja-JP" altLang="en-US" sz="1400"/>
            </a:p>
          </p:txBody>
        </p:sp>
        <p:sp>
          <p:nvSpPr>
            <p:cNvPr id="35882" name="角丸四角形 93"/>
            <p:cNvSpPr>
              <a:spLocks noChangeArrowheads="1"/>
            </p:cNvSpPr>
            <p:nvPr/>
          </p:nvSpPr>
          <p:spPr bwMode="auto">
            <a:xfrm>
              <a:off x="5765800" y="4373563"/>
              <a:ext cx="2668588" cy="539750"/>
            </a:xfrm>
            <a:prstGeom prst="roundRect">
              <a:avLst>
                <a:gd name="adj" fmla="val 16667"/>
              </a:avLst>
            </a:prstGeom>
            <a:solidFill>
              <a:srgbClr val="FFFFFF"/>
            </a:solidFill>
            <a:ln w="12700" algn="ctr">
              <a:noFill/>
              <a:round/>
              <a:headEnd/>
              <a:tailEnd/>
            </a:ln>
          </p:spPr>
          <p:txBody>
            <a:bodyPr anchor="ctr"/>
            <a:lstStyle/>
            <a:p>
              <a:pPr algn="l" eaLnBrk="1" hangingPunct="1">
                <a:lnSpc>
                  <a:spcPct val="90000"/>
                </a:lnSpc>
              </a:pPr>
              <a:r>
                <a:rPr lang="ja-JP" altLang="en-US" sz="1400">
                  <a:solidFill>
                    <a:schemeClr val="tx2"/>
                  </a:solidFill>
                </a:rPr>
                <a:t>・ 一覧取得</a:t>
              </a:r>
            </a:p>
            <a:p>
              <a:pPr algn="l" eaLnBrk="1" hangingPunct="1">
                <a:lnSpc>
                  <a:spcPct val="90000"/>
                </a:lnSpc>
              </a:pPr>
              <a:r>
                <a:rPr lang="ja-JP" altLang="en-US" sz="1400">
                  <a:solidFill>
                    <a:schemeClr val="tx2"/>
                  </a:solidFill>
                </a:rPr>
                <a:t>・ 編集内容取得と</a:t>
              </a:r>
              <a:r>
                <a:rPr kumimoji="0" lang="ja-JP" altLang="en-US" sz="1400"/>
                <a:t>一括更新</a:t>
              </a:r>
              <a:endParaRPr lang="ja-JP" altLang="en-US" sz="1400">
                <a:solidFill>
                  <a:schemeClr val="tx2"/>
                </a:solidFill>
              </a:endParaRPr>
            </a:p>
          </p:txBody>
        </p:sp>
        <p:sp>
          <p:nvSpPr>
            <p:cNvPr id="35883" name="下カーブ矢印 16"/>
            <p:cNvSpPr>
              <a:spLocks noChangeArrowheads="1"/>
            </p:cNvSpPr>
            <p:nvPr/>
          </p:nvSpPr>
          <p:spPr bwMode="auto">
            <a:xfrm flipH="1">
              <a:off x="6430963" y="3635375"/>
              <a:ext cx="885825" cy="241300"/>
            </a:xfrm>
            <a:prstGeom prst="curvedDownArrow">
              <a:avLst>
                <a:gd name="adj1" fmla="val 62255"/>
                <a:gd name="adj2" fmla="val 142984"/>
                <a:gd name="adj3" fmla="val 58051"/>
              </a:avLst>
            </a:prstGeom>
            <a:solidFill>
              <a:srgbClr val="69306A"/>
            </a:solidFill>
            <a:ln w="9525" algn="ctr">
              <a:noFill/>
              <a:round/>
              <a:headEnd/>
              <a:tailEnd/>
            </a:ln>
          </p:spPr>
          <p:txBody>
            <a:bodyPr anchor="ctr"/>
            <a:lstStyle/>
            <a:p>
              <a:pPr algn="l" eaLnBrk="1" hangingPunct="1">
                <a:lnSpc>
                  <a:spcPct val="90000"/>
                </a:lnSpc>
              </a:pPr>
              <a:endParaRPr lang="ja-JP" altLang="en-US" sz="2800">
                <a:solidFill>
                  <a:schemeClr val="tx2"/>
                </a:solidFill>
              </a:endParaRPr>
            </a:p>
          </p:txBody>
        </p:sp>
        <p:sp>
          <p:nvSpPr>
            <p:cNvPr id="35884" name="下カーブ矢印 30"/>
            <p:cNvSpPr>
              <a:spLocks noChangeArrowheads="1"/>
            </p:cNvSpPr>
            <p:nvPr/>
          </p:nvSpPr>
          <p:spPr bwMode="auto">
            <a:xfrm rot="10800000" flipH="1">
              <a:off x="6645275" y="3967163"/>
              <a:ext cx="885825" cy="241300"/>
            </a:xfrm>
            <a:prstGeom prst="curvedDownArrow">
              <a:avLst>
                <a:gd name="adj1" fmla="val 62255"/>
                <a:gd name="adj2" fmla="val 142984"/>
                <a:gd name="adj3" fmla="val 58051"/>
              </a:avLst>
            </a:prstGeom>
            <a:solidFill>
              <a:srgbClr val="69306A"/>
            </a:solidFill>
            <a:ln w="9525" algn="ctr">
              <a:noFill/>
              <a:round/>
              <a:headEnd/>
              <a:tailEnd/>
            </a:ln>
          </p:spPr>
          <p:txBody>
            <a:bodyPr rot="10800000" anchor="ctr"/>
            <a:lstStyle/>
            <a:p>
              <a:pPr algn="l" eaLnBrk="1" hangingPunct="1">
                <a:lnSpc>
                  <a:spcPct val="90000"/>
                </a:lnSpc>
              </a:pPr>
              <a:endParaRPr lang="ja-JP" altLang="en-US" sz="2800">
                <a:solidFill>
                  <a:schemeClr val="tx2"/>
                </a:solidFill>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グループ化 72"/>
          <p:cNvGrpSpPr>
            <a:grpSpLocks/>
          </p:cNvGrpSpPr>
          <p:nvPr/>
        </p:nvGrpSpPr>
        <p:grpSpPr bwMode="auto">
          <a:xfrm>
            <a:off x="280988" y="3530600"/>
            <a:ext cx="8585220" cy="2959100"/>
            <a:chOff x="280988" y="3530600"/>
            <a:chExt cx="8585220" cy="2959100"/>
          </a:xfrm>
        </p:grpSpPr>
        <p:sp>
          <p:nvSpPr>
            <p:cNvPr id="46" name="Rectangle 17"/>
            <p:cNvSpPr>
              <a:spLocks noChangeArrowheads="1"/>
            </p:cNvSpPr>
            <p:nvPr/>
          </p:nvSpPr>
          <p:spPr bwMode="auto">
            <a:xfrm>
              <a:off x="280988" y="3530600"/>
              <a:ext cx="5362575" cy="2908300"/>
            </a:xfrm>
            <a:prstGeom prst="rect">
              <a:avLst/>
            </a:prstGeom>
            <a:solidFill>
              <a:srgbClr val="E4CAC8"/>
            </a:solidFill>
            <a:ln w="38100">
              <a:solidFill>
                <a:srgbClr val="D69DAF"/>
              </a:solidFill>
              <a:miter lim="800000"/>
              <a:headEnd/>
              <a:tailEnd/>
            </a:ln>
          </p:spPr>
          <p:txBody>
            <a:bodyPr anchor="ctr"/>
            <a:lstStyle/>
            <a:p>
              <a:pPr eaLnBrk="1" hangingPunct="1">
                <a:lnSpc>
                  <a:spcPct val="100000"/>
                </a:lnSpc>
              </a:pPr>
              <a:endParaRPr lang="ja-JP" altLang="ja-JP" sz="2400">
                <a:latin typeface="HGP創英角ｺﾞｼｯｸUB" pitchFamily="50" charset="-128"/>
              </a:endParaRPr>
            </a:p>
          </p:txBody>
        </p:sp>
        <p:pic>
          <p:nvPicPr>
            <p:cNvPr id="47" name="Picture 5" descr="f-014"/>
            <p:cNvPicPr>
              <a:picLocks noChangeAspect="1" noChangeArrowheads="1"/>
            </p:cNvPicPr>
            <p:nvPr/>
          </p:nvPicPr>
          <p:blipFill>
            <a:blip r:embed="rId3" cstate="print"/>
            <a:srcRect/>
            <a:stretch>
              <a:fillRect/>
            </a:stretch>
          </p:blipFill>
          <p:spPr bwMode="auto">
            <a:xfrm>
              <a:off x="737394" y="4178300"/>
              <a:ext cx="1277937" cy="1571625"/>
            </a:xfrm>
            <a:prstGeom prst="rect">
              <a:avLst/>
            </a:prstGeom>
            <a:noFill/>
            <a:ln w="9525">
              <a:noFill/>
              <a:miter lim="800000"/>
              <a:headEnd/>
              <a:tailEnd/>
            </a:ln>
          </p:spPr>
        </p:pic>
        <p:pic>
          <p:nvPicPr>
            <p:cNvPr id="48" name="Picture 6" descr="f-015"/>
            <p:cNvPicPr>
              <a:picLocks noChangeAspect="1" noChangeArrowheads="1"/>
            </p:cNvPicPr>
            <p:nvPr/>
          </p:nvPicPr>
          <p:blipFill>
            <a:blip r:embed="rId4" cstate="print"/>
            <a:srcRect/>
            <a:stretch>
              <a:fillRect/>
            </a:stretch>
          </p:blipFill>
          <p:spPr bwMode="auto">
            <a:xfrm>
              <a:off x="4037013" y="4010025"/>
              <a:ext cx="1485900" cy="1739900"/>
            </a:xfrm>
            <a:prstGeom prst="rect">
              <a:avLst/>
            </a:prstGeom>
            <a:noFill/>
            <a:ln w="9525">
              <a:noFill/>
              <a:miter lim="800000"/>
              <a:headEnd/>
              <a:tailEnd/>
            </a:ln>
          </p:spPr>
        </p:pic>
        <p:pic>
          <p:nvPicPr>
            <p:cNvPr id="49" name="Picture 92" descr="f-015"/>
            <p:cNvPicPr>
              <a:picLocks noChangeAspect="1" noChangeArrowheads="1"/>
            </p:cNvPicPr>
            <p:nvPr/>
          </p:nvPicPr>
          <p:blipFill>
            <a:blip r:embed="rId4" cstate="print"/>
            <a:srcRect/>
            <a:stretch>
              <a:fillRect/>
            </a:stretch>
          </p:blipFill>
          <p:spPr bwMode="auto">
            <a:xfrm>
              <a:off x="2626122" y="4010025"/>
              <a:ext cx="1485900" cy="1739900"/>
            </a:xfrm>
            <a:prstGeom prst="rect">
              <a:avLst/>
            </a:prstGeom>
            <a:noFill/>
            <a:ln w="9525">
              <a:noFill/>
              <a:miter lim="800000"/>
              <a:headEnd/>
              <a:tailEnd/>
            </a:ln>
          </p:spPr>
        </p:pic>
        <p:grpSp>
          <p:nvGrpSpPr>
            <p:cNvPr id="50" name="Group 57"/>
            <p:cNvGrpSpPr>
              <a:grpSpLocks/>
            </p:cNvGrpSpPr>
            <p:nvPr/>
          </p:nvGrpSpPr>
          <p:grpSpPr bwMode="auto">
            <a:xfrm>
              <a:off x="6075363" y="3768725"/>
              <a:ext cx="2368550" cy="1635125"/>
              <a:chOff x="4067" y="1898"/>
              <a:chExt cx="1492" cy="1030"/>
            </a:xfrm>
          </p:grpSpPr>
          <p:pic>
            <p:nvPicPr>
              <p:cNvPr id="59" name="Picture 41" descr="e2-021"/>
              <p:cNvPicPr>
                <a:picLocks noChangeAspect="1" noChangeArrowheads="1"/>
              </p:cNvPicPr>
              <p:nvPr/>
            </p:nvPicPr>
            <p:blipFill>
              <a:blip r:embed="rId5" cstate="print"/>
              <a:srcRect/>
              <a:stretch>
                <a:fillRect/>
              </a:stretch>
            </p:blipFill>
            <p:spPr bwMode="auto">
              <a:xfrm flipH="1">
                <a:off x="4067" y="1898"/>
                <a:ext cx="1174" cy="933"/>
              </a:xfrm>
              <a:prstGeom prst="rect">
                <a:avLst/>
              </a:prstGeom>
              <a:noFill/>
              <a:ln w="9525">
                <a:noFill/>
                <a:miter lim="800000"/>
                <a:headEnd/>
                <a:tailEnd/>
              </a:ln>
            </p:spPr>
          </p:pic>
          <p:pic>
            <p:nvPicPr>
              <p:cNvPr id="60" name="Picture 46" descr="e4-c010"/>
              <p:cNvPicPr>
                <a:picLocks noChangeAspect="1" noChangeArrowheads="1"/>
              </p:cNvPicPr>
              <p:nvPr/>
            </p:nvPicPr>
            <p:blipFill>
              <a:blip r:embed="rId6" cstate="print"/>
              <a:srcRect/>
              <a:stretch>
                <a:fillRect/>
              </a:stretch>
            </p:blipFill>
            <p:spPr bwMode="auto">
              <a:xfrm>
                <a:off x="4727" y="1940"/>
                <a:ext cx="832" cy="988"/>
              </a:xfrm>
              <a:prstGeom prst="rect">
                <a:avLst/>
              </a:prstGeom>
              <a:noFill/>
              <a:ln w="9525">
                <a:noFill/>
                <a:miter lim="800000"/>
                <a:headEnd/>
                <a:tailEnd/>
              </a:ln>
            </p:spPr>
          </p:pic>
        </p:grpSp>
        <p:sp>
          <p:nvSpPr>
            <p:cNvPr id="51" name="Text Box 77"/>
            <p:cNvSpPr txBox="1">
              <a:spLocks noChangeArrowheads="1"/>
            </p:cNvSpPr>
            <p:nvPr/>
          </p:nvSpPr>
          <p:spPr bwMode="auto">
            <a:xfrm>
              <a:off x="444500" y="3662363"/>
              <a:ext cx="4229100" cy="400110"/>
            </a:xfrm>
            <a:prstGeom prst="rect">
              <a:avLst/>
            </a:prstGeom>
            <a:noFill/>
            <a:ln w="9525">
              <a:noFill/>
              <a:miter lim="800000"/>
              <a:headEnd/>
              <a:tailEnd/>
            </a:ln>
          </p:spPr>
          <p:txBody>
            <a:bodyPr>
              <a:spAutoFit/>
            </a:bodyPr>
            <a:lstStyle/>
            <a:p>
              <a:pPr eaLnBrk="1" hangingPunct="1">
                <a:lnSpc>
                  <a:spcPct val="100000"/>
                </a:lnSpc>
              </a:pPr>
              <a:r>
                <a:rPr lang="en-US" altLang="ja-JP" sz="2000" b="1" dirty="0" smtClean="0"/>
                <a:t>Microsoft </a:t>
              </a:r>
              <a:r>
                <a:rPr lang="en-US" altLang="ja-JP" sz="2000" b="1" dirty="0"/>
                <a:t>Azure</a:t>
              </a:r>
              <a:r>
                <a:rPr lang="ja-JP" altLang="en-US" sz="2000" dirty="0"/>
                <a:t>プラットフォーム</a:t>
              </a:r>
              <a:endParaRPr lang="en-US" altLang="ja-JP" sz="2000" dirty="0"/>
            </a:p>
          </p:txBody>
        </p:sp>
        <p:sp>
          <p:nvSpPr>
            <p:cNvPr id="52" name="Rectangle 35"/>
            <p:cNvSpPr>
              <a:spLocks noChangeArrowheads="1"/>
            </p:cNvSpPr>
            <p:nvPr/>
          </p:nvSpPr>
          <p:spPr bwMode="auto">
            <a:xfrm>
              <a:off x="481012" y="6024563"/>
              <a:ext cx="5005387" cy="352425"/>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ja-JP" altLang="en-US" sz="2000">
                  <a:latin typeface="Arial" charset="0"/>
                </a:rPr>
                <a:t>ストレージ サービス</a:t>
              </a:r>
            </a:p>
          </p:txBody>
        </p:sp>
        <p:sp>
          <p:nvSpPr>
            <p:cNvPr id="53" name="Text Box 77"/>
            <p:cNvSpPr txBox="1">
              <a:spLocks noChangeArrowheads="1"/>
            </p:cNvSpPr>
            <p:nvPr/>
          </p:nvSpPr>
          <p:spPr bwMode="auto">
            <a:xfrm>
              <a:off x="495300" y="5580063"/>
              <a:ext cx="1663700" cy="400110"/>
            </a:xfrm>
            <a:prstGeom prst="rect">
              <a:avLst/>
            </a:prstGeom>
            <a:noFill/>
            <a:ln w="9525">
              <a:noFill/>
              <a:miter lim="800000"/>
              <a:headEnd/>
              <a:tailEnd/>
            </a:ln>
          </p:spPr>
          <p:txBody>
            <a:bodyPr>
              <a:spAutoFit/>
            </a:bodyPr>
            <a:lstStyle/>
            <a:p>
              <a:pPr eaLnBrk="1" hangingPunct="1">
                <a:lnSpc>
                  <a:spcPct val="100000"/>
                </a:lnSpc>
              </a:pPr>
              <a:r>
                <a:rPr lang="en-US" altLang="ja-JP" sz="2000" b="1"/>
                <a:t>SQL Azure</a:t>
              </a:r>
            </a:p>
          </p:txBody>
        </p:sp>
        <p:sp>
          <p:nvSpPr>
            <p:cNvPr id="54" name="Text Box 77"/>
            <p:cNvSpPr txBox="1">
              <a:spLocks noChangeArrowheads="1"/>
            </p:cNvSpPr>
            <p:nvPr/>
          </p:nvSpPr>
          <p:spPr bwMode="auto">
            <a:xfrm>
              <a:off x="2895600" y="5580063"/>
              <a:ext cx="1663700" cy="400110"/>
            </a:xfrm>
            <a:prstGeom prst="rect">
              <a:avLst/>
            </a:prstGeom>
            <a:noFill/>
            <a:ln w="9525">
              <a:noFill/>
              <a:miter lim="800000"/>
              <a:headEnd/>
              <a:tailEnd/>
            </a:ln>
          </p:spPr>
          <p:txBody>
            <a:bodyPr>
              <a:spAutoFit/>
            </a:bodyPr>
            <a:lstStyle/>
            <a:p>
              <a:pPr eaLnBrk="1" hangingPunct="1">
                <a:lnSpc>
                  <a:spcPct val="100000"/>
                </a:lnSpc>
              </a:pPr>
              <a:r>
                <a:rPr lang="en-US" altLang="ja-JP" sz="2000" b="1"/>
                <a:t>Web</a:t>
              </a:r>
              <a:r>
                <a:rPr lang="ja-JP" altLang="en-US" sz="2000" b="1"/>
                <a:t> </a:t>
              </a:r>
              <a:r>
                <a:rPr lang="en-US" altLang="ja-JP" sz="2000" b="1"/>
                <a:t>Role</a:t>
              </a:r>
            </a:p>
          </p:txBody>
        </p:sp>
        <p:sp>
          <p:nvSpPr>
            <p:cNvPr id="55" name="AutoShape 41"/>
            <p:cNvSpPr>
              <a:spLocks noChangeArrowheads="1"/>
            </p:cNvSpPr>
            <p:nvPr/>
          </p:nvSpPr>
          <p:spPr bwMode="auto">
            <a:xfrm>
              <a:off x="5851002" y="5509549"/>
              <a:ext cx="3015206" cy="980151"/>
            </a:xfrm>
            <a:prstGeom prst="roundRect">
              <a:avLst>
                <a:gd name="adj" fmla="val 9241"/>
              </a:avLst>
            </a:prstGeom>
            <a:solidFill>
              <a:srgbClr val="E4CAC8"/>
            </a:solidFill>
            <a:ln w="38100" algn="ctr">
              <a:solidFill>
                <a:srgbClr val="D69DAF"/>
              </a:solidFill>
              <a:round/>
              <a:headEnd/>
              <a:tailEnd/>
            </a:ln>
          </p:spPr>
          <p:txBody>
            <a:bodyPr lIns="36000" tIns="0" rIns="36000" bIns="0" anchor="ctr"/>
            <a:lstStyle/>
            <a:p>
              <a:pPr algn="l" eaLnBrk="1" hangingPunct="1">
                <a:lnSpc>
                  <a:spcPct val="100000"/>
                </a:lnSpc>
              </a:pPr>
              <a:r>
                <a:rPr kumimoji="0" lang="ja-JP" altLang="en-US" sz="2000" dirty="0" smtClean="0"/>
                <a:t> </a:t>
              </a:r>
              <a:r>
                <a:rPr kumimoji="0" lang="ja-JP" altLang="en-US" sz="2000" dirty="0" smtClean="0">
                  <a:latin typeface="HGP行書体" pitchFamily="66" charset="-128"/>
                  <a:ea typeface="HGP行書体" pitchFamily="66" charset="-128"/>
                </a:rPr>
                <a:t>棟梁</a:t>
              </a:r>
              <a:r>
                <a:rPr kumimoji="0" lang="ja-JP" altLang="en-US" sz="2000" dirty="0"/>
                <a:t>＆サンプル</a:t>
              </a:r>
              <a:r>
                <a:rPr kumimoji="0" lang="ja-JP" altLang="en-US" sz="2000" dirty="0" smtClean="0"/>
                <a:t>の</a:t>
              </a:r>
              <a:endParaRPr kumimoji="0" lang="en-US" altLang="ja-JP" sz="2000" dirty="0" smtClean="0"/>
            </a:p>
            <a:p>
              <a:pPr algn="l" eaLnBrk="1" hangingPunct="1">
                <a:lnSpc>
                  <a:spcPct val="100000"/>
                </a:lnSpc>
              </a:pPr>
              <a:r>
                <a:rPr kumimoji="0" lang="en-US" altLang="ja-JP" sz="2000" dirty="0" smtClean="0"/>
                <a:t> Azure</a:t>
              </a:r>
              <a:r>
                <a:rPr kumimoji="0" lang="ja-JP" altLang="en-US" sz="2000" dirty="0"/>
                <a:t>対応を</a:t>
              </a:r>
              <a:r>
                <a:rPr kumimoji="0" lang="ja-JP" altLang="en-US" sz="2000" dirty="0" smtClean="0"/>
                <a:t>実施済み。</a:t>
              </a:r>
              <a:endParaRPr kumimoji="0" lang="en-US" altLang="ja-JP" sz="2000" dirty="0"/>
            </a:p>
          </p:txBody>
        </p:sp>
        <p:sp>
          <p:nvSpPr>
            <p:cNvPr id="56" name="Line 95"/>
            <p:cNvSpPr>
              <a:spLocks noChangeShapeType="1"/>
            </p:cNvSpPr>
            <p:nvPr/>
          </p:nvSpPr>
          <p:spPr bwMode="auto">
            <a:xfrm flipH="1" flipV="1">
              <a:off x="4627563" y="4892675"/>
              <a:ext cx="1404937"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sp>
          <p:nvSpPr>
            <p:cNvPr id="57" name="Line 95"/>
            <p:cNvSpPr>
              <a:spLocks noChangeShapeType="1"/>
            </p:cNvSpPr>
            <p:nvPr/>
          </p:nvSpPr>
          <p:spPr bwMode="auto">
            <a:xfrm flipH="1" flipV="1">
              <a:off x="3200400" y="5095875"/>
              <a:ext cx="990600"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sp>
          <p:nvSpPr>
            <p:cNvPr id="58" name="Line 95"/>
            <p:cNvSpPr>
              <a:spLocks noChangeShapeType="1"/>
            </p:cNvSpPr>
            <p:nvPr/>
          </p:nvSpPr>
          <p:spPr bwMode="auto">
            <a:xfrm flipH="1" flipV="1">
              <a:off x="1312863" y="5299075"/>
              <a:ext cx="1404937"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grpSp>
      <p:sp>
        <p:nvSpPr>
          <p:cNvPr id="61" name="Rectangle 17"/>
          <p:cNvSpPr>
            <a:spLocks noChangeArrowheads="1"/>
          </p:cNvSpPr>
          <p:nvPr/>
        </p:nvSpPr>
        <p:spPr bwMode="auto">
          <a:xfrm>
            <a:off x="280988" y="800100"/>
            <a:ext cx="5362575" cy="2451100"/>
          </a:xfrm>
          <a:prstGeom prst="rect">
            <a:avLst/>
          </a:prstGeom>
          <a:solidFill>
            <a:srgbClr val="E4CAC8"/>
          </a:solidFill>
          <a:ln w="38100">
            <a:solidFill>
              <a:srgbClr val="D69DAF"/>
            </a:solidFill>
            <a:miter lim="800000"/>
            <a:headEnd/>
            <a:tailEnd/>
          </a:ln>
        </p:spPr>
        <p:txBody>
          <a:bodyPr anchor="ctr"/>
          <a:lstStyle/>
          <a:p>
            <a:pPr eaLnBrk="1" hangingPunct="1">
              <a:lnSpc>
                <a:spcPct val="100000"/>
              </a:lnSpc>
            </a:pPr>
            <a:endParaRPr lang="ja-JP" altLang="ja-JP" sz="2400">
              <a:latin typeface="HGP創英角ｺﾞｼｯｸUB" pitchFamily="50" charset="-128"/>
            </a:endParaRPr>
          </a:p>
        </p:txBody>
      </p:sp>
      <p:pic>
        <p:nvPicPr>
          <p:cNvPr id="62" name="Picture 5" descr="f-014"/>
          <p:cNvPicPr>
            <a:picLocks noChangeAspect="1" noChangeArrowheads="1"/>
          </p:cNvPicPr>
          <p:nvPr/>
        </p:nvPicPr>
        <p:blipFill>
          <a:blip r:embed="rId3" cstate="print"/>
          <a:srcRect/>
          <a:stretch>
            <a:fillRect/>
          </a:stretch>
        </p:blipFill>
        <p:spPr bwMode="auto">
          <a:xfrm>
            <a:off x="738188" y="1447800"/>
            <a:ext cx="1276350" cy="1571625"/>
          </a:xfrm>
          <a:prstGeom prst="rect">
            <a:avLst/>
          </a:prstGeom>
          <a:noFill/>
          <a:ln w="9525">
            <a:noFill/>
            <a:miter lim="800000"/>
            <a:headEnd/>
            <a:tailEnd/>
          </a:ln>
        </p:spPr>
      </p:pic>
      <p:pic>
        <p:nvPicPr>
          <p:cNvPr id="63" name="Picture 6" descr="f-015"/>
          <p:cNvPicPr>
            <a:picLocks noChangeAspect="1" noChangeArrowheads="1"/>
          </p:cNvPicPr>
          <p:nvPr/>
        </p:nvPicPr>
        <p:blipFill>
          <a:blip r:embed="rId4" cstate="print"/>
          <a:srcRect/>
          <a:stretch>
            <a:fillRect/>
          </a:stretch>
        </p:blipFill>
        <p:spPr bwMode="auto">
          <a:xfrm>
            <a:off x="4037013" y="1279525"/>
            <a:ext cx="1485900" cy="1739900"/>
          </a:xfrm>
          <a:prstGeom prst="rect">
            <a:avLst/>
          </a:prstGeom>
          <a:noFill/>
          <a:ln w="9525">
            <a:noFill/>
            <a:miter lim="800000"/>
            <a:headEnd/>
            <a:tailEnd/>
          </a:ln>
        </p:spPr>
      </p:pic>
      <p:pic>
        <p:nvPicPr>
          <p:cNvPr id="64" name="Picture 92" descr="f-015"/>
          <p:cNvPicPr>
            <a:picLocks noChangeAspect="1" noChangeArrowheads="1"/>
          </p:cNvPicPr>
          <p:nvPr/>
        </p:nvPicPr>
        <p:blipFill>
          <a:blip r:embed="rId4" cstate="print"/>
          <a:srcRect/>
          <a:stretch>
            <a:fillRect/>
          </a:stretch>
        </p:blipFill>
        <p:spPr bwMode="auto">
          <a:xfrm>
            <a:off x="2625725" y="1279525"/>
            <a:ext cx="1485900" cy="1739900"/>
          </a:xfrm>
          <a:prstGeom prst="rect">
            <a:avLst/>
          </a:prstGeom>
          <a:noFill/>
          <a:ln w="9525">
            <a:noFill/>
            <a:miter lim="800000"/>
            <a:headEnd/>
            <a:tailEnd/>
          </a:ln>
        </p:spPr>
      </p:pic>
      <p:grpSp>
        <p:nvGrpSpPr>
          <p:cNvPr id="65" name="Group 57"/>
          <p:cNvGrpSpPr>
            <a:grpSpLocks/>
          </p:cNvGrpSpPr>
          <p:nvPr/>
        </p:nvGrpSpPr>
        <p:grpSpPr bwMode="auto">
          <a:xfrm>
            <a:off x="6075363" y="1038225"/>
            <a:ext cx="2368550" cy="1635125"/>
            <a:chOff x="4067" y="1898"/>
            <a:chExt cx="1492" cy="1030"/>
          </a:xfrm>
        </p:grpSpPr>
        <p:pic>
          <p:nvPicPr>
            <p:cNvPr id="66" name="Picture 41" descr="e2-021"/>
            <p:cNvPicPr>
              <a:picLocks noChangeAspect="1" noChangeArrowheads="1"/>
            </p:cNvPicPr>
            <p:nvPr/>
          </p:nvPicPr>
          <p:blipFill>
            <a:blip r:embed="rId5" cstate="print"/>
            <a:srcRect/>
            <a:stretch>
              <a:fillRect/>
            </a:stretch>
          </p:blipFill>
          <p:spPr bwMode="auto">
            <a:xfrm flipH="1">
              <a:off x="4067" y="1898"/>
              <a:ext cx="1174" cy="933"/>
            </a:xfrm>
            <a:prstGeom prst="rect">
              <a:avLst/>
            </a:prstGeom>
            <a:noFill/>
            <a:ln w="9525">
              <a:noFill/>
              <a:miter lim="800000"/>
              <a:headEnd/>
              <a:tailEnd/>
            </a:ln>
          </p:spPr>
        </p:pic>
        <p:pic>
          <p:nvPicPr>
            <p:cNvPr id="67" name="Picture 46" descr="e4-c010"/>
            <p:cNvPicPr>
              <a:picLocks noChangeAspect="1" noChangeArrowheads="1"/>
            </p:cNvPicPr>
            <p:nvPr/>
          </p:nvPicPr>
          <p:blipFill>
            <a:blip r:embed="rId6" cstate="print"/>
            <a:srcRect/>
            <a:stretch>
              <a:fillRect/>
            </a:stretch>
          </p:blipFill>
          <p:spPr bwMode="auto">
            <a:xfrm>
              <a:off x="4727" y="1940"/>
              <a:ext cx="832" cy="988"/>
            </a:xfrm>
            <a:prstGeom prst="rect">
              <a:avLst/>
            </a:prstGeom>
            <a:noFill/>
            <a:ln w="9525">
              <a:noFill/>
              <a:miter lim="800000"/>
              <a:headEnd/>
              <a:tailEnd/>
            </a:ln>
          </p:spPr>
        </p:pic>
      </p:grpSp>
      <p:sp>
        <p:nvSpPr>
          <p:cNvPr id="68" name="Text Box 77"/>
          <p:cNvSpPr txBox="1">
            <a:spLocks noChangeArrowheads="1"/>
          </p:cNvSpPr>
          <p:nvPr/>
        </p:nvSpPr>
        <p:spPr bwMode="auto">
          <a:xfrm>
            <a:off x="444500" y="931863"/>
            <a:ext cx="5016500" cy="400050"/>
          </a:xfrm>
          <a:prstGeom prst="rect">
            <a:avLst/>
          </a:prstGeom>
          <a:noFill/>
          <a:ln w="9525">
            <a:noFill/>
            <a:miter lim="800000"/>
            <a:headEnd/>
            <a:tailEnd/>
          </a:ln>
        </p:spPr>
        <p:txBody>
          <a:bodyPr>
            <a:spAutoFit/>
          </a:bodyPr>
          <a:lstStyle/>
          <a:p>
            <a:pPr eaLnBrk="1" hangingPunct="1">
              <a:lnSpc>
                <a:spcPct val="100000"/>
              </a:lnSpc>
            </a:pPr>
            <a:r>
              <a:rPr lang="en-US" altLang="ja-JP" sz="2000" b="1"/>
              <a:t>Windows</a:t>
            </a:r>
            <a:r>
              <a:rPr lang="ja-JP" altLang="en-US" sz="2000"/>
              <a:t>プラットフォーム （オンプレミス）</a:t>
            </a:r>
            <a:endParaRPr lang="en-US" altLang="ja-JP" sz="2000"/>
          </a:p>
        </p:txBody>
      </p:sp>
      <p:sp>
        <p:nvSpPr>
          <p:cNvPr id="69" name="Text Box 77"/>
          <p:cNvSpPr txBox="1">
            <a:spLocks noChangeArrowheads="1"/>
          </p:cNvSpPr>
          <p:nvPr/>
        </p:nvSpPr>
        <p:spPr bwMode="auto">
          <a:xfrm>
            <a:off x="304800" y="2862263"/>
            <a:ext cx="2044700" cy="400050"/>
          </a:xfrm>
          <a:prstGeom prst="rect">
            <a:avLst/>
          </a:prstGeom>
          <a:noFill/>
          <a:ln w="9525">
            <a:noFill/>
            <a:miter lim="800000"/>
            <a:headEnd/>
            <a:tailEnd/>
          </a:ln>
        </p:spPr>
        <p:txBody>
          <a:bodyPr>
            <a:spAutoFit/>
          </a:bodyPr>
          <a:lstStyle/>
          <a:p>
            <a:pPr eaLnBrk="1" hangingPunct="1">
              <a:lnSpc>
                <a:spcPct val="100000"/>
              </a:lnSpc>
            </a:pPr>
            <a:r>
              <a:rPr lang="ja-JP" altLang="en-US" sz="2000"/>
              <a:t>任意の</a:t>
            </a:r>
            <a:r>
              <a:rPr lang="ja-JP" altLang="en-US" sz="2000" b="1"/>
              <a:t>ＤＢＭＳ</a:t>
            </a:r>
            <a:endParaRPr lang="en-US" altLang="ja-JP" sz="2000" b="1"/>
          </a:p>
        </p:txBody>
      </p:sp>
      <p:sp>
        <p:nvSpPr>
          <p:cNvPr id="70" name="Text Box 77"/>
          <p:cNvSpPr txBox="1">
            <a:spLocks noChangeArrowheads="1"/>
          </p:cNvSpPr>
          <p:nvPr/>
        </p:nvSpPr>
        <p:spPr bwMode="auto">
          <a:xfrm>
            <a:off x="2463800" y="2862263"/>
            <a:ext cx="2527300" cy="400050"/>
          </a:xfrm>
          <a:prstGeom prst="rect">
            <a:avLst/>
          </a:prstGeom>
          <a:noFill/>
          <a:ln w="9525">
            <a:noFill/>
            <a:miter lim="800000"/>
            <a:headEnd/>
            <a:tailEnd/>
          </a:ln>
        </p:spPr>
        <p:txBody>
          <a:bodyPr>
            <a:spAutoFit/>
          </a:bodyPr>
          <a:lstStyle/>
          <a:p>
            <a:pPr eaLnBrk="1" hangingPunct="1">
              <a:lnSpc>
                <a:spcPct val="100000"/>
              </a:lnSpc>
            </a:pPr>
            <a:r>
              <a:rPr lang="en-US" altLang="ja-JP" sz="2000" b="1"/>
              <a:t>Windows</a:t>
            </a:r>
            <a:r>
              <a:rPr lang="ja-JP" altLang="en-US" sz="2000" b="1"/>
              <a:t> Ｓｅｒｖｅｒ</a:t>
            </a:r>
            <a:endParaRPr lang="en-US" altLang="ja-JP" sz="2000" b="1"/>
          </a:p>
        </p:txBody>
      </p:sp>
      <p:sp>
        <p:nvSpPr>
          <p:cNvPr id="71" name="Line 95"/>
          <p:cNvSpPr>
            <a:spLocks noChangeShapeType="1"/>
          </p:cNvSpPr>
          <p:nvPr/>
        </p:nvSpPr>
        <p:spPr bwMode="auto">
          <a:xfrm flipH="1" flipV="1">
            <a:off x="4627563" y="2162175"/>
            <a:ext cx="1404937"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sp>
        <p:nvSpPr>
          <p:cNvPr id="72" name="Line 95"/>
          <p:cNvSpPr>
            <a:spLocks noChangeShapeType="1"/>
          </p:cNvSpPr>
          <p:nvPr/>
        </p:nvSpPr>
        <p:spPr bwMode="auto">
          <a:xfrm flipH="1" flipV="1">
            <a:off x="3200400" y="2365375"/>
            <a:ext cx="990600"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sp>
        <p:nvSpPr>
          <p:cNvPr id="73" name="Line 95"/>
          <p:cNvSpPr>
            <a:spLocks noChangeShapeType="1"/>
          </p:cNvSpPr>
          <p:nvPr/>
        </p:nvSpPr>
        <p:spPr bwMode="auto">
          <a:xfrm flipH="1" flipV="1">
            <a:off x="1312863" y="2568575"/>
            <a:ext cx="1404937"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cxnSp>
        <p:nvCxnSpPr>
          <p:cNvPr id="74" name="直線コネクタ 73"/>
          <p:cNvCxnSpPr/>
          <p:nvPr/>
        </p:nvCxnSpPr>
        <p:spPr bwMode="auto">
          <a:xfrm>
            <a:off x="266700" y="3416300"/>
            <a:ext cx="8648700" cy="0"/>
          </a:xfrm>
          <a:prstGeom prst="line">
            <a:avLst/>
          </a:prstGeom>
          <a:solidFill>
            <a:srgbClr val="E4CAC8"/>
          </a:solidFill>
          <a:ln w="38100" cap="flat" cmpd="sng" algn="ctr">
            <a:solidFill>
              <a:schemeClr val="tx1">
                <a:lumMod val="75000"/>
                <a:lumOff val="25000"/>
              </a:schemeClr>
            </a:solidFill>
            <a:prstDash val="solid"/>
            <a:round/>
            <a:headEnd type="none" w="med" len="med"/>
            <a:tailEnd type="none"/>
          </a:ln>
          <a:effectLst/>
        </p:spPr>
      </p:cxnSp>
      <p:sp>
        <p:nvSpPr>
          <p:cNvPr id="76" name="AutoShape 149"/>
          <p:cNvSpPr>
            <a:spLocks noChangeArrowheads="1"/>
          </p:cNvSpPr>
          <p:nvPr/>
        </p:nvSpPr>
        <p:spPr bwMode="auto">
          <a:xfrm rot="16200000" flipH="1">
            <a:off x="4428331" y="2342357"/>
            <a:ext cx="415925" cy="2132012"/>
          </a:xfrm>
          <a:prstGeom prst="rightArrow">
            <a:avLst>
              <a:gd name="adj1" fmla="val 48972"/>
              <a:gd name="adj2" fmla="val 65273"/>
            </a:avLst>
          </a:prstGeom>
          <a:solidFill>
            <a:srgbClr val="69306A"/>
          </a:solidFill>
          <a:ln w="38100" algn="ctr">
            <a:noFill/>
            <a:miter lim="800000"/>
            <a:headEnd/>
            <a:tailEnd/>
          </a:ln>
        </p:spPr>
        <p:txBody>
          <a:bodyPr anchor="ctr"/>
          <a:lstStyle/>
          <a:p>
            <a:endParaRPr lang="ja-JP" altLang="en-US"/>
          </a:p>
        </p:txBody>
      </p:sp>
      <p:sp>
        <p:nvSpPr>
          <p:cNvPr id="77" name="Rectangle 3"/>
          <p:cNvSpPr>
            <a:spLocks noChangeArrowheads="1"/>
          </p:cNvSpPr>
          <p:nvPr/>
        </p:nvSpPr>
        <p:spPr bwMode="auto">
          <a:xfrm>
            <a:off x="0" y="23238"/>
            <a:ext cx="7677150" cy="584775"/>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6.2.</a:t>
            </a:r>
            <a:r>
              <a:rPr lang="ja-JP" altLang="en-US" sz="3200" b="1" dirty="0" smtClean="0"/>
              <a:t> </a:t>
            </a:r>
            <a:r>
              <a:rPr lang="en-US" altLang="ja-JP" sz="3200" dirty="0" smtClean="0"/>
              <a:t>Microsoft Azure</a:t>
            </a:r>
            <a:r>
              <a:rPr lang="ja-JP" altLang="en-US" sz="3200" dirty="0" smtClean="0"/>
              <a:t>対応</a:t>
            </a:r>
            <a:endParaRPr lang="ja-JP" altLang="en-US" sz="3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6"/>
          <p:cNvSpPr txBox="1">
            <a:spLocks noGrp="1" noChangeArrowheads="1"/>
          </p:cNvSpPr>
          <p:nvPr/>
        </p:nvSpPr>
        <p:spPr bwMode="auto">
          <a:xfrm>
            <a:off x="8478838" y="6254750"/>
            <a:ext cx="504825" cy="396875"/>
          </a:xfrm>
          <a:prstGeom prst="rect">
            <a:avLst/>
          </a:prstGeom>
          <a:noFill/>
          <a:ln w="9525">
            <a:noFill/>
            <a:miter lim="800000"/>
            <a:headEnd/>
            <a:tailEnd/>
          </a:ln>
        </p:spPr>
        <p:txBody>
          <a:bodyPr wrap="none">
            <a:spAutoFit/>
          </a:bodyPr>
          <a:lstStyle/>
          <a:p>
            <a:pPr algn="r" eaLnBrk="1" hangingPunct="1">
              <a:lnSpc>
                <a:spcPct val="100000"/>
              </a:lnSpc>
            </a:pPr>
            <a:fld id="{4D98BB36-D00E-4AE3-9110-652E1FABF517}" type="slidenum">
              <a:rPr lang="en-US" altLang="ja-JP" sz="2000">
                <a:latin typeface="HGP創英角ｺﾞｼｯｸUB" pitchFamily="50" charset="-128"/>
              </a:rPr>
              <a:pPr algn="r" eaLnBrk="1" hangingPunct="1">
                <a:lnSpc>
                  <a:spcPct val="100000"/>
                </a:lnSpc>
              </a:pPr>
              <a:t>25</a:t>
            </a:fld>
            <a:endParaRPr lang="en-US" altLang="ja-JP" sz="2000">
              <a:latin typeface="HGP創英角ｺﾞｼｯｸUB" pitchFamily="50" charset="-128"/>
            </a:endParaRPr>
          </a:p>
        </p:txBody>
      </p:sp>
      <p:sp>
        <p:nvSpPr>
          <p:cNvPr id="49155" name="Rectangle 41"/>
          <p:cNvSpPr>
            <a:spLocks noChangeArrowheads="1"/>
          </p:cNvSpPr>
          <p:nvPr/>
        </p:nvSpPr>
        <p:spPr bwMode="auto">
          <a:xfrm>
            <a:off x="0" y="0"/>
            <a:ext cx="9144000" cy="6858000"/>
          </a:xfrm>
          <a:prstGeom prst="rect">
            <a:avLst/>
          </a:prstGeom>
          <a:solidFill>
            <a:schemeClr val="bg1"/>
          </a:solidFill>
          <a:ln w="9525">
            <a:noFill/>
            <a:miter lim="800000"/>
            <a:headEnd/>
            <a:tailEnd/>
          </a:ln>
        </p:spPr>
        <p:txBody>
          <a:bodyPr wrap="none" anchor="ctr"/>
          <a:lstStyle/>
          <a:p>
            <a:pPr algn="l" eaLnBrk="1" hangingPunct="1">
              <a:lnSpc>
                <a:spcPct val="100000"/>
              </a:lnSpc>
            </a:pPr>
            <a:endParaRPr lang="ja-JP" altLang="en-US" sz="2400" dirty="0">
              <a:latin typeface="HGP創英角ｺﾞｼｯｸUB" pitchFamily="50" charset="-128"/>
            </a:endParaRPr>
          </a:p>
        </p:txBody>
      </p:sp>
      <p:sp>
        <p:nvSpPr>
          <p:cNvPr id="5" name="テキスト ボックス 4"/>
          <p:cNvSpPr txBox="1"/>
          <p:nvPr/>
        </p:nvSpPr>
        <p:spPr>
          <a:xfrm>
            <a:off x="2849880" y="3078480"/>
            <a:ext cx="3444240" cy="701040"/>
          </a:xfrm>
          <a:prstGeom prst="rect">
            <a:avLst/>
          </a:prstGeom>
          <a:noFill/>
        </p:spPr>
        <p:txBody>
          <a:bodyPr wrap="square" rtlCol="0">
            <a:noAutofit/>
          </a:bodyPr>
          <a:lstStyle/>
          <a:p>
            <a:r>
              <a:rPr kumimoji="1" lang="en-US" altLang="ja-JP" dirty="0" smtClean="0"/>
              <a:t>END</a:t>
            </a:r>
            <a:endParaRPr kumimoji="1" lang="ja-JP" altLang="en-US" dirty="0"/>
          </a:p>
        </p:txBody>
      </p:sp>
      <p:sp>
        <p:nvSpPr>
          <p:cNvPr id="6" name="テキスト ボックス 5"/>
          <p:cNvSpPr txBox="1"/>
          <p:nvPr/>
        </p:nvSpPr>
        <p:spPr>
          <a:xfrm>
            <a:off x="381976" y="5694382"/>
            <a:ext cx="8542116" cy="961085"/>
          </a:xfrm>
          <a:prstGeom prst="rect">
            <a:avLst/>
          </a:prstGeom>
          <a:noFill/>
        </p:spPr>
        <p:txBody>
          <a:bodyPr wrap="square" rtlCol="0">
            <a:noAutofit/>
          </a:bodyPr>
          <a:lstStyle/>
          <a:p>
            <a:pPr algn="l"/>
            <a:r>
              <a:rPr lang="en-US" altLang="ja-JP" sz="1050" dirty="0" smtClean="0"/>
              <a:t>※ Windows</a:t>
            </a:r>
            <a:r>
              <a:rPr lang="ja-JP" altLang="en-US" sz="1050" dirty="0" err="1" smtClean="0"/>
              <a:t>、</a:t>
            </a:r>
            <a:r>
              <a:rPr lang="en-US" altLang="ja-JP" sz="1050" dirty="0" smtClean="0"/>
              <a:t>.NET Framework</a:t>
            </a:r>
            <a:r>
              <a:rPr lang="ja-JP" altLang="en-US" sz="1050" dirty="0" err="1" smtClean="0"/>
              <a:t>、</a:t>
            </a:r>
            <a:r>
              <a:rPr lang="en-US" altLang="ja-JP" sz="1050" dirty="0" smtClean="0"/>
              <a:t>Silverlight</a:t>
            </a:r>
            <a:r>
              <a:rPr lang="ja-JP" altLang="en-US" sz="1050" dirty="0" err="1" smtClean="0"/>
              <a:t>、</a:t>
            </a:r>
            <a:r>
              <a:rPr lang="en-US" altLang="ja-JP" sz="1050" dirty="0" smtClean="0"/>
              <a:t>Azure</a:t>
            </a:r>
            <a:r>
              <a:rPr lang="ja-JP" altLang="en-US" sz="1050" dirty="0" smtClean="0"/>
              <a:t>は、</a:t>
            </a:r>
            <a:r>
              <a:rPr lang="en-US" altLang="ja-JP" sz="1050" dirty="0" smtClean="0"/>
              <a:t>Microsoft Corporation</a:t>
            </a:r>
            <a:r>
              <a:rPr lang="ja-JP" altLang="en-US" sz="1050" dirty="0" smtClean="0"/>
              <a:t>の米国およびその他の国における商標もしくは登録商標です。</a:t>
            </a:r>
          </a:p>
          <a:p>
            <a:pPr algn="l"/>
            <a:r>
              <a:rPr lang="en-US" altLang="ja-JP" sz="1050" dirty="0" smtClean="0"/>
              <a:t>※ Java</a:t>
            </a:r>
            <a:r>
              <a:rPr lang="ja-JP" altLang="en-US" sz="1050" dirty="0" smtClean="0"/>
              <a:t>は、</a:t>
            </a:r>
            <a:r>
              <a:rPr lang="en-US" altLang="ja-JP" sz="1050" dirty="0" smtClean="0"/>
              <a:t>Oracle Corporation</a:t>
            </a:r>
            <a:r>
              <a:rPr lang="ja-JP" altLang="en-US" sz="1050" dirty="0" smtClean="0"/>
              <a:t>およびその子会社、関連会社の米国およびその他の国における登録商標です。</a:t>
            </a:r>
          </a:p>
          <a:p>
            <a:pPr algn="l"/>
            <a:r>
              <a:rPr lang="en-US" altLang="ja-JP" sz="1050" dirty="0" smtClean="0"/>
              <a:t>※ </a:t>
            </a:r>
            <a:r>
              <a:rPr lang="en-US" altLang="ja-JP" sz="1050" dirty="0" err="1" smtClean="0"/>
              <a:t>Hadoop</a:t>
            </a:r>
            <a:r>
              <a:rPr lang="ja-JP" altLang="en-US" sz="1050" dirty="0" smtClean="0"/>
              <a:t>は、</a:t>
            </a:r>
            <a:r>
              <a:rPr lang="en-US" altLang="ja-JP" sz="1050" dirty="0" smtClean="0"/>
              <a:t>Apache Software Foundation</a:t>
            </a:r>
            <a:r>
              <a:rPr lang="ja-JP" altLang="en-US" sz="1050" dirty="0" smtClean="0"/>
              <a:t>の米国およびその他の国における商標もしくは登録商標です。</a:t>
            </a:r>
          </a:p>
          <a:p>
            <a:pPr algn="l"/>
            <a:r>
              <a:rPr lang="en-US" altLang="ja-JP" sz="1050" dirty="0" smtClean="0"/>
              <a:t>※ </a:t>
            </a:r>
            <a:r>
              <a:rPr lang="en-US" altLang="ja-JP" sz="1050" dirty="0" err="1" smtClean="0"/>
              <a:t>GitHub</a:t>
            </a:r>
            <a:r>
              <a:rPr lang="ja-JP" altLang="en-US" sz="1050" dirty="0" smtClean="0"/>
              <a:t>は、</a:t>
            </a:r>
            <a:r>
              <a:rPr lang="en-US" altLang="ja-JP" sz="1050" dirty="0" err="1" smtClean="0"/>
              <a:t>GitHub</a:t>
            </a:r>
            <a:r>
              <a:rPr lang="en-US" altLang="ja-JP" sz="1050" dirty="0" smtClean="0"/>
              <a:t> Inc.</a:t>
            </a:r>
            <a:r>
              <a:rPr lang="ja-JP" altLang="en-US" sz="1050" dirty="0" smtClean="0"/>
              <a:t>の商標です。</a:t>
            </a:r>
          </a:p>
          <a:p>
            <a:pPr algn="l"/>
            <a:r>
              <a:rPr lang="en-US" altLang="ja-JP" sz="1050" dirty="0" smtClean="0"/>
              <a:t>※ </a:t>
            </a:r>
            <a:r>
              <a:rPr lang="ja-JP" altLang="en-US" sz="1050" dirty="0" smtClean="0"/>
              <a:t>その他記載の会社名、製品名は、それぞれの会社の商標もしくは登録商標です。</a:t>
            </a:r>
            <a:endParaRPr kumimoji="1" lang="ja-JP" altLang="en-US" sz="105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noChangeArrowheads="1"/>
          </p:cNvSpPr>
          <p:nvPr/>
        </p:nvSpPr>
        <p:spPr bwMode="auto">
          <a:xfrm>
            <a:off x="474663" y="843763"/>
            <a:ext cx="8020050" cy="701675"/>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chemeClr val="bg1"/>
                </a:solidFill>
              </a:rPr>
              <a:t>1. </a:t>
            </a:r>
            <a:r>
              <a:rPr lang="ja-JP" altLang="en-US" sz="2800" dirty="0" smtClean="0">
                <a:solidFill>
                  <a:schemeClr val="bg1"/>
                </a:solidFill>
              </a:rPr>
              <a:t>機能一覧</a:t>
            </a:r>
            <a:endParaRPr lang="ja-JP" altLang="en-US" sz="2800" dirty="0">
              <a:solidFill>
                <a:schemeClr val="bg1"/>
              </a:solidFill>
            </a:endParaRPr>
          </a:p>
        </p:txBody>
      </p:sp>
      <p:sp>
        <p:nvSpPr>
          <p:cNvPr id="8"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
        <p:nvSpPr>
          <p:cNvPr id="9" name="AutoShape 4"/>
          <p:cNvSpPr>
            <a:spLocks noChangeArrowheads="1"/>
          </p:cNvSpPr>
          <p:nvPr/>
        </p:nvSpPr>
        <p:spPr bwMode="auto">
          <a:xfrm>
            <a:off x="474663" y="1825296"/>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2. </a:t>
            </a:r>
            <a:r>
              <a:rPr lang="ja-JP" altLang="en-US" sz="2800" dirty="0" smtClean="0">
                <a:solidFill>
                  <a:srgbClr val="69306A"/>
                </a:solidFill>
              </a:rPr>
              <a:t>通信制御機能</a:t>
            </a:r>
            <a:endParaRPr lang="ja-JP" altLang="en-US" sz="2800" dirty="0">
              <a:solidFill>
                <a:srgbClr val="69306A"/>
              </a:solidFill>
            </a:endParaRPr>
          </a:p>
        </p:txBody>
      </p:sp>
      <p:sp>
        <p:nvSpPr>
          <p:cNvPr id="11" name="AutoShape 4"/>
          <p:cNvSpPr>
            <a:spLocks noChangeArrowheads="1"/>
          </p:cNvSpPr>
          <p:nvPr/>
        </p:nvSpPr>
        <p:spPr bwMode="auto">
          <a:xfrm>
            <a:off x="474663" y="2806829"/>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3. </a:t>
            </a:r>
            <a:r>
              <a:rPr lang="en-US" altLang="ja-JP" sz="2800" dirty="0" smtClean="0">
                <a:solidFill>
                  <a:srgbClr val="69306A"/>
                </a:solidFill>
              </a:rPr>
              <a:t>D</a:t>
            </a:r>
            <a:r>
              <a:rPr lang="ja-JP" altLang="en-US" sz="2800" dirty="0" smtClean="0">
                <a:solidFill>
                  <a:srgbClr val="69306A"/>
                </a:solidFill>
              </a:rPr>
              <a:t>層、メンテナンス画面自動生成</a:t>
            </a:r>
            <a:endParaRPr lang="ja-JP" altLang="en-US" sz="2800" dirty="0">
              <a:solidFill>
                <a:srgbClr val="69306A"/>
              </a:solidFill>
            </a:endParaRPr>
          </a:p>
        </p:txBody>
      </p:sp>
      <p:sp>
        <p:nvSpPr>
          <p:cNvPr id="12" name="AutoShape 4"/>
          <p:cNvSpPr>
            <a:spLocks noChangeArrowheads="1"/>
          </p:cNvSpPr>
          <p:nvPr/>
        </p:nvSpPr>
        <p:spPr bwMode="auto">
          <a:xfrm>
            <a:off x="474663" y="3788362"/>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4. </a:t>
            </a:r>
            <a:r>
              <a:rPr lang="ja-JP" altLang="en-US" sz="2800" dirty="0" smtClean="0">
                <a:solidFill>
                  <a:srgbClr val="69306A"/>
                </a:solidFill>
              </a:rPr>
              <a:t>ビジネス・アプリケーション開発支援</a:t>
            </a:r>
            <a:endParaRPr lang="ja-JP" altLang="en-US" sz="2800" dirty="0">
              <a:solidFill>
                <a:srgbClr val="69306A"/>
              </a:solidFill>
            </a:endParaRPr>
          </a:p>
        </p:txBody>
      </p:sp>
      <p:sp>
        <p:nvSpPr>
          <p:cNvPr id="13" name="AutoShape 4"/>
          <p:cNvSpPr>
            <a:spLocks noChangeArrowheads="1"/>
          </p:cNvSpPr>
          <p:nvPr/>
        </p:nvSpPr>
        <p:spPr bwMode="auto">
          <a:xfrm>
            <a:off x="474663" y="5751430"/>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6. </a:t>
            </a:r>
            <a:r>
              <a:rPr lang="ja-JP" altLang="en-US" sz="2800" dirty="0" smtClean="0">
                <a:solidFill>
                  <a:srgbClr val="69306A"/>
                </a:solidFill>
              </a:rPr>
              <a:t>新技術対応</a:t>
            </a:r>
            <a:endParaRPr lang="ja-JP" altLang="en-US" sz="2800" dirty="0">
              <a:solidFill>
                <a:srgbClr val="69306A"/>
              </a:solidFill>
            </a:endParaRPr>
          </a:p>
        </p:txBody>
      </p:sp>
      <p:sp>
        <p:nvSpPr>
          <p:cNvPr id="14" name="AutoShape 4"/>
          <p:cNvSpPr>
            <a:spLocks noChangeArrowheads="1"/>
          </p:cNvSpPr>
          <p:nvPr/>
        </p:nvSpPr>
        <p:spPr bwMode="auto">
          <a:xfrm>
            <a:off x="474663" y="4769895"/>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5. </a:t>
            </a:r>
            <a:r>
              <a:rPr lang="ja-JP" altLang="en-US" sz="2800" dirty="0" smtClean="0">
                <a:solidFill>
                  <a:srgbClr val="69306A"/>
                </a:solidFill>
              </a:rPr>
              <a:t>リッチクライアント・アプリケーション開発支援</a:t>
            </a:r>
            <a:endParaRPr lang="ja-JP" altLang="en-US" sz="2800" dirty="0">
              <a:solidFill>
                <a:srgbClr val="69306A"/>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1.1. </a:t>
            </a:r>
            <a:r>
              <a:rPr lang="ja-JP" altLang="en-US" sz="3200" dirty="0" smtClean="0"/>
              <a:t>各レイヤの機能</a:t>
            </a:r>
            <a:endParaRPr lang="ja-JP" altLang="en-US" sz="3200" dirty="0"/>
          </a:p>
        </p:txBody>
      </p:sp>
      <p:graphicFrame>
        <p:nvGraphicFramePr>
          <p:cNvPr id="8" name="Group 27"/>
          <p:cNvGraphicFramePr>
            <a:graphicFrameLocks noGrp="1"/>
          </p:cNvGraphicFramePr>
          <p:nvPr>
            <p:extLst>
              <p:ext uri="{D42A27DB-BD31-4B8C-83A1-F6EECF244321}">
                <p14:modId xmlns="" xmlns:p14="http://schemas.microsoft.com/office/powerpoint/2010/main" val="592932253"/>
              </p:ext>
            </p:extLst>
          </p:nvPr>
        </p:nvGraphicFramePr>
        <p:xfrm>
          <a:off x="175260" y="829710"/>
          <a:ext cx="8740140" cy="5724235"/>
        </p:xfrm>
        <a:graphic>
          <a:graphicData uri="http://schemas.openxmlformats.org/drawingml/2006/table">
            <a:tbl>
              <a:tblPr/>
              <a:tblGrid>
                <a:gridCol w="574155"/>
                <a:gridCol w="8165985"/>
              </a:tblGrid>
              <a:tr h="498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rPr>
                        <a:t>層</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CA9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rPr>
                        <a:t>　機能</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CA9C"/>
                    </a:solid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rPr>
                        <a:t>共通</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lvl="0" algn="l">
                        <a:buFont typeface="Wingdings" pitchFamily="2" charset="2"/>
                        <a:buChar char="u"/>
                      </a:pPr>
                      <a:r>
                        <a:rPr lang="ja-JP" altLang="en-US" sz="2000" dirty="0" smtClean="0">
                          <a:latin typeface="Verdana" pitchFamily="34" charset="0"/>
                          <a:ea typeface="HGP創英角ｺﾞｼｯｸUB" pitchFamily="50" charset="-128"/>
                          <a:cs typeface="Verdana" pitchFamily="34" charset="0"/>
                        </a:rPr>
                        <a:t>基本処理のフロー制御</a:t>
                      </a:r>
                      <a:r>
                        <a:rPr lang="ja-JP" altLang="en-US" sz="2000" baseline="0" dirty="0" smtClean="0">
                          <a:latin typeface="Verdana" pitchFamily="34" charset="0"/>
                          <a:ea typeface="HGP創英角ｺﾞｼｯｸUB" pitchFamily="50" charset="-128"/>
                          <a:cs typeface="Verdana" pitchFamily="34" charset="0"/>
                        </a:rPr>
                        <a:t> </a:t>
                      </a:r>
                      <a:r>
                        <a:rPr lang="ja-JP" altLang="en-US" sz="2000" dirty="0" smtClean="0">
                          <a:latin typeface="Verdana" pitchFamily="34" charset="0"/>
                          <a:ea typeface="HGP創英角ｺﾞｼｯｸUB" pitchFamily="50" charset="-128"/>
                          <a:cs typeface="Verdana" pitchFamily="34" charset="0"/>
                        </a:rPr>
                        <a:t>（カスタマイズ可能）</a:t>
                      </a:r>
                    </a:p>
                    <a:p>
                      <a:pPr lvl="1" algn="l">
                        <a:buFont typeface="Wingdings" pitchFamily="2" charset="2"/>
                        <a:buNone/>
                      </a:pPr>
                      <a:r>
                        <a:rPr lang="ja-JP" altLang="en-US" sz="2000" dirty="0" smtClean="0">
                          <a:latin typeface="Verdana" pitchFamily="34" charset="0"/>
                          <a:ea typeface="HGP創英角ｺﾞｼｯｸUB" pitchFamily="50" charset="-128"/>
                          <a:cs typeface="Verdana" pitchFamily="34" charset="0"/>
                        </a:rPr>
                        <a:t>開始終了処理、例外処理（ログ出力、性能測定</a:t>
                      </a:r>
                      <a:r>
                        <a:rPr lang="en-US" altLang="ja-JP" sz="2000" dirty="0" smtClean="0">
                          <a:latin typeface="Verdana" pitchFamily="34" charset="0"/>
                          <a:ea typeface="Verdana" pitchFamily="34" charset="0"/>
                          <a:cs typeface="Verdana" pitchFamily="34" charset="0"/>
                        </a:rPr>
                        <a:t>.etc</a:t>
                      </a:r>
                      <a:r>
                        <a:rPr lang="ja-JP" altLang="en-US" sz="2000" dirty="0" smtClean="0">
                          <a:latin typeface="Verdana" pitchFamily="34" charset="0"/>
                          <a:ea typeface="Verdana" pitchFamily="34" charset="0"/>
                          <a:cs typeface="Verdana" pitchFamily="34" charset="0"/>
                        </a:rPr>
                        <a:t>）</a:t>
                      </a:r>
                      <a:endPar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ja-JP" sz="2000" dirty="0" smtClean="0">
                          <a:latin typeface="Verdana" pitchFamily="34" charset="0"/>
                          <a:ea typeface="Verdana" pitchFamily="34" charset="0"/>
                          <a:cs typeface="Verdana" pitchFamily="34" charset="0"/>
                        </a:rPr>
                        <a:t>P</a:t>
                      </a:r>
                    </a:p>
                    <a:p>
                      <a:pPr marL="0" marR="0" lvl="0" indent="0" algn="ctr" defTabSz="914400" rtl="0" eaLnBrk="1" fontAlgn="base" latinLnBrk="0" hangingPunct="1">
                        <a:lnSpc>
                          <a:spcPct val="100000"/>
                        </a:lnSpc>
                        <a:spcBef>
                          <a:spcPct val="20000"/>
                        </a:spcBef>
                        <a:spcAft>
                          <a:spcPct val="0"/>
                        </a:spcAft>
                        <a:buClrTx/>
                        <a:buSzTx/>
                        <a:buFontTx/>
                        <a:buNone/>
                        <a:tabLst/>
                      </a:pPr>
                      <a:r>
                        <a:rPr lang="ja-JP" altLang="en-US" sz="2000" dirty="0" smtClean="0">
                          <a:latin typeface="Verdana" pitchFamily="34" charset="0"/>
                          <a:ea typeface="HGP創英角ｺﾞｼｯｸUB" pitchFamily="50" charset="-128"/>
                          <a:cs typeface="Verdana" pitchFamily="34" charset="0"/>
                        </a:rPr>
                        <a:t>層</a:t>
                      </a:r>
                      <a:endPar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lvl="0" algn="l"/>
                      <a:r>
                        <a:rPr lang="en-US" altLang="ja-JP" sz="2000" dirty="0" smtClean="0">
                          <a:latin typeface="Verdana" pitchFamily="34" charset="0"/>
                          <a:ea typeface="Verdana" pitchFamily="34" charset="0"/>
                          <a:cs typeface="Verdana" pitchFamily="34" charset="0"/>
                        </a:rPr>
                        <a:t> Visual Studio</a:t>
                      </a:r>
                      <a:r>
                        <a:rPr lang="ja-JP" altLang="en-US" sz="2000" dirty="0" smtClean="0">
                          <a:latin typeface="Verdana" pitchFamily="34" charset="0"/>
                          <a:ea typeface="HGP創英角ｺﾞｼｯｸUB" pitchFamily="50" charset="-128"/>
                          <a:cs typeface="Verdana" pitchFamily="34" charset="0"/>
                        </a:rPr>
                        <a:t>のデザイナの操作性をスポイルしない造り。</a:t>
                      </a:r>
                    </a:p>
                    <a:p>
                      <a:pPr lvl="0" algn="l">
                        <a:buFont typeface="Wingdings" pitchFamily="2" charset="2"/>
                        <a:buChar char="u"/>
                      </a:pPr>
                      <a:r>
                        <a:rPr lang="ja-JP" altLang="en-US" sz="2000" dirty="0" smtClean="0">
                          <a:latin typeface="Verdana" pitchFamily="34" charset="0"/>
                          <a:ea typeface="HGP創英角ｺﾞｼｯｸUB" pitchFamily="50" charset="-128"/>
                          <a:cs typeface="Verdana" pitchFamily="34" charset="0"/>
                        </a:rPr>
                        <a:t> ユーザ操作の記録 （カスタマイズ可能）</a:t>
                      </a:r>
                      <a:endParaRPr lang="en-US" altLang="ja-JP" sz="2000" dirty="0" smtClean="0">
                        <a:latin typeface="Verdana" pitchFamily="34" charset="0"/>
                        <a:ea typeface="HGP創英角ｺﾞｼｯｸUB" pitchFamily="50" charset="-128"/>
                        <a:cs typeface="Verdana" pitchFamily="34" charset="0"/>
                      </a:endParaRPr>
                    </a:p>
                    <a:p>
                      <a:pPr lvl="1" algn="l">
                        <a:buFont typeface="Wingdings" pitchFamily="2" charset="2"/>
                        <a:buNone/>
                      </a:pPr>
                      <a:r>
                        <a:rPr lang="ja-JP" altLang="en-US" sz="2000" dirty="0" smtClean="0">
                          <a:latin typeface="Verdana" pitchFamily="34" charset="0"/>
                          <a:ea typeface="HGP創英角ｺﾞｼｯｸUB" pitchFamily="50" charset="-128"/>
                          <a:cs typeface="Verdana" pitchFamily="34" charset="0"/>
                        </a:rPr>
                        <a:t>サポート対象のコントロール・イベント単位で記録可能</a:t>
                      </a:r>
                      <a:endParaRPr lang="en-US" altLang="ja-JP" sz="2000" dirty="0" smtClean="0">
                        <a:latin typeface="Verdana" pitchFamily="34" charset="0"/>
                        <a:ea typeface="HGP創英角ｺﾞｼｯｸUB" pitchFamily="50" charset="-128"/>
                        <a:cs typeface="Verdana" pitchFamily="34" charset="0"/>
                      </a:endParaRPr>
                    </a:p>
                    <a:p>
                      <a:pPr lvl="0" algn="l">
                        <a:buFont typeface="Wingdings" pitchFamily="2" charset="2"/>
                        <a:buChar char="u"/>
                      </a:pPr>
                      <a:r>
                        <a:rPr lang="en-US" altLang="ja-JP" sz="2000" dirty="0" smtClean="0">
                          <a:latin typeface="Verdana" pitchFamily="34" charset="0"/>
                          <a:ea typeface="HGP創英角ｺﾞｼｯｸUB" pitchFamily="50" charset="-128"/>
                          <a:cs typeface="Verdana" pitchFamily="34" charset="0"/>
                        </a:rPr>
                        <a:t> </a:t>
                      </a:r>
                      <a:r>
                        <a:rPr lang="ja-JP" altLang="en-US" sz="2000" dirty="0" smtClean="0">
                          <a:latin typeface="Verdana" pitchFamily="34" charset="0"/>
                          <a:ea typeface="HGP創英角ｺﾞｼｯｸUB" pitchFamily="50" charset="-128"/>
                          <a:cs typeface="Verdana" pitchFamily="34" charset="0"/>
                        </a:rPr>
                        <a:t>画面遷移制御、セッション管理</a:t>
                      </a:r>
                      <a:endParaRPr lang="en-US" altLang="ja-JP" sz="2000" dirty="0" smtClean="0">
                        <a:latin typeface="Verdana" pitchFamily="34" charset="0"/>
                        <a:ea typeface="Verdana" pitchFamily="34" charset="0"/>
                        <a:cs typeface="Verdana" pitchFamily="34" charset="0"/>
                      </a:endParaRPr>
                    </a:p>
                    <a:p>
                      <a:pPr lvl="0" algn="l">
                        <a:buFont typeface="Wingdings" pitchFamily="2" charset="2"/>
                        <a:buChar char="u"/>
                      </a:pPr>
                      <a:r>
                        <a:rPr lang="ja-JP" altLang="en-US" sz="2000" dirty="0" smtClean="0">
                          <a:latin typeface="Verdana" pitchFamily="34" charset="0"/>
                          <a:ea typeface="HGP創英角ｺﾞｼｯｸUB" pitchFamily="50" charset="-128"/>
                          <a:cs typeface="Verdana" pitchFamily="34" charset="0"/>
                        </a:rPr>
                        <a:t> 不正操作防止、二重送信防止</a:t>
                      </a:r>
                      <a:endParaRPr lang="en-US" altLang="ja-JP" sz="2000" dirty="0" smtClean="0">
                        <a:latin typeface="Verdana" pitchFamily="34" charset="0"/>
                        <a:ea typeface="Verdana" pitchFamily="34" charset="0"/>
                        <a:cs typeface="Verdana" pitchFamily="34" charset="0"/>
                      </a:endParaRPr>
                    </a:p>
                    <a:p>
                      <a:pPr lvl="0" algn="l">
                        <a:buFont typeface="Wingdings" pitchFamily="2" charset="2"/>
                        <a:buChar char="u"/>
                      </a:pPr>
                      <a:r>
                        <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rPr>
                        <a:t> カスタム・コントロール</a:t>
                      </a:r>
                    </a:p>
                    <a:p>
                      <a:pPr lvl="1" algn="l">
                        <a:buFont typeface="Wingdings" pitchFamily="2" charset="2"/>
                        <a:buChar char="n"/>
                      </a:pPr>
                      <a:r>
                        <a:rPr lang="en-US" altLang="ja-JP" sz="2000" dirty="0" smtClean="0">
                          <a:latin typeface="Verdana" pitchFamily="34" charset="0"/>
                          <a:ea typeface="Verdana" pitchFamily="34" charset="0"/>
                          <a:cs typeface="Verdana" pitchFamily="34" charset="0"/>
                        </a:rPr>
                        <a:t> </a:t>
                      </a:r>
                      <a:r>
                        <a:rPr lang="en-US" altLang="ja-JP" sz="2000" dirty="0" err="1" smtClean="0">
                          <a:latin typeface="Verdana" pitchFamily="34" charset="0"/>
                          <a:ea typeface="Verdana" pitchFamily="34" charset="0"/>
                          <a:cs typeface="Verdana" pitchFamily="34" charset="0"/>
                        </a:rPr>
                        <a:t>WebForm</a:t>
                      </a:r>
                      <a:r>
                        <a:rPr lang="ja-JP" altLang="en-US" sz="2000" dirty="0" smtClean="0">
                          <a:latin typeface="HGP創英角ｺﾞｼｯｸUB" pitchFamily="50" charset="-128"/>
                          <a:ea typeface="HGP創英角ｺﾞｼｯｸUB" pitchFamily="50" charset="-128"/>
                          <a:cs typeface="Verdana" pitchFamily="34" charset="0"/>
                        </a:rPr>
                        <a:t>と</a:t>
                      </a:r>
                      <a:r>
                        <a:rPr lang="en-US" altLang="ja-JP" sz="2000" dirty="0" err="1" smtClean="0">
                          <a:latin typeface="Verdana" pitchFamily="34" charset="0"/>
                          <a:ea typeface="Verdana" pitchFamily="34" charset="0"/>
                          <a:cs typeface="Verdana" pitchFamily="34" charset="0"/>
                        </a:rPr>
                        <a:t>WindowsForms</a:t>
                      </a:r>
                      <a:r>
                        <a:rPr lang="ja-JP" altLang="en-US" sz="2000" dirty="0" smtClean="0">
                          <a:latin typeface="HGP創英角ｺﾞｼｯｸUB" pitchFamily="50" charset="-128"/>
                          <a:ea typeface="HGP創英角ｺﾞｼｯｸUB" pitchFamily="50" charset="-128"/>
                          <a:cs typeface="Verdana" pitchFamily="34" charset="0"/>
                        </a:rPr>
                        <a:t>に対応</a:t>
                      </a:r>
                    </a:p>
                    <a:p>
                      <a:pPr lvl="1" algn="l">
                        <a:buFont typeface="Wingdings" pitchFamily="2" charset="2"/>
                        <a:buChar char="n"/>
                      </a:pPr>
                      <a:r>
                        <a:rPr lang="ja-JP" altLang="en-US" sz="2000" baseline="0" dirty="0" smtClean="0">
                          <a:latin typeface="Verdana" pitchFamily="34" charset="0"/>
                          <a:ea typeface="HGP創英角ｺﾞｼｯｸUB" pitchFamily="50" charset="-128"/>
                          <a:cs typeface="Verdana" pitchFamily="34" charset="0"/>
                        </a:rPr>
                        <a:t> </a:t>
                      </a:r>
                      <a:r>
                        <a:rPr lang="ja-JP" altLang="en-US" sz="2000" dirty="0" smtClean="0">
                          <a:latin typeface="Verdana" pitchFamily="34" charset="0"/>
                          <a:ea typeface="HGP創英角ｺﾞｼｯｸUB" pitchFamily="50" charset="-128"/>
                          <a:cs typeface="Verdana" pitchFamily="34" charset="0"/>
                        </a:rPr>
                        <a:t>入力チェック機能、文字列編集、</a:t>
                      </a:r>
                      <a:r>
                        <a:rPr lang="en-US" altLang="ja-JP" sz="2000" dirty="0" smtClean="0">
                          <a:latin typeface="Verdana" pitchFamily="34" charset="0"/>
                          <a:ea typeface="Verdana" pitchFamily="34" charset="0"/>
                          <a:cs typeface="Verdana" pitchFamily="34" charset="0"/>
                        </a:rPr>
                        <a:t>Grid</a:t>
                      </a:r>
                      <a:r>
                        <a:rPr lang="ja-JP" altLang="en-US" sz="2000" dirty="0" smtClean="0">
                          <a:latin typeface="Verdana" pitchFamily="34" charset="0"/>
                          <a:ea typeface="HGP創英角ｺﾞｼｯｸUB" pitchFamily="50" charset="-128"/>
                          <a:cs typeface="Verdana" pitchFamily="34" charset="0"/>
                        </a:rPr>
                        <a:t>内表示</a:t>
                      </a:r>
                      <a:endPar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91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ja-JP" sz="2000" dirty="0" smtClean="0">
                          <a:latin typeface="Verdana" pitchFamily="34" charset="0"/>
                          <a:ea typeface="Verdana" pitchFamily="34" charset="0"/>
                          <a:cs typeface="Verdana" pitchFamily="34" charset="0"/>
                        </a:rPr>
                        <a:t>B</a:t>
                      </a:r>
                    </a:p>
                    <a:p>
                      <a:pPr marL="0" marR="0" lvl="0" indent="0" algn="ctr" defTabSz="914400" rtl="0" eaLnBrk="1" fontAlgn="base" latinLnBrk="0" hangingPunct="1">
                        <a:lnSpc>
                          <a:spcPct val="100000"/>
                        </a:lnSpc>
                        <a:spcBef>
                          <a:spcPct val="20000"/>
                        </a:spcBef>
                        <a:spcAft>
                          <a:spcPct val="0"/>
                        </a:spcAft>
                        <a:buClrTx/>
                        <a:buSzTx/>
                        <a:buFontTx/>
                        <a:buNone/>
                        <a:tabLst/>
                      </a:pPr>
                      <a:r>
                        <a:rPr lang="ja-JP" altLang="en-US" sz="2000" dirty="0" smtClean="0">
                          <a:latin typeface="Verdana" pitchFamily="34" charset="0"/>
                          <a:ea typeface="HGP創英角ｺﾞｼｯｸUB" pitchFamily="50" charset="-128"/>
                          <a:cs typeface="Verdana" pitchFamily="34" charset="0"/>
                        </a:rPr>
                        <a:t>層</a:t>
                      </a:r>
                      <a:endPar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lvl="0" algn="l">
                        <a:buFont typeface="Wingdings" pitchFamily="2" charset="2"/>
                        <a:buChar char="u"/>
                      </a:pPr>
                      <a:r>
                        <a:rPr lang="en-US" altLang="ja-JP" sz="2000" dirty="0" smtClean="0">
                          <a:latin typeface="Verdana" pitchFamily="34" charset="0"/>
                          <a:ea typeface="Verdana" pitchFamily="34" charset="0"/>
                          <a:cs typeface="Verdana" pitchFamily="34" charset="0"/>
                        </a:rPr>
                        <a:t> DB</a:t>
                      </a:r>
                      <a:r>
                        <a:rPr lang="ja-JP" altLang="en-US" sz="2000" dirty="0" smtClean="0">
                          <a:latin typeface="Verdana" pitchFamily="34" charset="0"/>
                          <a:ea typeface="HGP創英角ｺﾞｼｯｸUB" pitchFamily="50" charset="-128"/>
                          <a:cs typeface="Verdana" pitchFamily="34" charset="0"/>
                        </a:rPr>
                        <a:t>コネクション </a:t>
                      </a:r>
                      <a:r>
                        <a:rPr lang="en-US" altLang="ja-JP" sz="2000" dirty="0" smtClean="0">
                          <a:latin typeface="Verdana" pitchFamily="34" charset="0"/>
                          <a:ea typeface="HGP創英角ｺﾞｼｯｸUB" pitchFamily="50" charset="-128"/>
                          <a:cs typeface="Verdana" pitchFamily="34" charset="0"/>
                        </a:rPr>
                        <a:t>&amp;</a:t>
                      </a:r>
                      <a:r>
                        <a:rPr lang="en-US" altLang="ja-JP" sz="2000" baseline="0" dirty="0" smtClean="0">
                          <a:latin typeface="Verdana" pitchFamily="34" charset="0"/>
                          <a:ea typeface="HGP創英角ｺﾞｼｯｸUB" pitchFamily="50" charset="-128"/>
                          <a:cs typeface="Verdana" pitchFamily="34" charset="0"/>
                        </a:rPr>
                        <a:t> </a:t>
                      </a:r>
                      <a:r>
                        <a:rPr lang="ja-JP" altLang="en-US" sz="2000" dirty="0" smtClean="0">
                          <a:latin typeface="Verdana" pitchFamily="34" charset="0"/>
                          <a:ea typeface="HGP創英角ｺﾞｼｯｸUB" pitchFamily="50" charset="-128"/>
                          <a:cs typeface="Verdana" pitchFamily="34" charset="0"/>
                        </a:rPr>
                        <a:t>トランザクション管理 （カスタマイズ可能）</a:t>
                      </a:r>
                      <a:endParaRPr lang="en-US" altLang="ja-JP" sz="2000" dirty="0" smtClean="0">
                        <a:latin typeface="Verdana" pitchFamily="34" charset="0"/>
                        <a:ea typeface="Verdana" pitchFamily="34" charset="0"/>
                        <a:cs typeface="Verdana" pitchFamily="34" charset="0"/>
                      </a:endParaRPr>
                    </a:p>
                    <a:p>
                      <a:pPr marL="358775" marR="0" lvl="0" indent="-358775" algn="l" defTabSz="914400" rtl="0" eaLnBrk="1" fontAlgn="auto" latinLnBrk="0" hangingPunct="1">
                        <a:lnSpc>
                          <a:spcPct val="100000"/>
                        </a:lnSpc>
                        <a:spcBef>
                          <a:spcPts val="0"/>
                        </a:spcBef>
                        <a:spcAft>
                          <a:spcPts val="0"/>
                        </a:spcAft>
                        <a:buClrTx/>
                        <a:buSzTx/>
                        <a:buFont typeface="Wingdings" pitchFamily="2" charset="2"/>
                        <a:buChar char="u"/>
                        <a:tabLst/>
                        <a:defRPr/>
                      </a:pPr>
                      <a:r>
                        <a:rPr lang="ja-JP" altLang="en-US" sz="2000" dirty="0" smtClean="0">
                          <a:latin typeface="Verdana" pitchFamily="34" charset="0"/>
                          <a:ea typeface="HGP創英角ｺﾞｼｯｸUB" pitchFamily="50" charset="-128"/>
                          <a:cs typeface="Verdana" pitchFamily="34" charset="0"/>
                        </a:rPr>
                        <a:t>ヒューマン・ワークフロー機能</a:t>
                      </a:r>
                      <a:endParaRPr lang="en-US" altLang="ja-JP" sz="2000" dirty="0" smtClean="0">
                        <a:latin typeface="Verdana" pitchFamily="34" charset="0"/>
                        <a:ea typeface="HGP創英角ｺﾞｼｯｸUB" pitchFamily="50" charset="-128"/>
                        <a:cs typeface="Verdana" pitchFamily="34"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ja-JP" sz="2000" dirty="0" smtClean="0">
                          <a:latin typeface="Verdana" pitchFamily="34" charset="0"/>
                          <a:ea typeface="Verdana" pitchFamily="34" charset="0"/>
                          <a:cs typeface="Verdana" pitchFamily="34" charset="0"/>
                        </a:rPr>
                        <a:t>D</a:t>
                      </a:r>
                    </a:p>
                    <a:p>
                      <a:pPr marL="0" marR="0" lvl="0" indent="0" algn="ctr" defTabSz="914400" rtl="0" eaLnBrk="1" fontAlgn="base" latinLnBrk="0" hangingPunct="1">
                        <a:lnSpc>
                          <a:spcPct val="100000"/>
                        </a:lnSpc>
                        <a:spcBef>
                          <a:spcPct val="20000"/>
                        </a:spcBef>
                        <a:spcAft>
                          <a:spcPct val="0"/>
                        </a:spcAft>
                        <a:buClrTx/>
                        <a:buSzTx/>
                        <a:buFontTx/>
                        <a:buNone/>
                        <a:tabLst/>
                      </a:pPr>
                      <a:r>
                        <a:rPr lang="ja-JP" altLang="en-US" sz="2000" dirty="0" smtClean="0">
                          <a:latin typeface="Verdana" pitchFamily="34" charset="0"/>
                          <a:ea typeface="HGP創英角ｺﾞｼｯｸUB" pitchFamily="50" charset="-128"/>
                          <a:cs typeface="Verdana" pitchFamily="34" charset="0"/>
                        </a:rPr>
                        <a:t>層</a:t>
                      </a:r>
                      <a:endPar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lvl="0" algn="l">
                        <a:buFont typeface="Wingdings" pitchFamily="2" charset="2"/>
                        <a:buChar char="u"/>
                      </a:pPr>
                      <a:r>
                        <a:rPr lang="ja-JP" altLang="en-US" sz="2000" dirty="0" smtClean="0">
                          <a:latin typeface="Verdana" pitchFamily="34" charset="0"/>
                          <a:ea typeface="HGP創英角ｺﾞｼｯｸUB" pitchFamily="50" charset="-128"/>
                          <a:cs typeface="Verdana" pitchFamily="34" charset="0"/>
                        </a:rPr>
                        <a:t> </a:t>
                      </a:r>
                      <a:r>
                        <a:rPr lang="en-US" altLang="ja-JP" sz="2000" dirty="0" err="1" smtClean="0">
                          <a:latin typeface="Verdana" pitchFamily="34" charset="0"/>
                          <a:ea typeface="Verdana" pitchFamily="34" charset="0"/>
                          <a:cs typeface="Verdana" pitchFamily="34" charset="0"/>
                        </a:rPr>
                        <a:t>MyBatis</a:t>
                      </a:r>
                      <a:r>
                        <a:rPr lang="ja-JP" altLang="en-US" sz="2000" dirty="0" smtClean="0">
                          <a:latin typeface="Verdana" pitchFamily="34" charset="0"/>
                          <a:ea typeface="HGP創英角ｺﾞｼｯｸUB" pitchFamily="50" charset="-128"/>
                          <a:cs typeface="Verdana" pitchFamily="34" charset="0"/>
                        </a:rPr>
                        <a:t>ライクなデータアクセス・ライブラリ</a:t>
                      </a:r>
                    </a:p>
                    <a:p>
                      <a:pPr lvl="1" algn="l">
                        <a:buFont typeface="Wingdings" pitchFamily="2" charset="2"/>
                        <a:buChar char="n"/>
                      </a:pPr>
                      <a:r>
                        <a:rPr lang="ja-JP" altLang="en-US" sz="2000" dirty="0" smtClean="0">
                          <a:latin typeface="Verdana" pitchFamily="34" charset="0"/>
                          <a:ea typeface="HGP創英角ｺﾞｼｯｸUB" pitchFamily="50" charset="-128"/>
                          <a:cs typeface="Verdana" pitchFamily="34" charset="0"/>
                        </a:rPr>
                        <a:t> 動的パラメタライズド・クエリ</a:t>
                      </a:r>
                    </a:p>
                    <a:p>
                      <a:pPr lvl="1" algn="l">
                        <a:buFont typeface="Wingdings" pitchFamily="2" charset="2"/>
                        <a:buChar char="n"/>
                      </a:pPr>
                      <a:r>
                        <a:rPr lang="ja-JP" altLang="en-US" sz="2000" dirty="0" smtClean="0">
                          <a:latin typeface="Verdana" pitchFamily="34" charset="0"/>
                          <a:ea typeface="HGP創英角ｺﾞｼｯｸUB" pitchFamily="50" charset="-128"/>
                          <a:cs typeface="Verdana" pitchFamily="34" charset="0"/>
                        </a:rPr>
                        <a:t> 動的パラメタライズド・クエリ定義・検証ツール</a:t>
                      </a:r>
                    </a:p>
                    <a:p>
                      <a:pPr lvl="0" algn="l">
                        <a:buFont typeface="Wingdings" pitchFamily="2" charset="2"/>
                        <a:buChar char="u"/>
                      </a:pPr>
                      <a:r>
                        <a:rPr lang="ja-JP" altLang="en-US" sz="2000" dirty="0" smtClean="0">
                          <a:latin typeface="Verdana" pitchFamily="34" charset="0"/>
                          <a:ea typeface="HGP創英角ｺﾞｼｯｸUB" pitchFamily="50" charset="-128"/>
                          <a:cs typeface="Verdana" pitchFamily="34" charset="0"/>
                        </a:rPr>
                        <a:t> バッチ処理用</a:t>
                      </a:r>
                      <a:r>
                        <a:rPr lang="en-US" altLang="ja-JP" sz="2000" dirty="0" smtClean="0">
                          <a:latin typeface="Verdana" pitchFamily="34" charset="0"/>
                          <a:ea typeface="Verdana" pitchFamily="34" charset="0"/>
                          <a:cs typeface="Verdana" pitchFamily="34" charset="0"/>
                        </a:rPr>
                        <a:t>SQL</a:t>
                      </a:r>
                      <a:r>
                        <a:rPr lang="ja-JP" altLang="en-US" sz="2000" dirty="0" smtClean="0">
                          <a:latin typeface="Verdana" pitchFamily="34" charset="0"/>
                          <a:ea typeface="HGP創英角ｺﾞｼｯｸUB" pitchFamily="50" charset="-128"/>
                          <a:cs typeface="Verdana" pitchFamily="34" charset="0"/>
                        </a:rPr>
                        <a:t>生成部品</a:t>
                      </a:r>
                      <a:r>
                        <a:rPr lang="en-US" altLang="ja-JP" sz="2000" dirty="0" smtClean="0">
                          <a:latin typeface="Verdana" pitchFamily="34" charset="0"/>
                          <a:ea typeface="Verdana" pitchFamily="34" charset="0"/>
                          <a:cs typeface="Verdana" pitchFamily="34" charset="0"/>
                        </a:rPr>
                        <a:t>.etc</a:t>
                      </a:r>
                      <a:endParaRPr kumimoji="1" lang="ja-JP" altLang="en-US" sz="2000" dirty="0" smtClean="0">
                        <a:latin typeface="Verdana" pitchFamily="34" charset="0"/>
                        <a:ea typeface="HGP創英角ｺﾞｼｯｸUB" pitchFamily="50" charset="-128"/>
                        <a:cs typeface="Verdana" pitchFamily="34"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1.2. </a:t>
            </a:r>
            <a:r>
              <a:rPr lang="ja-JP" altLang="en-US" sz="3200" dirty="0" smtClean="0"/>
              <a:t>部品、ツール</a:t>
            </a:r>
            <a:endParaRPr lang="ja-JP" altLang="en-US" sz="3200" dirty="0"/>
          </a:p>
        </p:txBody>
      </p:sp>
      <p:graphicFrame>
        <p:nvGraphicFramePr>
          <p:cNvPr id="8" name="Group 27"/>
          <p:cNvGraphicFramePr>
            <a:graphicFrameLocks noGrp="1"/>
          </p:cNvGraphicFramePr>
          <p:nvPr>
            <p:extLst>
              <p:ext uri="{D42A27DB-BD31-4B8C-83A1-F6EECF244321}">
                <p14:modId xmlns="" xmlns:p14="http://schemas.microsoft.com/office/powerpoint/2010/main" val="1965624729"/>
              </p:ext>
            </p:extLst>
          </p:nvPr>
        </p:nvGraphicFramePr>
        <p:xfrm>
          <a:off x="160020" y="879675"/>
          <a:ext cx="8740140" cy="5201927"/>
        </p:xfrm>
        <a:graphic>
          <a:graphicData uri="http://schemas.openxmlformats.org/drawingml/2006/table">
            <a:tbl>
              <a:tblPr/>
              <a:tblGrid>
                <a:gridCol w="1074420"/>
                <a:gridCol w="7665720"/>
              </a:tblGrid>
              <a:tr h="4859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rPr>
                        <a:t>区分</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CA9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rPr>
                        <a:t>　機能</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CA9C"/>
                    </a:solidFill>
                  </a:tcPr>
                </a:tc>
              </a:tr>
              <a:tr h="18520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ja-JP" altLang="en-US" sz="2000" b="0" dirty="0" smtClean="0">
                          <a:latin typeface="Verdana" pitchFamily="34" charset="0"/>
                          <a:ea typeface="HGP創英角ｺﾞｼｯｸUB" pitchFamily="50" charset="-128"/>
                          <a:cs typeface="Verdana" pitchFamily="34" charset="0"/>
                        </a:rPr>
                        <a:t>共通</a:t>
                      </a:r>
                      <a:endParaRPr lang="en-US" altLang="ja-JP" sz="2000" b="0" dirty="0" smtClean="0">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lang="ja-JP" altLang="en-US" sz="2000" b="0" dirty="0" smtClean="0">
                          <a:latin typeface="Verdana" pitchFamily="34" charset="0"/>
                          <a:ea typeface="HGP創英角ｺﾞｼｯｸUB" pitchFamily="50" charset="-128"/>
                          <a:cs typeface="Verdana" pitchFamily="34" charset="0"/>
                        </a:rPr>
                        <a:t>ライブラリ群</a:t>
                      </a:r>
                      <a:endPar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endParaRPr>
                    </a:p>
                  </a:txBody>
                  <a:tcPr marL="36000" marR="36000" marT="36000" marB="36000" vert="eaVert"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lvl="0" algn="l">
                        <a:buFont typeface="Wingdings" pitchFamily="2" charset="2"/>
                        <a:buChar char="u"/>
                      </a:pPr>
                      <a:r>
                        <a:rPr lang="ja-JP" altLang="en-US" sz="2000" baseline="0" dirty="0" smtClean="0">
                          <a:latin typeface="Verdana" pitchFamily="34" charset="0"/>
                          <a:ea typeface="HGP創英角ｺﾞｼｯｸUB" pitchFamily="50" charset="-128"/>
                          <a:cs typeface="Verdana" pitchFamily="34" charset="0"/>
                        </a:rPr>
                        <a:t> </a:t>
                      </a:r>
                      <a:r>
                        <a:rPr lang="ja-JP" altLang="en-US" sz="2000" dirty="0" smtClean="0">
                          <a:latin typeface="Verdana" pitchFamily="34" charset="0"/>
                          <a:ea typeface="HGP創英角ｺﾞｼｯｸUB" pitchFamily="50" charset="-128"/>
                          <a:cs typeface="Verdana" pitchFamily="34" charset="0"/>
                        </a:rPr>
                        <a:t>ログ出力、共有情報・メッセージ管理</a:t>
                      </a:r>
                      <a:endParaRPr lang="en-US" altLang="ja-JP" sz="2000" dirty="0" smtClean="0">
                        <a:latin typeface="Verdana" pitchFamily="34" charset="0"/>
                        <a:ea typeface="HGP創英角ｺﾞｼｯｸUB" pitchFamily="50" charset="-128"/>
                        <a:cs typeface="Verdana" pitchFamily="34" charset="0"/>
                      </a:endParaRPr>
                    </a:p>
                    <a:p>
                      <a:pPr marL="0" marR="0" lvl="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ja-JP" altLang="en-US" sz="2000" baseline="0" dirty="0" smtClean="0">
                          <a:latin typeface="Verdana" pitchFamily="34" charset="0"/>
                          <a:ea typeface="HGP創英角ｺﾞｼｯｸUB" pitchFamily="50" charset="-128"/>
                          <a:cs typeface="Verdana" pitchFamily="34" charset="0"/>
                        </a:rPr>
                        <a:t> </a:t>
                      </a:r>
                      <a:r>
                        <a:rPr lang="ja-JP" altLang="en-US" sz="2000" dirty="0" smtClean="0">
                          <a:latin typeface="Verdana" pitchFamily="34" charset="0"/>
                          <a:ea typeface="HGP創英角ｺﾞｼｯｸUB" pitchFamily="50" charset="-128"/>
                          <a:cs typeface="Verdana" pitchFamily="34" charset="0"/>
                        </a:rPr>
                        <a:t>文字列編集、入力チェック機能</a:t>
                      </a:r>
                    </a:p>
                    <a:p>
                      <a:pPr marL="0" marR="0" lvl="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ja-JP" altLang="en-US" sz="2000" baseline="0" dirty="0" smtClean="0">
                          <a:latin typeface="Verdana" pitchFamily="34" charset="0"/>
                          <a:ea typeface="HGP創英角ｺﾞｼｯｸUB" pitchFamily="50" charset="-128"/>
                          <a:cs typeface="Verdana" pitchFamily="34" charset="0"/>
                        </a:rPr>
                        <a:t> </a:t>
                      </a:r>
                      <a:r>
                        <a:rPr lang="ja-JP" altLang="en-US" sz="2000" dirty="0" smtClean="0">
                          <a:latin typeface="Verdana" pitchFamily="34" charset="0"/>
                          <a:ea typeface="HGP創英角ｺﾞｼｯｸUB" pitchFamily="50" charset="-128"/>
                          <a:cs typeface="Verdana" pitchFamily="34" charset="0"/>
                        </a:rPr>
                        <a:t>非同期イベント制御、共有メモリ管理</a:t>
                      </a:r>
                      <a:endParaRPr lang="en-US" altLang="ja-JP" sz="2000" dirty="0" smtClean="0">
                        <a:latin typeface="Verdana" pitchFamily="34" charset="0"/>
                        <a:ea typeface="HGP創英角ｺﾞｼｯｸUB" pitchFamily="50" charset="-128"/>
                        <a:cs typeface="Verdana" pitchFamily="34" charset="0"/>
                      </a:endParaRPr>
                    </a:p>
                    <a:p>
                      <a:pPr lvl="0" algn="l">
                        <a:buFont typeface="Wingdings" pitchFamily="2" charset="2"/>
                        <a:buChar char="u"/>
                      </a:pPr>
                      <a:r>
                        <a:rPr lang="ja-JP" altLang="en-US" sz="2000" baseline="0" dirty="0" smtClean="0">
                          <a:latin typeface="Verdana" pitchFamily="34" charset="0"/>
                          <a:ea typeface="HGP創英角ｺﾞｼｯｸUB" pitchFamily="50" charset="-128"/>
                          <a:cs typeface="Verdana" pitchFamily="34" charset="0"/>
                        </a:rPr>
                        <a:t> </a:t>
                      </a:r>
                      <a:r>
                        <a:rPr lang="ja-JP" altLang="en-US" sz="2000" dirty="0" smtClean="0">
                          <a:latin typeface="Verdana" pitchFamily="34" charset="0"/>
                          <a:ea typeface="HGP創英角ｺﾞｼｯｸUB" pitchFamily="50" charset="-128"/>
                          <a:cs typeface="Verdana" pitchFamily="34" charset="0"/>
                        </a:rPr>
                        <a:t>国際化対応</a:t>
                      </a:r>
                    </a:p>
                    <a:p>
                      <a:pPr lvl="1" algn="l">
                        <a:buFont typeface="Wingdings" pitchFamily="2" charset="2"/>
                        <a:buChar char="n"/>
                      </a:pPr>
                      <a:r>
                        <a:rPr lang="ja-JP" altLang="en-US" sz="2000" baseline="0" dirty="0" smtClean="0">
                          <a:latin typeface="Verdana" pitchFamily="34" charset="0"/>
                          <a:ea typeface="HGP創英角ｺﾞｼｯｸUB" pitchFamily="50" charset="-128"/>
                          <a:cs typeface="Verdana" pitchFamily="34" charset="0"/>
                        </a:rPr>
                        <a:t> </a:t>
                      </a:r>
                      <a:r>
                        <a:rPr lang="ja-JP" altLang="en-US" sz="2000" dirty="0" smtClean="0">
                          <a:latin typeface="Verdana" pitchFamily="34" charset="0"/>
                          <a:ea typeface="HGP創英角ｺﾞｼｯｸUB" pitchFamily="50" charset="-128"/>
                          <a:cs typeface="Verdana" pitchFamily="34" charset="0"/>
                        </a:rPr>
                        <a:t>ローカル時刻 ⇔ </a:t>
                      </a:r>
                      <a:r>
                        <a:rPr lang="en-US" altLang="ja-JP" sz="2000" dirty="0" smtClean="0">
                          <a:latin typeface="Verdana" pitchFamily="34" charset="0"/>
                          <a:ea typeface="Verdana" pitchFamily="34" charset="0"/>
                          <a:cs typeface="Verdana" pitchFamily="34" charset="0"/>
                        </a:rPr>
                        <a:t>UTC</a:t>
                      </a:r>
                      <a:r>
                        <a:rPr lang="ja-JP" altLang="en-US" sz="2000" dirty="0" smtClean="0">
                          <a:latin typeface="Verdana" pitchFamily="34" charset="0"/>
                          <a:ea typeface="HGP創英角ｺﾞｼｯｸUB" pitchFamily="50" charset="-128"/>
                          <a:cs typeface="Verdana" pitchFamily="34" charset="0"/>
                        </a:rPr>
                        <a:t>変換、</a:t>
                      </a:r>
                    </a:p>
                    <a:p>
                      <a:pPr lvl="1" algn="l">
                        <a:buFont typeface="Wingdings" pitchFamily="2" charset="2"/>
                        <a:buChar char="n"/>
                      </a:pPr>
                      <a:r>
                        <a:rPr lang="ja-JP" altLang="en-US" sz="2000" baseline="0" dirty="0" smtClean="0">
                          <a:latin typeface="Verdana" pitchFamily="34" charset="0"/>
                          <a:ea typeface="HGP創英角ｺﾞｼｯｸUB" pitchFamily="50" charset="-128"/>
                          <a:cs typeface="Verdana" pitchFamily="34" charset="0"/>
                        </a:rPr>
                        <a:t> </a:t>
                      </a:r>
                      <a:r>
                        <a:rPr lang="ja-JP" altLang="en-US" sz="2000" dirty="0" smtClean="0">
                          <a:latin typeface="Verdana" pitchFamily="34" charset="0"/>
                          <a:ea typeface="HGP創英角ｺﾞｼｯｸUB" pitchFamily="50" charset="-128"/>
                          <a:cs typeface="Verdana" pitchFamily="34" charset="0"/>
                        </a:rPr>
                        <a:t>各種メッセージリソースの</a:t>
                      </a:r>
                      <a:r>
                        <a:rPr lang="en-US" altLang="ja-JP" sz="2000" dirty="0" err="1" smtClean="0">
                          <a:latin typeface="Verdana" pitchFamily="34" charset="0"/>
                          <a:ea typeface="Verdana" pitchFamily="34" charset="0"/>
                          <a:cs typeface="Verdana" pitchFamily="34" charset="0"/>
                        </a:rPr>
                        <a:t>CultureInfo</a:t>
                      </a:r>
                      <a:r>
                        <a:rPr lang="ja-JP" altLang="en-US" sz="2000" dirty="0" smtClean="0">
                          <a:latin typeface="Verdana" pitchFamily="34" charset="0"/>
                          <a:ea typeface="HGP創英角ｺﾞｼｯｸUB" pitchFamily="50" charset="-128"/>
                          <a:cs typeface="Verdana" pitchFamily="34" charset="0"/>
                        </a:rPr>
                        <a:t>対応</a:t>
                      </a:r>
                    </a:p>
                    <a:p>
                      <a:pPr lvl="0" algn="l">
                        <a:buFont typeface="Wingdings" pitchFamily="2" charset="2"/>
                        <a:buChar char="u"/>
                      </a:pPr>
                      <a:r>
                        <a:rPr lang="ja-JP" altLang="en-US" sz="2000" dirty="0" smtClean="0">
                          <a:latin typeface="Verdana" pitchFamily="34" charset="0"/>
                          <a:ea typeface="HGP創英角ｺﾞｼｯｸUB" pitchFamily="50" charset="-128"/>
                          <a:cs typeface="Verdana" pitchFamily="34" charset="0"/>
                        </a:rPr>
                        <a:t>通信制御機能</a:t>
                      </a:r>
                      <a:endParaRPr lang="en-US" altLang="ja-JP" sz="2000" dirty="0" smtClean="0">
                        <a:latin typeface="Verdana" pitchFamily="34" charset="0"/>
                        <a:ea typeface="Verdana" pitchFamily="34" charset="0"/>
                        <a:cs typeface="Verdana" pitchFamily="34" charset="0"/>
                      </a:endParaRPr>
                    </a:p>
                    <a:p>
                      <a:pPr lvl="1" algn="l"/>
                      <a:r>
                        <a:rPr lang="ja-JP" altLang="en-US" sz="2000" dirty="0" smtClean="0">
                          <a:latin typeface="Verdana" pitchFamily="34" charset="0"/>
                          <a:ea typeface="HGP創英角ｺﾞｼｯｸUB" pitchFamily="50" charset="-128"/>
                          <a:cs typeface="Verdana" pitchFamily="34" charset="0"/>
                        </a:rPr>
                        <a:t>各種プロトコルを用いたサーバ間のリモート処理機構を提供。</a:t>
                      </a:r>
                      <a:endParaRPr lang="en-US" altLang="ja-JP" sz="2000" dirty="0" smtClean="0">
                        <a:latin typeface="Verdana" pitchFamily="34" charset="0"/>
                        <a:ea typeface="Verdana" pitchFamily="34" charset="0"/>
                        <a:cs typeface="Verdana" pitchFamily="34" charset="0"/>
                      </a:endParaRPr>
                    </a:p>
                    <a:p>
                      <a:pPr lvl="1" algn="l"/>
                      <a:r>
                        <a:rPr lang="ja-JP" altLang="en-US" sz="2000" dirty="0" smtClean="0">
                          <a:latin typeface="Verdana" pitchFamily="34" charset="0"/>
                          <a:ea typeface="HGP創英角ｺﾞｼｯｸUB" pitchFamily="50" charset="-128"/>
                          <a:cs typeface="Verdana" pitchFamily="34" charset="0"/>
                        </a:rPr>
                        <a:t>これによりオンプレやクラウドを含む多彩なシステム構成に対応可能。</a:t>
                      </a:r>
                      <a:endParaRPr lang="en-US" altLang="ja-JP" sz="2000" dirty="0" smtClean="0">
                        <a:latin typeface="Verdana" pitchFamily="34" charset="0"/>
                        <a:ea typeface="HGP創英角ｺﾞｼｯｸUB" pitchFamily="50" charset="-128"/>
                        <a:cs typeface="Verdana" pitchFamily="34"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383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rPr>
                        <a:t>自動生成</a:t>
                      </a:r>
                      <a:endParaRPr kumimoji="1" lang="en-US" altLang="ja-JP" sz="20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rPr>
                        <a:t>ツール</a:t>
                      </a:r>
                    </a:p>
                  </a:txBody>
                  <a:tcPr marL="36000" marR="36000" marT="36000" marB="36000" vert="eaVert"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lvl="0" algn="l">
                        <a:buFont typeface="Wingdings" pitchFamily="2" charset="2"/>
                        <a:buChar char="u"/>
                      </a:pPr>
                      <a:r>
                        <a:rPr lang="ja-JP" altLang="en-US" sz="2000" baseline="0" dirty="0" smtClean="0">
                          <a:latin typeface="Verdana" pitchFamily="34" charset="0"/>
                          <a:ea typeface="HGP創英角ｺﾞｼｯｸUB" pitchFamily="50" charset="-128"/>
                          <a:cs typeface="Verdana" pitchFamily="34" charset="0"/>
                        </a:rPr>
                        <a:t> </a:t>
                      </a:r>
                      <a:r>
                        <a:rPr lang="ja-JP" altLang="en-US" sz="2000" dirty="0" smtClean="0">
                          <a:latin typeface="Verdana" pitchFamily="34" charset="0"/>
                          <a:ea typeface="HGP創英角ｺﾞｼｯｸUB" pitchFamily="50" charset="-128"/>
                          <a:cs typeface="Verdana" pitchFamily="34" charset="0"/>
                        </a:rPr>
                        <a:t>テーブル</a:t>
                      </a:r>
                      <a:r>
                        <a:rPr lang="en-US" altLang="ja-JP" sz="2000" dirty="0" smtClean="0">
                          <a:latin typeface="Verdana" pitchFamily="34" charset="0"/>
                          <a:ea typeface="Verdana" pitchFamily="34" charset="0"/>
                          <a:cs typeface="Verdana" pitchFamily="34" charset="0"/>
                        </a:rPr>
                        <a:t>CRUD</a:t>
                      </a:r>
                      <a:r>
                        <a:rPr lang="ja-JP" altLang="en-US" sz="2000" dirty="0" smtClean="0">
                          <a:latin typeface="Verdana" pitchFamily="34" charset="0"/>
                          <a:ea typeface="HGP創英角ｺﾞｼｯｸUB" pitchFamily="50" charset="-128"/>
                          <a:cs typeface="Verdana" pitchFamily="34" charset="0"/>
                        </a:rPr>
                        <a:t>の</a:t>
                      </a:r>
                      <a:r>
                        <a:rPr lang="en-US" altLang="ja-JP" sz="2000" dirty="0" smtClean="0">
                          <a:latin typeface="Verdana" pitchFamily="34" charset="0"/>
                          <a:ea typeface="Verdana" pitchFamily="34" charset="0"/>
                          <a:cs typeface="Verdana" pitchFamily="34" charset="0"/>
                        </a:rPr>
                        <a:t>D</a:t>
                      </a:r>
                      <a:r>
                        <a:rPr lang="ja-JP" altLang="en-US" sz="2000" dirty="0" smtClean="0">
                          <a:latin typeface="Verdana" pitchFamily="34" charset="0"/>
                          <a:ea typeface="HGP創英角ｺﾞｼｯｸUB" pitchFamily="50" charset="-128"/>
                          <a:cs typeface="Verdana" pitchFamily="34" charset="0"/>
                        </a:rPr>
                        <a:t>層自動生成ツール</a:t>
                      </a:r>
                      <a:endParaRPr lang="en-US" altLang="ja-JP" sz="2000" dirty="0" smtClean="0">
                        <a:latin typeface="Verdana" pitchFamily="34" charset="0"/>
                        <a:ea typeface="HGP創英角ｺﾞｼｯｸUB" pitchFamily="50" charset="-128"/>
                        <a:cs typeface="Verdana" pitchFamily="34" charset="0"/>
                      </a:endParaRPr>
                    </a:p>
                    <a:p>
                      <a:pPr lvl="1" algn="l">
                        <a:buFont typeface="Wingdings" pitchFamily="2" charset="2"/>
                        <a:buNone/>
                      </a:pPr>
                      <a:r>
                        <a:rPr lang="ja-JP" altLang="en-US" sz="2000" dirty="0" smtClean="0">
                          <a:latin typeface="Verdana" pitchFamily="34" charset="0"/>
                          <a:ea typeface="HGP創英角ｺﾞｼｯｸUB" pitchFamily="50" charset="-128"/>
                          <a:cs typeface="Verdana" pitchFamily="34" charset="0"/>
                        </a:rPr>
                        <a:t>テーブル定義からテーブル</a:t>
                      </a:r>
                      <a:r>
                        <a:rPr lang="en-US" altLang="ja-JP" sz="2000" dirty="0" smtClean="0">
                          <a:latin typeface="Verdana" pitchFamily="34" charset="0"/>
                          <a:ea typeface="Verdana" pitchFamily="34" charset="0"/>
                          <a:cs typeface="Verdana" pitchFamily="34" charset="0"/>
                        </a:rPr>
                        <a:t>CRUD</a:t>
                      </a:r>
                      <a:r>
                        <a:rPr lang="ja-JP" altLang="en-US" sz="2000" dirty="0" smtClean="0">
                          <a:latin typeface="Verdana" pitchFamily="34" charset="0"/>
                          <a:ea typeface="HGP創英角ｺﾞｼｯｸUB" pitchFamily="50" charset="-128"/>
                          <a:cs typeface="Verdana" pitchFamily="34" charset="0"/>
                        </a:rPr>
                        <a:t>の</a:t>
                      </a:r>
                      <a:r>
                        <a:rPr lang="en-US" altLang="ja-JP" sz="2000" dirty="0" smtClean="0">
                          <a:latin typeface="Verdana" pitchFamily="34" charset="0"/>
                          <a:ea typeface="HGP創英角ｺﾞｼｯｸUB" pitchFamily="50" charset="-128"/>
                          <a:cs typeface="Verdana" pitchFamily="34" charset="0"/>
                        </a:rPr>
                        <a:t>Dao</a:t>
                      </a:r>
                      <a:r>
                        <a:rPr lang="ja-JP" altLang="en-US" sz="2000" dirty="0" err="1" smtClean="0">
                          <a:latin typeface="Verdana" pitchFamily="34" charset="0"/>
                          <a:ea typeface="HGP創英角ｺﾞｼｯｸUB" pitchFamily="50" charset="-128"/>
                          <a:cs typeface="Verdana" pitchFamily="34" charset="0"/>
                        </a:rPr>
                        <a:t>、</a:t>
                      </a:r>
                      <a:r>
                        <a:rPr lang="en-US" altLang="ja-JP" sz="2000" dirty="0" smtClean="0">
                          <a:latin typeface="Verdana" pitchFamily="34" charset="0"/>
                          <a:ea typeface="HGP創英角ｺﾞｼｯｸUB" pitchFamily="50" charset="-128"/>
                          <a:cs typeface="Verdana" pitchFamily="34" charset="0"/>
                        </a:rPr>
                        <a:t>SQL</a:t>
                      </a:r>
                      <a:r>
                        <a:rPr lang="ja-JP" altLang="en-US" sz="2000" dirty="0" smtClean="0">
                          <a:latin typeface="Verdana" pitchFamily="34" charset="0"/>
                          <a:ea typeface="HGP創英角ｺﾞｼｯｸUB" pitchFamily="50" charset="-128"/>
                          <a:cs typeface="Verdana" pitchFamily="34" charset="0"/>
                        </a:rPr>
                        <a:t>を自動生成する。</a:t>
                      </a:r>
                      <a:endParaRPr lang="en-US" altLang="ja-JP" sz="2000" dirty="0" smtClean="0">
                        <a:latin typeface="Verdana" pitchFamily="34" charset="0"/>
                        <a:ea typeface="HGP創英角ｺﾞｼｯｸUB" pitchFamily="50" charset="-128"/>
                        <a:cs typeface="Verdana" pitchFamily="34" charset="0"/>
                      </a:endParaRPr>
                    </a:p>
                    <a:p>
                      <a:pPr lvl="0" algn="l">
                        <a:buFont typeface="Wingdings" pitchFamily="2" charset="2"/>
                        <a:buChar char="u"/>
                      </a:pPr>
                      <a:r>
                        <a:rPr lang="ja-JP" altLang="en-US" sz="2000" dirty="0" smtClean="0">
                          <a:latin typeface="Verdana" pitchFamily="34" charset="0"/>
                          <a:ea typeface="HGP創英角ｺﾞｼｯｸUB" pitchFamily="50" charset="-128"/>
                          <a:cs typeface="Verdana" pitchFamily="34" charset="0"/>
                        </a:rPr>
                        <a:t> テーブル・メンテナンス画面の自動生成ツール</a:t>
                      </a:r>
                      <a:endParaRPr lang="en-US" altLang="ja-JP" sz="2000" dirty="0" smtClean="0">
                        <a:latin typeface="Verdana" pitchFamily="34" charset="0"/>
                        <a:ea typeface="HGP創英角ｺﾞｼｯｸUB" pitchFamily="50" charset="-128"/>
                        <a:cs typeface="Verdana" pitchFamily="34" charset="0"/>
                      </a:endParaRPr>
                    </a:p>
                    <a:p>
                      <a:pPr lvl="1" algn="l">
                        <a:buFont typeface="Wingdings" pitchFamily="2" charset="2"/>
                        <a:buNone/>
                      </a:pPr>
                      <a:r>
                        <a:rPr lang="ja-JP" altLang="en-US" sz="2000" dirty="0" smtClean="0">
                          <a:latin typeface="Verdana" pitchFamily="34" charset="0"/>
                          <a:ea typeface="HGP創英角ｺﾞｼｯｸUB" pitchFamily="50" charset="-128"/>
                          <a:cs typeface="Verdana" pitchFamily="34" charset="0"/>
                        </a:rPr>
                        <a:t>テーブル定義からテーブル・メンテナンス画面を自動生成する。</a:t>
                      </a:r>
                      <a:endParaRPr lang="en-US" altLang="ja-JP" sz="2000" dirty="0" smtClean="0">
                        <a:latin typeface="Verdana" pitchFamily="34" charset="0"/>
                        <a:ea typeface="HGP創英角ｺﾞｼｯｸUB" pitchFamily="50" charset="-128"/>
                        <a:cs typeface="Verdana" pitchFamily="34" charset="0"/>
                      </a:endParaRPr>
                    </a:p>
                    <a:p>
                      <a:pPr marL="0" marR="0" lvl="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ja-JP" altLang="en-US" sz="2000" dirty="0" smtClean="0">
                          <a:latin typeface="Verdana" pitchFamily="34" charset="0"/>
                          <a:ea typeface="HGP創英角ｺﾞｼｯｸUB" pitchFamily="50" charset="-128"/>
                          <a:cs typeface="Verdana" pitchFamily="34" charset="0"/>
                        </a:rPr>
                        <a:t> データ・メンテナンス画面の自動生成ツール</a:t>
                      </a:r>
                      <a:endParaRPr lang="en-US" altLang="ja-JP" sz="2000" dirty="0" smtClean="0">
                        <a:latin typeface="Verdana" pitchFamily="34" charset="0"/>
                        <a:ea typeface="HGP創英角ｺﾞｼｯｸUB" pitchFamily="50" charset="-128"/>
                        <a:cs typeface="Verdana" pitchFamily="34" charset="0"/>
                      </a:endParaRPr>
                    </a:p>
                    <a:p>
                      <a:pPr lvl="1" algn="l">
                        <a:buFont typeface="Wingdings" pitchFamily="2" charset="2"/>
                        <a:buNone/>
                      </a:pPr>
                      <a:r>
                        <a:rPr lang="ja-JP" altLang="en-US" sz="2000" dirty="0" smtClean="0">
                          <a:latin typeface="Verdana" pitchFamily="34" charset="0"/>
                          <a:ea typeface="HGP創英角ｺﾞｼｯｸUB" pitchFamily="50" charset="-128"/>
                          <a:cs typeface="Verdana" pitchFamily="34" charset="0"/>
                        </a:rPr>
                        <a:t>自由</a:t>
                      </a:r>
                      <a:r>
                        <a:rPr lang="en-US" altLang="ja-JP" sz="2000" dirty="0" smtClean="0">
                          <a:latin typeface="Verdana" pitchFamily="34" charset="0"/>
                          <a:ea typeface="HGP創英角ｺﾞｼｯｸUB" pitchFamily="50" charset="-128"/>
                          <a:cs typeface="Verdana" pitchFamily="34" charset="0"/>
                        </a:rPr>
                        <a:t>SQL</a:t>
                      </a:r>
                      <a:r>
                        <a:rPr lang="ja-JP" altLang="en-US" sz="2000" dirty="0" smtClean="0">
                          <a:latin typeface="Verdana" pitchFamily="34" charset="0"/>
                          <a:ea typeface="HGP創英角ｺﾞｼｯｸUB" pitchFamily="50" charset="-128"/>
                          <a:cs typeface="Verdana" pitchFamily="34" charset="0"/>
                        </a:rPr>
                        <a:t>からデータ・メンテナンス画面を自動生成する。</a:t>
                      </a:r>
                      <a:endParaRPr lang="en-US" altLang="ja-JP" sz="2000" dirty="0" smtClean="0">
                        <a:latin typeface="Verdana" pitchFamily="34" charset="0"/>
                        <a:ea typeface="HGP創英角ｺﾞｼｯｸUB" pitchFamily="50" charset="-128"/>
                        <a:cs typeface="Verdana" pitchFamily="34"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noChangeArrowheads="1"/>
          </p:cNvSpPr>
          <p:nvPr/>
        </p:nvSpPr>
        <p:spPr bwMode="auto">
          <a:xfrm>
            <a:off x="474663" y="84376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ja-JP" altLang="en-US" sz="2800" dirty="0" smtClean="0">
                <a:solidFill>
                  <a:srgbClr val="69306A"/>
                </a:solidFill>
              </a:rPr>
              <a:t>機能一覧</a:t>
            </a:r>
            <a:endParaRPr lang="ja-JP" altLang="en-US" sz="2800" dirty="0">
              <a:solidFill>
                <a:srgbClr val="69306A"/>
              </a:solidFill>
            </a:endParaRPr>
          </a:p>
        </p:txBody>
      </p:sp>
      <p:sp>
        <p:nvSpPr>
          <p:cNvPr id="8"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
        <p:nvSpPr>
          <p:cNvPr id="9" name="AutoShape 4"/>
          <p:cNvSpPr>
            <a:spLocks noChangeArrowheads="1"/>
          </p:cNvSpPr>
          <p:nvPr/>
        </p:nvSpPr>
        <p:spPr bwMode="auto">
          <a:xfrm>
            <a:off x="474663" y="1825296"/>
            <a:ext cx="8020050" cy="701675"/>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chemeClr val="bg1"/>
                </a:solidFill>
              </a:rPr>
              <a:t>2. </a:t>
            </a:r>
            <a:r>
              <a:rPr lang="ja-JP" altLang="en-US" sz="2800" dirty="0" smtClean="0">
                <a:solidFill>
                  <a:schemeClr val="bg1"/>
                </a:solidFill>
              </a:rPr>
              <a:t>通信制御機能</a:t>
            </a:r>
            <a:endParaRPr lang="ja-JP" altLang="en-US" sz="2800" dirty="0">
              <a:solidFill>
                <a:schemeClr val="bg1"/>
              </a:solidFill>
            </a:endParaRPr>
          </a:p>
        </p:txBody>
      </p:sp>
      <p:sp>
        <p:nvSpPr>
          <p:cNvPr id="11" name="AutoShape 4"/>
          <p:cNvSpPr>
            <a:spLocks noChangeArrowheads="1"/>
          </p:cNvSpPr>
          <p:nvPr/>
        </p:nvSpPr>
        <p:spPr bwMode="auto">
          <a:xfrm>
            <a:off x="474663" y="2806829"/>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3. </a:t>
            </a:r>
            <a:r>
              <a:rPr lang="en-US" altLang="ja-JP" sz="2800" dirty="0" smtClean="0">
                <a:solidFill>
                  <a:srgbClr val="69306A"/>
                </a:solidFill>
              </a:rPr>
              <a:t>D</a:t>
            </a:r>
            <a:r>
              <a:rPr lang="ja-JP" altLang="en-US" sz="2800" dirty="0" smtClean="0">
                <a:solidFill>
                  <a:srgbClr val="69306A"/>
                </a:solidFill>
              </a:rPr>
              <a:t>層、メンテナンス画面自動生成</a:t>
            </a:r>
            <a:endParaRPr lang="ja-JP" altLang="en-US" sz="2800" dirty="0">
              <a:solidFill>
                <a:srgbClr val="69306A"/>
              </a:solidFill>
            </a:endParaRPr>
          </a:p>
        </p:txBody>
      </p:sp>
      <p:sp>
        <p:nvSpPr>
          <p:cNvPr id="12" name="AutoShape 4"/>
          <p:cNvSpPr>
            <a:spLocks noChangeArrowheads="1"/>
          </p:cNvSpPr>
          <p:nvPr/>
        </p:nvSpPr>
        <p:spPr bwMode="auto">
          <a:xfrm>
            <a:off x="474663" y="3788362"/>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4. </a:t>
            </a:r>
            <a:r>
              <a:rPr lang="ja-JP" altLang="en-US" sz="2800" dirty="0" smtClean="0">
                <a:solidFill>
                  <a:srgbClr val="69306A"/>
                </a:solidFill>
              </a:rPr>
              <a:t>ビジネス・アプリケーション開発支援</a:t>
            </a:r>
            <a:endParaRPr lang="ja-JP" altLang="en-US" sz="2800" dirty="0">
              <a:solidFill>
                <a:srgbClr val="69306A"/>
              </a:solidFill>
            </a:endParaRPr>
          </a:p>
        </p:txBody>
      </p:sp>
      <p:sp>
        <p:nvSpPr>
          <p:cNvPr id="13" name="AutoShape 4"/>
          <p:cNvSpPr>
            <a:spLocks noChangeArrowheads="1"/>
          </p:cNvSpPr>
          <p:nvPr/>
        </p:nvSpPr>
        <p:spPr bwMode="auto">
          <a:xfrm>
            <a:off x="474663" y="5751430"/>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6. </a:t>
            </a:r>
            <a:r>
              <a:rPr lang="ja-JP" altLang="en-US" sz="2800" dirty="0" smtClean="0">
                <a:solidFill>
                  <a:srgbClr val="69306A"/>
                </a:solidFill>
              </a:rPr>
              <a:t>新技術対応</a:t>
            </a:r>
            <a:endParaRPr lang="ja-JP" altLang="en-US" sz="2800" dirty="0">
              <a:solidFill>
                <a:srgbClr val="69306A"/>
              </a:solidFill>
            </a:endParaRPr>
          </a:p>
        </p:txBody>
      </p:sp>
      <p:sp>
        <p:nvSpPr>
          <p:cNvPr id="14" name="AutoShape 4"/>
          <p:cNvSpPr>
            <a:spLocks noChangeArrowheads="1"/>
          </p:cNvSpPr>
          <p:nvPr/>
        </p:nvSpPr>
        <p:spPr bwMode="auto">
          <a:xfrm>
            <a:off x="474663" y="4769895"/>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5. </a:t>
            </a:r>
            <a:r>
              <a:rPr lang="ja-JP" altLang="en-US" sz="2800" dirty="0" smtClean="0">
                <a:solidFill>
                  <a:srgbClr val="69306A"/>
                </a:solidFill>
              </a:rPr>
              <a:t>リッチクライアント・アプリケーション開発支援</a:t>
            </a:r>
            <a:endParaRPr lang="ja-JP" altLang="en-US" sz="2800" dirty="0">
              <a:solidFill>
                <a:srgbClr val="69306A"/>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6" name="Rectangle 3"/>
          <p:cNvSpPr>
            <a:spLocks noChangeArrowheads="1"/>
          </p:cNvSpPr>
          <p:nvPr/>
        </p:nvSpPr>
        <p:spPr bwMode="auto">
          <a:xfrm>
            <a:off x="0" y="28575"/>
            <a:ext cx="7677150" cy="579438"/>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2.1. </a:t>
            </a:r>
            <a:r>
              <a:rPr lang="ja-JP" altLang="en-US" sz="3200" dirty="0" smtClean="0"/>
              <a:t>通信</a:t>
            </a:r>
            <a:r>
              <a:rPr lang="ja-JP" altLang="en-US" sz="3200" dirty="0"/>
              <a:t>制御機能</a:t>
            </a:r>
          </a:p>
        </p:txBody>
      </p:sp>
      <p:sp>
        <p:nvSpPr>
          <p:cNvPr id="25" name="Rectangle 17"/>
          <p:cNvSpPr>
            <a:spLocks noChangeArrowheads="1"/>
          </p:cNvSpPr>
          <p:nvPr/>
        </p:nvSpPr>
        <p:spPr bwMode="auto">
          <a:xfrm>
            <a:off x="3405188" y="2847038"/>
            <a:ext cx="5362575" cy="2397125"/>
          </a:xfrm>
          <a:prstGeom prst="rect">
            <a:avLst/>
          </a:prstGeom>
          <a:solidFill>
            <a:srgbClr val="E4CAC8"/>
          </a:solidFill>
          <a:ln w="38100">
            <a:solidFill>
              <a:srgbClr val="D69DAF"/>
            </a:solidFill>
            <a:miter lim="800000"/>
            <a:headEnd/>
            <a:tailEnd/>
          </a:ln>
        </p:spPr>
        <p:txBody>
          <a:bodyPr anchor="ctr"/>
          <a:lstStyle/>
          <a:p>
            <a:pPr eaLnBrk="1" hangingPunct="1">
              <a:lnSpc>
                <a:spcPct val="100000"/>
              </a:lnSpc>
            </a:pPr>
            <a:endParaRPr lang="ja-JP" altLang="ja-JP" sz="2400">
              <a:latin typeface="HGP創英角ｺﾞｼｯｸUB" pitchFamily="50" charset="-128"/>
            </a:endParaRPr>
          </a:p>
        </p:txBody>
      </p:sp>
      <p:pic>
        <p:nvPicPr>
          <p:cNvPr id="26" name="Picture 19" descr="f-014"/>
          <p:cNvPicPr>
            <a:picLocks noChangeAspect="1" noChangeArrowheads="1"/>
          </p:cNvPicPr>
          <p:nvPr/>
        </p:nvPicPr>
        <p:blipFill>
          <a:blip r:embed="rId3" cstate="print"/>
          <a:srcRect/>
          <a:stretch>
            <a:fillRect/>
          </a:stretch>
        </p:blipFill>
        <p:spPr bwMode="auto">
          <a:xfrm>
            <a:off x="7737475" y="2178700"/>
            <a:ext cx="1277938" cy="1571625"/>
          </a:xfrm>
          <a:prstGeom prst="rect">
            <a:avLst/>
          </a:prstGeom>
          <a:noFill/>
          <a:ln w="9525">
            <a:noFill/>
            <a:miter lim="800000"/>
            <a:headEnd/>
            <a:tailEnd/>
          </a:ln>
        </p:spPr>
      </p:pic>
      <p:pic>
        <p:nvPicPr>
          <p:cNvPr id="27" name="Picture 20" descr="f-015"/>
          <p:cNvPicPr>
            <a:picLocks noChangeAspect="1" noChangeArrowheads="1"/>
          </p:cNvPicPr>
          <p:nvPr/>
        </p:nvPicPr>
        <p:blipFill>
          <a:blip r:embed="rId4" cstate="print"/>
          <a:srcRect/>
          <a:stretch>
            <a:fillRect/>
          </a:stretch>
        </p:blipFill>
        <p:spPr bwMode="auto">
          <a:xfrm>
            <a:off x="3590925" y="1953275"/>
            <a:ext cx="1485900" cy="1739900"/>
          </a:xfrm>
          <a:prstGeom prst="rect">
            <a:avLst/>
          </a:prstGeom>
          <a:noFill/>
          <a:ln w="9525">
            <a:noFill/>
            <a:miter lim="800000"/>
            <a:headEnd/>
            <a:tailEnd/>
          </a:ln>
        </p:spPr>
      </p:pic>
      <p:pic>
        <p:nvPicPr>
          <p:cNvPr id="28" name="Picture 83" descr="f-015"/>
          <p:cNvPicPr>
            <a:picLocks noChangeAspect="1" noChangeArrowheads="1"/>
          </p:cNvPicPr>
          <p:nvPr/>
        </p:nvPicPr>
        <p:blipFill>
          <a:blip r:embed="rId4" cstate="print"/>
          <a:srcRect/>
          <a:stretch>
            <a:fillRect/>
          </a:stretch>
        </p:blipFill>
        <p:spPr bwMode="auto">
          <a:xfrm>
            <a:off x="6224588" y="3399488"/>
            <a:ext cx="1485900" cy="1739900"/>
          </a:xfrm>
          <a:prstGeom prst="rect">
            <a:avLst/>
          </a:prstGeom>
          <a:noFill/>
          <a:ln w="9525">
            <a:noFill/>
            <a:miter lim="800000"/>
            <a:headEnd/>
            <a:tailEnd/>
          </a:ln>
        </p:spPr>
      </p:pic>
      <p:pic>
        <p:nvPicPr>
          <p:cNvPr id="29" name="Picture 128" descr="e2-021"/>
          <p:cNvPicPr>
            <a:picLocks noChangeAspect="1" noChangeArrowheads="1"/>
          </p:cNvPicPr>
          <p:nvPr/>
        </p:nvPicPr>
        <p:blipFill>
          <a:blip r:embed="rId5" cstate="print"/>
          <a:srcRect/>
          <a:stretch>
            <a:fillRect/>
          </a:stretch>
        </p:blipFill>
        <p:spPr bwMode="auto">
          <a:xfrm>
            <a:off x="300038" y="1943750"/>
            <a:ext cx="1863725" cy="1481138"/>
          </a:xfrm>
          <a:prstGeom prst="rect">
            <a:avLst/>
          </a:prstGeom>
          <a:noFill/>
          <a:ln w="9525">
            <a:noFill/>
            <a:miter lim="800000"/>
            <a:headEnd/>
            <a:tailEnd/>
          </a:ln>
        </p:spPr>
      </p:pic>
      <p:pic>
        <p:nvPicPr>
          <p:cNvPr id="30" name="Picture 129" descr="d3-001"/>
          <p:cNvPicPr>
            <a:picLocks noChangeAspect="1" noChangeArrowheads="1"/>
          </p:cNvPicPr>
          <p:nvPr/>
        </p:nvPicPr>
        <p:blipFill>
          <a:blip r:embed="rId6" cstate="print"/>
          <a:srcRect/>
          <a:stretch>
            <a:fillRect/>
          </a:stretch>
        </p:blipFill>
        <p:spPr bwMode="auto">
          <a:xfrm flipH="1">
            <a:off x="168275" y="3866213"/>
            <a:ext cx="2003425" cy="1489075"/>
          </a:xfrm>
          <a:prstGeom prst="rect">
            <a:avLst/>
          </a:prstGeom>
          <a:noFill/>
          <a:ln w="9525">
            <a:noFill/>
            <a:miter lim="800000"/>
            <a:headEnd/>
            <a:tailEnd/>
          </a:ln>
        </p:spPr>
      </p:pic>
      <p:sp>
        <p:nvSpPr>
          <p:cNvPr id="31" name="Text Box 131"/>
          <p:cNvSpPr txBox="1">
            <a:spLocks noChangeArrowheads="1"/>
          </p:cNvSpPr>
          <p:nvPr/>
        </p:nvSpPr>
        <p:spPr bwMode="auto">
          <a:xfrm>
            <a:off x="339725" y="3377263"/>
            <a:ext cx="2711450" cy="469900"/>
          </a:xfrm>
          <a:prstGeom prst="rect">
            <a:avLst/>
          </a:prstGeom>
          <a:noFill/>
          <a:ln w="9525">
            <a:noFill/>
            <a:miter lim="800000"/>
            <a:headEnd/>
            <a:tailEnd/>
          </a:ln>
        </p:spPr>
        <p:txBody>
          <a:bodyPr/>
          <a:lstStyle/>
          <a:p>
            <a:pPr eaLnBrk="1" hangingPunct="1">
              <a:lnSpc>
                <a:spcPct val="100000"/>
              </a:lnSpc>
            </a:pPr>
            <a:r>
              <a:rPr lang="en-US" altLang="ja-JP" sz="2400" b="1"/>
              <a:t>Web</a:t>
            </a:r>
            <a:r>
              <a:rPr lang="ja-JP" altLang="en-US" sz="2400"/>
              <a:t>アプリ方式</a:t>
            </a:r>
          </a:p>
        </p:txBody>
      </p:sp>
      <p:sp>
        <p:nvSpPr>
          <p:cNvPr id="32" name="Text Box 156"/>
          <p:cNvSpPr txBox="1">
            <a:spLocks noChangeArrowheads="1"/>
          </p:cNvSpPr>
          <p:nvPr/>
        </p:nvSpPr>
        <p:spPr bwMode="auto">
          <a:xfrm>
            <a:off x="2968625" y="2023125"/>
            <a:ext cx="2120900" cy="469900"/>
          </a:xfrm>
          <a:prstGeom prst="rect">
            <a:avLst/>
          </a:prstGeom>
          <a:noFill/>
          <a:ln w="9525">
            <a:noFill/>
            <a:miter lim="800000"/>
            <a:headEnd/>
            <a:tailEnd/>
          </a:ln>
        </p:spPr>
        <p:txBody>
          <a:bodyPr/>
          <a:lstStyle/>
          <a:p>
            <a:pPr eaLnBrk="1" hangingPunct="1">
              <a:lnSpc>
                <a:spcPct val="100000"/>
              </a:lnSpc>
            </a:pPr>
            <a:r>
              <a:rPr lang="en-US" altLang="ja-JP" sz="2400" b="1"/>
              <a:t>Web</a:t>
            </a:r>
            <a:r>
              <a:rPr lang="ja-JP" altLang="en-US" sz="2400"/>
              <a:t>アプリ</a:t>
            </a:r>
          </a:p>
        </p:txBody>
      </p:sp>
      <p:sp>
        <p:nvSpPr>
          <p:cNvPr id="33" name="Text Box 157"/>
          <p:cNvSpPr txBox="1">
            <a:spLocks noChangeArrowheads="1"/>
          </p:cNvSpPr>
          <p:nvPr/>
        </p:nvSpPr>
        <p:spPr bwMode="auto">
          <a:xfrm>
            <a:off x="5605463" y="3461400"/>
            <a:ext cx="2120900" cy="469900"/>
          </a:xfrm>
          <a:prstGeom prst="rect">
            <a:avLst/>
          </a:prstGeom>
          <a:noFill/>
          <a:ln w="9525">
            <a:noFill/>
            <a:miter lim="800000"/>
            <a:headEnd/>
            <a:tailEnd/>
          </a:ln>
        </p:spPr>
        <p:txBody>
          <a:bodyPr/>
          <a:lstStyle/>
          <a:p>
            <a:pPr eaLnBrk="1" hangingPunct="1">
              <a:lnSpc>
                <a:spcPct val="100000"/>
              </a:lnSpc>
            </a:pPr>
            <a:r>
              <a:rPr lang="en-US" altLang="ja-JP" sz="2400" b="1"/>
              <a:t>Web</a:t>
            </a:r>
            <a:r>
              <a:rPr lang="ja-JP" altLang="en-US" sz="2400"/>
              <a:t>サービス</a:t>
            </a:r>
          </a:p>
        </p:txBody>
      </p:sp>
      <p:grpSp>
        <p:nvGrpSpPr>
          <p:cNvPr id="34" name="グループ化 22"/>
          <p:cNvGrpSpPr>
            <a:grpSpLocks/>
          </p:cNvGrpSpPr>
          <p:nvPr/>
        </p:nvGrpSpPr>
        <p:grpSpPr bwMode="auto">
          <a:xfrm>
            <a:off x="2203450" y="3178825"/>
            <a:ext cx="6219825" cy="1733550"/>
            <a:chOff x="2203450" y="2924175"/>
            <a:chExt cx="6219825" cy="1733550"/>
          </a:xfrm>
        </p:grpSpPr>
        <p:sp>
          <p:nvSpPr>
            <p:cNvPr id="35" name="Line 95"/>
            <p:cNvSpPr>
              <a:spLocks noChangeShapeType="1"/>
            </p:cNvSpPr>
            <p:nvPr/>
          </p:nvSpPr>
          <p:spPr bwMode="auto">
            <a:xfrm flipV="1">
              <a:off x="4327525" y="2990850"/>
              <a:ext cx="3287713" cy="0"/>
            </a:xfrm>
            <a:prstGeom prst="line">
              <a:avLst/>
            </a:prstGeom>
            <a:noFill/>
            <a:ln w="63500">
              <a:solidFill>
                <a:schemeClr val="tx1"/>
              </a:solidFill>
              <a:round/>
              <a:headEnd type="oval" w="med" len="med"/>
              <a:tailEnd type="triangle" w="med" len="me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sp>
          <p:nvSpPr>
            <p:cNvPr id="36" name="Freeform 159"/>
            <p:cNvSpPr>
              <a:spLocks/>
            </p:cNvSpPr>
            <p:nvPr/>
          </p:nvSpPr>
          <p:spPr bwMode="auto">
            <a:xfrm>
              <a:off x="6970713" y="3792538"/>
              <a:ext cx="1452562" cy="746125"/>
            </a:xfrm>
            <a:custGeom>
              <a:avLst/>
              <a:gdLst/>
              <a:ahLst/>
              <a:cxnLst>
                <a:cxn ang="0">
                  <a:pos x="0" y="426"/>
                </a:cxn>
                <a:cxn ang="0">
                  <a:pos x="355" y="434"/>
                </a:cxn>
                <a:cxn ang="0">
                  <a:pos x="403" y="0"/>
                </a:cxn>
              </a:cxnLst>
              <a:rect l="0" t="0" r="r" b="b"/>
              <a:pathLst>
                <a:path w="422" h="505">
                  <a:moveTo>
                    <a:pt x="0" y="426"/>
                  </a:moveTo>
                  <a:cubicBezTo>
                    <a:pt x="144" y="465"/>
                    <a:pt x="288" y="505"/>
                    <a:pt x="355" y="434"/>
                  </a:cubicBezTo>
                  <a:cubicBezTo>
                    <a:pt x="422" y="363"/>
                    <a:pt x="412" y="181"/>
                    <a:pt x="403" y="0"/>
                  </a:cubicBezTo>
                </a:path>
              </a:pathLst>
            </a:custGeom>
            <a:noFill/>
            <a:ln w="63500" cap="flat" cmpd="sng">
              <a:solidFill>
                <a:schemeClr val="tx1"/>
              </a:solidFill>
              <a:prstDash val="solid"/>
              <a:round/>
              <a:headEnd type="oval" w="med" len="med"/>
              <a:tailEnd type="triangle" w="med" len="me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sp>
          <p:nvSpPr>
            <p:cNvPr id="37" name="Line 95"/>
            <p:cNvSpPr>
              <a:spLocks noChangeShapeType="1"/>
            </p:cNvSpPr>
            <p:nvPr/>
          </p:nvSpPr>
          <p:spPr bwMode="auto">
            <a:xfrm flipV="1">
              <a:off x="2290763" y="2924175"/>
              <a:ext cx="1404937"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sp>
          <p:nvSpPr>
            <p:cNvPr id="38" name="Line 95"/>
            <p:cNvSpPr>
              <a:spLocks noChangeShapeType="1"/>
            </p:cNvSpPr>
            <p:nvPr/>
          </p:nvSpPr>
          <p:spPr bwMode="auto">
            <a:xfrm flipV="1">
              <a:off x="2203450" y="4657725"/>
              <a:ext cx="4060825"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sp>
          <p:nvSpPr>
            <p:cNvPr id="39" name="Freeform 89"/>
            <p:cNvSpPr>
              <a:spLocks/>
            </p:cNvSpPr>
            <p:nvPr/>
          </p:nvSpPr>
          <p:spPr bwMode="auto">
            <a:xfrm>
              <a:off x="3935413" y="3273425"/>
              <a:ext cx="2314575" cy="906463"/>
            </a:xfrm>
            <a:custGeom>
              <a:avLst/>
              <a:gdLst/>
              <a:ahLst/>
              <a:cxnLst>
                <a:cxn ang="0">
                  <a:pos x="31" y="0"/>
                </a:cxn>
                <a:cxn ang="0">
                  <a:pos x="278" y="535"/>
                </a:cxn>
                <a:cxn ang="0">
                  <a:pos x="1697" y="631"/>
                </a:cxn>
              </a:cxnLst>
              <a:rect l="0" t="0" r="r" b="b"/>
              <a:pathLst>
                <a:path w="1697" h="640">
                  <a:moveTo>
                    <a:pt x="31" y="0"/>
                  </a:moveTo>
                  <a:cubicBezTo>
                    <a:pt x="15" y="215"/>
                    <a:pt x="0" y="430"/>
                    <a:pt x="278" y="535"/>
                  </a:cubicBezTo>
                  <a:cubicBezTo>
                    <a:pt x="556" y="640"/>
                    <a:pt x="1126" y="635"/>
                    <a:pt x="1697" y="631"/>
                  </a:cubicBezTo>
                </a:path>
              </a:pathLst>
            </a:custGeom>
            <a:noFill/>
            <a:ln w="127000" cap="flat" cmpd="sng">
              <a:solidFill>
                <a:srgbClr val="69306A"/>
              </a:solidFill>
              <a:prstDash val="solid"/>
              <a:round/>
              <a:headEnd/>
              <a:tailEnd type="triangle" w="med" len="med"/>
            </a:ln>
            <a:effectLst>
              <a:outerShdw dist="107763" dir="2700000" algn="ctr" rotWithShape="0">
                <a:srgbClr val="808080">
                  <a:alpha val="50000"/>
                </a:srgbClr>
              </a:outerShdw>
            </a:effectLst>
          </p:spPr>
          <p:txBody>
            <a:bodyPr lIns="36000" tIns="36000" rIns="36000" bIns="36000"/>
            <a:lstStyle/>
            <a:p>
              <a:pPr>
                <a:defRPr/>
              </a:pPr>
              <a:endParaRPr kumimoji="0" lang="ja-JP" altLang="en-US" sz="2000" b="1"/>
            </a:p>
          </p:txBody>
        </p:sp>
      </p:grpSp>
      <p:sp>
        <p:nvSpPr>
          <p:cNvPr id="40" name="Text Box 131"/>
          <p:cNvSpPr txBox="1">
            <a:spLocks noChangeArrowheads="1"/>
          </p:cNvSpPr>
          <p:nvPr/>
        </p:nvSpPr>
        <p:spPr bwMode="auto">
          <a:xfrm>
            <a:off x="339725" y="5188600"/>
            <a:ext cx="2711450" cy="469900"/>
          </a:xfrm>
          <a:prstGeom prst="rect">
            <a:avLst/>
          </a:prstGeom>
          <a:noFill/>
          <a:ln w="9525">
            <a:noFill/>
            <a:miter lim="800000"/>
            <a:headEnd/>
            <a:tailEnd/>
          </a:ln>
        </p:spPr>
        <p:txBody>
          <a:bodyPr/>
          <a:lstStyle/>
          <a:p>
            <a:pPr eaLnBrk="1" hangingPunct="1">
              <a:lnSpc>
                <a:spcPct val="100000"/>
              </a:lnSpc>
            </a:pPr>
            <a:r>
              <a:rPr lang="en-US" altLang="ja-JP" sz="2400" b="1"/>
              <a:t>C/S</a:t>
            </a:r>
            <a:r>
              <a:rPr lang="ja-JP" altLang="en-US" sz="2400"/>
              <a:t>方式</a:t>
            </a:r>
          </a:p>
        </p:txBody>
      </p:sp>
      <p:sp>
        <p:nvSpPr>
          <p:cNvPr id="41" name="Text Box 5"/>
          <p:cNvSpPr txBox="1">
            <a:spLocks noChangeArrowheads="1"/>
          </p:cNvSpPr>
          <p:nvPr/>
        </p:nvSpPr>
        <p:spPr bwMode="auto">
          <a:xfrm>
            <a:off x="0" y="5774063"/>
            <a:ext cx="9144000" cy="830262"/>
          </a:xfrm>
          <a:prstGeom prst="rect">
            <a:avLst/>
          </a:prstGeom>
          <a:solidFill>
            <a:srgbClr val="FFFF99"/>
          </a:solidFill>
          <a:ln w="9525">
            <a:noFill/>
            <a:miter lim="800000"/>
            <a:headEnd/>
            <a:tailEnd/>
          </a:ln>
        </p:spPr>
        <p:txBody>
          <a:bodyPr>
            <a:spAutoFit/>
          </a:bodyPr>
          <a:lstStyle/>
          <a:p>
            <a:pPr eaLnBrk="1" hangingPunct="1">
              <a:lnSpc>
                <a:spcPct val="100000"/>
              </a:lnSpc>
            </a:pPr>
            <a:r>
              <a:rPr lang="ja-JP" altLang="en-US" sz="2400" dirty="0"/>
              <a:t>通信制御機能により、面倒な通信処理を隠蔽、開発者は業務ロジック</a:t>
            </a:r>
          </a:p>
          <a:p>
            <a:pPr eaLnBrk="1" hangingPunct="1">
              <a:lnSpc>
                <a:spcPct val="100000"/>
              </a:lnSpc>
            </a:pPr>
            <a:r>
              <a:rPr lang="ja-JP" altLang="en-US" sz="2400" dirty="0"/>
              <a:t>の実装に専念可能となり、２層方式と同様、高い生産性を実現します。</a:t>
            </a:r>
            <a:endParaRPr lang="en-US" altLang="ja-JP" sz="2400" dirty="0"/>
          </a:p>
        </p:txBody>
      </p:sp>
      <p:sp>
        <p:nvSpPr>
          <p:cNvPr id="42" name="Text Box 156"/>
          <p:cNvSpPr txBox="1">
            <a:spLocks noChangeArrowheads="1"/>
          </p:cNvSpPr>
          <p:nvPr/>
        </p:nvSpPr>
        <p:spPr bwMode="auto">
          <a:xfrm>
            <a:off x="7513638" y="2023125"/>
            <a:ext cx="1358900" cy="469900"/>
          </a:xfrm>
          <a:prstGeom prst="rect">
            <a:avLst/>
          </a:prstGeom>
          <a:noFill/>
          <a:ln w="9525">
            <a:noFill/>
            <a:miter lim="800000"/>
            <a:headEnd/>
            <a:tailEnd/>
          </a:ln>
        </p:spPr>
        <p:txBody>
          <a:bodyPr/>
          <a:lstStyle/>
          <a:p>
            <a:pPr eaLnBrk="1" hangingPunct="1">
              <a:lnSpc>
                <a:spcPct val="100000"/>
              </a:lnSpc>
            </a:pPr>
            <a:r>
              <a:rPr lang="en-US" altLang="ja-JP" sz="2400" b="1"/>
              <a:t>DBMS</a:t>
            </a:r>
            <a:endParaRPr lang="ja-JP" altLang="en-US" sz="2400" b="1"/>
          </a:p>
        </p:txBody>
      </p:sp>
      <p:sp>
        <p:nvSpPr>
          <p:cNvPr id="43" name="Line 19"/>
          <p:cNvSpPr>
            <a:spLocks noChangeShapeType="1"/>
          </p:cNvSpPr>
          <p:nvPr/>
        </p:nvSpPr>
        <p:spPr bwMode="auto">
          <a:xfrm>
            <a:off x="3449638" y="6578925"/>
            <a:ext cx="5492750"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44" name="AutoShape 18"/>
          <p:cNvSpPr>
            <a:spLocks noChangeArrowheads="1"/>
          </p:cNvSpPr>
          <p:nvPr/>
        </p:nvSpPr>
        <p:spPr bwMode="auto">
          <a:xfrm>
            <a:off x="254643" y="874085"/>
            <a:ext cx="8634714" cy="815822"/>
          </a:xfrm>
          <a:prstGeom prst="roundRect">
            <a:avLst>
              <a:gd name="adj" fmla="val 16667"/>
            </a:avLst>
          </a:prstGeom>
          <a:solidFill>
            <a:srgbClr val="E4CAC8"/>
          </a:solidFill>
          <a:ln w="38100">
            <a:solidFill>
              <a:srgbClr val="D69DAF"/>
            </a:solidFill>
            <a:round/>
            <a:headEnd/>
            <a:tailEnd/>
          </a:ln>
          <a:effectLst>
            <a:outerShdw dist="107763" dir="2700000" algn="ctr" rotWithShape="0">
              <a:schemeClr val="bg2"/>
            </a:outerShdw>
          </a:effectLst>
        </p:spPr>
        <p:txBody>
          <a:bodyPr anchor="ctr"/>
          <a:lstStyle/>
          <a:p>
            <a:pPr>
              <a:defRPr/>
            </a:pPr>
            <a:r>
              <a:rPr lang="en-US" altLang="ja-JP" sz="2400" dirty="0" smtClean="0"/>
              <a:t>Open</a:t>
            </a:r>
            <a:r>
              <a:rPr lang="ja-JP" altLang="en-US" sz="2400" dirty="0" smtClean="0">
                <a:ea typeface="HG行書体" pitchFamily="65" charset="-128"/>
              </a:rPr>
              <a:t>棟梁</a:t>
            </a:r>
            <a:r>
              <a:rPr lang="ja-JP" altLang="en-US" sz="2400" dirty="0" smtClean="0"/>
              <a:t>は</a:t>
            </a:r>
            <a:r>
              <a:rPr lang="ja-JP" altLang="en-US" sz="2400" dirty="0"/>
              <a:t>、通信制御機能を有しており</a:t>
            </a:r>
            <a:r>
              <a:rPr lang="ja-JP" altLang="en-US" sz="2400" dirty="0" smtClean="0"/>
              <a:t>、これ</a:t>
            </a:r>
            <a:r>
              <a:rPr lang="ja-JP" altLang="en-US" sz="2400" dirty="0"/>
              <a:t>により</a:t>
            </a:r>
            <a:r>
              <a:rPr lang="ja-JP" altLang="en-US" sz="2400" dirty="0" smtClean="0"/>
              <a:t>、より</a:t>
            </a:r>
            <a:r>
              <a:rPr lang="ja-JP" altLang="en-US" sz="2400" dirty="0"/>
              <a:t>複雑</a:t>
            </a:r>
            <a:r>
              <a:rPr lang="ja-JP" altLang="en-US" sz="2400" dirty="0" smtClean="0"/>
              <a:t>な</a:t>
            </a:r>
            <a:endParaRPr lang="en-US" altLang="ja-JP" sz="2400" dirty="0" smtClean="0"/>
          </a:p>
          <a:p>
            <a:pPr>
              <a:defRPr/>
            </a:pPr>
            <a:r>
              <a:rPr lang="ja-JP" altLang="en-US" sz="2400" dirty="0" smtClean="0"/>
              <a:t>３層方式など様々なアーキテクチャにも</a:t>
            </a:r>
            <a:r>
              <a:rPr lang="ja-JP" altLang="en-US" sz="2400" dirty="0"/>
              <a:t>容易に対応できます。</a:t>
            </a:r>
          </a:p>
        </p:txBody>
      </p:sp>
      <p:sp>
        <p:nvSpPr>
          <p:cNvPr id="45" name="Text Box 131"/>
          <p:cNvSpPr txBox="1">
            <a:spLocks noChangeArrowheads="1"/>
          </p:cNvSpPr>
          <p:nvPr/>
        </p:nvSpPr>
        <p:spPr bwMode="auto">
          <a:xfrm>
            <a:off x="3387725" y="5264800"/>
            <a:ext cx="5397500" cy="469900"/>
          </a:xfrm>
          <a:prstGeom prst="rect">
            <a:avLst/>
          </a:prstGeom>
          <a:noFill/>
          <a:ln w="9525">
            <a:noFill/>
            <a:miter lim="800000"/>
            <a:headEnd/>
            <a:tailEnd/>
          </a:ln>
        </p:spPr>
        <p:txBody>
          <a:bodyPr/>
          <a:lstStyle/>
          <a:p>
            <a:pPr eaLnBrk="1" hangingPunct="1">
              <a:lnSpc>
                <a:spcPct val="100000"/>
              </a:lnSpc>
            </a:pPr>
            <a:r>
              <a:rPr lang="en-US" altLang="ja-JP" sz="2400"/>
              <a:t>より複雑な</a:t>
            </a:r>
            <a:r>
              <a:rPr lang="en-US" altLang="ja-JP" sz="2400" b="1"/>
              <a:t>３</a:t>
            </a:r>
            <a:r>
              <a:rPr lang="en-US" altLang="ja-JP" sz="2400"/>
              <a:t>層方式</a:t>
            </a:r>
            <a:endParaRPr lang="ja-JP" altLang="en-US" sz="2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39"/>
          <p:cNvGrpSpPr>
            <a:grpSpLocks/>
          </p:cNvGrpSpPr>
          <p:nvPr/>
        </p:nvGrpSpPr>
        <p:grpSpPr bwMode="auto">
          <a:xfrm>
            <a:off x="412750" y="914400"/>
            <a:ext cx="2270125" cy="2316163"/>
            <a:chOff x="500" y="542"/>
            <a:chExt cx="1430" cy="1707"/>
          </a:xfrm>
        </p:grpSpPr>
        <p:sp>
          <p:nvSpPr>
            <p:cNvPr id="28701" name="Rectangle 12"/>
            <p:cNvSpPr>
              <a:spLocks noChangeArrowheads="1"/>
            </p:cNvSpPr>
            <p:nvPr/>
          </p:nvSpPr>
          <p:spPr bwMode="auto">
            <a:xfrm>
              <a:off x="500" y="542"/>
              <a:ext cx="1430" cy="1707"/>
            </a:xfrm>
            <a:prstGeom prst="rect">
              <a:avLst/>
            </a:prstGeom>
            <a:solidFill>
              <a:srgbClr val="FFFFFF"/>
            </a:solidFill>
            <a:ln w="9525">
              <a:solidFill>
                <a:srgbClr val="000000"/>
              </a:solidFill>
              <a:miter lim="800000"/>
              <a:headEnd/>
              <a:tailEnd/>
            </a:ln>
          </p:spPr>
          <p:txBody>
            <a:bodyPr lIns="3600" tIns="3600" rIns="3600" bIns="3600"/>
            <a:lstStyle/>
            <a:p>
              <a:pPr algn="just">
                <a:lnSpc>
                  <a:spcPct val="100000"/>
                </a:lnSpc>
              </a:pPr>
              <a:r>
                <a:rPr kumimoji="0" lang="en-US" altLang="ja-JP" sz="2000" b="1"/>
                <a:t> P</a:t>
              </a:r>
              <a:r>
                <a:rPr kumimoji="0" lang="ja-JP" altLang="en-US" sz="2000"/>
                <a:t>層</a:t>
              </a:r>
            </a:p>
          </p:txBody>
        </p:sp>
        <p:sp>
          <p:nvSpPr>
            <p:cNvPr id="28702" name="Text Box 13"/>
            <p:cNvSpPr txBox="1">
              <a:spLocks noChangeArrowheads="1"/>
            </p:cNvSpPr>
            <p:nvPr/>
          </p:nvSpPr>
          <p:spPr bwMode="auto">
            <a:xfrm>
              <a:off x="645" y="786"/>
              <a:ext cx="1150" cy="267"/>
            </a:xfrm>
            <a:prstGeom prst="rect">
              <a:avLst/>
            </a:prstGeom>
            <a:solidFill>
              <a:srgbClr val="E4CAC8"/>
            </a:solidFill>
            <a:ln w="38100">
              <a:solidFill>
                <a:srgbClr val="D69DAF"/>
              </a:solidFill>
              <a:miter lim="800000"/>
              <a:headEnd/>
              <a:tailEnd/>
            </a:ln>
          </p:spPr>
          <p:txBody>
            <a:bodyPr lIns="3600" tIns="3600" rIns="3600" bIns="36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28703" name="Text Box 14"/>
            <p:cNvSpPr txBox="1">
              <a:spLocks noChangeArrowheads="1"/>
            </p:cNvSpPr>
            <p:nvPr/>
          </p:nvSpPr>
          <p:spPr bwMode="auto">
            <a:xfrm>
              <a:off x="642" y="1923"/>
              <a:ext cx="1150" cy="268"/>
            </a:xfrm>
            <a:prstGeom prst="rect">
              <a:avLst/>
            </a:prstGeom>
            <a:solidFill>
              <a:srgbClr val="FFFFFF"/>
            </a:solidFill>
            <a:ln w="9525">
              <a:solidFill>
                <a:srgbClr val="000000"/>
              </a:solidFill>
              <a:miter lim="800000"/>
              <a:headEnd/>
              <a:tailEnd/>
            </a:ln>
          </p:spPr>
          <p:txBody>
            <a:bodyPr lIns="3600" tIns="3600" rIns="3600" bIns="3600"/>
            <a:lstStyle/>
            <a:p>
              <a:pPr>
                <a:lnSpc>
                  <a:spcPct val="100000"/>
                </a:lnSpc>
              </a:pPr>
              <a:r>
                <a:rPr kumimoji="0" lang="ja-JP" altLang="en-US" sz="2000">
                  <a:latin typeface="HGP創英角ｺﾞｼｯｸUB" pitchFamily="50" charset="-128"/>
                </a:rPr>
                <a:t>サブクラス</a:t>
              </a:r>
            </a:p>
          </p:txBody>
        </p:sp>
        <p:sp>
          <p:nvSpPr>
            <p:cNvPr id="28704" name="Line 15"/>
            <p:cNvSpPr>
              <a:spLocks noChangeShapeType="1"/>
            </p:cNvSpPr>
            <p:nvPr/>
          </p:nvSpPr>
          <p:spPr bwMode="auto">
            <a:xfrm flipV="1">
              <a:off x="1214" y="1092"/>
              <a:ext cx="0" cy="259"/>
            </a:xfrm>
            <a:prstGeom prst="line">
              <a:avLst/>
            </a:prstGeom>
            <a:noFill/>
            <a:ln w="9525">
              <a:solidFill>
                <a:srgbClr val="000000"/>
              </a:solidFill>
              <a:round/>
              <a:headEnd/>
              <a:tailEnd/>
            </a:ln>
          </p:spPr>
          <p:txBody>
            <a:bodyPr/>
            <a:lstStyle/>
            <a:p>
              <a:endParaRPr lang="ja-JP" altLang="en-US"/>
            </a:p>
          </p:txBody>
        </p:sp>
        <p:sp>
          <p:nvSpPr>
            <p:cNvPr id="28705" name="AutoShape 16"/>
            <p:cNvSpPr>
              <a:spLocks noChangeArrowheads="1"/>
            </p:cNvSpPr>
            <p:nvPr/>
          </p:nvSpPr>
          <p:spPr bwMode="auto">
            <a:xfrm>
              <a:off x="1178" y="1066"/>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28706" name="Line 17"/>
            <p:cNvSpPr>
              <a:spLocks noChangeShapeType="1"/>
            </p:cNvSpPr>
            <p:nvPr/>
          </p:nvSpPr>
          <p:spPr bwMode="auto">
            <a:xfrm flipV="1">
              <a:off x="1214" y="1657"/>
              <a:ext cx="0" cy="259"/>
            </a:xfrm>
            <a:prstGeom prst="line">
              <a:avLst/>
            </a:prstGeom>
            <a:noFill/>
            <a:ln w="9525">
              <a:solidFill>
                <a:srgbClr val="000000"/>
              </a:solidFill>
              <a:round/>
              <a:headEnd/>
              <a:tailEnd/>
            </a:ln>
          </p:spPr>
          <p:txBody>
            <a:bodyPr/>
            <a:lstStyle/>
            <a:p>
              <a:endParaRPr lang="ja-JP" altLang="en-US"/>
            </a:p>
          </p:txBody>
        </p:sp>
        <p:sp>
          <p:nvSpPr>
            <p:cNvPr id="28707" name="AutoShape 18"/>
            <p:cNvSpPr>
              <a:spLocks noChangeArrowheads="1"/>
            </p:cNvSpPr>
            <p:nvPr/>
          </p:nvSpPr>
          <p:spPr bwMode="auto">
            <a:xfrm>
              <a:off x="1178" y="1613"/>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28708" name="Text Box 35"/>
            <p:cNvSpPr txBox="1">
              <a:spLocks noChangeArrowheads="1"/>
            </p:cNvSpPr>
            <p:nvPr/>
          </p:nvSpPr>
          <p:spPr bwMode="auto">
            <a:xfrm>
              <a:off x="643" y="1354"/>
              <a:ext cx="1150" cy="268"/>
            </a:xfrm>
            <a:prstGeom prst="rect">
              <a:avLst/>
            </a:prstGeom>
            <a:solidFill>
              <a:srgbClr val="FFFF99"/>
            </a:solidFill>
            <a:ln w="9525">
              <a:solidFill>
                <a:srgbClr val="D69DAF"/>
              </a:solidFill>
              <a:miter lim="800000"/>
              <a:headEnd/>
              <a:tailEnd/>
            </a:ln>
          </p:spPr>
          <p:txBody>
            <a:bodyPr lIns="3600" tIns="3600" rIns="3600" bIns="36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grpSp>
      <p:grpSp>
        <p:nvGrpSpPr>
          <p:cNvPr id="28675" name="Group 38"/>
          <p:cNvGrpSpPr>
            <a:grpSpLocks/>
          </p:cNvGrpSpPr>
          <p:nvPr/>
        </p:nvGrpSpPr>
        <p:grpSpPr bwMode="auto">
          <a:xfrm>
            <a:off x="3806825" y="914400"/>
            <a:ext cx="4918075" cy="2316163"/>
            <a:chOff x="2164" y="542"/>
            <a:chExt cx="3098" cy="1707"/>
          </a:xfrm>
        </p:grpSpPr>
        <p:sp>
          <p:nvSpPr>
            <p:cNvPr id="28686" name="Rectangle 5"/>
            <p:cNvSpPr>
              <a:spLocks noChangeArrowheads="1"/>
            </p:cNvSpPr>
            <p:nvPr/>
          </p:nvSpPr>
          <p:spPr bwMode="auto">
            <a:xfrm>
              <a:off x="2164" y="542"/>
              <a:ext cx="1430" cy="1707"/>
            </a:xfrm>
            <a:prstGeom prst="rect">
              <a:avLst/>
            </a:prstGeom>
            <a:solidFill>
              <a:srgbClr val="FFFFFF"/>
            </a:solidFill>
            <a:ln w="9525">
              <a:solidFill>
                <a:srgbClr val="000000"/>
              </a:solidFill>
              <a:miter lim="800000"/>
              <a:headEnd/>
              <a:tailEnd/>
            </a:ln>
          </p:spPr>
          <p:txBody>
            <a:bodyPr lIns="3600" tIns="3600" rIns="3600" bIns="3600"/>
            <a:lstStyle/>
            <a:p>
              <a:pPr algn="just">
                <a:lnSpc>
                  <a:spcPct val="100000"/>
                </a:lnSpc>
              </a:pPr>
              <a:r>
                <a:rPr kumimoji="0" lang="en-US" altLang="ja-JP" sz="2000" b="1"/>
                <a:t> B</a:t>
              </a:r>
              <a:r>
                <a:rPr kumimoji="0" lang="ja-JP" altLang="en-US" sz="2000" b="1"/>
                <a:t>（</a:t>
              </a:r>
              <a:r>
                <a:rPr kumimoji="0" lang="en-US" altLang="ja-JP" sz="2000" b="1"/>
                <a:t>F</a:t>
              </a:r>
              <a:r>
                <a:rPr kumimoji="0" lang="ja-JP" altLang="en-US" sz="2000" b="1"/>
                <a:t>）</a:t>
              </a:r>
              <a:r>
                <a:rPr kumimoji="0" lang="ja-JP" altLang="en-US" sz="2000"/>
                <a:t>層</a:t>
              </a:r>
            </a:p>
          </p:txBody>
        </p:sp>
        <p:sp>
          <p:nvSpPr>
            <p:cNvPr id="28687" name="Text Box 6"/>
            <p:cNvSpPr txBox="1">
              <a:spLocks noChangeArrowheads="1"/>
            </p:cNvSpPr>
            <p:nvPr/>
          </p:nvSpPr>
          <p:spPr bwMode="auto">
            <a:xfrm>
              <a:off x="2303" y="786"/>
              <a:ext cx="1150" cy="267"/>
            </a:xfrm>
            <a:prstGeom prst="rect">
              <a:avLst/>
            </a:prstGeom>
            <a:solidFill>
              <a:srgbClr val="E4CAC8"/>
            </a:solidFill>
            <a:ln w="38100">
              <a:solidFill>
                <a:srgbClr val="D69DAF"/>
              </a:solidFill>
              <a:miter lim="800000"/>
              <a:headEnd/>
              <a:tailEnd/>
            </a:ln>
          </p:spPr>
          <p:txBody>
            <a:bodyPr lIns="3600" tIns="3600" rIns="3600" bIns="36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28688" name="Text Box 7"/>
            <p:cNvSpPr txBox="1">
              <a:spLocks noChangeArrowheads="1"/>
            </p:cNvSpPr>
            <p:nvPr/>
          </p:nvSpPr>
          <p:spPr bwMode="auto">
            <a:xfrm>
              <a:off x="2300" y="1923"/>
              <a:ext cx="1150" cy="268"/>
            </a:xfrm>
            <a:prstGeom prst="rect">
              <a:avLst/>
            </a:prstGeom>
            <a:solidFill>
              <a:srgbClr val="FFFFFF"/>
            </a:solidFill>
            <a:ln w="9525">
              <a:solidFill>
                <a:srgbClr val="000000"/>
              </a:solidFill>
              <a:miter lim="800000"/>
              <a:headEnd/>
              <a:tailEnd/>
            </a:ln>
          </p:spPr>
          <p:txBody>
            <a:bodyPr lIns="3600" tIns="3600" rIns="3600" bIns="3600"/>
            <a:lstStyle/>
            <a:p>
              <a:pPr>
                <a:lnSpc>
                  <a:spcPct val="100000"/>
                </a:lnSpc>
              </a:pPr>
              <a:r>
                <a:rPr kumimoji="0" lang="ja-JP" altLang="en-US" sz="2000">
                  <a:latin typeface="HGP創英角ｺﾞｼｯｸUB" pitchFamily="50" charset="-128"/>
                </a:rPr>
                <a:t>サブクラス</a:t>
              </a:r>
            </a:p>
          </p:txBody>
        </p:sp>
        <p:sp>
          <p:nvSpPr>
            <p:cNvPr id="28689" name="Line 8"/>
            <p:cNvSpPr>
              <a:spLocks noChangeShapeType="1"/>
            </p:cNvSpPr>
            <p:nvPr/>
          </p:nvSpPr>
          <p:spPr bwMode="auto">
            <a:xfrm flipV="1">
              <a:off x="2872" y="1092"/>
              <a:ext cx="0" cy="259"/>
            </a:xfrm>
            <a:prstGeom prst="line">
              <a:avLst/>
            </a:prstGeom>
            <a:noFill/>
            <a:ln w="9525">
              <a:solidFill>
                <a:srgbClr val="000000"/>
              </a:solidFill>
              <a:round/>
              <a:headEnd/>
              <a:tailEnd/>
            </a:ln>
          </p:spPr>
          <p:txBody>
            <a:bodyPr/>
            <a:lstStyle/>
            <a:p>
              <a:endParaRPr lang="ja-JP" altLang="en-US"/>
            </a:p>
          </p:txBody>
        </p:sp>
        <p:sp>
          <p:nvSpPr>
            <p:cNvPr id="28690" name="AutoShape 9"/>
            <p:cNvSpPr>
              <a:spLocks noChangeArrowheads="1"/>
            </p:cNvSpPr>
            <p:nvPr/>
          </p:nvSpPr>
          <p:spPr bwMode="auto">
            <a:xfrm>
              <a:off x="2836" y="1066"/>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28691" name="Line 10"/>
            <p:cNvSpPr>
              <a:spLocks noChangeShapeType="1"/>
            </p:cNvSpPr>
            <p:nvPr/>
          </p:nvSpPr>
          <p:spPr bwMode="auto">
            <a:xfrm flipV="1">
              <a:off x="2872" y="1657"/>
              <a:ext cx="0" cy="259"/>
            </a:xfrm>
            <a:prstGeom prst="line">
              <a:avLst/>
            </a:prstGeom>
            <a:noFill/>
            <a:ln w="9525">
              <a:solidFill>
                <a:srgbClr val="000000"/>
              </a:solidFill>
              <a:round/>
              <a:headEnd/>
              <a:tailEnd/>
            </a:ln>
          </p:spPr>
          <p:txBody>
            <a:bodyPr/>
            <a:lstStyle/>
            <a:p>
              <a:endParaRPr lang="ja-JP" altLang="en-US"/>
            </a:p>
          </p:txBody>
        </p:sp>
        <p:sp>
          <p:nvSpPr>
            <p:cNvPr id="28692" name="AutoShape 11"/>
            <p:cNvSpPr>
              <a:spLocks noChangeArrowheads="1"/>
            </p:cNvSpPr>
            <p:nvPr/>
          </p:nvSpPr>
          <p:spPr bwMode="auto">
            <a:xfrm>
              <a:off x="2836" y="1619"/>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28693" name="Rectangle 19"/>
            <p:cNvSpPr>
              <a:spLocks noChangeArrowheads="1"/>
            </p:cNvSpPr>
            <p:nvPr/>
          </p:nvSpPr>
          <p:spPr bwMode="auto">
            <a:xfrm>
              <a:off x="3832" y="542"/>
              <a:ext cx="1430" cy="1707"/>
            </a:xfrm>
            <a:prstGeom prst="rect">
              <a:avLst/>
            </a:prstGeom>
            <a:solidFill>
              <a:srgbClr val="FFFFFF"/>
            </a:solidFill>
            <a:ln w="9525">
              <a:solidFill>
                <a:srgbClr val="000000"/>
              </a:solidFill>
              <a:miter lim="800000"/>
              <a:headEnd/>
              <a:tailEnd/>
            </a:ln>
          </p:spPr>
          <p:txBody>
            <a:bodyPr lIns="3600" tIns="3600" rIns="3600" bIns="3600"/>
            <a:lstStyle/>
            <a:p>
              <a:pPr algn="just">
                <a:lnSpc>
                  <a:spcPct val="100000"/>
                </a:lnSpc>
              </a:pPr>
              <a:r>
                <a:rPr kumimoji="0" lang="en-US" altLang="ja-JP" sz="2000" b="1"/>
                <a:t> D</a:t>
              </a:r>
              <a:r>
                <a:rPr kumimoji="0" lang="ja-JP" altLang="en-US" sz="2000"/>
                <a:t>層</a:t>
              </a:r>
              <a:endParaRPr kumimoji="0" lang="ja-JP" altLang="en-US" sz="2000">
                <a:latin typeface="Century" pitchFamily="18" charset="0"/>
              </a:endParaRPr>
            </a:p>
          </p:txBody>
        </p:sp>
        <p:sp>
          <p:nvSpPr>
            <p:cNvPr id="28694" name="Text Box 20"/>
            <p:cNvSpPr txBox="1">
              <a:spLocks noChangeArrowheads="1"/>
            </p:cNvSpPr>
            <p:nvPr/>
          </p:nvSpPr>
          <p:spPr bwMode="auto">
            <a:xfrm>
              <a:off x="3977" y="786"/>
              <a:ext cx="1150" cy="267"/>
            </a:xfrm>
            <a:prstGeom prst="rect">
              <a:avLst/>
            </a:prstGeom>
            <a:solidFill>
              <a:srgbClr val="E4CAC8"/>
            </a:solidFill>
            <a:ln w="38100">
              <a:solidFill>
                <a:srgbClr val="D69DAF"/>
              </a:solidFill>
              <a:miter lim="800000"/>
              <a:headEnd/>
              <a:tailEnd/>
            </a:ln>
          </p:spPr>
          <p:txBody>
            <a:bodyPr lIns="3600" tIns="3600" rIns="3600" bIns="36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28695" name="Text Box 21"/>
            <p:cNvSpPr txBox="1">
              <a:spLocks noChangeArrowheads="1"/>
            </p:cNvSpPr>
            <p:nvPr/>
          </p:nvSpPr>
          <p:spPr bwMode="auto">
            <a:xfrm>
              <a:off x="3974" y="1923"/>
              <a:ext cx="1150" cy="268"/>
            </a:xfrm>
            <a:prstGeom prst="rect">
              <a:avLst/>
            </a:prstGeom>
            <a:solidFill>
              <a:srgbClr val="FFFFFF"/>
            </a:solidFill>
            <a:ln w="9525">
              <a:solidFill>
                <a:srgbClr val="000000"/>
              </a:solidFill>
              <a:miter lim="800000"/>
              <a:headEnd/>
              <a:tailEnd/>
            </a:ln>
          </p:spPr>
          <p:txBody>
            <a:bodyPr lIns="3600" tIns="3600" rIns="3600" bIns="3600"/>
            <a:lstStyle/>
            <a:p>
              <a:pPr>
                <a:lnSpc>
                  <a:spcPct val="100000"/>
                </a:lnSpc>
              </a:pPr>
              <a:r>
                <a:rPr kumimoji="0" lang="ja-JP" altLang="en-US" sz="2000">
                  <a:latin typeface="ＭＳ Ｐゴシック" pitchFamily="50" charset="-128"/>
                </a:rPr>
                <a:t>サブクラス</a:t>
              </a:r>
              <a:endParaRPr kumimoji="0" lang="ja-JP" altLang="en-US" sz="2000">
                <a:latin typeface="Century" pitchFamily="18" charset="0"/>
              </a:endParaRPr>
            </a:p>
          </p:txBody>
        </p:sp>
        <p:sp>
          <p:nvSpPr>
            <p:cNvPr id="28696" name="Line 22"/>
            <p:cNvSpPr>
              <a:spLocks noChangeShapeType="1"/>
            </p:cNvSpPr>
            <p:nvPr/>
          </p:nvSpPr>
          <p:spPr bwMode="auto">
            <a:xfrm flipV="1">
              <a:off x="4546" y="1092"/>
              <a:ext cx="0" cy="830"/>
            </a:xfrm>
            <a:prstGeom prst="line">
              <a:avLst/>
            </a:prstGeom>
            <a:noFill/>
            <a:ln w="9525">
              <a:solidFill>
                <a:srgbClr val="000000"/>
              </a:solidFill>
              <a:round/>
              <a:headEnd/>
              <a:tailEnd/>
            </a:ln>
          </p:spPr>
          <p:txBody>
            <a:bodyPr/>
            <a:lstStyle/>
            <a:p>
              <a:endParaRPr lang="ja-JP" altLang="en-US"/>
            </a:p>
          </p:txBody>
        </p:sp>
        <p:sp>
          <p:nvSpPr>
            <p:cNvPr id="28697" name="AutoShape 23"/>
            <p:cNvSpPr>
              <a:spLocks noChangeArrowheads="1"/>
            </p:cNvSpPr>
            <p:nvPr/>
          </p:nvSpPr>
          <p:spPr bwMode="auto">
            <a:xfrm>
              <a:off x="4510" y="1066"/>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28698" name="Text Box 26"/>
            <p:cNvSpPr txBox="1">
              <a:spLocks noChangeArrowheads="1"/>
            </p:cNvSpPr>
            <p:nvPr/>
          </p:nvSpPr>
          <p:spPr bwMode="auto">
            <a:xfrm>
              <a:off x="3969" y="1354"/>
              <a:ext cx="1150" cy="268"/>
            </a:xfrm>
            <a:prstGeom prst="rect">
              <a:avLst/>
            </a:prstGeom>
            <a:solidFill>
              <a:srgbClr val="FFFF99"/>
            </a:solidFill>
            <a:ln w="9525">
              <a:solidFill>
                <a:srgbClr val="D69DAF"/>
              </a:solidFill>
              <a:miter lim="800000"/>
              <a:headEnd/>
              <a:tailEnd/>
            </a:ln>
          </p:spPr>
          <p:txBody>
            <a:bodyPr lIns="3600" tIns="3600" rIns="3600" bIns="36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sp>
          <p:nvSpPr>
            <p:cNvPr id="28699" name="AutoShape 28"/>
            <p:cNvSpPr>
              <a:spLocks noChangeArrowheads="1"/>
            </p:cNvSpPr>
            <p:nvPr/>
          </p:nvSpPr>
          <p:spPr bwMode="auto">
            <a:xfrm>
              <a:off x="4510" y="1625"/>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28700" name="Text Box 36"/>
            <p:cNvSpPr txBox="1">
              <a:spLocks noChangeArrowheads="1"/>
            </p:cNvSpPr>
            <p:nvPr/>
          </p:nvSpPr>
          <p:spPr bwMode="auto">
            <a:xfrm>
              <a:off x="2301" y="1354"/>
              <a:ext cx="1150" cy="268"/>
            </a:xfrm>
            <a:prstGeom prst="rect">
              <a:avLst/>
            </a:prstGeom>
            <a:solidFill>
              <a:srgbClr val="FFFF99"/>
            </a:solidFill>
            <a:ln w="9525">
              <a:solidFill>
                <a:srgbClr val="D69DAF"/>
              </a:solidFill>
              <a:miter lim="800000"/>
              <a:headEnd/>
              <a:tailEnd/>
            </a:ln>
          </p:spPr>
          <p:txBody>
            <a:bodyPr lIns="3600" tIns="3600" rIns="3600" bIns="36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grpSp>
      <p:sp>
        <p:nvSpPr>
          <p:cNvPr id="280617" name="AutoShape 41"/>
          <p:cNvSpPr>
            <a:spLocks noChangeArrowheads="1"/>
          </p:cNvSpPr>
          <p:nvPr/>
        </p:nvSpPr>
        <p:spPr bwMode="auto">
          <a:xfrm>
            <a:off x="287338" y="4429125"/>
            <a:ext cx="8664575" cy="2027238"/>
          </a:xfrm>
          <a:prstGeom prst="roundRect">
            <a:avLst>
              <a:gd name="adj" fmla="val 9241"/>
            </a:avLst>
          </a:prstGeom>
          <a:solidFill>
            <a:srgbClr val="E4CAC8"/>
          </a:solidFill>
          <a:ln w="38100" algn="ctr">
            <a:solidFill>
              <a:srgbClr val="D69DAF"/>
            </a:solidFill>
            <a:round/>
            <a:headEnd/>
            <a:tailEnd/>
          </a:ln>
        </p:spPr>
        <p:txBody>
          <a:bodyPr lIns="36000" tIns="0" rIns="36000" bIns="0" anchor="ctr"/>
          <a:lstStyle/>
          <a:p>
            <a:pPr algn="l" eaLnBrk="1" hangingPunct="1">
              <a:lnSpc>
                <a:spcPct val="100000"/>
              </a:lnSpc>
            </a:pPr>
            <a:r>
              <a:rPr kumimoji="0" lang="ja-JP" altLang="en-US" sz="2400" dirty="0"/>
              <a:t>　通信制御機能は、既存</a:t>
            </a:r>
            <a:r>
              <a:rPr kumimoji="0" lang="ja-JP" altLang="en-US" sz="2400" dirty="0" smtClean="0"/>
              <a:t>の</a:t>
            </a:r>
            <a:r>
              <a:rPr kumimoji="0" lang="en-US" altLang="ja-JP" sz="2400" b="1" dirty="0" smtClean="0"/>
              <a:t>Open</a:t>
            </a:r>
            <a:r>
              <a:rPr lang="ja-JP" altLang="en-US" sz="3200" dirty="0" smtClean="0">
                <a:ea typeface="HG行書体" pitchFamily="65" charset="-128"/>
              </a:rPr>
              <a:t>棟梁</a:t>
            </a:r>
            <a:r>
              <a:rPr kumimoji="0" lang="ja-JP" altLang="en-US" sz="2400" dirty="0" smtClean="0"/>
              <a:t>の</a:t>
            </a:r>
            <a:r>
              <a:rPr kumimoji="0" lang="ja-JP" altLang="en-US" sz="2400" dirty="0"/>
              <a:t>開発にアドインとして追加</a:t>
            </a:r>
            <a:r>
              <a:rPr kumimoji="0" lang="en-US" altLang="ja-JP" sz="2400" dirty="0"/>
              <a:t>/</a:t>
            </a:r>
            <a:r>
              <a:rPr kumimoji="0" lang="ja-JP" altLang="en-US" sz="2400" dirty="0"/>
              <a:t>適用できます。分散オブジェクト的な機能を</a:t>
            </a:r>
            <a:r>
              <a:rPr kumimoji="0" lang="en-US" altLang="ja-JP" sz="2400" dirty="0"/>
              <a:t>Web</a:t>
            </a:r>
            <a:r>
              <a:rPr kumimoji="0" lang="ja-JP" altLang="en-US" sz="2400" dirty="0"/>
              <a:t>サービス系のプロトコルを使用して実現します。</a:t>
            </a:r>
          </a:p>
          <a:p>
            <a:pPr algn="l" eaLnBrk="1" hangingPunct="1">
              <a:lnSpc>
                <a:spcPct val="100000"/>
              </a:lnSpc>
            </a:pPr>
            <a:r>
              <a:rPr kumimoji="0" lang="ja-JP" altLang="en-US" sz="2400" dirty="0"/>
              <a:t>　</a:t>
            </a:r>
            <a:r>
              <a:rPr kumimoji="0" lang="en-US" altLang="ja-JP" sz="2400" dirty="0"/>
              <a:t>※ </a:t>
            </a:r>
            <a:r>
              <a:rPr kumimoji="0" lang="ja-JP" altLang="en-US" sz="2400" dirty="0"/>
              <a:t>同様に、メッセージ取得機能、画面遷移制御機能、トランザクション管理機能などの機能はアドイン的に追加適用できます。</a:t>
            </a:r>
          </a:p>
        </p:txBody>
      </p:sp>
      <p:sp>
        <p:nvSpPr>
          <p:cNvPr id="280619" name="AutoShape 43"/>
          <p:cNvSpPr>
            <a:spLocks noChangeArrowheads="1"/>
          </p:cNvSpPr>
          <p:nvPr/>
        </p:nvSpPr>
        <p:spPr bwMode="auto">
          <a:xfrm rot="-1747567">
            <a:off x="1981200" y="1662113"/>
            <a:ext cx="2528888" cy="1006475"/>
          </a:xfrm>
          <a:prstGeom prst="rightArrow">
            <a:avLst>
              <a:gd name="adj1" fmla="val 50000"/>
              <a:gd name="adj2" fmla="val 62815"/>
            </a:avLst>
          </a:prstGeom>
          <a:solidFill>
            <a:srgbClr val="69306A"/>
          </a:solidFill>
          <a:ln w="9525" algn="ctr">
            <a:noFill/>
            <a:miter lim="800000"/>
            <a:headEnd/>
            <a:tailEnd/>
          </a:ln>
        </p:spPr>
        <p:txBody>
          <a:bodyPr anchor="ctr">
            <a:spAutoFit/>
          </a:bodyPr>
          <a:lstStyle/>
          <a:p>
            <a:pPr eaLnBrk="1" hangingPunct="1">
              <a:lnSpc>
                <a:spcPct val="150000"/>
              </a:lnSpc>
            </a:pPr>
            <a:endParaRPr lang="ja-JP" altLang="en-US" sz="2000" b="1"/>
          </a:p>
        </p:txBody>
      </p:sp>
      <p:grpSp>
        <p:nvGrpSpPr>
          <p:cNvPr id="4" name="Group 50"/>
          <p:cNvGrpSpPr>
            <a:grpSpLocks/>
          </p:cNvGrpSpPr>
          <p:nvPr/>
        </p:nvGrpSpPr>
        <p:grpSpPr bwMode="auto">
          <a:xfrm>
            <a:off x="879475" y="917575"/>
            <a:ext cx="4713288" cy="3260725"/>
            <a:chOff x="554" y="548"/>
            <a:chExt cx="2969" cy="2054"/>
          </a:xfrm>
        </p:grpSpPr>
        <p:sp>
          <p:nvSpPr>
            <p:cNvPr id="28681" name="Text Box 40"/>
            <p:cNvSpPr txBox="1">
              <a:spLocks noChangeArrowheads="1"/>
            </p:cNvSpPr>
            <p:nvPr/>
          </p:nvSpPr>
          <p:spPr bwMode="auto">
            <a:xfrm>
              <a:off x="1794" y="548"/>
              <a:ext cx="504" cy="1454"/>
            </a:xfrm>
            <a:prstGeom prst="rect">
              <a:avLst/>
            </a:prstGeom>
            <a:solidFill>
              <a:srgbClr val="FFFF99"/>
            </a:solidFill>
            <a:ln w="19050" algn="ctr">
              <a:solidFill>
                <a:schemeClr val="tx1"/>
              </a:solidFill>
              <a:miter lim="800000"/>
              <a:headEnd/>
              <a:tailEnd/>
            </a:ln>
          </p:spPr>
          <p:txBody>
            <a:bodyPr vert="eaVert">
              <a:spAutoFit/>
            </a:bodyPr>
            <a:lstStyle/>
            <a:p>
              <a:pPr eaLnBrk="1" hangingPunct="1">
                <a:lnSpc>
                  <a:spcPct val="100000"/>
                </a:lnSpc>
                <a:spcBef>
                  <a:spcPct val="50000"/>
                </a:spcBef>
              </a:pPr>
              <a:r>
                <a:rPr lang="ja-JP" altLang="en-US" dirty="0">
                  <a:latin typeface="HGP創英角ｺﾞｼｯｸUB" pitchFamily="50" charset="-128"/>
                </a:rPr>
                <a:t>通信制御</a:t>
              </a:r>
              <a:endParaRPr lang="ja-JP" altLang="en-US" dirty="0"/>
            </a:p>
          </p:txBody>
        </p:sp>
        <p:sp>
          <p:nvSpPr>
            <p:cNvPr id="28682" name="AutoShape 46"/>
            <p:cNvSpPr>
              <a:spLocks noChangeArrowheads="1"/>
            </p:cNvSpPr>
            <p:nvPr/>
          </p:nvSpPr>
          <p:spPr bwMode="auto">
            <a:xfrm>
              <a:off x="554" y="2140"/>
              <a:ext cx="1374" cy="462"/>
            </a:xfrm>
            <a:prstGeom prst="foldedCorner">
              <a:avLst>
                <a:gd name="adj" fmla="val 12569"/>
              </a:avLst>
            </a:prstGeom>
            <a:solidFill>
              <a:srgbClr val="E4CA9C"/>
            </a:solidFill>
            <a:ln w="38100">
              <a:solidFill>
                <a:srgbClr val="D69DAF"/>
              </a:solidFill>
              <a:round/>
              <a:headEnd/>
              <a:tailEnd/>
            </a:ln>
          </p:spPr>
          <p:txBody>
            <a:bodyPr lIns="36000" tIns="36000" rIns="36000" bIns="36000"/>
            <a:lstStyle/>
            <a:p>
              <a:pPr eaLnBrk="1" hangingPunct="1">
                <a:lnSpc>
                  <a:spcPct val="100000"/>
                </a:lnSpc>
              </a:pPr>
              <a:r>
                <a:rPr lang="ja-JP" altLang="en-US" sz="2000"/>
                <a:t>呼出プロトコル</a:t>
              </a:r>
            </a:p>
            <a:p>
              <a:pPr eaLnBrk="1" hangingPunct="1">
                <a:lnSpc>
                  <a:spcPct val="100000"/>
                </a:lnSpc>
              </a:pPr>
              <a:r>
                <a:rPr lang="ja-JP" altLang="en-US" sz="2000"/>
                <a:t>名前解決定義</a:t>
              </a:r>
            </a:p>
          </p:txBody>
        </p:sp>
        <p:sp>
          <p:nvSpPr>
            <p:cNvPr id="28683" name="AutoShape 47"/>
            <p:cNvSpPr>
              <a:spLocks noChangeArrowheads="1"/>
            </p:cNvSpPr>
            <p:nvPr/>
          </p:nvSpPr>
          <p:spPr bwMode="auto">
            <a:xfrm>
              <a:off x="2149" y="2140"/>
              <a:ext cx="1374" cy="462"/>
            </a:xfrm>
            <a:prstGeom prst="foldedCorner">
              <a:avLst>
                <a:gd name="adj" fmla="val 12569"/>
              </a:avLst>
            </a:prstGeom>
            <a:solidFill>
              <a:srgbClr val="E4CA9C"/>
            </a:solidFill>
            <a:ln w="38100">
              <a:solidFill>
                <a:srgbClr val="D69DAF"/>
              </a:solidFill>
              <a:round/>
              <a:headEnd/>
              <a:tailEnd/>
            </a:ln>
          </p:spPr>
          <p:txBody>
            <a:bodyPr lIns="36000" tIns="36000" rIns="36000" bIns="36000"/>
            <a:lstStyle/>
            <a:p>
              <a:pPr eaLnBrk="1" hangingPunct="1">
                <a:lnSpc>
                  <a:spcPct val="100000"/>
                </a:lnSpc>
              </a:pPr>
              <a:r>
                <a:rPr lang="ja-JP" altLang="en-US" sz="2000"/>
                <a:t>インプロセス呼出</a:t>
              </a:r>
            </a:p>
            <a:p>
              <a:pPr eaLnBrk="1" hangingPunct="1">
                <a:lnSpc>
                  <a:spcPct val="100000"/>
                </a:lnSpc>
              </a:pPr>
              <a:r>
                <a:rPr lang="ja-JP" altLang="en-US" sz="2000"/>
                <a:t>名前解決定義</a:t>
              </a:r>
            </a:p>
          </p:txBody>
        </p:sp>
        <p:sp>
          <p:nvSpPr>
            <p:cNvPr id="28684" name="Line 48"/>
            <p:cNvSpPr>
              <a:spLocks noChangeShapeType="1"/>
            </p:cNvSpPr>
            <p:nvPr/>
          </p:nvSpPr>
          <p:spPr bwMode="auto">
            <a:xfrm>
              <a:off x="1877" y="1917"/>
              <a:ext cx="0" cy="308"/>
            </a:xfrm>
            <a:prstGeom prst="line">
              <a:avLst/>
            </a:prstGeom>
            <a:noFill/>
            <a:ln w="63500">
              <a:solidFill>
                <a:schemeClr val="tx1"/>
              </a:solidFill>
              <a:round/>
              <a:headEnd type="triangle" w="med" len="med"/>
              <a:tailEnd type="triangle" w="med" len="med"/>
            </a:ln>
          </p:spPr>
          <p:txBody>
            <a:bodyPr lIns="36000" tIns="36000" rIns="36000" bIns="36000"/>
            <a:lstStyle/>
            <a:p>
              <a:endParaRPr lang="ja-JP" altLang="en-US"/>
            </a:p>
          </p:txBody>
        </p:sp>
        <p:sp>
          <p:nvSpPr>
            <p:cNvPr id="28685" name="Line 49"/>
            <p:cNvSpPr>
              <a:spLocks noChangeShapeType="1"/>
            </p:cNvSpPr>
            <p:nvPr/>
          </p:nvSpPr>
          <p:spPr bwMode="auto">
            <a:xfrm>
              <a:off x="2195" y="1917"/>
              <a:ext cx="0" cy="308"/>
            </a:xfrm>
            <a:prstGeom prst="line">
              <a:avLst/>
            </a:prstGeom>
            <a:noFill/>
            <a:ln w="63500">
              <a:solidFill>
                <a:schemeClr val="tx1"/>
              </a:solidFill>
              <a:round/>
              <a:headEnd type="triangle" w="med" len="med"/>
              <a:tailEnd type="triangle" w="med" len="med"/>
            </a:ln>
          </p:spPr>
          <p:txBody>
            <a:bodyPr lIns="36000" tIns="36000" rIns="36000" bIns="36000"/>
            <a:lstStyle/>
            <a:p>
              <a:endParaRPr lang="ja-JP" altLang="en-US"/>
            </a:p>
          </p:txBody>
        </p:sp>
      </p:grpSp>
      <p:sp>
        <p:nvSpPr>
          <p:cNvPr id="199760" name="AutoShape 80"/>
          <p:cNvSpPr>
            <a:spLocks noChangeArrowheads="1"/>
          </p:cNvSpPr>
          <p:nvPr/>
        </p:nvSpPr>
        <p:spPr bwMode="auto">
          <a:xfrm>
            <a:off x="5991225" y="3360738"/>
            <a:ext cx="2439988" cy="803275"/>
          </a:xfrm>
          <a:prstGeom prst="wedgeRoundRectCallout">
            <a:avLst>
              <a:gd name="adj1" fmla="val -72185"/>
              <a:gd name="adj2" fmla="val 9093"/>
              <a:gd name="adj3" fmla="val 16667"/>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lIns="36000" tIns="36000" rIns="36000" bIns="36000"/>
          <a:lstStyle/>
          <a:p>
            <a:pPr eaLnBrk="1" hangingPunct="1">
              <a:lnSpc>
                <a:spcPct val="100000"/>
              </a:lnSpc>
              <a:defRPr/>
            </a:pPr>
            <a:r>
              <a:rPr kumimoji="0" lang="ja-JP" altLang="en-US" sz="2000" dirty="0"/>
              <a:t>インプロセス</a:t>
            </a:r>
          </a:p>
          <a:p>
            <a:pPr eaLnBrk="1" hangingPunct="1">
              <a:lnSpc>
                <a:spcPct val="100000"/>
              </a:lnSpc>
              <a:defRPr/>
            </a:pPr>
            <a:r>
              <a:rPr kumimoji="0" lang="ja-JP" altLang="en-US" sz="2000" dirty="0"/>
              <a:t>呼び出しにも対応</a:t>
            </a:r>
          </a:p>
        </p:txBody>
      </p:sp>
      <p:sp>
        <p:nvSpPr>
          <p:cNvPr id="28680" name="Rectangle 3"/>
          <p:cNvSpPr>
            <a:spLocks noChangeArrowheads="1"/>
          </p:cNvSpPr>
          <p:nvPr/>
        </p:nvSpPr>
        <p:spPr bwMode="auto">
          <a:xfrm>
            <a:off x="0" y="28575"/>
            <a:ext cx="7677150" cy="579438"/>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2.2. </a:t>
            </a:r>
            <a:r>
              <a:rPr lang="ja-JP" altLang="en-US" sz="3200" dirty="0" smtClean="0"/>
              <a:t>通信</a:t>
            </a:r>
            <a:r>
              <a:rPr lang="ja-JP" altLang="en-US" sz="3200" dirty="0"/>
              <a:t>制御 </a:t>
            </a:r>
            <a:r>
              <a:rPr lang="en-US" altLang="ja-JP" sz="3200" dirty="0" smtClean="0"/>
              <a:t>- </a:t>
            </a:r>
            <a:r>
              <a:rPr lang="ja-JP" altLang="en-US" sz="3200" dirty="0" smtClean="0"/>
              <a:t>アドイン</a:t>
            </a:r>
            <a:r>
              <a:rPr lang="ja-JP" altLang="en-US" sz="3200" dirty="0"/>
              <a:t>可能な構造</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37" descr="d3-001"/>
          <p:cNvPicPr>
            <a:picLocks noChangeAspect="1" noChangeArrowheads="1"/>
          </p:cNvPicPr>
          <p:nvPr/>
        </p:nvPicPr>
        <p:blipFill>
          <a:blip r:embed="rId3" cstate="print"/>
          <a:srcRect/>
          <a:stretch>
            <a:fillRect/>
          </a:stretch>
        </p:blipFill>
        <p:spPr bwMode="auto">
          <a:xfrm flipH="1">
            <a:off x="355600" y="1279525"/>
            <a:ext cx="2003425" cy="1489075"/>
          </a:xfrm>
          <a:prstGeom prst="rect">
            <a:avLst/>
          </a:prstGeom>
          <a:noFill/>
          <a:ln w="9525">
            <a:noFill/>
            <a:miter lim="800000"/>
            <a:headEnd/>
            <a:tailEnd/>
          </a:ln>
        </p:spPr>
      </p:pic>
      <p:sp>
        <p:nvSpPr>
          <p:cNvPr id="29699" name="Text Box 44"/>
          <p:cNvSpPr txBox="1">
            <a:spLocks noChangeArrowheads="1"/>
          </p:cNvSpPr>
          <p:nvPr/>
        </p:nvSpPr>
        <p:spPr bwMode="auto">
          <a:xfrm>
            <a:off x="266700" y="876300"/>
            <a:ext cx="2187575" cy="396875"/>
          </a:xfrm>
          <a:prstGeom prst="rect">
            <a:avLst/>
          </a:prstGeom>
          <a:noFill/>
          <a:ln w="9525">
            <a:noFill/>
            <a:miter lim="800000"/>
            <a:headEnd/>
            <a:tailEnd/>
          </a:ln>
        </p:spPr>
        <p:txBody>
          <a:bodyPr>
            <a:spAutoFit/>
          </a:bodyPr>
          <a:lstStyle/>
          <a:p>
            <a:pPr eaLnBrk="1" hangingPunct="1">
              <a:lnSpc>
                <a:spcPct val="100000"/>
              </a:lnSpc>
            </a:pPr>
            <a:r>
              <a:rPr lang="ja-JP" altLang="en-US" sz="2000"/>
              <a:t>クライアント アプリ</a:t>
            </a:r>
          </a:p>
        </p:txBody>
      </p:sp>
      <p:sp>
        <p:nvSpPr>
          <p:cNvPr id="29700" name="Text Box 62"/>
          <p:cNvSpPr txBox="1">
            <a:spLocks noChangeArrowheads="1"/>
          </p:cNvSpPr>
          <p:nvPr/>
        </p:nvSpPr>
        <p:spPr bwMode="auto">
          <a:xfrm>
            <a:off x="6194425" y="4279900"/>
            <a:ext cx="1689100" cy="469900"/>
          </a:xfrm>
          <a:prstGeom prst="rect">
            <a:avLst/>
          </a:prstGeom>
          <a:noFill/>
          <a:ln w="9525">
            <a:noFill/>
            <a:miter lim="800000"/>
            <a:headEnd/>
            <a:tailEnd/>
          </a:ln>
        </p:spPr>
        <p:txBody>
          <a:bodyPr/>
          <a:lstStyle/>
          <a:p>
            <a:pPr eaLnBrk="1" hangingPunct="1">
              <a:lnSpc>
                <a:spcPct val="100000"/>
              </a:lnSpc>
            </a:pPr>
            <a:endParaRPr lang="ja-JP" altLang="ja-JP" sz="2000" b="1"/>
          </a:p>
        </p:txBody>
      </p:sp>
      <p:pic>
        <p:nvPicPr>
          <p:cNvPr id="29701" name="Picture 30" descr="f-015"/>
          <p:cNvPicPr>
            <a:picLocks noChangeAspect="1" noChangeArrowheads="1"/>
          </p:cNvPicPr>
          <p:nvPr/>
        </p:nvPicPr>
        <p:blipFill>
          <a:blip r:embed="rId4" cstate="print"/>
          <a:srcRect/>
          <a:stretch>
            <a:fillRect/>
          </a:stretch>
        </p:blipFill>
        <p:spPr bwMode="auto">
          <a:xfrm>
            <a:off x="3209925" y="1030288"/>
            <a:ext cx="1485900" cy="1739900"/>
          </a:xfrm>
          <a:prstGeom prst="rect">
            <a:avLst/>
          </a:prstGeom>
          <a:noFill/>
          <a:ln w="9525">
            <a:noFill/>
            <a:miter lim="800000"/>
            <a:headEnd/>
            <a:tailEnd/>
          </a:ln>
        </p:spPr>
      </p:pic>
      <p:grpSp>
        <p:nvGrpSpPr>
          <p:cNvPr id="29702" name="Group 38"/>
          <p:cNvGrpSpPr>
            <a:grpSpLocks/>
          </p:cNvGrpSpPr>
          <p:nvPr/>
        </p:nvGrpSpPr>
        <p:grpSpPr bwMode="auto">
          <a:xfrm>
            <a:off x="2595563" y="2182813"/>
            <a:ext cx="638175" cy="544512"/>
            <a:chOff x="1632" y="1248"/>
            <a:chExt cx="2682" cy="2286"/>
          </a:xfrm>
        </p:grpSpPr>
        <p:sp>
          <p:nvSpPr>
            <p:cNvPr id="29765"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sp>
          <p:nvSpPr>
            <p:cNvPr id="29766" name="AutoShape 4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sp>
          <p:nvSpPr>
            <p:cNvPr id="29767" name="AutoShape 4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grpSp>
      <p:sp>
        <p:nvSpPr>
          <p:cNvPr id="29703" name="Text Box 42"/>
          <p:cNvSpPr txBox="1">
            <a:spLocks noChangeArrowheads="1"/>
          </p:cNvSpPr>
          <p:nvPr/>
        </p:nvSpPr>
        <p:spPr bwMode="auto">
          <a:xfrm>
            <a:off x="2825750" y="876300"/>
            <a:ext cx="1689100" cy="396875"/>
          </a:xfrm>
          <a:prstGeom prst="rect">
            <a:avLst/>
          </a:prstGeom>
          <a:noFill/>
          <a:ln w="9525">
            <a:noFill/>
            <a:miter lim="800000"/>
            <a:headEnd/>
            <a:tailEnd/>
          </a:ln>
        </p:spPr>
        <p:txBody>
          <a:bodyPr>
            <a:spAutoFit/>
          </a:bodyPr>
          <a:lstStyle/>
          <a:p>
            <a:pPr eaLnBrk="1" hangingPunct="1">
              <a:lnSpc>
                <a:spcPct val="100000"/>
              </a:lnSpc>
            </a:pPr>
            <a:r>
              <a:rPr lang="ja-JP" altLang="en-US" sz="2000"/>
              <a:t>サーバ アプリ</a:t>
            </a:r>
          </a:p>
        </p:txBody>
      </p:sp>
      <p:grpSp>
        <p:nvGrpSpPr>
          <p:cNvPr id="29704" name="Group 49"/>
          <p:cNvGrpSpPr>
            <a:grpSpLocks/>
          </p:cNvGrpSpPr>
          <p:nvPr/>
        </p:nvGrpSpPr>
        <p:grpSpPr bwMode="auto">
          <a:xfrm>
            <a:off x="3949700" y="2165350"/>
            <a:ext cx="638175" cy="544513"/>
            <a:chOff x="1632" y="1248"/>
            <a:chExt cx="2682" cy="2286"/>
          </a:xfrm>
        </p:grpSpPr>
        <p:sp>
          <p:nvSpPr>
            <p:cNvPr id="29762"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29763" name="AutoShape 51"/>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29764" name="AutoShape 52"/>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grpSp>
      <p:grpSp>
        <p:nvGrpSpPr>
          <p:cNvPr id="7" name="Group 84"/>
          <p:cNvGrpSpPr>
            <a:grpSpLocks/>
          </p:cNvGrpSpPr>
          <p:nvPr/>
        </p:nvGrpSpPr>
        <p:grpSpPr bwMode="auto">
          <a:xfrm>
            <a:off x="3640138" y="2662238"/>
            <a:ext cx="5070475" cy="2089150"/>
            <a:chOff x="1984" y="1521"/>
            <a:chExt cx="3194" cy="1316"/>
          </a:xfrm>
        </p:grpSpPr>
        <p:sp>
          <p:nvSpPr>
            <p:cNvPr id="282655" name="AutoShape 31"/>
            <p:cNvSpPr>
              <a:spLocks noChangeArrowheads="1"/>
            </p:cNvSpPr>
            <p:nvPr/>
          </p:nvSpPr>
          <p:spPr bwMode="auto">
            <a:xfrm rot="10800000" flipH="1">
              <a:off x="1984" y="1757"/>
              <a:ext cx="1712" cy="608"/>
            </a:xfrm>
            <a:custGeom>
              <a:avLst/>
              <a:gdLst>
                <a:gd name="G0" fmla="+- 17993 0 0"/>
                <a:gd name="G1" fmla="+- 4313 0 0"/>
                <a:gd name="G2" fmla="+- 12158 0 4313"/>
                <a:gd name="G3" fmla="+- G2 0 4313"/>
                <a:gd name="G4" fmla="*/ G3 32768 32059"/>
                <a:gd name="G5" fmla="*/ G4 1 2"/>
                <a:gd name="G6" fmla="+- 21600 0 17993"/>
                <a:gd name="G7" fmla="*/ G6 4313 6079"/>
                <a:gd name="G8" fmla="+- G7 17993 0"/>
                <a:gd name="T0" fmla="*/ 17993 w 21600"/>
                <a:gd name="T1" fmla="*/ 0 h 21600"/>
                <a:gd name="T2" fmla="*/ 17993 w 21600"/>
                <a:gd name="T3" fmla="*/ 12158 h 21600"/>
                <a:gd name="T4" fmla="*/ 1805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7993" y="0"/>
                  </a:lnTo>
                  <a:lnTo>
                    <a:pt x="17993" y="4313"/>
                  </a:lnTo>
                  <a:lnTo>
                    <a:pt x="12427" y="4313"/>
                  </a:lnTo>
                  <a:cubicBezTo>
                    <a:pt x="5564" y="4313"/>
                    <a:pt x="0" y="7825"/>
                    <a:pt x="0" y="12158"/>
                  </a:cubicBezTo>
                  <a:lnTo>
                    <a:pt x="0" y="21600"/>
                  </a:lnTo>
                  <a:lnTo>
                    <a:pt x="3610" y="21600"/>
                  </a:lnTo>
                  <a:lnTo>
                    <a:pt x="3610" y="12158"/>
                  </a:lnTo>
                  <a:cubicBezTo>
                    <a:pt x="3610" y="9776"/>
                    <a:pt x="7558" y="7845"/>
                    <a:pt x="12427" y="7845"/>
                  </a:cubicBezTo>
                  <a:lnTo>
                    <a:pt x="17993" y="7845"/>
                  </a:lnTo>
                  <a:lnTo>
                    <a:pt x="17993" y="12158"/>
                  </a:lnTo>
                  <a:close/>
                </a:path>
              </a:pathLst>
            </a:custGeom>
            <a:solidFill>
              <a:srgbClr val="69306A"/>
            </a:solidFill>
            <a:ln w="19050" algn="ctr">
              <a:noFill/>
              <a:miter lim="800000"/>
              <a:headEnd/>
              <a:tailEn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pic>
          <p:nvPicPr>
            <p:cNvPr id="29750" name="Picture 72" descr="f-015"/>
            <p:cNvPicPr>
              <a:picLocks noChangeAspect="1" noChangeArrowheads="1"/>
            </p:cNvPicPr>
            <p:nvPr/>
          </p:nvPicPr>
          <p:blipFill>
            <a:blip r:embed="rId4" cstate="print"/>
            <a:srcRect/>
            <a:stretch>
              <a:fillRect/>
            </a:stretch>
          </p:blipFill>
          <p:spPr bwMode="auto">
            <a:xfrm>
              <a:off x="3935" y="1521"/>
              <a:ext cx="936" cy="1096"/>
            </a:xfrm>
            <a:prstGeom prst="rect">
              <a:avLst/>
            </a:prstGeom>
            <a:noFill/>
            <a:ln w="9525">
              <a:noFill/>
              <a:miter lim="800000"/>
              <a:headEnd/>
              <a:tailEnd/>
            </a:ln>
          </p:spPr>
        </p:pic>
        <p:grpSp>
          <p:nvGrpSpPr>
            <p:cNvPr id="29751" name="Group 73"/>
            <p:cNvGrpSpPr>
              <a:grpSpLocks/>
            </p:cNvGrpSpPr>
            <p:nvPr/>
          </p:nvGrpSpPr>
          <p:grpSpPr bwMode="auto">
            <a:xfrm>
              <a:off x="3548" y="2289"/>
              <a:ext cx="402" cy="343"/>
              <a:chOff x="1632" y="1248"/>
              <a:chExt cx="2682" cy="2286"/>
            </a:xfrm>
          </p:grpSpPr>
          <p:sp>
            <p:nvSpPr>
              <p:cNvPr id="29759"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29760" name="AutoShape 75"/>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29761" name="AutoShape 76"/>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grpSp>
        <p:sp>
          <p:nvSpPr>
            <p:cNvPr id="29752" name="Text Box 77"/>
            <p:cNvSpPr txBox="1">
              <a:spLocks noChangeArrowheads="1"/>
            </p:cNvSpPr>
            <p:nvPr/>
          </p:nvSpPr>
          <p:spPr bwMode="auto">
            <a:xfrm>
              <a:off x="3693" y="1558"/>
              <a:ext cx="1064" cy="296"/>
            </a:xfrm>
            <a:prstGeom prst="rect">
              <a:avLst/>
            </a:prstGeom>
            <a:noFill/>
            <a:ln w="9525">
              <a:noFill/>
              <a:miter lim="800000"/>
              <a:headEnd/>
              <a:tailEnd/>
            </a:ln>
          </p:spPr>
          <p:txBody>
            <a:bodyPr/>
            <a:lstStyle/>
            <a:p>
              <a:pPr eaLnBrk="1" hangingPunct="1">
                <a:lnSpc>
                  <a:spcPct val="100000"/>
                </a:lnSpc>
              </a:pPr>
              <a:r>
                <a:rPr lang="en-US" altLang="ja-JP" sz="2000" b="1"/>
                <a:t>Web</a:t>
              </a:r>
              <a:r>
                <a:rPr lang="ja-JP" altLang="en-US" sz="2000"/>
                <a:t>サービス</a:t>
              </a:r>
            </a:p>
          </p:txBody>
        </p:sp>
        <p:grpSp>
          <p:nvGrpSpPr>
            <p:cNvPr id="29753" name="Group 78"/>
            <p:cNvGrpSpPr>
              <a:grpSpLocks/>
            </p:cNvGrpSpPr>
            <p:nvPr/>
          </p:nvGrpSpPr>
          <p:grpSpPr bwMode="auto">
            <a:xfrm>
              <a:off x="4401" y="2278"/>
              <a:ext cx="402" cy="343"/>
              <a:chOff x="1632" y="1248"/>
              <a:chExt cx="2682" cy="2286"/>
            </a:xfrm>
          </p:grpSpPr>
          <p:sp>
            <p:nvSpPr>
              <p:cNvPr id="29756"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29757" name="AutoShape 8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29758" name="AutoShape 8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grpSp>
        <p:sp>
          <p:nvSpPr>
            <p:cNvPr id="282706" name="AutoShape 82"/>
            <p:cNvSpPr>
              <a:spLocks noChangeArrowheads="1"/>
            </p:cNvSpPr>
            <p:nvPr/>
          </p:nvSpPr>
          <p:spPr bwMode="auto">
            <a:xfrm>
              <a:off x="4065" y="2084"/>
              <a:ext cx="271" cy="753"/>
            </a:xfrm>
            <a:prstGeom prst="rightArrow">
              <a:avLst>
                <a:gd name="adj1" fmla="val 41444"/>
                <a:gd name="adj2" fmla="val 69962"/>
              </a:avLst>
            </a:prstGeom>
            <a:solidFill>
              <a:srgbClr val="69306A"/>
            </a:solidFill>
            <a:ln w="19050" algn="ctr">
              <a:noFill/>
              <a:miter lim="800000"/>
              <a:headEnd/>
              <a:tailEn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sp>
          <p:nvSpPr>
            <p:cNvPr id="29755" name="AutoShape 83"/>
            <p:cNvSpPr>
              <a:spLocks noChangeArrowheads="1"/>
            </p:cNvSpPr>
            <p:nvPr/>
          </p:nvSpPr>
          <p:spPr bwMode="auto">
            <a:xfrm>
              <a:off x="4184" y="1998"/>
              <a:ext cx="994" cy="214"/>
            </a:xfrm>
            <a:prstGeom prst="wedgeRoundRectCallout">
              <a:avLst>
                <a:gd name="adj1" fmla="val -38630"/>
                <a:gd name="adj2" fmla="val 95796"/>
                <a:gd name="adj3" fmla="val 16667"/>
              </a:avLst>
            </a:prstGeom>
            <a:solidFill>
              <a:srgbClr val="FFFFFF"/>
            </a:solidFill>
            <a:ln w="9525">
              <a:solidFill>
                <a:srgbClr val="000000"/>
              </a:solidFill>
              <a:miter lim="800000"/>
              <a:headEnd/>
              <a:tailEnd/>
            </a:ln>
          </p:spPr>
          <p:txBody>
            <a:bodyPr lIns="0" tIns="0" rIns="0" bIns="0"/>
            <a:lstStyle/>
            <a:p>
              <a:pPr eaLnBrk="1" hangingPunct="1">
                <a:lnSpc>
                  <a:spcPct val="100000"/>
                </a:lnSpc>
              </a:pPr>
              <a:r>
                <a:rPr lang="ja-JP" altLang="en-US" sz="1800"/>
                <a:t>インプロセス</a:t>
              </a:r>
              <a:endParaRPr lang="ja-JP" altLang="en-US" sz="1800">
                <a:latin typeface="HGP創英角ｺﾞｼｯｸUB" pitchFamily="50" charset="-128"/>
              </a:endParaRPr>
            </a:p>
          </p:txBody>
        </p:sp>
      </p:grpSp>
      <p:grpSp>
        <p:nvGrpSpPr>
          <p:cNvPr id="10" name="Group 86"/>
          <p:cNvGrpSpPr>
            <a:grpSpLocks/>
          </p:cNvGrpSpPr>
          <p:nvPr/>
        </p:nvGrpSpPr>
        <p:grpSpPr bwMode="auto">
          <a:xfrm>
            <a:off x="3640138" y="4478338"/>
            <a:ext cx="5070475" cy="2089150"/>
            <a:chOff x="1984" y="1521"/>
            <a:chExt cx="3194" cy="1316"/>
          </a:xfrm>
        </p:grpSpPr>
        <p:sp>
          <p:nvSpPr>
            <p:cNvPr id="282711" name="AutoShape 87"/>
            <p:cNvSpPr>
              <a:spLocks noChangeArrowheads="1"/>
            </p:cNvSpPr>
            <p:nvPr/>
          </p:nvSpPr>
          <p:spPr bwMode="auto">
            <a:xfrm rot="10800000" flipH="1">
              <a:off x="1984" y="1757"/>
              <a:ext cx="1712" cy="608"/>
            </a:xfrm>
            <a:custGeom>
              <a:avLst/>
              <a:gdLst>
                <a:gd name="G0" fmla="+- 17993 0 0"/>
                <a:gd name="G1" fmla="+- 4313 0 0"/>
                <a:gd name="G2" fmla="+- 12158 0 4313"/>
                <a:gd name="G3" fmla="+- G2 0 4313"/>
                <a:gd name="G4" fmla="*/ G3 32768 32059"/>
                <a:gd name="G5" fmla="*/ G4 1 2"/>
                <a:gd name="G6" fmla="+- 21600 0 17993"/>
                <a:gd name="G7" fmla="*/ G6 4313 6079"/>
                <a:gd name="G8" fmla="+- G7 17993 0"/>
                <a:gd name="T0" fmla="*/ 17993 w 21600"/>
                <a:gd name="T1" fmla="*/ 0 h 21600"/>
                <a:gd name="T2" fmla="*/ 17993 w 21600"/>
                <a:gd name="T3" fmla="*/ 12158 h 21600"/>
                <a:gd name="T4" fmla="*/ 1805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7993" y="0"/>
                  </a:lnTo>
                  <a:lnTo>
                    <a:pt x="17993" y="4313"/>
                  </a:lnTo>
                  <a:lnTo>
                    <a:pt x="12427" y="4313"/>
                  </a:lnTo>
                  <a:cubicBezTo>
                    <a:pt x="5564" y="4313"/>
                    <a:pt x="0" y="7825"/>
                    <a:pt x="0" y="12158"/>
                  </a:cubicBezTo>
                  <a:lnTo>
                    <a:pt x="0" y="21600"/>
                  </a:lnTo>
                  <a:lnTo>
                    <a:pt x="3610" y="21600"/>
                  </a:lnTo>
                  <a:lnTo>
                    <a:pt x="3610" y="12158"/>
                  </a:lnTo>
                  <a:cubicBezTo>
                    <a:pt x="3610" y="9776"/>
                    <a:pt x="7558" y="7845"/>
                    <a:pt x="12427" y="7845"/>
                  </a:cubicBezTo>
                  <a:lnTo>
                    <a:pt x="17993" y="7845"/>
                  </a:lnTo>
                  <a:lnTo>
                    <a:pt x="17993" y="12158"/>
                  </a:lnTo>
                  <a:close/>
                </a:path>
              </a:pathLst>
            </a:custGeom>
            <a:solidFill>
              <a:srgbClr val="69306A"/>
            </a:solidFill>
            <a:ln w="19050" algn="ctr">
              <a:noFill/>
              <a:miter lim="800000"/>
              <a:headEnd/>
              <a:tailEn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pic>
          <p:nvPicPr>
            <p:cNvPr id="29737" name="Picture 88" descr="f-015"/>
            <p:cNvPicPr>
              <a:picLocks noChangeAspect="1" noChangeArrowheads="1"/>
            </p:cNvPicPr>
            <p:nvPr/>
          </p:nvPicPr>
          <p:blipFill>
            <a:blip r:embed="rId4" cstate="print"/>
            <a:srcRect/>
            <a:stretch>
              <a:fillRect/>
            </a:stretch>
          </p:blipFill>
          <p:spPr bwMode="auto">
            <a:xfrm>
              <a:off x="3935" y="1521"/>
              <a:ext cx="936" cy="1096"/>
            </a:xfrm>
            <a:prstGeom prst="rect">
              <a:avLst/>
            </a:prstGeom>
            <a:noFill/>
            <a:ln w="9525">
              <a:noFill/>
              <a:miter lim="800000"/>
              <a:headEnd/>
              <a:tailEnd/>
            </a:ln>
          </p:spPr>
        </p:pic>
        <p:grpSp>
          <p:nvGrpSpPr>
            <p:cNvPr id="29738" name="Group 89"/>
            <p:cNvGrpSpPr>
              <a:grpSpLocks/>
            </p:cNvGrpSpPr>
            <p:nvPr/>
          </p:nvGrpSpPr>
          <p:grpSpPr bwMode="auto">
            <a:xfrm>
              <a:off x="3548" y="2289"/>
              <a:ext cx="402" cy="343"/>
              <a:chOff x="1632" y="1248"/>
              <a:chExt cx="2682" cy="2286"/>
            </a:xfrm>
          </p:grpSpPr>
          <p:sp>
            <p:nvSpPr>
              <p:cNvPr id="29746"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29747" name="AutoShape 91"/>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29748" name="AutoShape 92"/>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grpSp>
        <p:sp>
          <p:nvSpPr>
            <p:cNvPr id="29739" name="Text Box 93"/>
            <p:cNvSpPr txBox="1">
              <a:spLocks noChangeArrowheads="1"/>
            </p:cNvSpPr>
            <p:nvPr/>
          </p:nvSpPr>
          <p:spPr bwMode="auto">
            <a:xfrm>
              <a:off x="3693" y="1558"/>
              <a:ext cx="1064" cy="296"/>
            </a:xfrm>
            <a:prstGeom prst="rect">
              <a:avLst/>
            </a:prstGeom>
            <a:noFill/>
            <a:ln w="9525">
              <a:noFill/>
              <a:miter lim="800000"/>
              <a:headEnd/>
              <a:tailEnd/>
            </a:ln>
          </p:spPr>
          <p:txBody>
            <a:bodyPr/>
            <a:lstStyle/>
            <a:p>
              <a:pPr eaLnBrk="1" hangingPunct="1">
                <a:lnSpc>
                  <a:spcPct val="100000"/>
                </a:lnSpc>
              </a:pPr>
              <a:r>
                <a:rPr lang="en-US" altLang="ja-JP" sz="2000" b="1"/>
                <a:t>Web</a:t>
              </a:r>
              <a:r>
                <a:rPr lang="ja-JP" altLang="en-US" sz="2000"/>
                <a:t>サービス</a:t>
              </a:r>
            </a:p>
          </p:txBody>
        </p:sp>
        <p:grpSp>
          <p:nvGrpSpPr>
            <p:cNvPr id="29740" name="Group 94"/>
            <p:cNvGrpSpPr>
              <a:grpSpLocks/>
            </p:cNvGrpSpPr>
            <p:nvPr/>
          </p:nvGrpSpPr>
          <p:grpSpPr bwMode="auto">
            <a:xfrm>
              <a:off x="4401" y="2278"/>
              <a:ext cx="402" cy="343"/>
              <a:chOff x="1632" y="1248"/>
              <a:chExt cx="2682" cy="2286"/>
            </a:xfrm>
          </p:grpSpPr>
          <p:sp>
            <p:nvSpPr>
              <p:cNvPr id="29743"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29744" name="AutoShape 96"/>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29745" name="AutoShape 97"/>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grpSp>
        <p:sp>
          <p:nvSpPr>
            <p:cNvPr id="282722" name="AutoShape 98"/>
            <p:cNvSpPr>
              <a:spLocks noChangeArrowheads="1"/>
            </p:cNvSpPr>
            <p:nvPr/>
          </p:nvSpPr>
          <p:spPr bwMode="auto">
            <a:xfrm>
              <a:off x="4065" y="2084"/>
              <a:ext cx="271" cy="753"/>
            </a:xfrm>
            <a:prstGeom prst="rightArrow">
              <a:avLst>
                <a:gd name="adj1" fmla="val 41444"/>
                <a:gd name="adj2" fmla="val 69962"/>
              </a:avLst>
            </a:prstGeom>
            <a:solidFill>
              <a:srgbClr val="69306A"/>
            </a:solidFill>
            <a:ln w="19050" algn="ctr">
              <a:noFill/>
              <a:miter lim="800000"/>
              <a:headEnd/>
              <a:tailEn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sp>
          <p:nvSpPr>
            <p:cNvPr id="29742" name="AutoShape 99"/>
            <p:cNvSpPr>
              <a:spLocks noChangeArrowheads="1"/>
            </p:cNvSpPr>
            <p:nvPr/>
          </p:nvSpPr>
          <p:spPr bwMode="auto">
            <a:xfrm>
              <a:off x="4184" y="1998"/>
              <a:ext cx="994" cy="214"/>
            </a:xfrm>
            <a:prstGeom prst="wedgeRoundRectCallout">
              <a:avLst>
                <a:gd name="adj1" fmla="val -38630"/>
                <a:gd name="adj2" fmla="val 95796"/>
                <a:gd name="adj3" fmla="val 16667"/>
              </a:avLst>
            </a:prstGeom>
            <a:solidFill>
              <a:srgbClr val="FFFFFF"/>
            </a:solidFill>
            <a:ln w="9525">
              <a:solidFill>
                <a:srgbClr val="000000"/>
              </a:solidFill>
              <a:miter lim="800000"/>
              <a:headEnd/>
              <a:tailEnd/>
            </a:ln>
          </p:spPr>
          <p:txBody>
            <a:bodyPr lIns="0" tIns="0" rIns="0" bIns="0"/>
            <a:lstStyle/>
            <a:p>
              <a:pPr eaLnBrk="1" hangingPunct="1">
                <a:lnSpc>
                  <a:spcPct val="100000"/>
                </a:lnSpc>
              </a:pPr>
              <a:r>
                <a:rPr lang="ja-JP" altLang="en-US" sz="1800"/>
                <a:t>インプロセス</a:t>
              </a:r>
              <a:endParaRPr lang="ja-JP" altLang="en-US" sz="1800">
                <a:latin typeface="HGP創英角ｺﾞｼｯｸUB" pitchFamily="50" charset="-128"/>
              </a:endParaRPr>
            </a:p>
          </p:txBody>
        </p:sp>
      </p:grpSp>
      <p:grpSp>
        <p:nvGrpSpPr>
          <p:cNvPr id="13" name="グループ化 71"/>
          <p:cNvGrpSpPr>
            <a:grpSpLocks/>
          </p:cNvGrpSpPr>
          <p:nvPr/>
        </p:nvGrpSpPr>
        <p:grpSpPr bwMode="auto">
          <a:xfrm>
            <a:off x="3511550" y="3440113"/>
            <a:ext cx="2489200" cy="2897187"/>
            <a:chOff x="3511550" y="3439725"/>
            <a:chExt cx="2489200" cy="2897575"/>
          </a:xfrm>
        </p:grpSpPr>
        <p:sp>
          <p:nvSpPr>
            <p:cNvPr id="29734" name="Rectangle 102" descr="wall113"/>
            <p:cNvSpPr>
              <a:spLocks noChangeArrowheads="1"/>
            </p:cNvSpPr>
            <p:nvPr/>
          </p:nvSpPr>
          <p:spPr bwMode="auto">
            <a:xfrm>
              <a:off x="4205288" y="3439725"/>
              <a:ext cx="1368000" cy="2340000"/>
            </a:xfrm>
            <a:prstGeom prst="rect">
              <a:avLst/>
            </a:prstGeom>
            <a:blipFill dpi="0" rotWithShape="0">
              <a:blip r:embed="rId5" cstate="print"/>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7B6664"/>
              </a:extrusionClr>
            </a:sp3d>
          </p:spPr>
          <p:txBody>
            <a:bodyPr anchor="ctr">
              <a:spAutoFit/>
              <a:flatTx/>
            </a:bodyPr>
            <a:lstStyle/>
            <a:p>
              <a:pPr eaLnBrk="1" hangingPunct="1">
                <a:lnSpc>
                  <a:spcPct val="150000"/>
                </a:lnSpc>
              </a:pPr>
              <a:endParaRPr lang="ja-JP" altLang="en-US" sz="2000" b="1"/>
            </a:p>
          </p:txBody>
        </p:sp>
        <p:sp>
          <p:nvSpPr>
            <p:cNvPr id="29735" name="Text Box 101"/>
            <p:cNvSpPr txBox="1">
              <a:spLocks noChangeArrowheads="1"/>
            </p:cNvSpPr>
            <p:nvPr/>
          </p:nvSpPr>
          <p:spPr bwMode="auto">
            <a:xfrm>
              <a:off x="3511550" y="5854700"/>
              <a:ext cx="2489200" cy="482600"/>
            </a:xfrm>
            <a:prstGeom prst="rect">
              <a:avLst/>
            </a:prstGeom>
            <a:noFill/>
            <a:ln w="9525">
              <a:noFill/>
              <a:miter lim="800000"/>
              <a:headEnd/>
              <a:tailEnd/>
            </a:ln>
          </p:spPr>
          <p:txBody>
            <a:bodyPr/>
            <a:lstStyle/>
            <a:p>
              <a:pPr eaLnBrk="1" hangingPunct="1">
                <a:lnSpc>
                  <a:spcPct val="100000"/>
                </a:lnSpc>
              </a:pPr>
              <a:r>
                <a:rPr lang="en-US" altLang="ja-JP" sz="2400" b="1" dirty="0"/>
                <a:t>F/W</a:t>
              </a:r>
              <a:r>
                <a:rPr lang="ja-JP" altLang="en-US" sz="2400" dirty="0"/>
                <a:t>超えも可能</a:t>
              </a:r>
            </a:p>
          </p:txBody>
        </p:sp>
      </p:grpSp>
      <p:sp>
        <p:nvSpPr>
          <p:cNvPr id="282744" name="AutoShape 120"/>
          <p:cNvSpPr>
            <a:spLocks noChangeArrowheads="1"/>
          </p:cNvSpPr>
          <p:nvPr/>
        </p:nvSpPr>
        <p:spPr bwMode="auto">
          <a:xfrm>
            <a:off x="4184650" y="2844800"/>
            <a:ext cx="2027238" cy="339725"/>
          </a:xfrm>
          <a:prstGeom prst="wedgeRoundRectCallout">
            <a:avLst>
              <a:gd name="adj1" fmla="val 4972"/>
              <a:gd name="adj2" fmla="val 151403"/>
              <a:gd name="adj3" fmla="val 16667"/>
            </a:avLst>
          </a:prstGeom>
          <a:solidFill>
            <a:srgbClr val="FFFFFF"/>
          </a:solidFill>
          <a:ln w="9525">
            <a:solidFill>
              <a:srgbClr val="000000"/>
            </a:solidFill>
            <a:miter lim="800000"/>
            <a:headEnd/>
            <a:tailEnd/>
          </a:ln>
        </p:spPr>
        <p:txBody>
          <a:bodyPr lIns="0" tIns="0" rIns="0" bIns="0"/>
          <a:lstStyle/>
          <a:p>
            <a:pPr eaLnBrk="1" hangingPunct="1">
              <a:lnSpc>
                <a:spcPct val="100000"/>
              </a:lnSpc>
            </a:pPr>
            <a:r>
              <a:rPr lang="en-US" altLang="ja-JP" sz="1800"/>
              <a:t>Web</a:t>
            </a:r>
            <a:r>
              <a:rPr lang="ja-JP" altLang="en-US" sz="1800"/>
              <a:t>サービス化</a:t>
            </a:r>
          </a:p>
        </p:txBody>
      </p:sp>
      <p:sp>
        <p:nvSpPr>
          <p:cNvPr id="282745" name="AutoShape 121"/>
          <p:cNvSpPr>
            <a:spLocks noChangeArrowheads="1"/>
          </p:cNvSpPr>
          <p:nvPr/>
        </p:nvSpPr>
        <p:spPr bwMode="auto">
          <a:xfrm>
            <a:off x="4184650" y="4662488"/>
            <a:ext cx="2027238" cy="339725"/>
          </a:xfrm>
          <a:prstGeom prst="wedgeRoundRectCallout">
            <a:avLst>
              <a:gd name="adj1" fmla="val 4972"/>
              <a:gd name="adj2" fmla="val 151403"/>
              <a:gd name="adj3" fmla="val 16667"/>
            </a:avLst>
          </a:prstGeom>
          <a:solidFill>
            <a:srgbClr val="FFFFFF"/>
          </a:solidFill>
          <a:ln w="9525">
            <a:solidFill>
              <a:srgbClr val="000000"/>
            </a:solidFill>
            <a:miter lim="800000"/>
            <a:headEnd/>
            <a:tailEnd/>
          </a:ln>
        </p:spPr>
        <p:txBody>
          <a:bodyPr lIns="0" tIns="0" rIns="0" bIns="0"/>
          <a:lstStyle/>
          <a:p>
            <a:pPr eaLnBrk="1" hangingPunct="1">
              <a:lnSpc>
                <a:spcPct val="100000"/>
              </a:lnSpc>
            </a:pPr>
            <a:r>
              <a:rPr lang="ja-JP" altLang="en-US" sz="1800"/>
              <a:t>配置先の変更</a:t>
            </a:r>
          </a:p>
        </p:txBody>
      </p:sp>
      <p:sp>
        <p:nvSpPr>
          <p:cNvPr id="29710" name="AutoShape 119"/>
          <p:cNvSpPr>
            <a:spLocks noChangeArrowheads="1"/>
          </p:cNvSpPr>
          <p:nvPr/>
        </p:nvSpPr>
        <p:spPr bwMode="auto">
          <a:xfrm>
            <a:off x="4906963" y="1030288"/>
            <a:ext cx="3903662" cy="1412875"/>
          </a:xfrm>
          <a:prstGeom prst="roundRect">
            <a:avLst>
              <a:gd name="adj" fmla="val 9157"/>
            </a:avLst>
          </a:prstGeom>
          <a:solidFill>
            <a:srgbClr val="E4CA9C"/>
          </a:solidFill>
          <a:ln w="38100">
            <a:solidFill>
              <a:srgbClr val="D69DAF"/>
            </a:solidFill>
            <a:round/>
            <a:headEnd/>
            <a:tailEnd/>
          </a:ln>
        </p:spPr>
        <p:txBody>
          <a:bodyPr anchor="ctr"/>
          <a:lstStyle/>
          <a:p>
            <a:pPr eaLnBrk="1" hangingPunct="1">
              <a:lnSpc>
                <a:spcPct val="150000"/>
              </a:lnSpc>
            </a:pPr>
            <a:endParaRPr lang="ja-JP" altLang="en-US" sz="2000" b="1"/>
          </a:p>
        </p:txBody>
      </p:sp>
      <p:sp>
        <p:nvSpPr>
          <p:cNvPr id="29711" name="Text Box 110"/>
          <p:cNvSpPr txBox="1">
            <a:spLocks noChangeArrowheads="1"/>
          </p:cNvSpPr>
          <p:nvPr/>
        </p:nvSpPr>
        <p:spPr bwMode="auto">
          <a:xfrm>
            <a:off x="4943475" y="1754188"/>
            <a:ext cx="2570163" cy="682625"/>
          </a:xfrm>
          <a:prstGeom prst="rect">
            <a:avLst/>
          </a:prstGeom>
          <a:noFill/>
          <a:ln w="9525">
            <a:noFill/>
            <a:miter lim="800000"/>
            <a:headEnd/>
            <a:tailEnd/>
          </a:ln>
        </p:spPr>
        <p:txBody>
          <a:bodyPr>
            <a:spAutoFit/>
          </a:bodyPr>
          <a:lstStyle/>
          <a:p>
            <a:pPr eaLnBrk="1" hangingPunct="1"/>
            <a:r>
              <a:rPr lang="ja-JP" altLang="en-US" sz="2000"/>
              <a:t>サービス ゲートウェイ</a:t>
            </a:r>
            <a:br>
              <a:rPr lang="ja-JP" altLang="en-US" sz="2000"/>
            </a:br>
            <a:r>
              <a:rPr lang="en-US" altLang="ja-JP" sz="2000"/>
              <a:t>/</a:t>
            </a:r>
            <a:r>
              <a:rPr lang="ja-JP" altLang="en-US" sz="2000"/>
              <a:t>インターフェイス部品</a:t>
            </a:r>
          </a:p>
        </p:txBody>
      </p:sp>
      <p:grpSp>
        <p:nvGrpSpPr>
          <p:cNvPr id="29712" name="Group 87"/>
          <p:cNvGrpSpPr>
            <a:grpSpLocks/>
          </p:cNvGrpSpPr>
          <p:nvPr/>
        </p:nvGrpSpPr>
        <p:grpSpPr bwMode="auto">
          <a:xfrm>
            <a:off x="5314950" y="1139825"/>
            <a:ext cx="1820863" cy="544513"/>
            <a:chOff x="3384" y="646"/>
            <a:chExt cx="1147" cy="343"/>
          </a:xfrm>
        </p:grpSpPr>
        <p:grpSp>
          <p:nvGrpSpPr>
            <p:cNvPr id="29726" name="Group 124"/>
            <p:cNvGrpSpPr>
              <a:grpSpLocks/>
            </p:cNvGrpSpPr>
            <p:nvPr/>
          </p:nvGrpSpPr>
          <p:grpSpPr bwMode="auto">
            <a:xfrm>
              <a:off x="3384" y="646"/>
              <a:ext cx="402" cy="343"/>
              <a:chOff x="1632" y="1248"/>
              <a:chExt cx="2682" cy="2286"/>
            </a:xfrm>
          </p:grpSpPr>
          <p:sp>
            <p:nvSpPr>
              <p:cNvPr id="29731"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sp>
            <p:nvSpPr>
              <p:cNvPr id="29732" name="AutoShape 126"/>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sp>
            <p:nvSpPr>
              <p:cNvPr id="29733" name="AutoShape 127"/>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grpSp>
        <p:grpSp>
          <p:nvGrpSpPr>
            <p:cNvPr id="29727" name="Group 128"/>
            <p:cNvGrpSpPr>
              <a:grpSpLocks/>
            </p:cNvGrpSpPr>
            <p:nvPr/>
          </p:nvGrpSpPr>
          <p:grpSpPr bwMode="auto">
            <a:xfrm>
              <a:off x="4129" y="646"/>
              <a:ext cx="402" cy="343"/>
              <a:chOff x="1632" y="1248"/>
              <a:chExt cx="2682" cy="2286"/>
            </a:xfrm>
          </p:grpSpPr>
          <p:sp>
            <p:nvSpPr>
              <p:cNvPr id="29728"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29729" name="AutoShape 13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29730" name="AutoShape 13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grpSp>
      </p:grpSp>
      <p:grpSp>
        <p:nvGrpSpPr>
          <p:cNvPr id="17" name="Group 88"/>
          <p:cNvGrpSpPr>
            <a:grpSpLocks/>
          </p:cNvGrpSpPr>
          <p:nvPr/>
        </p:nvGrpSpPr>
        <p:grpSpPr bwMode="auto">
          <a:xfrm>
            <a:off x="2862263" y="1730375"/>
            <a:ext cx="1577975" cy="717550"/>
            <a:chOff x="1803" y="1144"/>
            <a:chExt cx="994" cy="452"/>
          </a:xfrm>
        </p:grpSpPr>
        <p:sp>
          <p:nvSpPr>
            <p:cNvPr id="29724" name="AutoShape 68"/>
            <p:cNvSpPr>
              <a:spLocks noChangeArrowheads="1"/>
            </p:cNvSpPr>
            <p:nvPr/>
          </p:nvSpPr>
          <p:spPr bwMode="auto">
            <a:xfrm>
              <a:off x="1803" y="1144"/>
              <a:ext cx="994" cy="214"/>
            </a:xfrm>
            <a:prstGeom prst="wedgeRoundRectCallout">
              <a:avLst>
                <a:gd name="adj1" fmla="val 8449"/>
                <a:gd name="adj2" fmla="val 92991"/>
                <a:gd name="adj3" fmla="val 16667"/>
              </a:avLst>
            </a:prstGeom>
            <a:solidFill>
              <a:srgbClr val="FFFFFF"/>
            </a:solidFill>
            <a:ln w="9525">
              <a:solidFill>
                <a:srgbClr val="000000"/>
              </a:solidFill>
              <a:miter lim="800000"/>
              <a:headEnd/>
              <a:tailEnd/>
            </a:ln>
          </p:spPr>
          <p:txBody>
            <a:bodyPr lIns="0" tIns="0" rIns="0" bIns="0"/>
            <a:lstStyle/>
            <a:p>
              <a:pPr eaLnBrk="1" hangingPunct="1">
                <a:lnSpc>
                  <a:spcPct val="100000"/>
                </a:lnSpc>
              </a:pPr>
              <a:r>
                <a:rPr lang="ja-JP" altLang="en-US" sz="1800"/>
                <a:t>インプロセス</a:t>
              </a:r>
              <a:endParaRPr lang="ja-JP" altLang="en-US" sz="1800">
                <a:latin typeface="HGP創英角ｺﾞｼｯｸUB" pitchFamily="50" charset="-128"/>
              </a:endParaRPr>
            </a:p>
          </p:txBody>
        </p:sp>
        <p:sp>
          <p:nvSpPr>
            <p:cNvPr id="26697" name="Line 73"/>
            <p:cNvSpPr>
              <a:spLocks noChangeShapeType="1"/>
            </p:cNvSpPr>
            <p:nvPr/>
          </p:nvSpPr>
          <p:spPr bwMode="auto">
            <a:xfrm>
              <a:off x="2112" y="1596"/>
              <a:ext cx="330" cy="0"/>
            </a:xfrm>
            <a:prstGeom prst="line">
              <a:avLst/>
            </a:prstGeom>
            <a:noFill/>
            <a:ln w="127000">
              <a:solidFill>
                <a:srgbClr val="69306A"/>
              </a:solidFill>
              <a:round/>
              <a:headEnd/>
              <a:tailEnd type="triangle" w="med" len="med"/>
            </a:ln>
            <a:effectLst>
              <a:outerShdw dist="107763" dir="2700000" algn="ctr" rotWithShape="0">
                <a:srgbClr val="808080">
                  <a:alpha val="50000"/>
                </a:srgbClr>
              </a:outerShdw>
            </a:effectLst>
          </p:spPr>
          <p:txBody>
            <a:bodyPr lIns="36000" tIns="36000" rIns="36000" bIns="36000"/>
            <a:lstStyle/>
            <a:p>
              <a:pPr>
                <a:defRPr/>
              </a:pPr>
              <a:endParaRPr kumimoji="0" lang="ja-JP" altLang="en-US" sz="2000" b="1"/>
            </a:p>
          </p:txBody>
        </p:sp>
      </p:grpSp>
      <p:grpSp>
        <p:nvGrpSpPr>
          <p:cNvPr id="29714" name="Group 128"/>
          <p:cNvGrpSpPr>
            <a:grpSpLocks/>
          </p:cNvGrpSpPr>
          <p:nvPr/>
        </p:nvGrpSpPr>
        <p:grpSpPr bwMode="auto">
          <a:xfrm>
            <a:off x="7767638" y="1139825"/>
            <a:ext cx="638175" cy="544513"/>
            <a:chOff x="1632" y="1248"/>
            <a:chExt cx="2682" cy="2286"/>
          </a:xfrm>
        </p:grpSpPr>
        <p:sp>
          <p:nvSpPr>
            <p:cNvPr id="29721"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29722" name="AutoShape 13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29723" name="AutoShape 13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grpSp>
      <p:sp>
        <p:nvSpPr>
          <p:cNvPr id="29715" name="Text Box 105"/>
          <p:cNvSpPr txBox="1">
            <a:spLocks noChangeArrowheads="1"/>
          </p:cNvSpPr>
          <p:nvPr/>
        </p:nvSpPr>
        <p:spPr bwMode="auto">
          <a:xfrm>
            <a:off x="7540625" y="1900238"/>
            <a:ext cx="1095375" cy="384175"/>
          </a:xfrm>
          <a:prstGeom prst="rect">
            <a:avLst/>
          </a:prstGeom>
          <a:noFill/>
          <a:ln w="9525">
            <a:noFill/>
            <a:miter lim="800000"/>
            <a:headEnd/>
            <a:tailEnd/>
          </a:ln>
        </p:spPr>
        <p:txBody>
          <a:bodyPr>
            <a:spAutoFit/>
          </a:bodyPr>
          <a:lstStyle/>
          <a:p>
            <a:pPr eaLnBrk="1" hangingPunct="1"/>
            <a:r>
              <a:rPr lang="en-US" altLang="ja-JP" sz="2000" b="1"/>
              <a:t>B/D</a:t>
            </a:r>
            <a:r>
              <a:rPr lang="ja-JP" altLang="en-US" sz="2000"/>
              <a:t>層</a:t>
            </a:r>
          </a:p>
        </p:txBody>
      </p:sp>
      <p:sp>
        <p:nvSpPr>
          <p:cNvPr id="274437" name="Text Box 5"/>
          <p:cNvSpPr txBox="1">
            <a:spLocks noChangeArrowheads="1"/>
          </p:cNvSpPr>
          <p:nvPr/>
        </p:nvSpPr>
        <p:spPr bwMode="auto">
          <a:xfrm>
            <a:off x="215900" y="2819400"/>
            <a:ext cx="3263900" cy="3576638"/>
          </a:xfrm>
          <a:prstGeom prst="rect">
            <a:avLst/>
          </a:prstGeom>
          <a:solidFill>
            <a:srgbClr val="FFFF99"/>
          </a:solidFill>
          <a:ln w="9525">
            <a:noFill/>
            <a:miter lim="800000"/>
            <a:headEnd/>
            <a:tailEnd/>
          </a:ln>
        </p:spPr>
        <p:txBody>
          <a:bodyPr>
            <a:spAutoFit/>
          </a:bodyPr>
          <a:lstStyle/>
          <a:p>
            <a:pPr algn="l">
              <a:lnSpc>
                <a:spcPct val="100000"/>
              </a:lnSpc>
              <a:spcBef>
                <a:spcPct val="30000"/>
              </a:spcBef>
              <a:buFontTx/>
              <a:buChar char="•"/>
            </a:pPr>
            <a:r>
              <a:rPr lang="ja-JP" altLang="en-US" sz="2000"/>
              <a:t> </a:t>
            </a:r>
            <a:r>
              <a:rPr lang="ja-JP" altLang="en-US" sz="2400"/>
              <a:t>位置透過性</a:t>
            </a:r>
            <a:br>
              <a:rPr lang="ja-JP" altLang="en-US" sz="2400"/>
            </a:br>
            <a:r>
              <a:rPr lang="ja-JP" altLang="en-US" sz="2000"/>
              <a:t>　定義によるインプロセス</a:t>
            </a:r>
            <a:r>
              <a:rPr lang="en-US" altLang="ja-JP" sz="2000"/>
              <a:t>/NW</a:t>
            </a:r>
            <a:r>
              <a:rPr lang="ja-JP" altLang="en-US" sz="2000"/>
              <a:t>経由呼出の切替、呼出先</a:t>
            </a:r>
            <a:r>
              <a:rPr lang="en-US" altLang="ja-JP" sz="2000"/>
              <a:t>WAS</a:t>
            </a:r>
            <a:r>
              <a:rPr lang="ja-JP" altLang="en-US" sz="2000"/>
              <a:t>の変更を実現</a:t>
            </a:r>
          </a:p>
          <a:p>
            <a:pPr algn="l">
              <a:lnSpc>
                <a:spcPct val="100000"/>
              </a:lnSpc>
              <a:spcBef>
                <a:spcPct val="30000"/>
              </a:spcBef>
              <a:buFontTx/>
              <a:buChar char="•"/>
            </a:pPr>
            <a:r>
              <a:rPr lang="ja-JP" altLang="en-US" sz="2000" b="1"/>
              <a:t> </a:t>
            </a:r>
            <a:r>
              <a:rPr lang="ja-JP" altLang="en-US" sz="2400"/>
              <a:t>規模透過性</a:t>
            </a:r>
            <a:r>
              <a:rPr lang="ja-JP" altLang="en-US" sz="2400" b="1"/>
              <a:t/>
            </a:r>
            <a:br>
              <a:rPr lang="ja-JP" altLang="en-US" sz="2400" b="1"/>
            </a:br>
            <a:r>
              <a:rPr lang="ja-JP" altLang="en-US" sz="2000" b="1"/>
              <a:t>　</a:t>
            </a:r>
            <a:r>
              <a:rPr lang="ja-JP" altLang="en-US" sz="2000"/>
              <a:t>スケールアウト（垂直、水平分散）を実現</a:t>
            </a:r>
          </a:p>
          <a:p>
            <a:pPr algn="l">
              <a:lnSpc>
                <a:spcPct val="100000"/>
              </a:lnSpc>
              <a:spcBef>
                <a:spcPct val="30000"/>
              </a:spcBef>
              <a:buFontTx/>
              <a:buChar char="•"/>
            </a:pPr>
            <a:r>
              <a:rPr lang="ja-JP" altLang="en-US" sz="2000" b="1"/>
              <a:t> </a:t>
            </a:r>
            <a:r>
              <a:rPr lang="ja-JP" altLang="en-US" sz="2400"/>
              <a:t>異種透過性</a:t>
            </a:r>
            <a:r>
              <a:rPr lang="ja-JP" altLang="en-US" sz="2400" b="1"/>
              <a:t/>
            </a:r>
            <a:br>
              <a:rPr lang="ja-JP" altLang="en-US" sz="2400" b="1"/>
            </a:br>
            <a:r>
              <a:rPr lang="ja-JP" altLang="en-US" sz="2000" b="1"/>
              <a:t>　</a:t>
            </a:r>
            <a:r>
              <a:rPr lang="en-US" altLang="ja-JP" sz="2000"/>
              <a:t>.NET</a:t>
            </a:r>
            <a:r>
              <a:rPr lang="ja-JP" altLang="en-US" sz="2000"/>
              <a:t>以外の異種開発技術との連携も可能</a:t>
            </a:r>
            <a:endParaRPr lang="en-US" altLang="ja-JP" sz="2400"/>
          </a:p>
        </p:txBody>
      </p:sp>
      <p:sp>
        <p:nvSpPr>
          <p:cNvPr id="4" name="Line 19"/>
          <p:cNvSpPr>
            <a:spLocks noChangeShapeType="1"/>
          </p:cNvSpPr>
          <p:nvPr/>
        </p:nvSpPr>
        <p:spPr bwMode="auto">
          <a:xfrm>
            <a:off x="534988" y="3241675"/>
            <a:ext cx="1520825"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2" name="Line 19"/>
          <p:cNvSpPr>
            <a:spLocks noChangeShapeType="1"/>
          </p:cNvSpPr>
          <p:nvPr/>
        </p:nvSpPr>
        <p:spPr bwMode="auto">
          <a:xfrm>
            <a:off x="534988" y="4632325"/>
            <a:ext cx="1520825"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3" name="Line 19"/>
          <p:cNvSpPr>
            <a:spLocks noChangeShapeType="1"/>
          </p:cNvSpPr>
          <p:nvPr/>
        </p:nvSpPr>
        <p:spPr bwMode="auto">
          <a:xfrm>
            <a:off x="534988" y="5718175"/>
            <a:ext cx="1520825"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29720" name="Rectangle 3"/>
          <p:cNvSpPr>
            <a:spLocks noChangeArrowheads="1"/>
          </p:cNvSpPr>
          <p:nvPr/>
        </p:nvSpPr>
        <p:spPr bwMode="auto">
          <a:xfrm>
            <a:off x="0" y="28575"/>
            <a:ext cx="7677150" cy="579438"/>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2.3. </a:t>
            </a:r>
            <a:r>
              <a:rPr lang="ja-JP" altLang="en-US" sz="3200" dirty="0" smtClean="0"/>
              <a:t>通信</a:t>
            </a:r>
            <a:r>
              <a:rPr lang="ja-JP" altLang="en-US" sz="3200" dirty="0"/>
              <a:t>制御 </a:t>
            </a:r>
            <a:r>
              <a:rPr lang="en-US" altLang="ja-JP" sz="3200" dirty="0" smtClean="0"/>
              <a:t>- </a:t>
            </a:r>
            <a:r>
              <a:rPr lang="ja-JP" altLang="en-US" sz="3200" dirty="0" smtClean="0"/>
              <a:t>スケーラビリティ</a:t>
            </a:r>
            <a:r>
              <a:rPr lang="ja-JP" altLang="en-US" sz="3200" dirty="0"/>
              <a:t>に優れる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標準デザイン">
  <a:themeElements>
    <a:clrScheme name="1_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標準デザイン">
      <a:majorFont>
        <a:latin typeface="HGP創英角ｺﾞｼｯｸUB"/>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4CAC8"/>
        </a:solidFill>
        <a:ln w="38100" algn="ctr">
          <a:solidFill>
            <a:srgbClr val="D69DAF"/>
          </a:solidFill>
          <a:round/>
          <a:headEnd/>
          <a:tailEnd/>
        </a:ln>
      </a:spPr>
      <a:bodyPr lIns="36000" tIns="36000" rIns="36000" bIns="36000"/>
      <a:lstStyle>
        <a:defPPr>
          <a:defRPr kumimoji="0" sz="2000"/>
        </a:defPPr>
      </a:lstStyle>
    </a:spDef>
    <a:lnDef>
      <a:spPr bwMode="auto">
        <a:xfrm>
          <a:off x="0" y="0"/>
          <a:ext cx="1" cy="1"/>
        </a:xfrm>
        <a:custGeom>
          <a:avLst/>
          <a:gdLst/>
          <a:ahLst/>
          <a:cxnLst/>
          <a:rect l="0" t="0" r="0" b="0"/>
          <a:pathLst/>
        </a:custGeom>
        <a:solidFill>
          <a:srgbClr val="E4CAC8"/>
        </a:solidFill>
        <a:ln w="38100" cap="flat" cmpd="sng" algn="ctr">
          <a:solidFill>
            <a:srgbClr val="D69DAF"/>
          </a:solidFill>
          <a:prstDash val="solid"/>
          <a:round/>
          <a:headEnd type="none" w="med" len="med"/>
          <a:tailEnd type="none" w="med" len="med"/>
        </a:ln>
        <a:effectLst/>
      </a:spPr>
      <a:bodyPr vert="horz" wrap="square" lIns="36000" tIns="36000" rIns="36000" bIns="36000" numCol="1" anchor="t" anchorCtr="0" compatLnSpc="1">
        <a:prstTxWarp prst="textNoShape">
          <a:avLst/>
        </a:prstTxWarp>
      </a:bodyPr>
      <a:lstStyle>
        <a:defPPr marL="0" marR="0" indent="0" algn="ctr" defTabSz="914400" rtl="0" eaLnBrk="0" fontAlgn="base" latinLnBrk="0" hangingPunct="0">
          <a:lnSpc>
            <a:spcPct val="96000"/>
          </a:lnSpc>
          <a:spcBef>
            <a:spcPct val="0"/>
          </a:spcBef>
          <a:spcAft>
            <a:spcPct val="0"/>
          </a:spcAft>
          <a:buClrTx/>
          <a:buSzTx/>
          <a:buFontTx/>
          <a:buNone/>
          <a:tabLst/>
          <a:defRPr kumimoji="0" lang="ja-JP" sz="2000" b="0" i="0" u="none" strike="noStrike" cap="none" normalizeH="0" baseline="0" smtClean="0">
            <a:ln>
              <a:noFill/>
            </a:ln>
            <a:solidFill>
              <a:schemeClr val="tx1"/>
            </a:solidFill>
            <a:effectLst/>
            <a:latin typeface="Verdana" pitchFamily="34" charset="0"/>
            <a:ea typeface="HGP創英角ｺﾞｼｯｸUB" pitchFamily="50" charset="-128"/>
          </a:defRPr>
        </a:defPPr>
      </a:lstStyle>
    </a:lnDef>
  </a:objectDefaults>
  <a:extraClrSchemeLst>
    <a:extraClrScheme>
      <a:clrScheme name="1_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2064</Words>
  <Application>Microsoft Office PowerPoint</Application>
  <PresentationFormat>画面に合わせる (4:3)</PresentationFormat>
  <Paragraphs>405</Paragraphs>
  <Slides>26</Slides>
  <Notes>26</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26</vt:i4>
      </vt:variant>
    </vt:vector>
  </HeadingPairs>
  <TitlesOfParts>
    <vt:vector size="28" baseType="lpstr">
      <vt:lpstr>1_標準デザイン</vt:lpstr>
      <vt:lpstr>Visio</vt:lpstr>
      <vt:lpstr>スライド 0</vt:lpstr>
      <vt:lpstr>スライド 1</vt:lpstr>
      <vt:lpstr>スライド 2</vt:lpstr>
      <vt:lpstr>スライド 3</vt:lpstr>
      <vt:lpstr>スライド 4</vt:lpstr>
      <vt:lpstr>スライド 5</vt:lpstr>
      <vt:lpstr>スライド 6</vt:lpstr>
      <vt:lpstr>スライド 7</vt:lpstr>
      <vt:lpstr>スライド 8</vt:lpstr>
      <vt:lpstr>スライド 9</vt:lpstr>
      <vt:lpstr>スライド 10</vt:lpstr>
      <vt:lpstr>スライド 11</vt:lpstr>
      <vt:lpstr>スライド 12</vt:lpstr>
      <vt:lpstr>スライド 13</vt:lpstr>
      <vt:lpstr>スライド 14</vt:lpstr>
      <vt:lpstr>スライド 15</vt:lpstr>
      <vt:lpstr>スライド 16</vt:lpstr>
      <vt:lpstr>スライド 17</vt:lpstr>
      <vt:lpstr>スライド 18</vt:lpstr>
      <vt:lpstr>スライド 19</vt:lpstr>
      <vt:lpstr>スライド 20</vt:lpstr>
      <vt:lpstr>スライド 21</vt:lpstr>
      <vt:lpstr>スライド 22</vt:lpstr>
      <vt:lpstr>スライド 23</vt:lpstr>
      <vt:lpstr>スライド 24</vt:lpstr>
      <vt:lpstr>スライド 25</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2014-09-26T06:35:40Z</dcterms:created>
  <dcterms:modified xsi:type="dcterms:W3CDTF">2014-10-17T00:18:31Z</dcterms:modified>
</cp:coreProperties>
</file>